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B6D5-D0C4-49E6-94AE-4146D05001F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F79AA1C-810F-4224-9496-A1F9A3DB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4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B6D5-D0C4-49E6-94AE-4146D05001F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79AA1C-810F-4224-9496-A1F9A3DB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B6D5-D0C4-49E6-94AE-4146D05001F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79AA1C-810F-4224-9496-A1F9A3DB1B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082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B6D5-D0C4-49E6-94AE-4146D05001F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79AA1C-810F-4224-9496-A1F9A3DB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B6D5-D0C4-49E6-94AE-4146D05001F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79AA1C-810F-4224-9496-A1F9A3DB1BA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5396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B6D5-D0C4-49E6-94AE-4146D05001F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79AA1C-810F-4224-9496-A1F9A3DB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6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B6D5-D0C4-49E6-94AE-4146D05001F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AA1C-810F-4224-9496-A1F9A3DB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9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B6D5-D0C4-49E6-94AE-4146D05001F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AA1C-810F-4224-9496-A1F9A3DB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679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8354"/>
            <a:ext cx="8915400" cy="4382868"/>
          </a:xfrm>
        </p:spPr>
        <p:txBody>
          <a:bodyPr>
            <a:normAutofit/>
          </a:bodyPr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B6D5-D0C4-49E6-94AE-4146D05001F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AA1C-810F-4224-9496-A1F9A3DB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6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B6D5-D0C4-49E6-94AE-4146D05001F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79AA1C-810F-4224-9496-A1F9A3DB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B6D5-D0C4-49E6-94AE-4146D05001F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79AA1C-810F-4224-9496-A1F9A3DB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0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B6D5-D0C4-49E6-94AE-4146D05001F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79AA1C-810F-4224-9496-A1F9A3DB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B6D5-D0C4-49E6-94AE-4146D05001F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AA1C-810F-4224-9496-A1F9A3DB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7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B6D5-D0C4-49E6-94AE-4146D05001F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AA1C-810F-4224-9496-A1F9A3DB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5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B6D5-D0C4-49E6-94AE-4146D05001F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AA1C-810F-4224-9496-A1F9A3DB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B6D5-D0C4-49E6-94AE-4146D05001F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79AA1C-810F-4224-9496-A1F9A3DB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3B6D5-D0C4-49E6-94AE-4146D05001F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F79AA1C-810F-4224-9496-A1F9A3DB1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A94B-0838-6607-8BE6-02530C5E1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Branch and Bound Paradigm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7E2BD-643D-808A-6D81-84632B71A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Md Mehrab Hossain Opi</a:t>
            </a:r>
          </a:p>
        </p:txBody>
      </p:sp>
    </p:spTree>
    <p:extLst>
      <p:ext uri="{BB962C8B-B14F-4D97-AF65-F5344CB8AC3E}">
        <p14:creationId xmlns:p14="http://schemas.microsoft.com/office/powerpoint/2010/main" val="6974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FD5A-00C7-8D92-3BD4-C711F3CC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8BAE3-04B0-C599-2D88-EA7E5ECD3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running DFS blindly we  will use an intelligent ranking function. </a:t>
            </a:r>
          </a:p>
          <a:p>
            <a:r>
              <a:rPr lang="en-US" dirty="0"/>
              <a:t>Similar to BFS, but instead of following FIFO order, we choose a live node with least cost.</a:t>
            </a:r>
          </a:p>
        </p:txBody>
      </p:sp>
    </p:spTree>
    <p:extLst>
      <p:ext uri="{BB962C8B-B14F-4D97-AF65-F5344CB8AC3E}">
        <p14:creationId xmlns:p14="http://schemas.microsoft.com/office/powerpoint/2010/main" val="15893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CA93-1282-4FC5-C20A-1AAA986C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87BE2-E867-B730-B39B-0BA24406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approaches to calculate the cost function</a:t>
            </a:r>
          </a:p>
          <a:p>
            <a:pPr lvl="1"/>
            <a:r>
              <a:rPr lang="en-US" dirty="0"/>
              <a:t>For each worker, we choose job with minimum cost from list of unassigned jobs.</a:t>
            </a:r>
          </a:p>
          <a:p>
            <a:pPr lvl="1"/>
            <a:r>
              <a:rPr lang="en-US" dirty="0"/>
              <a:t>For each job, we choose a worker with lowest cost for that job from list of unassigned workers.</a:t>
            </a:r>
          </a:p>
          <a:p>
            <a:r>
              <a:rPr lang="en-US" dirty="0"/>
              <a:t>Let’s follow the first approach.</a:t>
            </a:r>
          </a:p>
        </p:txBody>
      </p:sp>
    </p:spTree>
    <p:extLst>
      <p:ext uri="{BB962C8B-B14F-4D97-AF65-F5344CB8AC3E}">
        <p14:creationId xmlns:p14="http://schemas.microsoft.com/office/powerpoint/2010/main" val="318896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B8B-8662-7E2A-C1D9-1B7DEDAA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145F-1870-6313-EB53-AACE625C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previous example.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69096F-DE80-04F6-9212-360844A38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0934"/>
              </p:ext>
            </p:extLst>
          </p:nvPr>
        </p:nvGraphicFramePr>
        <p:xfrm>
          <a:off x="2982912" y="2263298"/>
          <a:ext cx="8128000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229014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7852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58861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79046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453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2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4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19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53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2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B8B-8662-7E2A-C1D9-1B7DEDAA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145F-1870-6313-EB53-AACE625C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worker A minimum cost job is Job 2.</a:t>
            </a:r>
          </a:p>
          <a:p>
            <a:r>
              <a:rPr lang="en-US" dirty="0"/>
              <a:t>Assign job 2 to worker 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worker will get Job 2 and worker A will not do any more job.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69096F-DE80-04F6-9212-360844A38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073407"/>
              </p:ext>
            </p:extLst>
          </p:nvPr>
        </p:nvGraphicFramePr>
        <p:xfrm>
          <a:off x="2742280" y="3113530"/>
          <a:ext cx="8128000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229014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7852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58861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79046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453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2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64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19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53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41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B8B-8662-7E2A-C1D9-1B7DEDAA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145F-1870-6313-EB53-AACE625C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worker 2 the minimum job is Job 2. </a:t>
            </a:r>
          </a:p>
          <a:p>
            <a:r>
              <a:rPr lang="en-US" dirty="0"/>
              <a:t>But it already taken.</a:t>
            </a:r>
          </a:p>
          <a:p>
            <a:r>
              <a:rPr lang="en-US" dirty="0"/>
              <a:t>So job 3 will be assigned.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69096F-DE80-04F6-9212-360844A38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79124"/>
              </p:ext>
            </p:extLst>
          </p:nvPr>
        </p:nvGraphicFramePr>
        <p:xfrm>
          <a:off x="2742280" y="3113530"/>
          <a:ext cx="8128000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229014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7852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58861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79046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453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2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64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19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53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95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B8B-8662-7E2A-C1D9-1B7DEDAA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145F-1870-6313-EB53-AACE625C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Worker C will get job 1.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69096F-DE80-04F6-9212-360844A38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93494"/>
              </p:ext>
            </p:extLst>
          </p:nvPr>
        </p:nvGraphicFramePr>
        <p:xfrm>
          <a:off x="2774364" y="2231214"/>
          <a:ext cx="8128000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229014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7852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58861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79046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453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2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64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19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53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4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B8B-8662-7E2A-C1D9-1B7DEDAA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145F-1870-6313-EB53-AACE625C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Worker D will get job 4.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this does not work always.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69096F-DE80-04F6-9212-360844A38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82631"/>
              </p:ext>
            </p:extLst>
          </p:nvPr>
        </p:nvGraphicFramePr>
        <p:xfrm>
          <a:off x="2774364" y="2231214"/>
          <a:ext cx="8128000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229014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7852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58861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79046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453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2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64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19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853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50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470A-7E21-6FA2-FEAB-69BE269D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F0C3-944B-65F4-19A9-87A5F0B9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study the code.</a:t>
            </a:r>
          </a:p>
        </p:txBody>
      </p:sp>
    </p:spTree>
    <p:extLst>
      <p:ext uri="{BB962C8B-B14F-4D97-AF65-F5344CB8AC3E}">
        <p14:creationId xmlns:p14="http://schemas.microsoft.com/office/powerpoint/2010/main" val="121492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B8B4-80B9-2FFE-EDD1-9740F962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Assignment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DC94-1A26-1E19-FE24-3393DED7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have N jobs to complete and N workers willing to do the jobs.</a:t>
            </a:r>
          </a:p>
          <a:p>
            <a:r>
              <a:rPr lang="en-US" dirty="0"/>
              <a:t>Each worker has different skills, capabilities and preferences.</a:t>
            </a:r>
          </a:p>
          <a:p>
            <a:r>
              <a:rPr lang="en-US" dirty="0"/>
              <a:t>They take different amount of money for different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6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642E-2955-8176-E9DD-DF3BC4DC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Assignment 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2316-2BB1-AB65-17A4-99AF1121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manager you have to assign one job to each worker.</a:t>
            </a:r>
          </a:p>
          <a:p>
            <a:r>
              <a:rPr lang="en-US" dirty="0"/>
              <a:t>Each worker will take only one task.</a:t>
            </a:r>
          </a:p>
          <a:p>
            <a:r>
              <a:rPr lang="en-US" dirty="0"/>
              <a:t>Each job will be done by exactly one worker.</a:t>
            </a:r>
          </a:p>
          <a:p>
            <a:r>
              <a:rPr lang="en-US" dirty="0"/>
              <a:t>Your objective is to minimize the total cost of job assignment.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2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4B1C-1C4B-0769-B890-E214CC76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3698D-5E73-4A25-67A1-1A7AE7A8E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2D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Cell[</a:t>
            </a:r>
            <a:r>
              <a:rPr lang="en-US" dirty="0" err="1"/>
              <a:t>i,j</a:t>
            </a:r>
            <a:r>
              <a:rPr lang="en-US" dirty="0"/>
              <a:t>] indicates the money worker </a:t>
            </a:r>
            <a:r>
              <a:rPr lang="en-US" dirty="0" err="1"/>
              <a:t>i</a:t>
            </a:r>
            <a:r>
              <a:rPr lang="en-US" dirty="0"/>
              <a:t> takes to do the job j.</a:t>
            </a:r>
          </a:p>
          <a:p>
            <a:r>
              <a:rPr lang="en-US" dirty="0"/>
              <a:t>What is the minimum cost to assign all jobs?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46E6A0-5302-4181-880C-CDFE42048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938324"/>
              </p:ext>
            </p:extLst>
          </p:nvPr>
        </p:nvGraphicFramePr>
        <p:xfrm>
          <a:off x="2982912" y="2263298"/>
          <a:ext cx="8128000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229014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7852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58861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79046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453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2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4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19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53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37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F14D-1262-7599-FBA5-4A5D03C1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Assignment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36FA6-4ACE-DC0B-8131-4257B76A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minimum cost to assign jobs is 14.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solve this problem?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C12691-5C7F-D734-BD76-52C9EEEDD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35148"/>
              </p:ext>
            </p:extLst>
          </p:nvPr>
        </p:nvGraphicFramePr>
        <p:xfrm>
          <a:off x="2982912" y="2501900"/>
          <a:ext cx="8128000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229014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7852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58861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79046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453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2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4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19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853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07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40C5-A85E-741F-4C6C-2D76C38B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8FB0-7BBF-3D8E-11A7-D189FC16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n! possible job assignments and compute cost for each of them.</a:t>
            </a:r>
          </a:p>
          <a:p>
            <a:r>
              <a:rPr lang="en-US" dirty="0"/>
              <a:t>Works in O(n!).</a:t>
            </a:r>
          </a:p>
        </p:txBody>
      </p:sp>
    </p:spTree>
    <p:extLst>
      <p:ext uri="{BB962C8B-B14F-4D97-AF65-F5344CB8AC3E}">
        <p14:creationId xmlns:p14="http://schemas.microsoft.com/office/powerpoint/2010/main" val="373819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A9F5-7198-F54F-9462-D4C3E750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Hungarian Algorithm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696D-C01D-8985-F288-BB4724CA9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complex for the lab.</a:t>
            </a:r>
          </a:p>
          <a:p>
            <a:r>
              <a:rPr lang="en-US" dirty="0"/>
              <a:t>Worst Case complexity O(n</a:t>
            </a:r>
            <a:r>
              <a:rPr lang="en-US" baseline="30000" dirty="0"/>
              <a:t>3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211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CCA1-1F55-850C-AC98-FFBEB041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DFS/BFS on State Space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1578-8560-FF48-1E88-9ED1088E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path from root to leaf will hold a solution.</a:t>
            </a:r>
          </a:p>
          <a:p>
            <a:r>
              <a:rPr lang="en-US" dirty="0"/>
              <a:t>Each node will hold information about assigned task.</a:t>
            </a:r>
          </a:p>
          <a:p>
            <a:r>
              <a:rPr lang="en-US" dirty="0"/>
              <a:t>At each node we assign one unassigned job to one free worker and create a child node.</a:t>
            </a:r>
          </a:p>
        </p:txBody>
      </p:sp>
    </p:spTree>
    <p:extLst>
      <p:ext uri="{BB962C8B-B14F-4D97-AF65-F5344CB8AC3E}">
        <p14:creationId xmlns:p14="http://schemas.microsoft.com/office/powerpoint/2010/main" val="240134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69D4-5321-C390-C136-822E81C0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4AFB-1DB4-84F2-65EB-B3258C97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what branch and bound is first.</a:t>
            </a:r>
          </a:p>
          <a:p>
            <a:r>
              <a:rPr lang="en-US" dirty="0"/>
              <a:t>A algorithm design paradigm.</a:t>
            </a:r>
          </a:p>
          <a:p>
            <a:r>
              <a:rPr lang="en-US" dirty="0"/>
              <a:t>Generally solves combinatorial optimization problem.</a:t>
            </a:r>
          </a:p>
          <a:p>
            <a:r>
              <a:rPr lang="en-US" dirty="0"/>
              <a:t>Divides the problem into smaller subproblem.</a:t>
            </a:r>
          </a:p>
          <a:p>
            <a:r>
              <a:rPr lang="en-US" dirty="0"/>
              <a:t>Eliminate subproblems that are guaranteed to have suboptimal solutions. </a:t>
            </a:r>
          </a:p>
        </p:txBody>
      </p:sp>
    </p:spTree>
    <p:extLst>
      <p:ext uri="{BB962C8B-B14F-4D97-AF65-F5344CB8AC3E}">
        <p14:creationId xmlns:p14="http://schemas.microsoft.com/office/powerpoint/2010/main" val="329654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568</TotalTime>
  <Words>649</Words>
  <Application>Microsoft Office PowerPoint</Application>
  <PresentationFormat>Widescreen</PresentationFormat>
  <Paragraphs>284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Verdana</vt:lpstr>
      <vt:lpstr>Wingdings 3</vt:lpstr>
      <vt:lpstr>Wisp</vt:lpstr>
      <vt:lpstr>Branch and Bound Paradigm</vt:lpstr>
      <vt:lpstr>Job Assignment Problem</vt:lpstr>
      <vt:lpstr>Job Assignment Problem </vt:lpstr>
      <vt:lpstr>Job Assignment</vt:lpstr>
      <vt:lpstr>Job Assignment Problem</vt:lpstr>
      <vt:lpstr>Brute Force Solution</vt:lpstr>
      <vt:lpstr>Hungarian Algorithm </vt:lpstr>
      <vt:lpstr>DFS/BFS on State Space Tree</vt:lpstr>
      <vt:lpstr>Branch and Bound </vt:lpstr>
      <vt:lpstr>Branch and Bound </vt:lpstr>
      <vt:lpstr>Cost Function calculation</vt:lpstr>
      <vt:lpstr>Simulation</vt:lpstr>
      <vt:lpstr>Simulation</vt:lpstr>
      <vt:lpstr>Simulation</vt:lpstr>
      <vt:lpstr>Simulation</vt:lpstr>
      <vt:lpstr>Simulation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and Bound Paradigm</dc:title>
  <dc:creator>Md Mehrab Hossain Opi</dc:creator>
  <cp:lastModifiedBy>Md Mehrab Hossain Opi</cp:lastModifiedBy>
  <cp:revision>6</cp:revision>
  <dcterms:created xsi:type="dcterms:W3CDTF">2023-09-30T13:16:27Z</dcterms:created>
  <dcterms:modified xsi:type="dcterms:W3CDTF">2023-10-02T05:27:38Z</dcterms:modified>
</cp:coreProperties>
</file>