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69" roundtripDataSignature="AMtx7milo+WVcEEYnyJcQwWft3kOGQjf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6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Graph Algorithms 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CSE 2201</a:t>
            </a:r>
            <a:endParaRPr/>
          </a:p>
        </p:txBody>
      </p:sp>
      <p:sp>
        <p:nvSpPr>
          <p:cNvPr id="90" name="Google Shape;90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223" name="Google Shape;223;p10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i="0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225" name="Google Shape;225;p10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228" name="Google Shape;228;p10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229" name="Google Shape;229;p10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230" name="Google Shape;230;p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231" name="Google Shape;231;p10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232" name="Google Shape;232;p10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233" name="Google Shape;233;p10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234" name="Google Shape;234;p10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235" name="Google Shape;235;p10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236" name="Google Shape;236;p10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237" name="Google Shape;237;p10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38" name="Google Shape;238;p10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239" name="Google Shape;239;p10"/>
          <p:cNvCxnSpPr>
            <a:stCxn id="224" idx="0"/>
            <a:endCxn id="223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10"/>
          <p:cNvCxnSpPr>
            <a:stCxn id="223" idx="6"/>
            <a:endCxn id="225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0"/>
          <p:cNvCxnSpPr>
            <a:stCxn id="225" idx="4"/>
            <a:endCxn id="226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0"/>
          <p:cNvCxnSpPr>
            <a:stCxn id="226" idx="7"/>
            <a:endCxn id="227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0"/>
          <p:cNvCxnSpPr>
            <a:stCxn id="226" idx="6"/>
            <a:endCxn id="228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0"/>
          <p:cNvCxnSpPr>
            <a:stCxn id="228" idx="0"/>
            <a:endCxn id="227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0"/>
          <p:cNvCxnSpPr>
            <a:stCxn id="227" idx="6"/>
            <a:endCxn id="229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0"/>
          <p:cNvCxnSpPr>
            <a:stCxn id="228" idx="6"/>
            <a:endCxn id="230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0"/>
          <p:cNvCxnSpPr>
            <a:stCxn id="230" idx="0"/>
            <a:endCxn id="229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10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251" name="Google Shape;25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252" name="Google Shape;25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259" name="Google Shape;259;p11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i="0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1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62" name="Google Shape;262;p11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64" name="Google Shape;264;p11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65" name="Google Shape;265;p11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266" name="Google Shape;266;p11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267" name="Google Shape;267;p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268" name="Google Shape;268;p11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269" name="Google Shape;269;p11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270" name="Google Shape;270;p11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271" name="Google Shape;271;p11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272" name="Google Shape;272;p11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273" name="Google Shape;273;p11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74" name="Google Shape;274;p11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275" name="Google Shape;275;p11"/>
          <p:cNvCxnSpPr>
            <a:stCxn id="260" idx="0"/>
            <a:endCxn id="259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11"/>
          <p:cNvCxnSpPr>
            <a:stCxn id="259" idx="6"/>
            <a:endCxn id="261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11"/>
          <p:cNvCxnSpPr>
            <a:stCxn id="261" idx="4"/>
            <a:endCxn id="262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11"/>
          <p:cNvCxnSpPr>
            <a:stCxn id="262" idx="7"/>
            <a:endCxn id="263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11"/>
          <p:cNvCxnSpPr>
            <a:stCxn id="262" idx="6"/>
            <a:endCxn id="264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11"/>
          <p:cNvCxnSpPr>
            <a:stCxn id="264" idx="0"/>
            <a:endCxn id="263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11"/>
          <p:cNvCxnSpPr>
            <a:stCxn id="263" idx="6"/>
            <a:endCxn id="265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1"/>
          <p:cNvCxnSpPr>
            <a:stCxn id="264" idx="6"/>
            <a:endCxn id="266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1"/>
          <p:cNvCxnSpPr>
            <a:stCxn id="266" idx="0"/>
            <a:endCxn id="265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11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3886200" y="55626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88" name="Google Shape;28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289" name="Google Shape;2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296" name="Google Shape;296;p12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i="0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2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98" name="Google Shape;298;p12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99" name="Google Shape;299;p12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00" name="Google Shape;300;p12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01" name="Google Shape;301;p12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02" name="Google Shape;302;p12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304" name="Google Shape;304;p12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305" name="Google Shape;305;p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306" name="Google Shape;306;p12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307" name="Google Shape;307;p12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308" name="Google Shape;308;p12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309" name="Google Shape;309;p12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310" name="Google Shape;310;p12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11" name="Google Shape;311;p12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312" name="Google Shape;312;p12"/>
          <p:cNvCxnSpPr>
            <a:stCxn id="297" idx="0"/>
            <a:endCxn id="296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12"/>
          <p:cNvCxnSpPr>
            <a:stCxn id="296" idx="6"/>
            <a:endCxn id="298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12"/>
          <p:cNvCxnSpPr>
            <a:stCxn id="298" idx="4"/>
            <a:endCxn id="299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12"/>
          <p:cNvCxnSpPr>
            <a:stCxn id="299" idx="7"/>
            <a:endCxn id="300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12"/>
          <p:cNvCxnSpPr>
            <a:stCxn id="299" idx="6"/>
            <a:endCxn id="301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12"/>
          <p:cNvCxnSpPr>
            <a:stCxn id="301" idx="0"/>
            <a:endCxn id="300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12"/>
          <p:cNvCxnSpPr>
            <a:stCxn id="300" idx="6"/>
            <a:endCxn id="302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12"/>
          <p:cNvCxnSpPr>
            <a:stCxn id="301" idx="6"/>
            <a:endCxn id="303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12"/>
          <p:cNvCxnSpPr>
            <a:stCxn id="303" idx="0"/>
            <a:endCxn id="302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12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sp>
        <p:nvSpPr>
          <p:cNvPr id="322" name="Google Shape;322;p12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323" name="Google Shape;323;p12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24" name="Google Shape;324;p12"/>
          <p:cNvSpPr/>
          <p:nvPr/>
        </p:nvSpPr>
        <p:spPr>
          <a:xfrm>
            <a:off x="3886200" y="55626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325" name="Google Shape;32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326" name="Google Shape;3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i="0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13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341" name="Google Shape;341;p13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342" name="Google Shape;342;p13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343" name="Google Shape;343;p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344" name="Google Shape;344;p13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345" name="Google Shape;345;p13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346" name="Google Shape;346;p13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347" name="Google Shape;347;p13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48" name="Google Shape;348;p13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349" name="Google Shape;349;p13"/>
          <p:cNvCxnSpPr>
            <a:stCxn id="334" idx="0"/>
            <a:endCxn id="333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13"/>
          <p:cNvCxnSpPr>
            <a:stCxn id="333" idx="6"/>
            <a:endCxn id="335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13"/>
          <p:cNvCxnSpPr>
            <a:stCxn id="335" idx="4"/>
            <a:endCxn id="336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13"/>
          <p:cNvCxnSpPr>
            <a:stCxn id="336" idx="7"/>
            <a:endCxn id="337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13"/>
          <p:cNvCxnSpPr>
            <a:stCxn id="336" idx="6"/>
            <a:endCxn id="338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13"/>
          <p:cNvCxnSpPr>
            <a:stCxn id="338" idx="0"/>
            <a:endCxn id="337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13"/>
          <p:cNvCxnSpPr>
            <a:stCxn id="337" idx="6"/>
            <a:endCxn id="339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13"/>
          <p:cNvCxnSpPr>
            <a:stCxn id="338" idx="6"/>
            <a:endCxn id="340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13"/>
          <p:cNvCxnSpPr>
            <a:stCxn id="340" idx="0"/>
            <a:endCxn id="339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13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sp>
        <p:nvSpPr>
          <p:cNvPr id="359" name="Google Shape;359;p13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60" name="Google Shape;360;p13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3886200" y="55626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362" name="Google Shape;36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363" name="Google Shape;36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i="0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72" name="Google Shape;372;p14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73" name="Google Shape;373;p14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74" name="Google Shape;374;p14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75" name="Google Shape;375;p14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76" name="Google Shape;376;p14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77" name="Google Shape;377;p14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78" name="Google Shape;378;p14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379" name="Google Shape;379;p14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380" name="Google Shape;380;p14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381" name="Google Shape;381;p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382" name="Google Shape;382;p14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383" name="Google Shape;383;p14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384" name="Google Shape;384;p14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85" name="Google Shape;385;p14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386" name="Google Shape;386;p14"/>
          <p:cNvCxnSpPr>
            <a:stCxn id="371" idx="0"/>
            <a:endCxn id="370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14"/>
          <p:cNvCxnSpPr>
            <a:stCxn id="370" idx="6"/>
            <a:endCxn id="372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14"/>
          <p:cNvCxnSpPr>
            <a:stCxn id="372" idx="4"/>
            <a:endCxn id="373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14"/>
          <p:cNvCxnSpPr>
            <a:stCxn id="373" idx="7"/>
            <a:endCxn id="374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14"/>
          <p:cNvCxnSpPr>
            <a:stCxn id="373" idx="6"/>
            <a:endCxn id="375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14"/>
          <p:cNvCxnSpPr>
            <a:stCxn id="375" idx="0"/>
            <a:endCxn id="374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14"/>
          <p:cNvCxnSpPr>
            <a:stCxn id="374" idx="6"/>
            <a:endCxn id="376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14"/>
          <p:cNvCxnSpPr>
            <a:stCxn id="375" idx="6"/>
            <a:endCxn id="377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14"/>
          <p:cNvCxnSpPr>
            <a:stCxn id="377" idx="0"/>
            <a:endCxn id="376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14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sp>
        <p:nvSpPr>
          <p:cNvPr id="396" name="Google Shape;396;p14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397" name="Google Shape;397;p14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398" name="Google Shape;398;p14"/>
          <p:cNvSpPr/>
          <p:nvPr/>
        </p:nvSpPr>
        <p:spPr>
          <a:xfrm>
            <a:off x="3886200" y="55626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399" name="Google Shape;39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400" name="Google Shape;40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407" name="Google Shape;407;p15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i="0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15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09" name="Google Shape;409;p1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10" name="Google Shape;410;p15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11" name="Google Shape;411;p15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13" name="Google Shape;413;p15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14" name="Google Shape;414;p15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15" name="Google Shape;415;p15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416" name="Google Shape;416;p15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417" name="Google Shape;417;p15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418" name="Google Shape;418;p15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419" name="Google Shape;419;p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420" name="Google Shape;420;p15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21" name="Google Shape;421;p15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22" name="Google Shape;422;p15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423" name="Google Shape;423;p15"/>
          <p:cNvCxnSpPr>
            <a:stCxn id="408" idx="0"/>
            <a:endCxn id="407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15"/>
          <p:cNvCxnSpPr>
            <a:stCxn id="407" idx="6"/>
            <a:endCxn id="409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15"/>
          <p:cNvCxnSpPr>
            <a:stCxn id="409" idx="4"/>
            <a:endCxn id="410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15"/>
          <p:cNvCxnSpPr>
            <a:stCxn id="410" idx="7"/>
            <a:endCxn id="411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15"/>
          <p:cNvCxnSpPr>
            <a:stCxn id="410" idx="6"/>
            <a:endCxn id="412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15"/>
          <p:cNvCxnSpPr>
            <a:stCxn id="412" idx="0"/>
            <a:endCxn id="411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15"/>
          <p:cNvCxnSpPr>
            <a:stCxn id="411" idx="6"/>
            <a:endCxn id="413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15"/>
          <p:cNvCxnSpPr>
            <a:stCxn id="412" idx="6"/>
            <a:endCxn id="414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15"/>
          <p:cNvCxnSpPr>
            <a:stCxn id="414" idx="0"/>
            <a:endCxn id="413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15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sp>
        <p:nvSpPr>
          <p:cNvPr id="433" name="Google Shape;433;p15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434" name="Google Shape;434;p15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435" name="Google Shape;43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436" name="Google Shape;43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7" name="Google Shape;43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443" name="Google Shape;443;p16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i="0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16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45" name="Google Shape;445;p16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46" name="Google Shape;446;p1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47" name="Google Shape;447;p16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48" name="Google Shape;448;p16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49" name="Google Shape;449;p16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50" name="Google Shape;450;p16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51" name="Google Shape;451;p16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452" name="Google Shape;452;p16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453" name="Google Shape;453;p16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454" name="Google Shape;454;p16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455" name="Google Shape;455;p16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456" name="Google Shape;456;p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57" name="Google Shape;457;p16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58" name="Google Shape;458;p16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459" name="Google Shape;459;p16"/>
          <p:cNvCxnSpPr>
            <a:stCxn id="444" idx="0"/>
            <a:endCxn id="443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16"/>
          <p:cNvCxnSpPr>
            <a:stCxn id="443" idx="6"/>
            <a:endCxn id="445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16"/>
          <p:cNvCxnSpPr>
            <a:stCxn id="445" idx="4"/>
            <a:endCxn id="446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16"/>
          <p:cNvCxnSpPr>
            <a:stCxn id="446" idx="7"/>
            <a:endCxn id="447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16"/>
          <p:cNvCxnSpPr>
            <a:stCxn id="446" idx="6"/>
            <a:endCxn id="448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16"/>
          <p:cNvCxnSpPr>
            <a:stCxn id="448" idx="0"/>
            <a:endCxn id="447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16"/>
          <p:cNvCxnSpPr>
            <a:stCxn id="447" idx="6"/>
            <a:endCxn id="449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16"/>
          <p:cNvCxnSpPr>
            <a:stCxn id="448" idx="6"/>
            <a:endCxn id="450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16"/>
          <p:cNvCxnSpPr>
            <a:stCxn id="450" idx="0"/>
            <a:endCxn id="449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16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sp>
        <p:nvSpPr>
          <p:cNvPr id="469" name="Google Shape;469;p16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470" name="Google Shape;47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471" name="Google Shape;47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2" name="Google Shape;47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478" name="Google Shape;478;p17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i="0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17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80" name="Google Shape;480;p17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81" name="Google Shape;481;p17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82" name="Google Shape;482;p1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83" name="Google Shape;483;p17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84" name="Google Shape;484;p17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85" name="Google Shape;485;p17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86" name="Google Shape;486;p17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487" name="Google Shape;487;p17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488" name="Google Shape;488;p17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489" name="Google Shape;489;p17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490" name="Google Shape;490;p17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491" name="Google Shape;491;p17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92" name="Google Shape;492;p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93" name="Google Shape;493;p17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494" name="Google Shape;494;p17"/>
          <p:cNvCxnSpPr>
            <a:stCxn id="479" idx="0"/>
            <a:endCxn id="478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17"/>
          <p:cNvCxnSpPr>
            <a:stCxn id="478" idx="6"/>
            <a:endCxn id="480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17"/>
          <p:cNvCxnSpPr>
            <a:stCxn id="480" idx="4"/>
            <a:endCxn id="481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17"/>
          <p:cNvCxnSpPr>
            <a:stCxn id="481" idx="7"/>
            <a:endCxn id="482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17"/>
          <p:cNvCxnSpPr>
            <a:stCxn id="481" idx="6"/>
            <a:endCxn id="483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17"/>
          <p:cNvCxnSpPr>
            <a:stCxn id="483" idx="0"/>
            <a:endCxn id="482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17"/>
          <p:cNvCxnSpPr>
            <a:stCxn id="482" idx="6"/>
            <a:endCxn id="484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17"/>
          <p:cNvCxnSpPr>
            <a:stCxn id="483" idx="6"/>
            <a:endCxn id="485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17"/>
          <p:cNvCxnSpPr>
            <a:stCxn id="485" idx="0"/>
            <a:endCxn id="484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17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sp>
        <p:nvSpPr>
          <p:cNvPr id="504" name="Google Shape;504;p17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Ø</a:t>
            </a:r>
            <a:endParaRPr b="1" i="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506" name="Google Shape;50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BFS: The Code Again</a:t>
            </a:r>
            <a:endParaRPr/>
          </a:p>
        </p:txBody>
      </p:sp>
      <p:sp>
        <p:nvSpPr>
          <p:cNvPr id="513" name="Google Shape;51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BFS(G, s)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initialize vertices;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Q = {s};		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while (Q not empty) {   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u = RemoveTop(Q);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for each v ∈ u-&gt;adj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   if (v-&gt;color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       v-&gt;color = GREY;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       v-&gt;d = u-&gt;d + 1;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       v-&gt;p = u;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       Enqueue(Q, v);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u-&gt;color = BLACK;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14" name="Google Shape;514;p18"/>
          <p:cNvSpPr txBox="1"/>
          <p:nvPr/>
        </p:nvSpPr>
        <p:spPr>
          <a:xfrm>
            <a:off x="4508500" y="5334000"/>
            <a:ext cx="410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time?</a:t>
            </a:r>
            <a:endParaRPr/>
          </a:p>
        </p:txBody>
      </p:sp>
      <p:grpSp>
        <p:nvGrpSpPr>
          <p:cNvPr id="515" name="Google Shape;515;p18"/>
          <p:cNvGrpSpPr/>
          <p:nvPr/>
        </p:nvGrpSpPr>
        <p:grpSpPr>
          <a:xfrm>
            <a:off x="3962400" y="1752600"/>
            <a:ext cx="3995738" cy="457200"/>
            <a:chOff x="2496" y="1104"/>
            <a:chExt cx="2517" cy="288"/>
          </a:xfrm>
        </p:grpSpPr>
        <p:sp>
          <p:nvSpPr>
            <p:cNvPr id="516" name="Google Shape;516;p18"/>
            <p:cNvSpPr txBox="1"/>
            <p:nvPr/>
          </p:nvSpPr>
          <p:spPr>
            <a:xfrm>
              <a:off x="2888" y="1104"/>
              <a:ext cx="212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Touch every vertex: O(V)</a:t>
              </a:r>
              <a:endParaRPr/>
            </a:p>
          </p:txBody>
        </p:sp>
        <p:cxnSp>
          <p:nvCxnSpPr>
            <p:cNvPr id="517" name="Google Shape;517;p18"/>
            <p:cNvCxnSpPr/>
            <p:nvPr/>
          </p:nvCxnSpPr>
          <p:spPr>
            <a:xfrm rot="10800000">
              <a:off x="2496" y="1248"/>
              <a:ext cx="384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18" name="Google Shape;518;p18"/>
          <p:cNvGrpSpPr/>
          <p:nvPr/>
        </p:nvGrpSpPr>
        <p:grpSpPr>
          <a:xfrm>
            <a:off x="4038600" y="2813050"/>
            <a:ext cx="4781550" cy="822325"/>
            <a:chOff x="2544" y="1772"/>
            <a:chExt cx="3012" cy="518"/>
          </a:xfrm>
        </p:grpSpPr>
        <p:sp>
          <p:nvSpPr>
            <p:cNvPr id="519" name="Google Shape;519;p18"/>
            <p:cNvSpPr txBox="1"/>
            <p:nvPr/>
          </p:nvSpPr>
          <p:spPr>
            <a:xfrm>
              <a:off x="3024" y="1772"/>
              <a:ext cx="2532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 = every vertex, but only once</a:t>
              </a:r>
              <a:br>
                <a:rPr b="1" lang="en-US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1" lang="en-US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  (</a:t>
              </a:r>
              <a:r>
                <a:rPr b="1" lang="en-US" sz="24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Why?</a:t>
              </a:r>
              <a:r>
                <a:rPr b="1" lang="en-US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520" name="Google Shape;520;p18"/>
            <p:cNvCxnSpPr/>
            <p:nvPr/>
          </p:nvCxnSpPr>
          <p:spPr>
            <a:xfrm rot="10800000">
              <a:off x="2544" y="1920"/>
              <a:ext cx="48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21" name="Google Shape;521;p18"/>
          <p:cNvGrpSpPr/>
          <p:nvPr/>
        </p:nvGrpSpPr>
        <p:grpSpPr>
          <a:xfrm>
            <a:off x="152400" y="3429000"/>
            <a:ext cx="2667000" cy="1857375"/>
            <a:chOff x="96" y="2160"/>
            <a:chExt cx="1680" cy="1170"/>
          </a:xfrm>
        </p:grpSpPr>
        <p:sp>
          <p:nvSpPr>
            <p:cNvPr id="522" name="Google Shape;522;p18"/>
            <p:cNvSpPr txBox="1"/>
            <p:nvPr/>
          </p:nvSpPr>
          <p:spPr>
            <a:xfrm>
              <a:off x="96" y="2352"/>
              <a:ext cx="1632" cy="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 v = every vertex that appears in some other vert’s adjacency list</a:t>
              </a:r>
              <a:endParaRPr/>
            </a:p>
          </p:txBody>
        </p:sp>
        <p:cxnSp>
          <p:nvCxnSpPr>
            <p:cNvPr id="523" name="Google Shape;523;p18"/>
            <p:cNvCxnSpPr/>
            <p:nvPr/>
          </p:nvCxnSpPr>
          <p:spPr>
            <a:xfrm flipH="1" rot="10800000">
              <a:off x="912" y="2160"/>
              <a:ext cx="864" cy="192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24" name="Google Shape;524;p18"/>
          <p:cNvSpPr txBox="1"/>
          <p:nvPr/>
        </p:nvSpPr>
        <p:spPr>
          <a:xfrm>
            <a:off x="4508500" y="5715000"/>
            <a:ext cx="3870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running time: O(V+E)</a:t>
            </a:r>
            <a:endParaRPr/>
          </a:p>
        </p:txBody>
      </p:sp>
      <p:sp>
        <p:nvSpPr>
          <p:cNvPr id="525" name="Google Shape;52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526" name="Google Shape;5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7" name="Google Shape;52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BFS: The Code Again</a:t>
            </a:r>
            <a:endParaRPr/>
          </a:p>
        </p:txBody>
      </p:sp>
      <p:sp>
        <p:nvSpPr>
          <p:cNvPr id="533" name="Google Shape;53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BFS(G, s)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initialize vertices;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Q = {s};		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while (Q not empty) {   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u = RemoveTop(Q);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for each v ∈ u-&gt;adj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   if (v-&gt;color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       v-&gt;color = GREY;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       v-&gt;d = u-&gt;d + 1;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       v-&gt;p = u;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       Enqueue(Q, v);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u-&gt;color = BLACK;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34" name="Google Shape;534;p19"/>
          <p:cNvSpPr txBox="1"/>
          <p:nvPr/>
        </p:nvSpPr>
        <p:spPr>
          <a:xfrm>
            <a:off x="4703763" y="4953000"/>
            <a:ext cx="425608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storage cost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 to storing the graph?</a:t>
            </a:r>
            <a:endParaRPr/>
          </a:p>
        </p:txBody>
      </p:sp>
      <p:sp>
        <p:nvSpPr>
          <p:cNvPr id="535" name="Google Shape;535;p19"/>
          <p:cNvSpPr txBox="1"/>
          <p:nvPr/>
        </p:nvSpPr>
        <p:spPr>
          <a:xfrm>
            <a:off x="4703763" y="5715000"/>
            <a:ext cx="357187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space used: </a:t>
            </a:r>
            <a:b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O(max(degree(v))) = O(E)</a:t>
            </a:r>
            <a:endParaRPr/>
          </a:p>
        </p:txBody>
      </p:sp>
      <p:sp>
        <p:nvSpPr>
          <p:cNvPr id="536" name="Google Shape;53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537" name="Google Shape;53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Review: Graphs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graph G = (V, 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 = set of vertices, E = set of edges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Dense</a:t>
            </a:r>
            <a:r>
              <a:rPr i="1" lang="en-US"/>
              <a:t> </a:t>
            </a:r>
            <a:r>
              <a:rPr lang="en-US"/>
              <a:t>graph: |E| ≈ |V|</a:t>
            </a:r>
            <a:r>
              <a:rPr baseline="30000" lang="en-US"/>
              <a:t>2</a:t>
            </a:r>
            <a:r>
              <a:rPr lang="en-US"/>
              <a:t>; </a:t>
            </a:r>
            <a:r>
              <a:rPr i="1" lang="en-US">
                <a:solidFill>
                  <a:schemeClr val="dk2"/>
                </a:solidFill>
              </a:rPr>
              <a:t>Sparse</a:t>
            </a:r>
            <a:r>
              <a:rPr lang="en-US"/>
              <a:t> graph: |E| ≈ |V|</a:t>
            </a:r>
            <a:endParaRPr i="1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Undirected graph: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Edge (u,v) = edge (v,u)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self-loops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Directed</a:t>
            </a:r>
            <a:r>
              <a:rPr lang="en-US"/>
              <a:t> graph: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Edge (u,v) goes from vertex u to vertex v, notated u→v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</a:t>
            </a:r>
            <a:r>
              <a:rPr i="1" lang="en-US">
                <a:solidFill>
                  <a:schemeClr val="dk2"/>
                </a:solidFill>
              </a:rPr>
              <a:t>weighted graph</a:t>
            </a:r>
            <a:r>
              <a:rPr lang="en-US"/>
              <a:t> associates weights with either the edges or the vertices</a:t>
            </a:r>
            <a:endParaRPr/>
          </a:p>
        </p:txBody>
      </p:sp>
      <p:sp>
        <p:nvSpPr>
          <p:cNvPr id="100" name="Google Shape;100;p2"/>
          <p:cNvSpPr txBox="1"/>
          <p:nvPr>
            <p:ph idx="11" type="ftr"/>
          </p:nvPr>
        </p:nvSpPr>
        <p:spPr>
          <a:xfrm>
            <a:off x="3810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Shaikh Akib Shahriyar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>
            <p:ph idx="10" type="dt"/>
          </p:nvPr>
        </p:nvSpPr>
        <p:spPr>
          <a:xfrm>
            <a:off x="3048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Properties</a:t>
            </a:r>
            <a:endParaRPr/>
          </a:p>
        </p:txBody>
      </p:sp>
      <p:sp>
        <p:nvSpPr>
          <p:cNvPr id="544" name="Google Shape;544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BFS calculates the </a:t>
            </a:r>
            <a:r>
              <a:rPr i="1" lang="en-US">
                <a:solidFill>
                  <a:schemeClr val="dk2"/>
                </a:solidFill>
              </a:rPr>
              <a:t>shortest-path distance</a:t>
            </a:r>
            <a:r>
              <a:rPr lang="en-US"/>
              <a:t> to the source node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Shortest-path distance δ(s,v) = minimum number of edges from s to v, or ∞ if v not reachable from 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Proof given in the book (p. 472-5)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BFS builds </a:t>
            </a:r>
            <a:r>
              <a:rPr i="1" lang="en-US">
                <a:solidFill>
                  <a:schemeClr val="dk2"/>
                </a:solidFill>
              </a:rPr>
              <a:t>breadth-first tree</a:t>
            </a:r>
            <a:r>
              <a:rPr lang="en-US"/>
              <a:t>, in which paths to root represent shortest paths in 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Thus can use BFS to calculate shortest path from one vertex to another in O(V+E) time</a:t>
            </a:r>
            <a:endParaRPr/>
          </a:p>
        </p:txBody>
      </p:sp>
      <p:sp>
        <p:nvSpPr>
          <p:cNvPr id="545" name="Google Shape;54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546" name="Google Shape;54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</a:t>
            </a:r>
            <a:endParaRPr/>
          </a:p>
        </p:txBody>
      </p:sp>
      <p:sp>
        <p:nvSpPr>
          <p:cNvPr id="553" name="Google Shape;55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i="1" lang="en-US">
                <a:solidFill>
                  <a:schemeClr val="dk2"/>
                </a:solidFill>
              </a:rPr>
              <a:t>Depth-first search</a:t>
            </a:r>
            <a:r>
              <a:rPr lang="en-US"/>
              <a:t> is another strategy for exploring a graph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Explore “deeper” in the graph whenever possible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Edges are explored out of the most recently discovered vertex </a:t>
            </a:r>
            <a:r>
              <a:rPr i="1" lang="en-US"/>
              <a:t>v</a:t>
            </a:r>
            <a:r>
              <a:rPr lang="en-US"/>
              <a:t> that still has unexplored edges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When all of </a:t>
            </a:r>
            <a:r>
              <a:rPr i="1" lang="en-US"/>
              <a:t>v</a:t>
            </a:r>
            <a:r>
              <a:rPr lang="en-US"/>
              <a:t>’s edges have been explored, backtrack to the vertex from which </a:t>
            </a:r>
            <a:r>
              <a:rPr i="1" lang="en-US"/>
              <a:t>v</a:t>
            </a:r>
            <a:r>
              <a:rPr lang="en-US"/>
              <a:t> was discovered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554" name="Google Shape;55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555" name="Google Shape;555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6" name="Google Shape;55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</a:t>
            </a:r>
            <a:endParaRPr/>
          </a:p>
        </p:txBody>
      </p:sp>
      <p:sp>
        <p:nvSpPr>
          <p:cNvPr id="562" name="Google Shape;562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Vertices initially colored white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Then colored gray when discovered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Then black when finished</a:t>
            </a:r>
            <a:endParaRPr/>
          </a:p>
        </p:txBody>
      </p:sp>
      <p:sp>
        <p:nvSpPr>
          <p:cNvPr id="563" name="Google Shape;56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564" name="Google Shape;56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5" name="Google Shape;56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Search: The Code</a:t>
            </a:r>
            <a:endParaRPr/>
          </a:p>
        </p:txBody>
      </p:sp>
      <p:sp>
        <p:nvSpPr>
          <p:cNvPr id="571" name="Google Shape;571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573" name="Google Shape;573;p23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575" name="Google Shape;57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6" name="Google Shape;57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Search: The Code</a:t>
            </a:r>
            <a:endParaRPr/>
          </a:p>
        </p:txBody>
      </p:sp>
      <p:sp>
        <p:nvSpPr>
          <p:cNvPr id="582" name="Google Shape;582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Google Shape;583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584" name="Google Shape;584;p24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24"/>
          <p:cNvSpPr txBox="1"/>
          <p:nvPr/>
        </p:nvSpPr>
        <p:spPr>
          <a:xfrm>
            <a:off x="2667000" y="6172200"/>
            <a:ext cx="37004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u-&gt;d</a:t>
            </a: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represent?</a:t>
            </a:r>
            <a:endParaRPr/>
          </a:p>
        </p:txBody>
      </p:sp>
      <p:sp>
        <p:nvSpPr>
          <p:cNvPr id="586" name="Google Shape;58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587" name="Google Shape;58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8" name="Google Shape;58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Search: The Code</a:t>
            </a:r>
            <a:endParaRPr/>
          </a:p>
        </p:txBody>
      </p:sp>
      <p:sp>
        <p:nvSpPr>
          <p:cNvPr id="594" name="Google Shape;594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596" name="Google Shape;596;p25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25"/>
          <p:cNvSpPr txBox="1"/>
          <p:nvPr/>
        </p:nvSpPr>
        <p:spPr>
          <a:xfrm>
            <a:off x="2667000" y="6172200"/>
            <a:ext cx="37004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u-&gt;f</a:t>
            </a: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represent?</a:t>
            </a:r>
            <a:endParaRPr/>
          </a:p>
        </p:txBody>
      </p:sp>
      <p:sp>
        <p:nvSpPr>
          <p:cNvPr id="598" name="Google Shape;59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599" name="Google Shape;59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0" name="Google Shape;600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Search: The Code</a:t>
            </a:r>
            <a:endParaRPr/>
          </a:p>
        </p:txBody>
      </p:sp>
      <p:sp>
        <p:nvSpPr>
          <p:cNvPr id="606" name="Google Shape;606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608" name="Google Shape;608;p26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26"/>
          <p:cNvSpPr txBox="1"/>
          <p:nvPr/>
        </p:nvSpPr>
        <p:spPr>
          <a:xfrm>
            <a:off x="1662113" y="6151563"/>
            <a:ext cx="57626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all vertices eventually be colored black?</a:t>
            </a:r>
            <a:endParaRPr/>
          </a:p>
        </p:txBody>
      </p:sp>
      <p:sp>
        <p:nvSpPr>
          <p:cNvPr id="610" name="Google Shape;610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611" name="Google Shape;61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2" name="Google Shape;61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Search: The Code</a:t>
            </a:r>
            <a:endParaRPr/>
          </a:p>
        </p:txBody>
      </p:sp>
      <p:sp>
        <p:nvSpPr>
          <p:cNvPr id="618" name="Google Shape;618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9" name="Google Shape;619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620" name="Google Shape;620;p27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Google Shape;621;p27"/>
          <p:cNvSpPr txBox="1"/>
          <p:nvPr/>
        </p:nvSpPr>
        <p:spPr>
          <a:xfrm>
            <a:off x="2506663" y="6151563"/>
            <a:ext cx="410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time?</a:t>
            </a:r>
            <a:endParaRPr/>
          </a:p>
        </p:txBody>
      </p:sp>
      <p:sp>
        <p:nvSpPr>
          <p:cNvPr id="622" name="Google Shape;62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623" name="Google Shape;62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4" name="Google Shape;624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Search: The Code</a:t>
            </a:r>
            <a:endParaRPr/>
          </a:p>
        </p:txBody>
      </p:sp>
      <p:sp>
        <p:nvSpPr>
          <p:cNvPr id="630" name="Google Shape;630;p2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p2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632" name="Google Shape;632;p28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28"/>
          <p:cNvSpPr txBox="1"/>
          <p:nvPr/>
        </p:nvSpPr>
        <p:spPr>
          <a:xfrm>
            <a:off x="1303338" y="5943600"/>
            <a:ext cx="65674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time: O(n</a:t>
            </a:r>
            <a:r>
              <a:rPr b="1" baseline="30000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because call DFS_Visit on each vertex, </a:t>
            </a:r>
            <a:b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loop over Adj[] can run as many as |V| times</a:t>
            </a:r>
            <a:endParaRPr/>
          </a:p>
        </p:txBody>
      </p:sp>
      <p:sp>
        <p:nvSpPr>
          <p:cNvPr id="634" name="Google Shape;634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635" name="Google Shape;635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6" name="Google Shape;63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Search: The Code</a:t>
            </a:r>
            <a:endParaRPr/>
          </a:p>
        </p:txBody>
      </p:sp>
      <p:sp>
        <p:nvSpPr>
          <p:cNvPr id="642" name="Google Shape;642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Google Shape;643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644" name="Google Shape;644;p29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5" name="Google Shape;645;p29"/>
          <p:cNvSpPr txBox="1"/>
          <p:nvPr/>
        </p:nvSpPr>
        <p:spPr>
          <a:xfrm>
            <a:off x="1747838" y="5943600"/>
            <a:ext cx="57118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BUT, there is actually a tighter bound.  </a:t>
            </a:r>
            <a:b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times will DFS_Visit() actually be called?</a:t>
            </a:r>
            <a:endParaRPr/>
          </a:p>
        </p:txBody>
      </p:sp>
      <p:sp>
        <p:nvSpPr>
          <p:cNvPr id="646" name="Google Shape;646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647" name="Google Shape;64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8" name="Google Shape;64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Review: Representing Graphs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Assume V = {1, 2, …, </a:t>
            </a:r>
            <a:r>
              <a:rPr i="1" lang="en-US"/>
              <a:t>n</a:t>
            </a:r>
            <a:r>
              <a:rPr lang="en-US"/>
              <a:t>}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</a:t>
            </a:r>
            <a:r>
              <a:rPr i="1" lang="en-US">
                <a:solidFill>
                  <a:schemeClr val="dk2"/>
                </a:solidFill>
              </a:rPr>
              <a:t>adjacency matrix</a:t>
            </a:r>
            <a:r>
              <a:rPr i="1" lang="en-US"/>
              <a:t> </a:t>
            </a:r>
            <a:r>
              <a:rPr lang="en-US"/>
              <a:t>represents the graph as a </a:t>
            </a:r>
            <a:r>
              <a:rPr i="1" lang="en-US"/>
              <a:t>n </a:t>
            </a:r>
            <a:r>
              <a:rPr lang="en-US"/>
              <a:t>x </a:t>
            </a:r>
            <a:r>
              <a:rPr i="1" lang="en-US"/>
              <a:t>n</a:t>
            </a:r>
            <a:r>
              <a:rPr lang="en-US"/>
              <a:t> matrix 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A[</a:t>
            </a:r>
            <a:r>
              <a:rPr i="1" lang="en-US"/>
              <a:t>i</a:t>
            </a:r>
            <a:r>
              <a:rPr lang="en-US"/>
              <a:t>, </a:t>
            </a:r>
            <a:r>
              <a:rPr i="1" lang="en-US"/>
              <a:t>j</a:t>
            </a:r>
            <a:r>
              <a:rPr lang="en-US"/>
              <a:t>] 	= 1 if edge (</a:t>
            </a:r>
            <a:r>
              <a:rPr i="1" lang="en-US"/>
              <a:t>i</a:t>
            </a:r>
            <a:r>
              <a:rPr lang="en-US"/>
              <a:t>, </a:t>
            </a:r>
            <a:r>
              <a:rPr i="1" lang="en-US"/>
              <a:t>j</a:t>
            </a:r>
            <a:r>
              <a:rPr lang="en-US"/>
              <a:t>) ∈ E   (or weight of edge)</a:t>
            </a:r>
            <a:br>
              <a:rPr lang="en-US"/>
            </a:br>
            <a:r>
              <a:rPr lang="en-US"/>
              <a:t>		= 0 if edge (</a:t>
            </a:r>
            <a:r>
              <a:rPr i="1" lang="en-US"/>
              <a:t>i</a:t>
            </a:r>
            <a:r>
              <a:rPr lang="en-US"/>
              <a:t>, </a:t>
            </a:r>
            <a:r>
              <a:rPr i="1" lang="en-US"/>
              <a:t>j</a:t>
            </a:r>
            <a:r>
              <a:rPr lang="en-US"/>
              <a:t>) ∉ 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Storage requirements: O(V</a:t>
            </a:r>
            <a:r>
              <a:rPr baseline="30000" lang="en-US"/>
              <a:t>2</a:t>
            </a:r>
            <a:r>
              <a:rPr lang="en-US"/>
              <a:t>)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dense representation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But, can be very efficient for small graphs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Especially if store just one bit/edge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Undirected graph: only need one diagonal of matrix</a:t>
            </a:r>
            <a:endParaRPr/>
          </a:p>
        </p:txBody>
      </p:sp>
      <p:sp>
        <p:nvSpPr>
          <p:cNvPr id="109" name="Google Shape;109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Search: The Code</a:t>
            </a:r>
            <a:endParaRPr/>
          </a:p>
        </p:txBody>
      </p:sp>
      <p:sp>
        <p:nvSpPr>
          <p:cNvPr id="654" name="Google Shape;654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Google Shape;655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656" name="Google Shape;656;p30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30"/>
          <p:cNvSpPr txBox="1"/>
          <p:nvPr/>
        </p:nvSpPr>
        <p:spPr>
          <a:xfrm>
            <a:off x="2670175" y="5943600"/>
            <a:ext cx="38941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running time of DFS = O(V+E)</a:t>
            </a:r>
            <a:endParaRPr b="1"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659" name="Google Shape;65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0" name="Google Shape;660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Sort Analysis</a:t>
            </a:r>
            <a:endParaRPr/>
          </a:p>
        </p:txBody>
      </p:sp>
      <p:sp>
        <p:nvSpPr>
          <p:cNvPr id="666" name="Google Shape;666;p31"/>
          <p:cNvSpPr txBox="1"/>
          <p:nvPr>
            <p:ph idx="1" type="body"/>
          </p:nvPr>
        </p:nvSpPr>
        <p:spPr>
          <a:xfrm>
            <a:off x="457200" y="1524000"/>
            <a:ext cx="8382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running time argument is an informal example of </a:t>
            </a:r>
            <a:r>
              <a:rPr i="1" lang="en-US">
                <a:solidFill>
                  <a:schemeClr val="dk2"/>
                </a:solidFill>
              </a:rPr>
              <a:t>amortized analysis</a:t>
            </a:r>
            <a:endParaRPr>
              <a:solidFill>
                <a:schemeClr val="dk2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“Charge” the exploration of edge to the edge: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loop in DFS_Visit can be attributed to an edge in the graph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Runs once/edge if directed graph, twice if undirected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Thus loop will run in O(E) time, algorithm O(V+E)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Considered linear for graph, b/c adj list requires O(V+E) storage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Important to be comfortable with this kind of reasoning and analysis</a:t>
            </a:r>
            <a:endParaRPr/>
          </a:p>
        </p:txBody>
      </p:sp>
      <p:sp>
        <p:nvSpPr>
          <p:cNvPr id="667" name="Google Shape;66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668" name="Google Shape;66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9" name="Google Shape;66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675" name="Google Shape;675;p32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32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7" name="Google Shape;677;p32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32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9" name="Google Shape;679;p32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32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1" name="Google Shape;681;p32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2" name="Google Shape;682;p32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83" name="Google Shape;683;p32"/>
          <p:cNvCxnSpPr>
            <a:stCxn id="675" idx="3"/>
            <a:endCxn id="681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4" name="Google Shape;684;p32"/>
          <p:cNvCxnSpPr>
            <a:stCxn id="681" idx="5"/>
            <a:endCxn id="680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p32"/>
          <p:cNvCxnSpPr>
            <a:stCxn id="681" idx="6"/>
            <a:endCxn id="679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32"/>
          <p:cNvCxnSpPr>
            <a:stCxn id="679" idx="2"/>
            <a:endCxn id="680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7" name="Google Shape;687;p32"/>
          <p:cNvCxnSpPr>
            <a:stCxn id="680" idx="0"/>
            <a:endCxn id="675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32"/>
          <p:cNvCxnSpPr>
            <a:stCxn id="675" idx="5"/>
            <a:endCxn id="679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9" name="Google Shape;689;p32"/>
          <p:cNvCxnSpPr>
            <a:stCxn id="676" idx="4"/>
            <a:endCxn id="679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32"/>
          <p:cNvCxnSpPr>
            <a:stCxn id="675" idx="6"/>
            <a:endCxn id="676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32"/>
          <p:cNvCxnSpPr>
            <a:stCxn id="677" idx="2"/>
            <a:endCxn id="676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32"/>
          <p:cNvCxnSpPr>
            <a:stCxn id="676" idx="5"/>
            <a:endCxn id="682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32"/>
          <p:cNvCxnSpPr>
            <a:stCxn id="677" idx="3"/>
            <a:endCxn id="682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32"/>
          <p:cNvCxnSpPr>
            <a:stCxn id="677" idx="4"/>
            <a:endCxn id="678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32"/>
          <p:cNvCxnSpPr>
            <a:stCxn id="678" idx="2"/>
            <a:endCxn id="679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p32"/>
          <p:cNvCxnSpPr>
            <a:stCxn id="682" idx="3"/>
            <a:endCxn id="679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32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8" name="Google Shape;698;p32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699" name="Google Shape;699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700" name="Google Shape;70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1" name="Google Shape;701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707" name="Google Shape;707;p3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708" name="Google Shape;708;p33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709" name="Google Shape;709;p33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710" name="Google Shape;710;p33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711" name="Google Shape;711;p33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/>
          </a:p>
        </p:txBody>
      </p:sp>
      <p:sp>
        <p:nvSpPr>
          <p:cNvPr id="712" name="Google Shape;712;p33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 </a:t>
            </a:r>
            <a:endParaRPr/>
          </a:p>
        </p:txBody>
      </p:sp>
      <p:sp>
        <p:nvSpPr>
          <p:cNvPr id="713" name="Google Shape;713;p33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714" name="Google Shape;714;p33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715" name="Google Shape;715;p33"/>
          <p:cNvCxnSpPr>
            <a:stCxn id="707" idx="3"/>
            <a:endCxn id="713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33"/>
          <p:cNvCxnSpPr>
            <a:stCxn id="713" idx="5"/>
            <a:endCxn id="712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33"/>
          <p:cNvCxnSpPr>
            <a:stCxn id="713" idx="6"/>
            <a:endCxn id="711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33"/>
          <p:cNvCxnSpPr>
            <a:stCxn id="711" idx="2"/>
            <a:endCxn id="712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33"/>
          <p:cNvCxnSpPr>
            <a:stCxn id="712" idx="0"/>
            <a:endCxn id="707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0" name="Google Shape;720;p33"/>
          <p:cNvCxnSpPr>
            <a:stCxn id="707" idx="5"/>
            <a:endCxn id="711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1" name="Google Shape;721;p33"/>
          <p:cNvCxnSpPr>
            <a:stCxn id="708" idx="4"/>
            <a:endCxn id="711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2" name="Google Shape;722;p33"/>
          <p:cNvCxnSpPr>
            <a:stCxn id="707" idx="6"/>
            <a:endCxn id="708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33"/>
          <p:cNvCxnSpPr>
            <a:stCxn id="709" idx="2"/>
            <a:endCxn id="708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4" name="Google Shape;724;p33"/>
          <p:cNvCxnSpPr>
            <a:stCxn id="708" idx="5"/>
            <a:endCxn id="714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5" name="Google Shape;725;p33"/>
          <p:cNvCxnSpPr>
            <a:stCxn id="709" idx="3"/>
            <a:endCxn id="714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33"/>
          <p:cNvCxnSpPr>
            <a:stCxn id="709" idx="4"/>
            <a:endCxn id="710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7" name="Google Shape;727;p33"/>
          <p:cNvCxnSpPr>
            <a:stCxn id="710" idx="2"/>
            <a:endCxn id="711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8" name="Google Shape;728;p33"/>
          <p:cNvCxnSpPr>
            <a:stCxn id="714" idx="3"/>
            <a:endCxn id="711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9" name="Google Shape;729;p33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0" name="Google Shape;730;p33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731" name="Google Shape;731;p33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732" name="Google Shape;73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733" name="Google Shape;73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4" name="Google Shape;734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740" name="Google Shape;740;p34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741" name="Google Shape;741;p3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742" name="Google Shape;742;p34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743" name="Google Shape;743;p34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744" name="Google Shape;744;p34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/>
          </a:p>
        </p:txBody>
      </p:sp>
      <p:sp>
        <p:nvSpPr>
          <p:cNvPr id="745" name="Google Shape;745;p34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 </a:t>
            </a:r>
            <a:endParaRPr/>
          </a:p>
        </p:txBody>
      </p:sp>
      <p:sp>
        <p:nvSpPr>
          <p:cNvPr id="746" name="Google Shape;746;p34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747" name="Google Shape;747;p34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748" name="Google Shape;748;p34"/>
          <p:cNvCxnSpPr>
            <a:stCxn id="740" idx="3"/>
            <a:endCxn id="746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34"/>
          <p:cNvCxnSpPr>
            <a:stCxn id="746" idx="5"/>
            <a:endCxn id="745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0" name="Google Shape;750;p34"/>
          <p:cNvCxnSpPr>
            <a:stCxn id="746" idx="6"/>
            <a:endCxn id="744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1" name="Google Shape;751;p34"/>
          <p:cNvCxnSpPr>
            <a:stCxn id="744" idx="2"/>
            <a:endCxn id="745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2" name="Google Shape;752;p34"/>
          <p:cNvCxnSpPr>
            <a:stCxn id="745" idx="0"/>
            <a:endCxn id="740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" name="Google Shape;753;p34"/>
          <p:cNvCxnSpPr>
            <a:stCxn id="740" idx="5"/>
            <a:endCxn id="744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34"/>
          <p:cNvCxnSpPr>
            <a:stCxn id="741" idx="4"/>
            <a:endCxn id="744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34"/>
          <p:cNvCxnSpPr>
            <a:stCxn id="740" idx="6"/>
            <a:endCxn id="741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34"/>
          <p:cNvCxnSpPr>
            <a:stCxn id="742" idx="2"/>
            <a:endCxn id="741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p34"/>
          <p:cNvCxnSpPr>
            <a:stCxn id="741" idx="5"/>
            <a:endCxn id="747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34"/>
          <p:cNvCxnSpPr>
            <a:stCxn id="742" idx="3"/>
            <a:endCxn id="747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34"/>
          <p:cNvCxnSpPr>
            <a:stCxn id="742" idx="4"/>
            <a:endCxn id="743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34"/>
          <p:cNvCxnSpPr>
            <a:stCxn id="743" idx="2"/>
            <a:endCxn id="744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34"/>
          <p:cNvCxnSpPr>
            <a:stCxn id="747" idx="3"/>
            <a:endCxn id="744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34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34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764" name="Google Shape;764;p34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765" name="Google Shape;76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766" name="Google Shape;766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7" name="Google Shape;76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773" name="Google Shape;773;p35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774" name="Google Shape;774;p35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775" name="Google Shape;775;p3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776" name="Google Shape;776;p35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777" name="Google Shape;777;p35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/>
          </a:p>
        </p:txBody>
      </p:sp>
      <p:sp>
        <p:nvSpPr>
          <p:cNvPr id="778" name="Google Shape;778;p35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 </a:t>
            </a:r>
            <a:endParaRPr/>
          </a:p>
        </p:txBody>
      </p:sp>
      <p:sp>
        <p:nvSpPr>
          <p:cNvPr id="779" name="Google Shape;779;p35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780" name="Google Shape;780;p35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781" name="Google Shape;781;p35"/>
          <p:cNvCxnSpPr>
            <a:stCxn id="773" idx="3"/>
            <a:endCxn id="779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35"/>
          <p:cNvCxnSpPr>
            <a:stCxn id="779" idx="5"/>
            <a:endCxn id="778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35"/>
          <p:cNvCxnSpPr>
            <a:stCxn id="779" idx="6"/>
            <a:endCxn id="777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35"/>
          <p:cNvCxnSpPr>
            <a:stCxn id="777" idx="2"/>
            <a:endCxn id="778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35"/>
          <p:cNvCxnSpPr>
            <a:stCxn id="778" idx="0"/>
            <a:endCxn id="773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35"/>
          <p:cNvCxnSpPr>
            <a:stCxn id="773" idx="5"/>
            <a:endCxn id="777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35"/>
          <p:cNvCxnSpPr>
            <a:stCxn id="774" idx="4"/>
            <a:endCxn id="777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35"/>
          <p:cNvCxnSpPr>
            <a:stCxn id="773" idx="6"/>
            <a:endCxn id="774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35"/>
          <p:cNvCxnSpPr>
            <a:stCxn id="775" idx="2"/>
            <a:endCxn id="774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35"/>
          <p:cNvCxnSpPr>
            <a:stCxn id="774" idx="5"/>
            <a:endCxn id="780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" name="Google Shape;791;p35"/>
          <p:cNvCxnSpPr>
            <a:stCxn id="775" idx="3"/>
            <a:endCxn id="780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35"/>
          <p:cNvCxnSpPr>
            <a:stCxn id="775" idx="4"/>
            <a:endCxn id="776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35"/>
          <p:cNvCxnSpPr>
            <a:stCxn id="776" idx="2"/>
            <a:endCxn id="777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35"/>
          <p:cNvCxnSpPr>
            <a:stCxn id="780" idx="3"/>
            <a:endCxn id="777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35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6" name="Google Shape;796;p35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797" name="Google Shape;797;p35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798" name="Google Shape;798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799" name="Google Shape;79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0" name="Google Shape;800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814" name="Google Shape;814;p36"/>
          <p:cNvCxnSpPr>
            <a:stCxn id="806" idx="3"/>
            <a:endCxn id="812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5" name="Google Shape;815;p36"/>
          <p:cNvCxnSpPr>
            <a:stCxn id="812" idx="5"/>
            <a:endCxn id="811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6" name="Google Shape;816;p36"/>
          <p:cNvCxnSpPr>
            <a:stCxn id="812" idx="6"/>
            <a:endCxn id="810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7" name="Google Shape;817;p36"/>
          <p:cNvCxnSpPr>
            <a:stCxn id="810" idx="2"/>
            <a:endCxn id="811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8" name="Google Shape;818;p36"/>
          <p:cNvCxnSpPr>
            <a:stCxn id="811" idx="0"/>
            <a:endCxn id="806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9" name="Google Shape;819;p36"/>
          <p:cNvCxnSpPr>
            <a:stCxn id="806" idx="5"/>
            <a:endCxn id="810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36"/>
          <p:cNvCxnSpPr>
            <a:stCxn id="807" idx="4"/>
            <a:endCxn id="810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36"/>
          <p:cNvCxnSpPr>
            <a:stCxn id="806" idx="6"/>
            <a:endCxn id="807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2" name="Google Shape;822;p36"/>
          <p:cNvCxnSpPr>
            <a:stCxn id="808" idx="2"/>
            <a:endCxn id="807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3" name="Google Shape;823;p36"/>
          <p:cNvCxnSpPr>
            <a:stCxn id="807" idx="5"/>
            <a:endCxn id="813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4" name="Google Shape;824;p36"/>
          <p:cNvCxnSpPr>
            <a:stCxn id="808" idx="3"/>
            <a:endCxn id="813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5" name="Google Shape;825;p36"/>
          <p:cNvCxnSpPr>
            <a:stCxn id="808" idx="4"/>
            <a:endCxn id="809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6" name="Google Shape;826;p36"/>
          <p:cNvCxnSpPr>
            <a:stCxn id="809" idx="2"/>
            <a:endCxn id="810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7" name="Google Shape;827;p36"/>
          <p:cNvCxnSpPr>
            <a:stCxn id="813" idx="3"/>
            <a:endCxn id="810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36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9" name="Google Shape;829;p3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831" name="Google Shape;83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832" name="Google Shape;832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3" name="Google Shape;833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839" name="Google Shape;839;p37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840" name="Google Shape;840;p37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841" name="Google Shape;841;p37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842" name="Google Shape;842;p37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843" name="Google Shape;843;p3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 </a:t>
            </a:r>
            <a:endParaRPr/>
          </a:p>
        </p:txBody>
      </p:sp>
      <p:sp>
        <p:nvSpPr>
          <p:cNvPr id="844" name="Google Shape;844;p37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845" name="Google Shape;845;p37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846" name="Google Shape;846;p37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847" name="Google Shape;847;p37"/>
          <p:cNvCxnSpPr>
            <a:stCxn id="839" idx="3"/>
            <a:endCxn id="845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8" name="Google Shape;848;p37"/>
          <p:cNvCxnSpPr>
            <a:stCxn id="845" idx="5"/>
            <a:endCxn id="844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9" name="Google Shape;849;p37"/>
          <p:cNvCxnSpPr>
            <a:stCxn id="845" idx="6"/>
            <a:endCxn id="843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0" name="Google Shape;850;p37"/>
          <p:cNvCxnSpPr>
            <a:stCxn id="843" idx="2"/>
            <a:endCxn id="844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1" name="Google Shape;851;p37"/>
          <p:cNvCxnSpPr>
            <a:stCxn id="844" idx="0"/>
            <a:endCxn id="839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37"/>
          <p:cNvCxnSpPr>
            <a:stCxn id="839" idx="5"/>
            <a:endCxn id="843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3" name="Google Shape;853;p37"/>
          <p:cNvCxnSpPr>
            <a:stCxn id="840" idx="4"/>
            <a:endCxn id="843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37"/>
          <p:cNvCxnSpPr>
            <a:stCxn id="839" idx="6"/>
            <a:endCxn id="840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5" name="Google Shape;855;p37"/>
          <p:cNvCxnSpPr>
            <a:stCxn id="841" idx="2"/>
            <a:endCxn id="840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6" name="Google Shape;856;p37"/>
          <p:cNvCxnSpPr>
            <a:stCxn id="840" idx="5"/>
            <a:endCxn id="846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37"/>
          <p:cNvCxnSpPr>
            <a:stCxn id="841" idx="3"/>
            <a:endCxn id="846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37"/>
          <p:cNvCxnSpPr>
            <a:stCxn id="841" idx="4"/>
            <a:endCxn id="842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9" name="Google Shape;859;p37"/>
          <p:cNvCxnSpPr>
            <a:stCxn id="842" idx="2"/>
            <a:endCxn id="843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37"/>
          <p:cNvCxnSpPr>
            <a:stCxn id="846" idx="3"/>
            <a:endCxn id="843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1" name="Google Shape;861;p37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2" name="Google Shape;862;p37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863" name="Google Shape;863;p3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864" name="Google Shape;864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865" name="Google Shape;865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6" name="Google Shape;866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872" name="Google Shape;872;p38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873" name="Google Shape;873;p38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874" name="Google Shape;874;p38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875" name="Google Shape;875;p38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876" name="Google Shape;876;p38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877" name="Google Shape;877;p3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878" name="Google Shape;878;p38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879" name="Google Shape;879;p38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880" name="Google Shape;880;p38"/>
          <p:cNvCxnSpPr>
            <a:stCxn id="872" idx="3"/>
            <a:endCxn id="878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38"/>
          <p:cNvCxnSpPr>
            <a:stCxn id="878" idx="5"/>
            <a:endCxn id="877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2" name="Google Shape;882;p38"/>
          <p:cNvCxnSpPr>
            <a:stCxn id="878" idx="6"/>
            <a:endCxn id="876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38"/>
          <p:cNvCxnSpPr>
            <a:stCxn id="876" idx="2"/>
            <a:endCxn id="877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4" name="Google Shape;884;p38"/>
          <p:cNvCxnSpPr>
            <a:stCxn id="877" idx="0"/>
            <a:endCxn id="872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5" name="Google Shape;885;p38"/>
          <p:cNvCxnSpPr>
            <a:stCxn id="872" idx="5"/>
            <a:endCxn id="876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6" name="Google Shape;886;p38"/>
          <p:cNvCxnSpPr>
            <a:stCxn id="873" idx="4"/>
            <a:endCxn id="876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7" name="Google Shape;887;p38"/>
          <p:cNvCxnSpPr>
            <a:stCxn id="872" idx="6"/>
            <a:endCxn id="873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38"/>
          <p:cNvCxnSpPr>
            <a:stCxn id="874" idx="2"/>
            <a:endCxn id="873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9" name="Google Shape;889;p38"/>
          <p:cNvCxnSpPr>
            <a:stCxn id="873" idx="5"/>
            <a:endCxn id="879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0" name="Google Shape;890;p38"/>
          <p:cNvCxnSpPr>
            <a:stCxn id="874" idx="3"/>
            <a:endCxn id="879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38"/>
          <p:cNvCxnSpPr>
            <a:stCxn id="874" idx="4"/>
            <a:endCxn id="875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2" name="Google Shape;892;p38"/>
          <p:cNvCxnSpPr>
            <a:stCxn id="875" idx="2"/>
            <a:endCxn id="876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38"/>
          <p:cNvCxnSpPr>
            <a:stCxn id="879" idx="3"/>
            <a:endCxn id="876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4" name="Google Shape;894;p38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5" name="Google Shape;895;p38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896" name="Google Shape;896;p38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897" name="Google Shape;897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898" name="Google Shape;89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9" name="Google Shape;899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905" name="Google Shape;905;p39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906" name="Google Shape;906;p39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/>
          </a:p>
        </p:txBody>
      </p:sp>
      <p:sp>
        <p:nvSpPr>
          <p:cNvPr id="907" name="Google Shape;907;p39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908" name="Google Shape;908;p39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909" name="Google Shape;909;p39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910" name="Google Shape;910;p39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911" name="Google Shape;911;p3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912" name="Google Shape;912;p39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913" name="Google Shape;913;p39"/>
          <p:cNvCxnSpPr>
            <a:stCxn id="905" idx="3"/>
            <a:endCxn id="911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4" name="Google Shape;914;p39"/>
          <p:cNvCxnSpPr>
            <a:stCxn id="911" idx="5"/>
            <a:endCxn id="910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5" name="Google Shape;915;p39"/>
          <p:cNvCxnSpPr>
            <a:stCxn id="911" idx="6"/>
            <a:endCxn id="909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6" name="Google Shape;916;p39"/>
          <p:cNvCxnSpPr>
            <a:stCxn id="909" idx="2"/>
            <a:endCxn id="910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7" name="Google Shape;917;p39"/>
          <p:cNvCxnSpPr>
            <a:stCxn id="910" idx="0"/>
            <a:endCxn id="905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8" name="Google Shape;918;p39"/>
          <p:cNvCxnSpPr>
            <a:stCxn id="905" idx="5"/>
            <a:endCxn id="909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9" name="Google Shape;919;p39"/>
          <p:cNvCxnSpPr>
            <a:stCxn id="906" idx="4"/>
            <a:endCxn id="909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0" name="Google Shape;920;p39"/>
          <p:cNvCxnSpPr>
            <a:stCxn id="905" idx="6"/>
            <a:endCxn id="906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1" name="Google Shape;921;p39"/>
          <p:cNvCxnSpPr>
            <a:stCxn id="907" idx="2"/>
            <a:endCxn id="906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2" name="Google Shape;922;p39"/>
          <p:cNvCxnSpPr>
            <a:stCxn id="906" idx="5"/>
            <a:endCxn id="912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3" name="Google Shape;923;p39"/>
          <p:cNvCxnSpPr>
            <a:stCxn id="907" idx="3"/>
            <a:endCxn id="912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39"/>
          <p:cNvCxnSpPr>
            <a:stCxn id="907" idx="4"/>
            <a:endCxn id="908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5" name="Google Shape;925;p39"/>
          <p:cNvCxnSpPr>
            <a:stCxn id="908" idx="2"/>
            <a:endCxn id="909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39"/>
          <p:cNvCxnSpPr>
            <a:stCxn id="912" idx="3"/>
            <a:endCxn id="909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7" name="Google Shape;927;p39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8" name="Google Shape;928;p39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929" name="Google Shape;929;p39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930" name="Google Shape;930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931" name="Google Shape;931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2" name="Google Shape;93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Review: Graph Searching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Given: a graph G = (V, E), directed or undirected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Goal: methodically explore every vertex and every edge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Ultimately: build a tree on the graph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Pick a vertex as the root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Choose certain edges to produce a tree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Note: might also build a </a:t>
            </a:r>
            <a:r>
              <a:rPr i="1" lang="en-US">
                <a:solidFill>
                  <a:schemeClr val="dk2"/>
                </a:solidFill>
              </a:rPr>
              <a:t>forest</a:t>
            </a:r>
            <a:r>
              <a:rPr lang="en-US"/>
              <a:t> if graph is not connected</a:t>
            </a:r>
            <a:endParaRPr/>
          </a:p>
        </p:txBody>
      </p:sp>
      <p:sp>
        <p:nvSpPr>
          <p:cNvPr id="118" name="Google Shape;11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19" name="Google Shape;11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938" name="Google Shape;938;p40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939" name="Google Shape;939;p40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/>
          </a:p>
        </p:txBody>
      </p:sp>
      <p:sp>
        <p:nvSpPr>
          <p:cNvPr id="940" name="Google Shape;940;p40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941" name="Google Shape;941;p40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942" name="Google Shape;942;p40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943" name="Google Shape;943;p40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944" name="Google Shape;944;p40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945" name="Google Shape;945;p4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946" name="Google Shape;946;p40"/>
          <p:cNvCxnSpPr>
            <a:stCxn id="938" idx="3"/>
            <a:endCxn id="944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7" name="Google Shape;947;p40"/>
          <p:cNvCxnSpPr>
            <a:stCxn id="944" idx="5"/>
            <a:endCxn id="943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40"/>
          <p:cNvCxnSpPr>
            <a:stCxn id="944" idx="6"/>
            <a:endCxn id="942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9" name="Google Shape;949;p40"/>
          <p:cNvCxnSpPr>
            <a:stCxn id="942" idx="2"/>
            <a:endCxn id="943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40"/>
          <p:cNvCxnSpPr>
            <a:stCxn id="943" idx="0"/>
            <a:endCxn id="938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40"/>
          <p:cNvCxnSpPr>
            <a:stCxn id="938" idx="5"/>
            <a:endCxn id="942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2" name="Google Shape;952;p40"/>
          <p:cNvCxnSpPr>
            <a:stCxn id="939" idx="4"/>
            <a:endCxn id="942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3" name="Google Shape;953;p40"/>
          <p:cNvCxnSpPr>
            <a:stCxn id="938" idx="6"/>
            <a:endCxn id="939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4" name="Google Shape;954;p40"/>
          <p:cNvCxnSpPr>
            <a:stCxn id="940" idx="2"/>
            <a:endCxn id="939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5" name="Google Shape;955;p40"/>
          <p:cNvCxnSpPr>
            <a:stCxn id="939" idx="5"/>
            <a:endCxn id="945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6" name="Google Shape;956;p40"/>
          <p:cNvCxnSpPr>
            <a:stCxn id="940" idx="3"/>
            <a:endCxn id="945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7" name="Google Shape;957;p40"/>
          <p:cNvCxnSpPr>
            <a:stCxn id="940" idx="4"/>
            <a:endCxn id="941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8" name="Google Shape;958;p40"/>
          <p:cNvCxnSpPr>
            <a:stCxn id="941" idx="2"/>
            <a:endCxn id="942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9" name="Google Shape;959;p40"/>
          <p:cNvCxnSpPr>
            <a:stCxn id="945" idx="3"/>
            <a:endCxn id="942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0" name="Google Shape;960;p40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1" name="Google Shape;961;p40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962" name="Google Shape;962;p40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963" name="Google Shape;963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964" name="Google Shape;964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5" name="Google Shape;96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971" name="Google Shape;971;p41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972" name="Google Shape;972;p41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/>
          </a:p>
        </p:txBody>
      </p:sp>
      <p:sp>
        <p:nvSpPr>
          <p:cNvPr id="973" name="Google Shape;973;p41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974" name="Google Shape;974;p41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975" name="Google Shape;975;p41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976" name="Google Shape;976;p41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977" name="Google Shape;977;p41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978" name="Google Shape;978;p41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  </a:t>
            </a:r>
            <a:endParaRPr/>
          </a:p>
        </p:txBody>
      </p:sp>
      <p:cxnSp>
        <p:nvCxnSpPr>
          <p:cNvPr id="979" name="Google Shape;979;p41"/>
          <p:cNvCxnSpPr>
            <a:stCxn id="971" idx="3"/>
            <a:endCxn id="977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0" name="Google Shape;980;p41"/>
          <p:cNvCxnSpPr>
            <a:stCxn id="977" idx="5"/>
            <a:endCxn id="976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1" name="Google Shape;981;p41"/>
          <p:cNvCxnSpPr>
            <a:stCxn id="977" idx="6"/>
            <a:endCxn id="975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2" name="Google Shape;982;p41"/>
          <p:cNvCxnSpPr>
            <a:stCxn id="975" idx="2"/>
            <a:endCxn id="976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41"/>
          <p:cNvCxnSpPr>
            <a:stCxn id="976" idx="0"/>
            <a:endCxn id="971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4" name="Google Shape;984;p41"/>
          <p:cNvCxnSpPr>
            <a:stCxn id="971" idx="5"/>
            <a:endCxn id="975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5" name="Google Shape;985;p41"/>
          <p:cNvCxnSpPr>
            <a:stCxn id="972" idx="4"/>
            <a:endCxn id="975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6" name="Google Shape;986;p41"/>
          <p:cNvCxnSpPr>
            <a:stCxn id="971" idx="6"/>
            <a:endCxn id="972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7" name="Google Shape;987;p41"/>
          <p:cNvCxnSpPr>
            <a:stCxn id="973" idx="2"/>
            <a:endCxn id="972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8" name="Google Shape;988;p41"/>
          <p:cNvCxnSpPr>
            <a:stCxn id="972" idx="5"/>
            <a:endCxn id="978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41"/>
          <p:cNvCxnSpPr>
            <a:stCxn id="973" idx="3"/>
            <a:endCxn id="978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0" name="Google Shape;990;p41"/>
          <p:cNvCxnSpPr>
            <a:stCxn id="973" idx="4"/>
            <a:endCxn id="974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1" name="Google Shape;991;p41"/>
          <p:cNvCxnSpPr>
            <a:stCxn id="974" idx="2"/>
            <a:endCxn id="975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2" name="Google Shape;992;p41"/>
          <p:cNvCxnSpPr>
            <a:stCxn id="978" idx="3"/>
            <a:endCxn id="975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3" name="Google Shape;993;p41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4" name="Google Shape;994;p41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995" name="Google Shape;995;p41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996" name="Google Shape;996;p41"/>
          <p:cNvSpPr txBox="1"/>
          <p:nvPr/>
        </p:nvSpPr>
        <p:spPr>
          <a:xfrm>
            <a:off x="1970088" y="5603875"/>
            <a:ext cx="555783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structure of the grey vertices?  </a:t>
            </a:r>
            <a:b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they represent?</a:t>
            </a:r>
            <a:endParaRPr/>
          </a:p>
        </p:txBody>
      </p:sp>
      <p:sp>
        <p:nvSpPr>
          <p:cNvPr id="997" name="Google Shape;997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998" name="Google Shape;998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9" name="Google Shape;999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005" name="Google Shape;1005;p42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1006" name="Google Shape;1006;p42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/>
          </a:p>
        </p:txBody>
      </p:sp>
      <p:sp>
        <p:nvSpPr>
          <p:cNvPr id="1007" name="Google Shape;1007;p42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008" name="Google Shape;1008;p42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009" name="Google Shape;1009;p42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010" name="Google Shape;1010;p42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011" name="Google Shape;1011;p42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012" name="Google Shape;1012;p42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013" name="Google Shape;1013;p42"/>
          <p:cNvCxnSpPr>
            <a:stCxn id="1005" idx="3"/>
            <a:endCxn id="1011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4" name="Google Shape;1014;p42"/>
          <p:cNvCxnSpPr>
            <a:stCxn id="1011" idx="5"/>
            <a:endCxn id="1010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5" name="Google Shape;1015;p42"/>
          <p:cNvCxnSpPr>
            <a:stCxn id="1011" idx="6"/>
            <a:endCxn id="1009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6" name="Google Shape;1016;p42"/>
          <p:cNvCxnSpPr>
            <a:stCxn id="1009" idx="2"/>
            <a:endCxn id="1010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7" name="Google Shape;1017;p42"/>
          <p:cNvCxnSpPr>
            <a:stCxn id="1010" idx="0"/>
            <a:endCxn id="1005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8" name="Google Shape;1018;p42"/>
          <p:cNvCxnSpPr>
            <a:stCxn id="1005" idx="5"/>
            <a:endCxn id="1009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9" name="Google Shape;1019;p42"/>
          <p:cNvCxnSpPr>
            <a:stCxn id="1006" idx="4"/>
            <a:endCxn id="1009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42"/>
          <p:cNvCxnSpPr>
            <a:stCxn id="1005" idx="6"/>
            <a:endCxn id="1006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1" name="Google Shape;1021;p42"/>
          <p:cNvCxnSpPr>
            <a:stCxn id="1007" idx="2"/>
            <a:endCxn id="1006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2" name="Google Shape;1022;p42"/>
          <p:cNvCxnSpPr>
            <a:stCxn id="1006" idx="5"/>
            <a:endCxn id="1012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3" name="Google Shape;1023;p42"/>
          <p:cNvCxnSpPr>
            <a:stCxn id="1007" idx="3"/>
            <a:endCxn id="1012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4" name="Google Shape;1024;p42"/>
          <p:cNvCxnSpPr>
            <a:stCxn id="1007" idx="4"/>
            <a:endCxn id="1008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42"/>
          <p:cNvCxnSpPr>
            <a:stCxn id="1008" idx="2"/>
            <a:endCxn id="1009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42"/>
          <p:cNvCxnSpPr>
            <a:stCxn id="1012" idx="3"/>
            <a:endCxn id="1009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7" name="Google Shape;1027;p42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8" name="Google Shape;1028;p42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029" name="Google Shape;1029;p42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030" name="Google Shape;1030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031" name="Google Shape;103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2" name="Google Shape;103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038" name="Google Shape;1038;p4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1039" name="Google Shape;1039;p43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040" name="Google Shape;1040;p43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041" name="Google Shape;1041;p43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042" name="Google Shape;1042;p43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043" name="Google Shape;1043;p43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044" name="Google Shape;1044;p43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045" name="Google Shape;1045;p43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046" name="Google Shape;1046;p43"/>
          <p:cNvCxnSpPr>
            <a:stCxn id="1038" idx="3"/>
            <a:endCxn id="1044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p43"/>
          <p:cNvCxnSpPr>
            <a:stCxn id="1044" idx="5"/>
            <a:endCxn id="1043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p43"/>
          <p:cNvCxnSpPr>
            <a:stCxn id="1044" idx="6"/>
            <a:endCxn id="1042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43"/>
          <p:cNvCxnSpPr>
            <a:stCxn id="1042" idx="2"/>
            <a:endCxn id="1043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43"/>
          <p:cNvCxnSpPr>
            <a:stCxn id="1043" idx="0"/>
            <a:endCxn id="1038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1" name="Google Shape;1051;p43"/>
          <p:cNvCxnSpPr>
            <a:stCxn id="1038" idx="5"/>
            <a:endCxn id="1042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2" name="Google Shape;1052;p43"/>
          <p:cNvCxnSpPr>
            <a:stCxn id="1039" idx="4"/>
            <a:endCxn id="1042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3" name="Google Shape;1053;p43"/>
          <p:cNvCxnSpPr>
            <a:stCxn id="1038" idx="6"/>
            <a:endCxn id="1039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4" name="Google Shape;1054;p43"/>
          <p:cNvCxnSpPr>
            <a:stCxn id="1040" idx="2"/>
            <a:endCxn id="1039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5" name="Google Shape;1055;p43"/>
          <p:cNvCxnSpPr>
            <a:stCxn id="1039" idx="5"/>
            <a:endCxn id="1045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6" name="Google Shape;1056;p43"/>
          <p:cNvCxnSpPr>
            <a:stCxn id="1040" idx="3"/>
            <a:endCxn id="1045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7" name="Google Shape;1057;p43"/>
          <p:cNvCxnSpPr>
            <a:stCxn id="1040" idx="4"/>
            <a:endCxn id="1041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8" name="Google Shape;1058;p43"/>
          <p:cNvCxnSpPr>
            <a:stCxn id="1041" idx="2"/>
            <a:endCxn id="1042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9" name="Google Shape;1059;p43"/>
          <p:cNvCxnSpPr>
            <a:stCxn id="1045" idx="3"/>
            <a:endCxn id="1042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0" name="Google Shape;1060;p43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1" name="Google Shape;1061;p43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062" name="Google Shape;1062;p43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063" name="Google Shape;1063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064" name="Google Shape;1064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5" name="Google Shape;1065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071" name="Google Shape;1071;p44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072" name="Google Shape;1072;p4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073" name="Google Shape;1073;p44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074" name="Google Shape;1074;p44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075" name="Google Shape;1075;p44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076" name="Google Shape;1076;p44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077" name="Google Shape;1077;p44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078" name="Google Shape;1078;p44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079" name="Google Shape;1079;p44"/>
          <p:cNvCxnSpPr>
            <a:stCxn id="1071" idx="3"/>
            <a:endCxn id="1077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0" name="Google Shape;1080;p44"/>
          <p:cNvCxnSpPr>
            <a:stCxn id="1077" idx="5"/>
            <a:endCxn id="1076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44"/>
          <p:cNvCxnSpPr>
            <a:stCxn id="1077" idx="6"/>
            <a:endCxn id="1075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2" name="Google Shape;1082;p44"/>
          <p:cNvCxnSpPr>
            <a:stCxn id="1075" idx="2"/>
            <a:endCxn id="1076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3" name="Google Shape;1083;p44"/>
          <p:cNvCxnSpPr>
            <a:stCxn id="1076" idx="0"/>
            <a:endCxn id="1071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4" name="Google Shape;1084;p44"/>
          <p:cNvCxnSpPr>
            <a:stCxn id="1071" idx="5"/>
            <a:endCxn id="1075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5" name="Google Shape;1085;p44"/>
          <p:cNvCxnSpPr>
            <a:stCxn id="1072" idx="4"/>
            <a:endCxn id="1075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6" name="Google Shape;1086;p44"/>
          <p:cNvCxnSpPr>
            <a:stCxn id="1071" idx="6"/>
            <a:endCxn id="1072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44"/>
          <p:cNvCxnSpPr>
            <a:stCxn id="1073" idx="2"/>
            <a:endCxn id="1072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44"/>
          <p:cNvCxnSpPr>
            <a:stCxn id="1072" idx="5"/>
            <a:endCxn id="1078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9" name="Google Shape;1089;p44"/>
          <p:cNvCxnSpPr>
            <a:stCxn id="1073" idx="3"/>
            <a:endCxn id="1078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0" name="Google Shape;1090;p44"/>
          <p:cNvCxnSpPr>
            <a:stCxn id="1073" idx="4"/>
            <a:endCxn id="1074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44"/>
          <p:cNvCxnSpPr>
            <a:stCxn id="1074" idx="2"/>
            <a:endCxn id="1075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2" name="Google Shape;1092;p44"/>
          <p:cNvCxnSpPr>
            <a:stCxn id="1078" idx="3"/>
            <a:endCxn id="1075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3" name="Google Shape;1093;p44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4" name="Google Shape;1094;p44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095" name="Google Shape;1095;p44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096" name="Google Shape;1096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097" name="Google Shape;1097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8" name="Google Shape;1098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104" name="Google Shape;1104;p45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105" name="Google Shape;1105;p45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106" name="Google Shape;1106;p4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/>
          </a:p>
        </p:txBody>
      </p:sp>
      <p:sp>
        <p:nvSpPr>
          <p:cNvPr id="1107" name="Google Shape;1107;p45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108" name="Google Shape;1108;p45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109" name="Google Shape;1109;p45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110" name="Google Shape;1110;p45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111" name="Google Shape;1111;p45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112" name="Google Shape;1112;p45"/>
          <p:cNvCxnSpPr>
            <a:stCxn id="1104" idx="3"/>
            <a:endCxn id="1110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45"/>
          <p:cNvCxnSpPr>
            <a:stCxn id="1110" idx="5"/>
            <a:endCxn id="1109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4" name="Google Shape;1114;p45"/>
          <p:cNvCxnSpPr>
            <a:stCxn id="1110" idx="6"/>
            <a:endCxn id="1108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p45"/>
          <p:cNvCxnSpPr>
            <a:stCxn id="1108" idx="2"/>
            <a:endCxn id="1109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6" name="Google Shape;1116;p45"/>
          <p:cNvCxnSpPr>
            <a:stCxn id="1109" idx="0"/>
            <a:endCxn id="1104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7" name="Google Shape;1117;p45"/>
          <p:cNvCxnSpPr>
            <a:stCxn id="1104" idx="5"/>
            <a:endCxn id="1108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8" name="Google Shape;1118;p45"/>
          <p:cNvCxnSpPr>
            <a:stCxn id="1105" idx="4"/>
            <a:endCxn id="1108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9" name="Google Shape;1119;p45"/>
          <p:cNvCxnSpPr>
            <a:stCxn id="1104" idx="6"/>
            <a:endCxn id="1105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0" name="Google Shape;1120;p45"/>
          <p:cNvCxnSpPr>
            <a:stCxn id="1106" idx="2"/>
            <a:endCxn id="1105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1" name="Google Shape;1121;p45"/>
          <p:cNvCxnSpPr>
            <a:stCxn id="1105" idx="5"/>
            <a:endCxn id="1111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2" name="Google Shape;1122;p45"/>
          <p:cNvCxnSpPr>
            <a:stCxn id="1106" idx="3"/>
            <a:endCxn id="1111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45"/>
          <p:cNvCxnSpPr>
            <a:stCxn id="1106" idx="4"/>
            <a:endCxn id="1107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4" name="Google Shape;1124;p45"/>
          <p:cNvCxnSpPr>
            <a:stCxn id="1107" idx="2"/>
            <a:endCxn id="1108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5" name="Google Shape;1125;p45"/>
          <p:cNvCxnSpPr>
            <a:stCxn id="1111" idx="3"/>
            <a:endCxn id="1108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45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7" name="Google Shape;1127;p45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128" name="Google Shape;1128;p45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129" name="Google Shape;1129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130" name="Google Shape;1130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1" name="Google Shape;1131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137" name="Google Shape;1137;p46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138" name="Google Shape;1138;p46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139" name="Google Shape;1139;p46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/>
          </a:p>
        </p:txBody>
      </p:sp>
      <p:sp>
        <p:nvSpPr>
          <p:cNvPr id="1140" name="Google Shape;1140;p4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  </a:t>
            </a:r>
            <a:endParaRPr/>
          </a:p>
        </p:txBody>
      </p:sp>
      <p:sp>
        <p:nvSpPr>
          <p:cNvPr id="1141" name="Google Shape;1141;p46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142" name="Google Shape;1142;p46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143" name="Google Shape;1143;p46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144" name="Google Shape;1144;p46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145" name="Google Shape;1145;p46"/>
          <p:cNvCxnSpPr>
            <a:stCxn id="1137" idx="3"/>
            <a:endCxn id="1143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46"/>
          <p:cNvCxnSpPr>
            <a:stCxn id="1143" idx="5"/>
            <a:endCxn id="1142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46"/>
          <p:cNvCxnSpPr>
            <a:stCxn id="1143" idx="6"/>
            <a:endCxn id="1141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46"/>
          <p:cNvCxnSpPr>
            <a:stCxn id="1141" idx="2"/>
            <a:endCxn id="1142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46"/>
          <p:cNvCxnSpPr>
            <a:stCxn id="1142" idx="0"/>
            <a:endCxn id="1137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46"/>
          <p:cNvCxnSpPr>
            <a:stCxn id="1137" idx="5"/>
            <a:endCxn id="1141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1" name="Google Shape;1151;p46"/>
          <p:cNvCxnSpPr>
            <a:stCxn id="1138" idx="4"/>
            <a:endCxn id="1141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2" name="Google Shape;1152;p46"/>
          <p:cNvCxnSpPr>
            <a:stCxn id="1137" idx="6"/>
            <a:endCxn id="1138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3" name="Google Shape;1153;p46"/>
          <p:cNvCxnSpPr>
            <a:stCxn id="1139" idx="2"/>
            <a:endCxn id="1138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4" name="Google Shape;1154;p46"/>
          <p:cNvCxnSpPr>
            <a:stCxn id="1138" idx="5"/>
            <a:endCxn id="1144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46"/>
          <p:cNvCxnSpPr>
            <a:stCxn id="1139" idx="3"/>
            <a:endCxn id="1144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6" name="Google Shape;1156;p46"/>
          <p:cNvCxnSpPr>
            <a:stCxn id="1139" idx="4"/>
            <a:endCxn id="1140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7" name="Google Shape;1157;p46"/>
          <p:cNvCxnSpPr>
            <a:stCxn id="1140" idx="2"/>
            <a:endCxn id="1141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8" name="Google Shape;1158;p46"/>
          <p:cNvCxnSpPr>
            <a:stCxn id="1144" idx="3"/>
            <a:endCxn id="1141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9" name="Google Shape;1159;p46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0" name="Google Shape;1160;p4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161" name="Google Shape;1161;p46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162" name="Google Shape;1162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163" name="Google Shape;1163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4" name="Google Shape;1164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170" name="Google Shape;1170;p47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171" name="Google Shape;1171;p47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172" name="Google Shape;1172;p47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/>
          </a:p>
        </p:txBody>
      </p:sp>
      <p:sp>
        <p:nvSpPr>
          <p:cNvPr id="1173" name="Google Shape;1173;p47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1174" name="Google Shape;1174;p4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175" name="Google Shape;1175;p47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176" name="Google Shape;1176;p47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177" name="Google Shape;1177;p47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178" name="Google Shape;1178;p47"/>
          <p:cNvCxnSpPr>
            <a:stCxn id="1170" idx="3"/>
            <a:endCxn id="1176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9" name="Google Shape;1179;p47"/>
          <p:cNvCxnSpPr>
            <a:stCxn id="1176" idx="5"/>
            <a:endCxn id="1175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0" name="Google Shape;1180;p47"/>
          <p:cNvCxnSpPr>
            <a:stCxn id="1176" idx="6"/>
            <a:endCxn id="1174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1" name="Google Shape;1181;p47"/>
          <p:cNvCxnSpPr>
            <a:stCxn id="1174" idx="2"/>
            <a:endCxn id="1175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2" name="Google Shape;1182;p47"/>
          <p:cNvCxnSpPr>
            <a:stCxn id="1175" idx="0"/>
            <a:endCxn id="1170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3" name="Google Shape;1183;p47"/>
          <p:cNvCxnSpPr>
            <a:stCxn id="1170" idx="5"/>
            <a:endCxn id="1174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4" name="Google Shape;1184;p47"/>
          <p:cNvCxnSpPr>
            <a:stCxn id="1171" idx="4"/>
            <a:endCxn id="1174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5" name="Google Shape;1185;p47"/>
          <p:cNvCxnSpPr>
            <a:stCxn id="1170" idx="6"/>
            <a:endCxn id="1171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6" name="Google Shape;1186;p47"/>
          <p:cNvCxnSpPr>
            <a:stCxn id="1172" idx="2"/>
            <a:endCxn id="1171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7" name="Google Shape;1187;p47"/>
          <p:cNvCxnSpPr>
            <a:stCxn id="1171" idx="5"/>
            <a:endCxn id="1177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47"/>
          <p:cNvCxnSpPr>
            <a:stCxn id="1172" idx="3"/>
            <a:endCxn id="1177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47"/>
          <p:cNvCxnSpPr>
            <a:stCxn id="1172" idx="4"/>
            <a:endCxn id="1173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47"/>
          <p:cNvCxnSpPr>
            <a:stCxn id="1173" idx="2"/>
            <a:endCxn id="1174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1" name="Google Shape;1191;p47"/>
          <p:cNvCxnSpPr>
            <a:stCxn id="1177" idx="3"/>
            <a:endCxn id="1174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2" name="Google Shape;1192;p47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3" name="Google Shape;1193;p47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194" name="Google Shape;1194;p4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195" name="Google Shape;1195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196" name="Google Shape;1196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7" name="Google Shape;1197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203" name="Google Shape;1203;p48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204" name="Google Shape;1204;p48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205" name="Google Shape;1205;p48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1206" name="Google Shape;1206;p48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1207" name="Google Shape;1207;p48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208" name="Google Shape;1208;p4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209" name="Google Shape;1209;p48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210" name="Google Shape;1210;p48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211" name="Google Shape;1211;p48"/>
          <p:cNvCxnSpPr>
            <a:stCxn id="1203" idx="3"/>
            <a:endCxn id="1209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2" name="Google Shape;1212;p48"/>
          <p:cNvCxnSpPr>
            <a:stCxn id="1209" idx="5"/>
            <a:endCxn id="1208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3" name="Google Shape;1213;p48"/>
          <p:cNvCxnSpPr>
            <a:stCxn id="1209" idx="6"/>
            <a:endCxn id="1207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4" name="Google Shape;1214;p48"/>
          <p:cNvCxnSpPr>
            <a:stCxn id="1207" idx="2"/>
            <a:endCxn id="1208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5" name="Google Shape;1215;p48"/>
          <p:cNvCxnSpPr>
            <a:stCxn id="1208" idx="0"/>
            <a:endCxn id="1203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6" name="Google Shape;1216;p48"/>
          <p:cNvCxnSpPr>
            <a:stCxn id="1203" idx="5"/>
            <a:endCxn id="1207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7" name="Google Shape;1217;p48"/>
          <p:cNvCxnSpPr>
            <a:stCxn id="1204" idx="4"/>
            <a:endCxn id="1207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8" name="Google Shape;1218;p48"/>
          <p:cNvCxnSpPr>
            <a:stCxn id="1203" idx="6"/>
            <a:endCxn id="1204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9" name="Google Shape;1219;p48"/>
          <p:cNvCxnSpPr>
            <a:stCxn id="1205" idx="2"/>
            <a:endCxn id="1204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0" name="Google Shape;1220;p48"/>
          <p:cNvCxnSpPr>
            <a:stCxn id="1204" idx="5"/>
            <a:endCxn id="1210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1" name="Google Shape;1221;p48"/>
          <p:cNvCxnSpPr>
            <a:stCxn id="1205" idx="3"/>
            <a:endCxn id="1210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2" name="Google Shape;1222;p48"/>
          <p:cNvCxnSpPr>
            <a:stCxn id="1205" idx="4"/>
            <a:endCxn id="1206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3" name="Google Shape;1223;p48"/>
          <p:cNvCxnSpPr>
            <a:stCxn id="1206" idx="2"/>
            <a:endCxn id="1207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4" name="Google Shape;1224;p48"/>
          <p:cNvCxnSpPr>
            <a:stCxn id="1210" idx="3"/>
            <a:endCxn id="1207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5" name="Google Shape;1225;p48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6" name="Google Shape;1226;p48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227" name="Google Shape;1227;p48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228" name="Google Shape;1228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229" name="Google Shape;1229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0" name="Google Shape;1230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DFS: Kinds of edges</a:t>
            </a:r>
            <a:endParaRPr/>
          </a:p>
        </p:txBody>
      </p:sp>
      <p:sp>
        <p:nvSpPr>
          <p:cNvPr id="1236" name="Google Shape;1236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DFS introduces an important distinction among edges in the original graph: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Tree edge</a:t>
            </a:r>
            <a:r>
              <a:rPr lang="en-US"/>
              <a:t>: encounter new (white) vertex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tree edges form a spanning forest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i="1" lang="en-US">
                <a:solidFill>
                  <a:schemeClr val="accent1"/>
                </a:solidFill>
              </a:rPr>
              <a:t>Can tree edges form cycles?  Why or why not?</a:t>
            </a:r>
            <a:endParaRPr>
              <a:solidFill>
                <a:schemeClr val="accent1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37" name="Google Shape;1237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238" name="Google Shape;1238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9" name="Google Shape;1239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Review: Breadth-First Search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“Explore” a graph, turning it into a tree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vertex at a time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Expand frontier of explored vertices across the </a:t>
            </a:r>
            <a:r>
              <a:rPr i="1" lang="en-US">
                <a:solidFill>
                  <a:schemeClr val="dk2"/>
                </a:solidFill>
              </a:rPr>
              <a:t>breadth</a:t>
            </a:r>
            <a:r>
              <a:rPr lang="en-US"/>
              <a:t> of the frontier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Builds a tree over the graph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Pick a </a:t>
            </a:r>
            <a:r>
              <a:rPr i="1" lang="en-US">
                <a:solidFill>
                  <a:schemeClr val="dk2"/>
                </a:solidFill>
              </a:rPr>
              <a:t>source vertex</a:t>
            </a:r>
            <a:r>
              <a:rPr lang="en-US"/>
              <a:t> to be the root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Find (“discover”) its children, then their children, etc.</a:t>
            </a:r>
            <a:endParaRPr/>
          </a:p>
        </p:txBody>
      </p:sp>
      <p:sp>
        <p:nvSpPr>
          <p:cNvPr id="127" name="Google Shape;12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28" name="Google Shape;12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245" name="Google Shape;1245;p50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246" name="Google Shape;1246;p50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247" name="Google Shape;1247;p50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1248" name="Google Shape;1248;p50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1249" name="Google Shape;1249;p50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250" name="Google Shape;1250;p50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251" name="Google Shape;1251;p50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252" name="Google Shape;1252;p5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253" name="Google Shape;1253;p50"/>
          <p:cNvCxnSpPr>
            <a:stCxn id="1245" idx="3"/>
            <a:endCxn id="1251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4" name="Google Shape;1254;p50"/>
          <p:cNvCxnSpPr>
            <a:stCxn id="1251" idx="5"/>
            <a:endCxn id="1250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5" name="Google Shape;1255;p50"/>
          <p:cNvCxnSpPr>
            <a:stCxn id="1251" idx="6"/>
            <a:endCxn id="1249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6" name="Google Shape;1256;p50"/>
          <p:cNvCxnSpPr>
            <a:stCxn id="1249" idx="2"/>
            <a:endCxn id="1250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7" name="Google Shape;1257;p50"/>
          <p:cNvCxnSpPr>
            <a:stCxn id="1250" idx="0"/>
            <a:endCxn id="1245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8" name="Google Shape;1258;p50"/>
          <p:cNvCxnSpPr>
            <a:stCxn id="1245" idx="5"/>
            <a:endCxn id="1249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9" name="Google Shape;1259;p50"/>
          <p:cNvCxnSpPr>
            <a:stCxn id="1246" idx="4"/>
            <a:endCxn id="1249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0" name="Google Shape;1260;p50"/>
          <p:cNvCxnSpPr>
            <a:stCxn id="1245" idx="6"/>
            <a:endCxn id="1246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1" name="Google Shape;1261;p50"/>
          <p:cNvCxnSpPr>
            <a:stCxn id="1247" idx="2"/>
            <a:endCxn id="1246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2" name="Google Shape;1262;p50"/>
          <p:cNvCxnSpPr>
            <a:stCxn id="1246" idx="5"/>
            <a:endCxn id="1252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3" name="Google Shape;1263;p50"/>
          <p:cNvCxnSpPr>
            <a:stCxn id="1247" idx="3"/>
            <a:endCxn id="1252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4" name="Google Shape;1264;p50"/>
          <p:cNvCxnSpPr>
            <a:stCxn id="1247" idx="4"/>
            <a:endCxn id="1248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5" name="Google Shape;1265;p50"/>
          <p:cNvCxnSpPr>
            <a:stCxn id="1248" idx="2"/>
            <a:endCxn id="1249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6" name="Google Shape;1266;p50"/>
          <p:cNvCxnSpPr>
            <a:stCxn id="1252" idx="3"/>
            <a:endCxn id="1249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7" name="Google Shape;1267;p50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8" name="Google Shape;1268;p50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269" name="Google Shape;1269;p50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270" name="Google Shape;1270;p50"/>
          <p:cNvSpPr txBox="1"/>
          <p:nvPr/>
        </p:nvSpPr>
        <p:spPr>
          <a:xfrm>
            <a:off x="223838" y="5791200"/>
            <a:ext cx="1528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/>
          </a:p>
        </p:txBody>
      </p:sp>
      <p:sp>
        <p:nvSpPr>
          <p:cNvPr id="1271" name="Google Shape;127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272" name="Google Shape;1272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3" name="Google Shape;1273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DFS: Kinds of edges</a:t>
            </a:r>
            <a:endParaRPr/>
          </a:p>
        </p:txBody>
      </p:sp>
      <p:sp>
        <p:nvSpPr>
          <p:cNvPr id="1279" name="Google Shape;1279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DFS introduces an important distinction among edges in the original graph: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Tree edge</a:t>
            </a:r>
            <a:r>
              <a:rPr lang="en-US"/>
              <a:t>: encounter new (white) vertex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Back edge</a:t>
            </a:r>
            <a:r>
              <a:rPr lang="en-US"/>
              <a:t>: from descendent to ancestor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Encounter a grey vertex (grey to grey)</a:t>
            </a:r>
            <a:endParaRPr/>
          </a:p>
        </p:txBody>
      </p:sp>
      <p:sp>
        <p:nvSpPr>
          <p:cNvPr id="1280" name="Google Shape;1280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281" name="Google Shape;1281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2" name="Google Shape;1282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288" name="Google Shape;1288;p52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289" name="Google Shape;1289;p52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290" name="Google Shape;1290;p52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1291" name="Google Shape;1291;p52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1292" name="Google Shape;1292;p52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293" name="Google Shape;1293;p52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294" name="Google Shape;1294;p52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295" name="Google Shape;1295;p52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296" name="Google Shape;1296;p52"/>
          <p:cNvCxnSpPr>
            <a:stCxn id="1288" idx="3"/>
            <a:endCxn id="1294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7" name="Google Shape;1297;p52"/>
          <p:cNvCxnSpPr>
            <a:stCxn id="1294" idx="5"/>
            <a:endCxn id="1293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8" name="Google Shape;1298;p52"/>
          <p:cNvCxnSpPr>
            <a:stCxn id="1294" idx="6"/>
            <a:endCxn id="1292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9" name="Google Shape;1299;p52"/>
          <p:cNvCxnSpPr>
            <a:stCxn id="1292" idx="2"/>
            <a:endCxn id="1293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0" name="Google Shape;1300;p52"/>
          <p:cNvCxnSpPr>
            <a:stCxn id="1293" idx="0"/>
            <a:endCxn id="1288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1" name="Google Shape;1301;p52"/>
          <p:cNvCxnSpPr>
            <a:stCxn id="1288" idx="5"/>
            <a:endCxn id="1292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2" name="Google Shape;1302;p52"/>
          <p:cNvCxnSpPr>
            <a:stCxn id="1289" idx="4"/>
            <a:endCxn id="1292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52"/>
          <p:cNvCxnSpPr>
            <a:stCxn id="1288" idx="6"/>
            <a:endCxn id="1289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4" name="Google Shape;1304;p52"/>
          <p:cNvCxnSpPr>
            <a:stCxn id="1290" idx="2"/>
            <a:endCxn id="1289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5" name="Google Shape;1305;p52"/>
          <p:cNvCxnSpPr>
            <a:stCxn id="1289" idx="5"/>
            <a:endCxn id="1295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6" name="Google Shape;1306;p52"/>
          <p:cNvCxnSpPr>
            <a:stCxn id="1290" idx="3"/>
            <a:endCxn id="1295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7" name="Google Shape;1307;p52"/>
          <p:cNvCxnSpPr>
            <a:stCxn id="1290" idx="4"/>
            <a:endCxn id="1291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8" name="Google Shape;1308;p52"/>
          <p:cNvCxnSpPr>
            <a:stCxn id="1291" idx="2"/>
            <a:endCxn id="1292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9" name="Google Shape;1309;p52"/>
          <p:cNvCxnSpPr>
            <a:stCxn id="1295" idx="3"/>
            <a:endCxn id="1292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0" name="Google Shape;1310;p52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1" name="Google Shape;1311;p52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312" name="Google Shape;1312;p52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313" name="Google Shape;1313;p52"/>
          <p:cNvSpPr txBox="1"/>
          <p:nvPr/>
        </p:nvSpPr>
        <p:spPr>
          <a:xfrm>
            <a:off x="223838" y="5791200"/>
            <a:ext cx="1528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/>
          </a:p>
        </p:txBody>
      </p:sp>
      <p:sp>
        <p:nvSpPr>
          <p:cNvPr id="1314" name="Google Shape;1314;p52"/>
          <p:cNvSpPr txBox="1"/>
          <p:nvPr/>
        </p:nvSpPr>
        <p:spPr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/>
          </a:p>
        </p:txBody>
      </p:sp>
      <p:sp>
        <p:nvSpPr>
          <p:cNvPr id="1315" name="Google Shape;1315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316" name="Google Shape;1316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7" name="Google Shape;1317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DFS: Kinds of edges</a:t>
            </a:r>
            <a:endParaRPr/>
          </a:p>
        </p:txBody>
      </p:sp>
      <p:sp>
        <p:nvSpPr>
          <p:cNvPr id="1323" name="Google Shape;1323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DFS introduces an important distinction among edges in the original graph: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Tree edge</a:t>
            </a:r>
            <a:r>
              <a:rPr lang="en-US"/>
              <a:t>: encounter new (white) vertex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Back edge</a:t>
            </a:r>
            <a:r>
              <a:rPr lang="en-US"/>
              <a:t>: from descendent to ancestor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Forward edge</a:t>
            </a:r>
            <a:r>
              <a:rPr lang="en-US"/>
              <a:t>: from ancestor to descendent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a tree edge, though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From grey node to black node</a:t>
            </a:r>
            <a:endParaRPr/>
          </a:p>
        </p:txBody>
      </p:sp>
      <p:sp>
        <p:nvSpPr>
          <p:cNvPr id="1324" name="Google Shape;1324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325" name="Google Shape;1325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6" name="Google Shape;1326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332" name="Google Shape;1332;p54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333" name="Google Shape;1333;p5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334" name="Google Shape;1334;p54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1335" name="Google Shape;1335;p54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1336" name="Google Shape;1336;p54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337" name="Google Shape;1337;p54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338" name="Google Shape;1338;p54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339" name="Google Shape;1339;p54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340" name="Google Shape;1340;p54"/>
          <p:cNvCxnSpPr>
            <a:stCxn id="1332" idx="3"/>
            <a:endCxn id="1338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1" name="Google Shape;1341;p54"/>
          <p:cNvCxnSpPr>
            <a:stCxn id="1338" idx="5"/>
            <a:endCxn id="1337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2" name="Google Shape;1342;p54"/>
          <p:cNvCxnSpPr>
            <a:stCxn id="1338" idx="6"/>
            <a:endCxn id="1336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3" name="Google Shape;1343;p54"/>
          <p:cNvCxnSpPr>
            <a:stCxn id="1336" idx="2"/>
            <a:endCxn id="1337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4" name="Google Shape;1344;p54"/>
          <p:cNvCxnSpPr>
            <a:stCxn id="1337" idx="0"/>
            <a:endCxn id="1332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5" name="Google Shape;1345;p54"/>
          <p:cNvCxnSpPr>
            <a:stCxn id="1333" idx="4"/>
            <a:endCxn id="1336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6" name="Google Shape;1346;p54"/>
          <p:cNvCxnSpPr>
            <a:stCxn id="1332" idx="6"/>
            <a:endCxn id="1333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7" name="Google Shape;1347;p54"/>
          <p:cNvCxnSpPr>
            <a:stCxn id="1334" idx="2"/>
            <a:endCxn id="1333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8" name="Google Shape;1348;p54"/>
          <p:cNvCxnSpPr>
            <a:stCxn id="1333" idx="5"/>
            <a:endCxn id="1339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9" name="Google Shape;1349;p54"/>
          <p:cNvCxnSpPr>
            <a:stCxn id="1334" idx="3"/>
            <a:endCxn id="1339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0" name="Google Shape;1350;p54"/>
          <p:cNvCxnSpPr>
            <a:stCxn id="1334" idx="4"/>
            <a:endCxn id="1335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1" name="Google Shape;1351;p54"/>
          <p:cNvCxnSpPr>
            <a:stCxn id="1335" idx="2"/>
            <a:endCxn id="1336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2" name="Google Shape;1352;p54"/>
          <p:cNvCxnSpPr>
            <a:stCxn id="1339" idx="3"/>
            <a:endCxn id="1336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3" name="Google Shape;1353;p54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4" name="Google Shape;1354;p54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355" name="Google Shape;1355;p54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356" name="Google Shape;1356;p54"/>
          <p:cNvSpPr txBox="1"/>
          <p:nvPr/>
        </p:nvSpPr>
        <p:spPr>
          <a:xfrm>
            <a:off x="223838" y="5791200"/>
            <a:ext cx="1528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/>
          </a:p>
        </p:txBody>
      </p:sp>
      <p:sp>
        <p:nvSpPr>
          <p:cNvPr id="1357" name="Google Shape;1357;p54"/>
          <p:cNvSpPr txBox="1"/>
          <p:nvPr/>
        </p:nvSpPr>
        <p:spPr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/>
          </a:p>
        </p:txBody>
      </p:sp>
      <p:sp>
        <p:nvSpPr>
          <p:cNvPr id="1358" name="Google Shape;1358;p54"/>
          <p:cNvSpPr txBox="1"/>
          <p:nvPr/>
        </p:nvSpPr>
        <p:spPr>
          <a:xfrm>
            <a:off x="3505200" y="5791200"/>
            <a:ext cx="2055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/>
          </a:p>
        </p:txBody>
      </p:sp>
      <p:cxnSp>
        <p:nvCxnSpPr>
          <p:cNvPr id="1359" name="Google Shape;1359;p54"/>
          <p:cNvCxnSpPr>
            <a:stCxn id="1332" idx="5"/>
            <a:endCxn id="1336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0" name="Google Shape;1360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361" name="Google Shape;1361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2" name="Google Shape;1362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DFS: Kinds of edges</a:t>
            </a:r>
            <a:endParaRPr/>
          </a:p>
        </p:txBody>
      </p:sp>
      <p:sp>
        <p:nvSpPr>
          <p:cNvPr id="1368" name="Google Shape;1368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DFS introduces an important distinction among edges in the original graph: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Tree edge</a:t>
            </a:r>
            <a:r>
              <a:rPr lang="en-US"/>
              <a:t>: encounter new (white) vertex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Back edge</a:t>
            </a:r>
            <a:r>
              <a:rPr lang="en-US"/>
              <a:t>: from descendent to ancestor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Forward edge</a:t>
            </a:r>
            <a:r>
              <a:rPr lang="en-US"/>
              <a:t>: from ancestor to descendent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Cross edge</a:t>
            </a:r>
            <a:r>
              <a:rPr lang="en-US"/>
              <a:t>: between a tree or subtrees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From a grey node to a black node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69" name="Google Shape;1369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370" name="Google Shape;1370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1" name="Google Shape;1371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377" name="Google Shape;1377;p56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378" name="Google Shape;1378;p56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379" name="Google Shape;1379;p56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1380" name="Google Shape;1380;p5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1381" name="Google Shape;1381;p56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382" name="Google Shape;1382;p56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383" name="Google Shape;1383;p56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384" name="Google Shape;1384;p56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385" name="Google Shape;1385;p56"/>
          <p:cNvCxnSpPr>
            <a:stCxn id="1377" idx="3"/>
            <a:endCxn id="1383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6" name="Google Shape;1386;p56"/>
          <p:cNvCxnSpPr>
            <a:stCxn id="1383" idx="5"/>
            <a:endCxn id="1382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7" name="Google Shape;1387;p56"/>
          <p:cNvCxnSpPr>
            <a:stCxn id="1383" idx="6"/>
            <a:endCxn id="1381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8" name="Google Shape;1388;p56"/>
          <p:cNvCxnSpPr>
            <a:stCxn id="1381" idx="2"/>
            <a:endCxn id="1382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9" name="Google Shape;1389;p56"/>
          <p:cNvCxnSpPr>
            <a:stCxn id="1382" idx="0"/>
            <a:endCxn id="1377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0" name="Google Shape;1390;p56"/>
          <p:cNvCxnSpPr>
            <a:stCxn id="1378" idx="4"/>
            <a:endCxn id="1381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1" name="Google Shape;1391;p56"/>
          <p:cNvCxnSpPr>
            <a:stCxn id="1377" idx="6"/>
            <a:endCxn id="1378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2" name="Google Shape;1392;p56"/>
          <p:cNvCxnSpPr>
            <a:stCxn id="1379" idx="2"/>
            <a:endCxn id="1378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3" name="Google Shape;1393;p56"/>
          <p:cNvCxnSpPr>
            <a:stCxn id="1378" idx="5"/>
            <a:endCxn id="1384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4" name="Google Shape;1394;p56"/>
          <p:cNvCxnSpPr>
            <a:stCxn id="1379" idx="3"/>
            <a:endCxn id="1384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5" name="Google Shape;1395;p56"/>
          <p:cNvCxnSpPr>
            <a:stCxn id="1379" idx="4"/>
            <a:endCxn id="1380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6" name="Google Shape;1396;p56"/>
          <p:cNvCxnSpPr>
            <a:stCxn id="1380" idx="2"/>
            <a:endCxn id="1381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56"/>
          <p:cNvCxnSpPr>
            <a:stCxn id="1384" idx="3"/>
            <a:endCxn id="1381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56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9" name="Google Shape;1399;p5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400" name="Google Shape;1400;p56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401" name="Google Shape;1401;p56"/>
          <p:cNvSpPr txBox="1"/>
          <p:nvPr/>
        </p:nvSpPr>
        <p:spPr>
          <a:xfrm>
            <a:off x="223838" y="5791200"/>
            <a:ext cx="1528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/>
          </a:p>
        </p:txBody>
      </p:sp>
      <p:sp>
        <p:nvSpPr>
          <p:cNvPr id="1402" name="Google Shape;1402;p56"/>
          <p:cNvSpPr txBox="1"/>
          <p:nvPr/>
        </p:nvSpPr>
        <p:spPr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/>
          </a:p>
        </p:txBody>
      </p:sp>
      <p:sp>
        <p:nvSpPr>
          <p:cNvPr id="1403" name="Google Shape;1403;p56"/>
          <p:cNvSpPr txBox="1"/>
          <p:nvPr/>
        </p:nvSpPr>
        <p:spPr>
          <a:xfrm>
            <a:off x="3505200" y="5791200"/>
            <a:ext cx="2055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/>
          </a:p>
        </p:txBody>
      </p:sp>
      <p:cxnSp>
        <p:nvCxnSpPr>
          <p:cNvPr id="1404" name="Google Shape;1404;p56"/>
          <p:cNvCxnSpPr>
            <a:stCxn id="1377" idx="5"/>
            <a:endCxn id="1381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5" name="Google Shape;1405;p56"/>
          <p:cNvSpPr txBox="1"/>
          <p:nvPr/>
        </p:nvSpPr>
        <p:spPr>
          <a:xfrm>
            <a:off x="5638800" y="5791200"/>
            <a:ext cx="1666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/>
          </a:p>
        </p:txBody>
      </p:sp>
      <p:sp>
        <p:nvSpPr>
          <p:cNvPr id="1406" name="Google Shape;1406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407" name="Google Shape;1407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8" name="Google Shape;1408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DFS: Kinds of edges</a:t>
            </a:r>
            <a:endParaRPr/>
          </a:p>
        </p:txBody>
      </p:sp>
      <p:sp>
        <p:nvSpPr>
          <p:cNvPr id="1414" name="Google Shape;1414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DFS introduces an important distinction among edges in the original graph: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Tree edge</a:t>
            </a:r>
            <a:r>
              <a:rPr lang="en-US"/>
              <a:t>: encounter new (white) vertex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Back edge</a:t>
            </a:r>
            <a:r>
              <a:rPr lang="en-US"/>
              <a:t>: from descendent to ancestor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Forward edge</a:t>
            </a:r>
            <a:r>
              <a:rPr lang="en-US"/>
              <a:t>: from ancestor to descendent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Cross edge</a:t>
            </a:r>
            <a:r>
              <a:rPr lang="en-US"/>
              <a:t>: between a tree or subtrees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Note: tree &amp; back edges are important; most algorithms don’t distinguish forward &amp; cross</a:t>
            </a:r>
            <a:endParaRPr/>
          </a:p>
        </p:txBody>
      </p:sp>
      <p:sp>
        <p:nvSpPr>
          <p:cNvPr id="1415" name="Google Shape;1415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416" name="Google Shape;1416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7" name="Google Shape;1417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DFS: Kinds Of Edges</a:t>
            </a:r>
            <a:endParaRPr/>
          </a:p>
        </p:txBody>
      </p:sp>
      <p:sp>
        <p:nvSpPr>
          <p:cNvPr id="1423" name="Google Shape;1423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Thm 23.9: If G is undirected, a DFS produces only tree and back edges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Proof by contradiction: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Assume there’s a forward edge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F? edge must actually be a </a:t>
            </a:r>
            <a:br>
              <a:rPr lang="en-US"/>
            </a:br>
            <a:r>
              <a:rPr lang="en-US"/>
              <a:t>back edge (</a:t>
            </a:r>
            <a:r>
              <a:rPr i="1" lang="en-US">
                <a:solidFill>
                  <a:schemeClr val="accent1"/>
                </a:solidFill>
              </a:rPr>
              <a:t>why?</a:t>
            </a:r>
            <a:r>
              <a:rPr lang="en-US"/>
              <a:t>)</a:t>
            </a:r>
            <a:endParaRPr/>
          </a:p>
        </p:txBody>
      </p:sp>
      <p:sp>
        <p:nvSpPr>
          <p:cNvPr id="1424" name="Google Shape;1424;p58"/>
          <p:cNvSpPr/>
          <p:nvPr/>
        </p:nvSpPr>
        <p:spPr>
          <a:xfrm>
            <a:off x="7924800" y="27432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endParaRPr/>
          </a:p>
        </p:txBody>
      </p:sp>
      <p:sp>
        <p:nvSpPr>
          <p:cNvPr id="1425" name="Google Shape;1425;p58"/>
          <p:cNvSpPr/>
          <p:nvPr/>
        </p:nvSpPr>
        <p:spPr>
          <a:xfrm>
            <a:off x="7239000" y="41910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58"/>
          <p:cNvSpPr/>
          <p:nvPr/>
        </p:nvSpPr>
        <p:spPr>
          <a:xfrm>
            <a:off x="6553200" y="56388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7" name="Google Shape;1427;p58"/>
          <p:cNvCxnSpPr>
            <a:stCxn id="1424" idx="3"/>
            <a:endCxn id="1425" idx="7"/>
          </p:cNvCxnSpPr>
          <p:nvPr/>
        </p:nvCxnSpPr>
        <p:spPr>
          <a:xfrm flipH="1">
            <a:off x="7824233" y="3328567"/>
            <a:ext cx="201000" cy="96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58"/>
          <p:cNvCxnSpPr>
            <a:stCxn id="1425" idx="3"/>
            <a:endCxn id="1426" idx="7"/>
          </p:cNvCxnSpPr>
          <p:nvPr/>
        </p:nvCxnSpPr>
        <p:spPr>
          <a:xfrm flipH="1">
            <a:off x="7138433" y="4776367"/>
            <a:ext cx="201000" cy="96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58"/>
          <p:cNvCxnSpPr>
            <a:stCxn id="1426" idx="1"/>
            <a:endCxn id="1424" idx="2"/>
          </p:cNvCxnSpPr>
          <p:nvPr/>
        </p:nvCxnSpPr>
        <p:spPr>
          <a:xfrm rot="-5400000">
            <a:off x="5962583" y="3777083"/>
            <a:ext cx="2653200" cy="1271100"/>
          </a:xfrm>
          <a:prstGeom prst="curved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0" name="Google Shape;1430;p58"/>
          <p:cNvSpPr txBox="1"/>
          <p:nvPr/>
        </p:nvSpPr>
        <p:spPr>
          <a:xfrm>
            <a:off x="6770688" y="3214688"/>
            <a:ext cx="481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F?</a:t>
            </a:r>
            <a:endParaRPr/>
          </a:p>
        </p:txBody>
      </p:sp>
      <p:sp>
        <p:nvSpPr>
          <p:cNvPr id="1431" name="Google Shape;1431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432" name="Google Shape;1432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3" name="Google Shape;1433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DFS: Kinds Of Edges</a:t>
            </a:r>
            <a:endParaRPr/>
          </a:p>
        </p:txBody>
      </p:sp>
      <p:sp>
        <p:nvSpPr>
          <p:cNvPr id="1439" name="Google Shape;1439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Thm 23.9: If G is undirected, a DFS produces only tree and back edges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Proof by contradiction: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Assume there’s a cross edge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C? edge cannot be cross: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must be explored from one of the </a:t>
            </a:r>
            <a:br>
              <a:rPr lang="en-US"/>
            </a:br>
            <a:r>
              <a:rPr lang="en-US"/>
              <a:t>vertices it connects, becoming a tree</a:t>
            </a:r>
            <a:br>
              <a:rPr lang="en-US"/>
            </a:br>
            <a:r>
              <a:rPr lang="en-US"/>
              <a:t>vertex, before other vertex is explored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 in fact the picture is wrong…both</a:t>
            </a:r>
            <a:br>
              <a:rPr lang="en-US"/>
            </a:br>
            <a:r>
              <a:rPr lang="en-US"/>
              <a:t>lower tree edges cannot in fact be</a:t>
            </a:r>
            <a:br>
              <a:rPr lang="en-US"/>
            </a:br>
            <a:r>
              <a:rPr lang="en-US"/>
              <a:t>tree edges</a:t>
            </a:r>
            <a:endParaRPr/>
          </a:p>
        </p:txBody>
      </p:sp>
      <p:sp>
        <p:nvSpPr>
          <p:cNvPr id="1440" name="Google Shape;1440;p59"/>
          <p:cNvSpPr/>
          <p:nvPr/>
        </p:nvSpPr>
        <p:spPr>
          <a:xfrm>
            <a:off x="7391400" y="27432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endParaRPr/>
          </a:p>
        </p:txBody>
      </p:sp>
      <p:sp>
        <p:nvSpPr>
          <p:cNvPr id="1441" name="Google Shape;1441;p59"/>
          <p:cNvSpPr/>
          <p:nvPr/>
        </p:nvSpPr>
        <p:spPr>
          <a:xfrm>
            <a:off x="7391400" y="41148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2" name="Google Shape;1442;p59"/>
          <p:cNvSpPr/>
          <p:nvPr/>
        </p:nvSpPr>
        <p:spPr>
          <a:xfrm>
            <a:off x="8305800" y="54864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3" name="Google Shape;1443;p59"/>
          <p:cNvSpPr/>
          <p:nvPr/>
        </p:nvSpPr>
        <p:spPr>
          <a:xfrm>
            <a:off x="6553200" y="54864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44" name="Google Shape;1444;p59"/>
          <p:cNvCxnSpPr>
            <a:stCxn id="1440" idx="4"/>
            <a:endCxn id="1441" idx="0"/>
          </p:cNvCxnSpPr>
          <p:nvPr/>
        </p:nvCxnSpPr>
        <p:spPr>
          <a:xfrm>
            <a:off x="7734300" y="3429000"/>
            <a:ext cx="0" cy="68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59"/>
          <p:cNvCxnSpPr>
            <a:stCxn id="1441" idx="5"/>
            <a:endCxn id="1442" idx="0"/>
          </p:cNvCxnSpPr>
          <p:nvPr/>
        </p:nvCxnSpPr>
        <p:spPr>
          <a:xfrm>
            <a:off x="7976767" y="4700167"/>
            <a:ext cx="672000" cy="78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59"/>
          <p:cNvCxnSpPr>
            <a:stCxn id="1441" idx="3"/>
            <a:endCxn id="1443" idx="0"/>
          </p:cNvCxnSpPr>
          <p:nvPr/>
        </p:nvCxnSpPr>
        <p:spPr>
          <a:xfrm flipH="1">
            <a:off x="6896033" y="4700167"/>
            <a:ext cx="595800" cy="78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59"/>
          <p:cNvCxnSpPr>
            <a:stCxn id="1442" idx="2"/>
            <a:endCxn id="1443" idx="6"/>
          </p:cNvCxnSpPr>
          <p:nvPr/>
        </p:nvCxnSpPr>
        <p:spPr>
          <a:xfrm rot="10800000">
            <a:off x="7239000" y="5829300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8" name="Google Shape;1448;p59"/>
          <p:cNvSpPr txBox="1"/>
          <p:nvPr/>
        </p:nvSpPr>
        <p:spPr>
          <a:xfrm>
            <a:off x="7608888" y="5805488"/>
            <a:ext cx="481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C?</a:t>
            </a:r>
            <a:endParaRPr/>
          </a:p>
        </p:txBody>
      </p:sp>
      <p:sp>
        <p:nvSpPr>
          <p:cNvPr id="1449" name="Google Shape;1449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450" name="Google Shape;1450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1" name="Google Shape;1451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Review: Breadth-First Search</a:t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Again will associate vertex “colors” to guide the algorithm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White vertices have not been discovered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vertices start out white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Grey vertices are discovered but not fully explored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They may be adjacent to white vertices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Black vertices are discovered and fully explored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They are adjacent only to black and gray vertices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Explore vertices by scanning adjacency list of grey vertices</a:t>
            </a:r>
            <a:endParaRPr/>
          </a:p>
        </p:txBody>
      </p:sp>
      <p:sp>
        <p:nvSpPr>
          <p:cNvPr id="136" name="Google Shape;13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And Graph Cycles</a:t>
            </a:r>
            <a:endParaRPr/>
          </a:p>
        </p:txBody>
      </p:sp>
      <p:sp>
        <p:nvSpPr>
          <p:cNvPr id="1457" name="Google Shape;1457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Thm: An undirected graph is </a:t>
            </a:r>
            <a:r>
              <a:rPr i="1" lang="en-US">
                <a:solidFill>
                  <a:schemeClr val="dk2"/>
                </a:solidFill>
              </a:rPr>
              <a:t>acyclic</a:t>
            </a:r>
            <a:r>
              <a:rPr lang="en-US"/>
              <a:t> iff a DFS yields no back edges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acyclic, no back edges (because a back edge implies a cycle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no back edges, acyclic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back edges implies only tree edges (</a:t>
            </a:r>
            <a:r>
              <a:rPr i="1" lang="en-US">
                <a:solidFill>
                  <a:schemeClr val="accent1"/>
                </a:solidFill>
              </a:rPr>
              <a:t>Why?</a:t>
            </a:r>
            <a:r>
              <a:rPr lang="en-US"/>
              <a:t>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tree edges implies we have a tree or a forest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Which by definition is acyclic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Thus, can run DFS to find whether a graph has a cycle</a:t>
            </a:r>
            <a:endParaRPr/>
          </a:p>
        </p:txBody>
      </p:sp>
      <p:sp>
        <p:nvSpPr>
          <p:cNvPr id="1458" name="Google Shape;1458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459" name="Google Shape;1459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0" name="Google Shape;1460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And Cycles</a:t>
            </a:r>
            <a:endParaRPr/>
          </a:p>
        </p:txBody>
      </p:sp>
      <p:sp>
        <p:nvSpPr>
          <p:cNvPr id="1466" name="Google Shape;1466;p6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i="1" lang="en-US" sz="2800">
                <a:solidFill>
                  <a:schemeClr val="accent1"/>
                </a:solidFill>
              </a:rPr>
              <a:t>How would you modify the code to detect cycles?</a:t>
            </a:r>
            <a:endParaRPr/>
          </a:p>
        </p:txBody>
      </p:sp>
      <p:sp>
        <p:nvSpPr>
          <p:cNvPr id="1467" name="Google Shape;1467;p61"/>
          <p:cNvSpPr/>
          <p:nvPr/>
        </p:nvSpPr>
        <p:spPr>
          <a:xfrm>
            <a:off x="457200" y="21336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8" name="Google Shape;1468;p61"/>
          <p:cNvSpPr/>
          <p:nvPr/>
        </p:nvSpPr>
        <p:spPr>
          <a:xfrm>
            <a:off x="4648200" y="21336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1" i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1" i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1" i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1" i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1" i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1" i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469" name="Google Shape;1469;p61"/>
          <p:cNvCxnSpPr/>
          <p:nvPr/>
        </p:nvCxnSpPr>
        <p:spPr>
          <a:xfrm rot="10800000">
            <a:off x="4495800" y="21336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0" name="Google Shape;1470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471" name="Google Shape;1471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2" name="Google Shape;1472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And Cycles</a:t>
            </a:r>
            <a:endParaRPr/>
          </a:p>
        </p:txBody>
      </p:sp>
      <p:sp>
        <p:nvSpPr>
          <p:cNvPr id="1478" name="Google Shape;1478;p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i="1" lang="en-US" sz="2800">
                <a:solidFill>
                  <a:schemeClr val="accent1"/>
                </a:solidFill>
              </a:rPr>
              <a:t>What will be the running time?</a:t>
            </a:r>
            <a:endParaRPr/>
          </a:p>
        </p:txBody>
      </p:sp>
      <p:sp>
        <p:nvSpPr>
          <p:cNvPr id="1479" name="Google Shape;1479;p62"/>
          <p:cNvSpPr/>
          <p:nvPr/>
        </p:nvSpPr>
        <p:spPr>
          <a:xfrm>
            <a:off x="457200" y="21336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0" name="Google Shape;1480;p62"/>
          <p:cNvSpPr/>
          <p:nvPr/>
        </p:nvSpPr>
        <p:spPr>
          <a:xfrm>
            <a:off x="4648200" y="21336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1" i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1" i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1" i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1" i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1" i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1" i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</a:pPr>
            <a:r>
              <a:rPr b="1" i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481" name="Google Shape;1481;p62"/>
          <p:cNvCxnSpPr/>
          <p:nvPr/>
        </p:nvCxnSpPr>
        <p:spPr>
          <a:xfrm rot="10800000">
            <a:off x="4495800" y="21336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2" name="Google Shape;1482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483" name="Google Shape;1483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4" name="Google Shape;1484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And Cycles</a:t>
            </a:r>
            <a:endParaRPr/>
          </a:p>
        </p:txBody>
      </p:sp>
      <p:sp>
        <p:nvSpPr>
          <p:cNvPr id="1490" name="Google Shape;1490;p6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i="1" lang="en-US">
                <a:solidFill>
                  <a:schemeClr val="accent1"/>
                </a:solidFill>
              </a:rPr>
              <a:t>What will be the running time?</a:t>
            </a:r>
            <a:endParaRPr>
              <a:solidFill>
                <a:schemeClr val="accen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A: O(V+E)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can actually determine if cycles exist in O(V) time: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an undirected acyclic forest, |E| ≤ |V| - 1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 count the edges: if ever see |V| distinct edges, must have seen a back edge along the way</a:t>
            </a:r>
            <a:endParaRPr/>
          </a:p>
        </p:txBody>
      </p:sp>
      <p:sp>
        <p:nvSpPr>
          <p:cNvPr id="1491" name="Google Shape;1491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492" name="Google Shape;1492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3" name="Google Shape;1493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Review: Breadth-First Search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BFS(G, s)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initialize vertices;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Q = {s};		</a:t>
            </a:r>
            <a:r>
              <a:rPr b="1" i="1" lang="en-US" sz="1800">
                <a:latin typeface="Courier New"/>
                <a:ea typeface="Courier New"/>
                <a:cs typeface="Courier New"/>
                <a:sym typeface="Courier New"/>
              </a:rPr>
              <a:t>// Q is a queue (duh); initialize to 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while (Q not empty) {   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u = RemoveTop(Q);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for each v ∈ u-&gt;adj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   if (v-&gt;color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       v-&gt;color = GREY;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       v-&gt;d = u-&gt;d + 1;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       v-&gt;p = u;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       Enqueue(Q, v);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u-&gt;color = BLACK;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5334000" y="4511675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v-&gt;p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represent?</a:t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5346700" y="4157663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-US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v-&gt;d </a:t>
            </a: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represent?</a:t>
            </a:r>
            <a:endParaRPr/>
          </a:p>
        </p:txBody>
      </p:sp>
      <p:sp>
        <p:nvSpPr>
          <p:cNvPr id="147" name="Google Shape;1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48" name="Google Shape;1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i="0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157" name="Google Shape;157;p8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158" name="Google Shape;158;p8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159" name="Google Shape;159;p8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160" name="Google Shape;160;p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164" name="Google Shape;164;p8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169" name="Google Shape;169;p8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70" name="Google Shape;170;p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171" name="Google Shape;171;p8"/>
          <p:cNvCxnSpPr>
            <a:stCxn id="156" idx="0"/>
            <a:endCxn id="155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8"/>
          <p:cNvCxnSpPr>
            <a:stCxn id="155" idx="6"/>
            <a:endCxn id="157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8"/>
          <p:cNvCxnSpPr>
            <a:stCxn id="157" idx="4"/>
            <a:endCxn id="158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8"/>
          <p:cNvCxnSpPr>
            <a:stCxn id="158" idx="7"/>
            <a:endCxn id="159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8"/>
          <p:cNvCxnSpPr>
            <a:stCxn id="158" idx="6"/>
            <a:endCxn id="160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8"/>
          <p:cNvCxnSpPr>
            <a:stCxn id="160" idx="0"/>
            <a:endCxn id="159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8"/>
          <p:cNvCxnSpPr>
            <a:stCxn id="159" idx="6"/>
            <a:endCxn id="161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8"/>
          <p:cNvCxnSpPr>
            <a:stCxn id="160" idx="6"/>
            <a:endCxn id="162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8"/>
          <p:cNvCxnSpPr>
            <a:stCxn id="162" idx="0"/>
            <a:endCxn id="161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181" name="Google Shape;18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188" name="Google Shape;188;p9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i="0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190" name="Google Shape;190;p9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91" name="Google Shape;191;p9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193" name="Google Shape;193;p9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194" name="Google Shape;194;p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195" name="Google Shape;195;p9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196" name="Google Shape;196;p9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98" name="Google Shape;198;p9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199" name="Google Shape;199;p9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201" name="Google Shape;201;p9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202" name="Google Shape;202;p9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03" name="Google Shape;203;p9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204" name="Google Shape;204;p9"/>
          <p:cNvCxnSpPr>
            <a:stCxn id="189" idx="0"/>
            <a:endCxn id="188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9"/>
          <p:cNvCxnSpPr>
            <a:stCxn id="188" idx="6"/>
            <a:endCxn id="190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9"/>
          <p:cNvCxnSpPr>
            <a:stCxn id="190" idx="4"/>
            <a:endCxn id="191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9"/>
          <p:cNvCxnSpPr>
            <a:stCxn id="191" idx="7"/>
            <a:endCxn id="192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9"/>
          <p:cNvCxnSpPr>
            <a:stCxn id="191" idx="6"/>
            <a:endCxn id="193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9"/>
          <p:cNvCxnSpPr>
            <a:stCxn id="193" idx="0"/>
            <a:endCxn id="192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9"/>
          <p:cNvCxnSpPr>
            <a:stCxn id="192" idx="6"/>
            <a:endCxn id="194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9"/>
          <p:cNvCxnSpPr>
            <a:stCxn id="193" idx="6"/>
            <a:endCxn id="195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9"/>
          <p:cNvCxnSpPr>
            <a:stCxn id="195" idx="0"/>
            <a:endCxn id="194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9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sp>
        <p:nvSpPr>
          <p:cNvPr id="215" name="Google Shape;21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21/08/2017</a:t>
            </a:r>
            <a:endParaRPr/>
          </a:p>
        </p:txBody>
      </p:sp>
      <p:sp>
        <p:nvSpPr>
          <p:cNvPr id="216" name="Google Shape;2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Shaikh Akib Shahriyar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Akib Shahriyar</dc:creator>
</cp:coreProperties>
</file>