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9" r:id="rId12"/>
    <p:sldId id="266" r:id="rId13"/>
    <p:sldId id="267" r:id="rId14"/>
    <p:sldId id="268" r:id="rId15"/>
    <p:sldId id="269" r:id="rId16"/>
    <p:sldId id="277" r:id="rId17"/>
    <p:sldId id="303" r:id="rId18"/>
    <p:sldId id="304" r:id="rId19"/>
    <p:sldId id="305" r:id="rId20"/>
    <p:sldId id="306" r:id="rId21"/>
    <p:sldId id="270" r:id="rId22"/>
    <p:sldId id="302" r:id="rId23"/>
    <p:sldId id="271" r:id="rId24"/>
    <p:sldId id="272" r:id="rId25"/>
    <p:sldId id="273" r:id="rId26"/>
    <p:sldId id="274" r:id="rId27"/>
    <p:sldId id="275" r:id="rId28"/>
    <p:sldId id="276" r:id="rId29"/>
    <p:sldId id="278" r:id="rId30"/>
    <p:sldId id="280" r:id="rId31"/>
    <p:sldId id="281" r:id="rId32"/>
    <p:sldId id="282" r:id="rId33"/>
    <p:sldId id="283" r:id="rId34"/>
    <p:sldId id="284"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7" r:id="rId52"/>
    <p:sldId id="308"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3088" autoAdjust="0"/>
    <p:restoredTop sz="94660"/>
  </p:normalViewPr>
  <p:slideViewPr>
    <p:cSldViewPr snapToGrid="0">
      <p:cViewPr varScale="1">
        <p:scale>
          <a:sx n="73" d="100"/>
          <a:sy n="73" d="100"/>
        </p:scale>
        <p:origin x="-702"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6B96944-2F52-425F-9A23-EC9DC463520F}" type="datetimeFigureOut">
              <a:rPr lang="en-US" smtClean="0"/>
              <a:pPr/>
              <a:t>12/19/2022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F77A08-4F2C-465B-AB9B-250ED91195C6}" type="slidenum">
              <a:rPr lang="en-US" smtClean="0"/>
              <a:pPr/>
              <a:t>‹#›</a:t>
            </a:fld>
            <a:endParaRPr lang="en-US"/>
          </a:p>
        </p:txBody>
      </p:sp>
    </p:spTree>
    <p:extLst>
      <p:ext uri="{BB962C8B-B14F-4D97-AF65-F5344CB8AC3E}">
        <p14:creationId xmlns:p14="http://schemas.microsoft.com/office/powerpoint/2010/main" xmlns="" val="4157616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B96944-2F52-425F-9A23-EC9DC463520F}" type="datetimeFigureOut">
              <a:rPr lang="en-US" smtClean="0"/>
              <a:pPr/>
              <a:t>12/19/2022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F77A08-4F2C-465B-AB9B-250ED91195C6}" type="slidenum">
              <a:rPr lang="en-US" smtClean="0"/>
              <a:pPr/>
              <a:t>‹#›</a:t>
            </a:fld>
            <a:endParaRPr lang="en-US"/>
          </a:p>
        </p:txBody>
      </p:sp>
    </p:spTree>
    <p:extLst>
      <p:ext uri="{BB962C8B-B14F-4D97-AF65-F5344CB8AC3E}">
        <p14:creationId xmlns:p14="http://schemas.microsoft.com/office/powerpoint/2010/main" xmlns="" val="1714316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B96944-2F52-425F-9A23-EC9DC463520F}" type="datetimeFigureOut">
              <a:rPr lang="en-US" smtClean="0"/>
              <a:pPr/>
              <a:t>12/19/2022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F77A08-4F2C-465B-AB9B-250ED91195C6}" type="slidenum">
              <a:rPr lang="en-US" smtClean="0"/>
              <a:pPr/>
              <a:t>‹#›</a:t>
            </a:fld>
            <a:endParaRPr lang="en-US"/>
          </a:p>
        </p:txBody>
      </p:sp>
    </p:spTree>
    <p:extLst>
      <p:ext uri="{BB962C8B-B14F-4D97-AF65-F5344CB8AC3E}">
        <p14:creationId xmlns:p14="http://schemas.microsoft.com/office/powerpoint/2010/main" xmlns="" val="4081702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B96944-2F52-425F-9A23-EC9DC463520F}" type="datetimeFigureOut">
              <a:rPr lang="en-US" smtClean="0"/>
              <a:pPr/>
              <a:t>12/19/2022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F77A08-4F2C-465B-AB9B-250ED91195C6}" type="slidenum">
              <a:rPr lang="en-US" smtClean="0"/>
              <a:pPr/>
              <a:t>‹#›</a:t>
            </a:fld>
            <a:endParaRPr lang="en-US"/>
          </a:p>
        </p:txBody>
      </p:sp>
    </p:spTree>
    <p:extLst>
      <p:ext uri="{BB962C8B-B14F-4D97-AF65-F5344CB8AC3E}">
        <p14:creationId xmlns:p14="http://schemas.microsoft.com/office/powerpoint/2010/main" xmlns="" val="894446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6B96944-2F52-425F-9A23-EC9DC463520F}" type="datetimeFigureOut">
              <a:rPr lang="en-US" smtClean="0"/>
              <a:pPr/>
              <a:t>12/19/2022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F77A08-4F2C-465B-AB9B-250ED91195C6}" type="slidenum">
              <a:rPr lang="en-US" smtClean="0"/>
              <a:pPr/>
              <a:t>‹#›</a:t>
            </a:fld>
            <a:endParaRPr lang="en-US"/>
          </a:p>
        </p:txBody>
      </p:sp>
    </p:spTree>
    <p:extLst>
      <p:ext uri="{BB962C8B-B14F-4D97-AF65-F5344CB8AC3E}">
        <p14:creationId xmlns:p14="http://schemas.microsoft.com/office/powerpoint/2010/main" xmlns="" val="3914548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6B96944-2F52-425F-9A23-EC9DC463520F}" type="datetimeFigureOut">
              <a:rPr lang="en-US" smtClean="0"/>
              <a:pPr/>
              <a:t>12/19/2022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F77A08-4F2C-465B-AB9B-250ED91195C6}" type="slidenum">
              <a:rPr lang="en-US" smtClean="0"/>
              <a:pPr/>
              <a:t>‹#›</a:t>
            </a:fld>
            <a:endParaRPr lang="en-US"/>
          </a:p>
        </p:txBody>
      </p:sp>
    </p:spTree>
    <p:extLst>
      <p:ext uri="{BB962C8B-B14F-4D97-AF65-F5344CB8AC3E}">
        <p14:creationId xmlns:p14="http://schemas.microsoft.com/office/powerpoint/2010/main" xmlns="" val="3274288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6B96944-2F52-425F-9A23-EC9DC463520F}" type="datetimeFigureOut">
              <a:rPr lang="en-US" smtClean="0"/>
              <a:pPr/>
              <a:t>12/19/2022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F77A08-4F2C-465B-AB9B-250ED91195C6}" type="slidenum">
              <a:rPr lang="en-US" smtClean="0"/>
              <a:pPr/>
              <a:t>‹#›</a:t>
            </a:fld>
            <a:endParaRPr lang="en-US"/>
          </a:p>
        </p:txBody>
      </p:sp>
    </p:spTree>
    <p:extLst>
      <p:ext uri="{BB962C8B-B14F-4D97-AF65-F5344CB8AC3E}">
        <p14:creationId xmlns:p14="http://schemas.microsoft.com/office/powerpoint/2010/main" xmlns="" val="2007515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6B96944-2F52-425F-9A23-EC9DC463520F}" type="datetimeFigureOut">
              <a:rPr lang="en-US" smtClean="0"/>
              <a:pPr/>
              <a:t>12/19/2022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F77A08-4F2C-465B-AB9B-250ED91195C6}" type="slidenum">
              <a:rPr lang="en-US" smtClean="0"/>
              <a:pPr/>
              <a:t>‹#›</a:t>
            </a:fld>
            <a:endParaRPr lang="en-US"/>
          </a:p>
        </p:txBody>
      </p:sp>
    </p:spTree>
    <p:extLst>
      <p:ext uri="{BB962C8B-B14F-4D97-AF65-F5344CB8AC3E}">
        <p14:creationId xmlns:p14="http://schemas.microsoft.com/office/powerpoint/2010/main" xmlns="" val="4050284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B96944-2F52-425F-9A23-EC9DC463520F}" type="datetimeFigureOut">
              <a:rPr lang="en-US" smtClean="0"/>
              <a:pPr/>
              <a:t>12/19/2022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F77A08-4F2C-465B-AB9B-250ED91195C6}" type="slidenum">
              <a:rPr lang="en-US" smtClean="0"/>
              <a:pPr/>
              <a:t>‹#›</a:t>
            </a:fld>
            <a:endParaRPr lang="en-US"/>
          </a:p>
        </p:txBody>
      </p:sp>
    </p:spTree>
    <p:extLst>
      <p:ext uri="{BB962C8B-B14F-4D97-AF65-F5344CB8AC3E}">
        <p14:creationId xmlns:p14="http://schemas.microsoft.com/office/powerpoint/2010/main" xmlns="" val="2664831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6B96944-2F52-425F-9A23-EC9DC463520F}" type="datetimeFigureOut">
              <a:rPr lang="en-US" smtClean="0"/>
              <a:pPr/>
              <a:t>12/19/2022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F77A08-4F2C-465B-AB9B-250ED91195C6}" type="slidenum">
              <a:rPr lang="en-US" smtClean="0"/>
              <a:pPr/>
              <a:t>‹#›</a:t>
            </a:fld>
            <a:endParaRPr lang="en-US"/>
          </a:p>
        </p:txBody>
      </p:sp>
    </p:spTree>
    <p:extLst>
      <p:ext uri="{BB962C8B-B14F-4D97-AF65-F5344CB8AC3E}">
        <p14:creationId xmlns:p14="http://schemas.microsoft.com/office/powerpoint/2010/main" xmlns="" val="4190077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6B96944-2F52-425F-9A23-EC9DC463520F}" type="datetimeFigureOut">
              <a:rPr lang="en-US" smtClean="0"/>
              <a:pPr/>
              <a:t>12/19/2022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F77A08-4F2C-465B-AB9B-250ED91195C6}" type="slidenum">
              <a:rPr lang="en-US" smtClean="0"/>
              <a:pPr/>
              <a:t>‹#›</a:t>
            </a:fld>
            <a:endParaRPr lang="en-US"/>
          </a:p>
        </p:txBody>
      </p:sp>
    </p:spTree>
    <p:extLst>
      <p:ext uri="{BB962C8B-B14F-4D97-AF65-F5344CB8AC3E}">
        <p14:creationId xmlns:p14="http://schemas.microsoft.com/office/powerpoint/2010/main" xmlns="" val="4268425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B96944-2F52-425F-9A23-EC9DC463520F}" type="datetimeFigureOut">
              <a:rPr lang="en-US" smtClean="0"/>
              <a:pPr/>
              <a:t>12/19/2022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F77A08-4F2C-465B-AB9B-250ED91195C6}" type="slidenum">
              <a:rPr lang="en-US" smtClean="0"/>
              <a:pPr/>
              <a:t>‹#›</a:t>
            </a:fld>
            <a:endParaRPr lang="en-US"/>
          </a:p>
        </p:txBody>
      </p:sp>
    </p:spTree>
    <p:extLst>
      <p:ext uri="{BB962C8B-B14F-4D97-AF65-F5344CB8AC3E}">
        <p14:creationId xmlns:p14="http://schemas.microsoft.com/office/powerpoint/2010/main" xmlns="" val="23442550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Hash</a:t>
            </a:r>
            <a:r>
              <a:rPr lang="en-US" dirty="0" smtClean="0"/>
              <a:t> </a:t>
            </a:r>
            <a:r>
              <a:rPr lang="en-US" b="1" dirty="0" smtClean="0"/>
              <a:t>Techniques</a:t>
            </a:r>
            <a:endParaRPr lang="en-US" b="1" dirty="0"/>
          </a:p>
        </p:txBody>
      </p:sp>
      <p:sp>
        <p:nvSpPr>
          <p:cNvPr id="3" name="Subtitle 2"/>
          <p:cNvSpPr>
            <a:spLocks noGrp="1"/>
          </p:cNvSpPr>
          <p:nvPr>
            <p:ph type="subTitle" idx="1"/>
          </p:nvPr>
        </p:nvSpPr>
        <p:spPr/>
        <p:txBody>
          <a:bodyPr/>
          <a:lstStyle/>
          <a:p>
            <a:r>
              <a:rPr lang="en-US" b="1" u="sng" dirty="0" smtClean="0"/>
              <a:t>Presented by:</a:t>
            </a:r>
          </a:p>
          <a:p>
            <a:r>
              <a:rPr lang="en-US" dirty="0" smtClean="0"/>
              <a:t>Md. Ahsan Habib</a:t>
            </a:r>
          </a:p>
          <a:p>
            <a:r>
              <a:rPr lang="en-US" dirty="0" smtClean="0"/>
              <a:t>mahabib@cse.kuet.ac.bd</a:t>
            </a:r>
            <a:endParaRPr lang="en-US" dirty="0"/>
          </a:p>
        </p:txBody>
      </p:sp>
    </p:spTree>
    <p:extLst>
      <p:ext uri="{BB962C8B-B14F-4D97-AF65-F5344CB8AC3E}">
        <p14:creationId xmlns:p14="http://schemas.microsoft.com/office/powerpoint/2010/main" xmlns="" val="2247744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0156"/>
            <a:ext cx="10515600" cy="1325563"/>
          </a:xfrm>
        </p:spPr>
        <p:txBody>
          <a:bodyPr/>
          <a:lstStyle/>
          <a:p>
            <a:r>
              <a:rPr lang="en-US" b="1" dirty="0" smtClean="0">
                <a:solidFill>
                  <a:srgbClr val="003366"/>
                </a:solidFill>
                <a:latin typeface="Bookman Old Style,Bold"/>
              </a:rPr>
              <a:t>Hashing                                       Contd.</a:t>
            </a:r>
            <a:endParaRPr lang="en-US" dirty="0"/>
          </a:p>
        </p:txBody>
      </p:sp>
      <p:sp>
        <p:nvSpPr>
          <p:cNvPr id="3" name="Content Placeholder 2"/>
          <p:cNvSpPr>
            <a:spLocks noGrp="1"/>
          </p:cNvSpPr>
          <p:nvPr>
            <p:ph idx="1"/>
          </p:nvPr>
        </p:nvSpPr>
        <p:spPr>
          <a:xfrm>
            <a:off x="838200" y="1405718"/>
            <a:ext cx="10515600" cy="5131559"/>
          </a:xfrm>
        </p:spPr>
        <p:txBody>
          <a:bodyPr>
            <a:normAutofit/>
          </a:bodyPr>
          <a:lstStyle/>
          <a:p>
            <a:pPr algn="just">
              <a:lnSpc>
                <a:spcPct val="100000"/>
              </a:lnSpc>
            </a:pPr>
            <a:r>
              <a:rPr lang="en-US" dirty="0" smtClean="0"/>
              <a:t>Assume that you have an object and you want to assign a key to it to make searching easy. </a:t>
            </a:r>
          </a:p>
          <a:p>
            <a:pPr algn="just">
              <a:lnSpc>
                <a:spcPct val="100000"/>
              </a:lnSpc>
            </a:pPr>
            <a:r>
              <a:rPr lang="en-US" dirty="0" smtClean="0"/>
              <a:t>To store the key/value pair, you can use a simple array like a data structure where keys (integers) can be used directly as an index to store values. </a:t>
            </a:r>
          </a:p>
          <a:p>
            <a:pPr algn="just">
              <a:lnSpc>
                <a:spcPct val="100000"/>
              </a:lnSpc>
            </a:pPr>
            <a:r>
              <a:rPr lang="en-US" dirty="0" smtClean="0"/>
              <a:t>However, in cases where the keys are large and cannot be used directly as an index, you should use hashing.</a:t>
            </a:r>
            <a:endParaRPr lang="en-US" dirty="0"/>
          </a:p>
        </p:txBody>
      </p:sp>
    </p:spTree>
    <p:extLst>
      <p:ext uri="{BB962C8B-B14F-4D97-AF65-F5344CB8AC3E}">
        <p14:creationId xmlns:p14="http://schemas.microsoft.com/office/powerpoint/2010/main" xmlns="" val="2340424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0156"/>
            <a:ext cx="10515600" cy="1325563"/>
          </a:xfrm>
        </p:spPr>
        <p:txBody>
          <a:bodyPr/>
          <a:lstStyle/>
          <a:p>
            <a:r>
              <a:rPr lang="en-US" b="1" dirty="0" smtClean="0">
                <a:solidFill>
                  <a:srgbClr val="003366"/>
                </a:solidFill>
                <a:latin typeface="Bookman Old Style,Bold"/>
              </a:rPr>
              <a:t>Hashing                                       Contd.</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696238" y="2156346"/>
            <a:ext cx="9217633" cy="289332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2836721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0156"/>
            <a:ext cx="10515600" cy="1325563"/>
          </a:xfrm>
        </p:spPr>
        <p:txBody>
          <a:bodyPr/>
          <a:lstStyle/>
          <a:p>
            <a:r>
              <a:rPr lang="en-US" b="1" dirty="0" smtClean="0">
                <a:solidFill>
                  <a:srgbClr val="003366"/>
                </a:solidFill>
                <a:latin typeface="Bookman Old Style,Bold"/>
              </a:rPr>
              <a:t>Hashing                                       Contd.</a:t>
            </a:r>
            <a:endParaRPr lang="en-US" dirty="0"/>
          </a:p>
        </p:txBody>
      </p:sp>
      <p:sp>
        <p:nvSpPr>
          <p:cNvPr id="3" name="Content Placeholder 2"/>
          <p:cNvSpPr>
            <a:spLocks noGrp="1"/>
          </p:cNvSpPr>
          <p:nvPr>
            <p:ph idx="1"/>
          </p:nvPr>
        </p:nvSpPr>
        <p:spPr>
          <a:xfrm>
            <a:off x="838200" y="1405718"/>
            <a:ext cx="10515600" cy="5131559"/>
          </a:xfrm>
        </p:spPr>
        <p:txBody>
          <a:bodyPr>
            <a:normAutofit/>
          </a:bodyPr>
          <a:lstStyle/>
          <a:p>
            <a:pPr algn="just">
              <a:lnSpc>
                <a:spcPct val="100000"/>
              </a:lnSpc>
            </a:pPr>
            <a:r>
              <a:rPr lang="en-US" dirty="0" smtClean="0"/>
              <a:t>In hashing, </a:t>
            </a:r>
            <a:r>
              <a:rPr lang="en-US" b="1" dirty="0" smtClean="0">
                <a:solidFill>
                  <a:srgbClr val="FF0000"/>
                </a:solidFill>
              </a:rPr>
              <a:t>large keys</a:t>
            </a:r>
            <a:r>
              <a:rPr lang="en-US" dirty="0" smtClean="0"/>
              <a:t> are converted into </a:t>
            </a:r>
            <a:r>
              <a:rPr lang="en-US" b="1" dirty="0" smtClean="0">
                <a:solidFill>
                  <a:srgbClr val="FF0000"/>
                </a:solidFill>
              </a:rPr>
              <a:t>small keys </a:t>
            </a:r>
            <a:r>
              <a:rPr lang="en-US" dirty="0" smtClean="0"/>
              <a:t>by using hash functions.</a:t>
            </a:r>
          </a:p>
          <a:p>
            <a:pPr algn="just">
              <a:lnSpc>
                <a:spcPct val="100000"/>
              </a:lnSpc>
            </a:pPr>
            <a:r>
              <a:rPr lang="en-US" dirty="0" smtClean="0"/>
              <a:t>The values are then stored in a data structure called </a:t>
            </a:r>
            <a:r>
              <a:rPr lang="en-US" b="1" dirty="0" smtClean="0">
                <a:solidFill>
                  <a:srgbClr val="FF0000"/>
                </a:solidFill>
              </a:rPr>
              <a:t>hash table.</a:t>
            </a:r>
          </a:p>
          <a:p>
            <a:pPr algn="just">
              <a:lnSpc>
                <a:spcPct val="100000"/>
              </a:lnSpc>
            </a:pPr>
            <a:r>
              <a:rPr lang="en-US" dirty="0" smtClean="0"/>
              <a:t>The idea of hashing is to distribute entries (key/value pairs) uniformly across an array.</a:t>
            </a:r>
          </a:p>
          <a:p>
            <a:pPr algn="just">
              <a:lnSpc>
                <a:spcPct val="100000"/>
              </a:lnSpc>
            </a:pPr>
            <a:r>
              <a:rPr lang="en-US" dirty="0" smtClean="0"/>
              <a:t>Each element is assigned a key (converted key).</a:t>
            </a:r>
          </a:p>
          <a:p>
            <a:pPr algn="just">
              <a:lnSpc>
                <a:spcPct val="100000"/>
              </a:lnSpc>
            </a:pPr>
            <a:r>
              <a:rPr lang="en-US" dirty="0" smtClean="0"/>
              <a:t>By using that key you can access the element in O(1) time. Using the key, the algorithm (hash function) computes an index that suggests where an entry can be found or inserted.</a:t>
            </a:r>
            <a:endParaRPr lang="en-US" dirty="0"/>
          </a:p>
        </p:txBody>
      </p:sp>
    </p:spTree>
    <p:extLst>
      <p:ext uri="{BB962C8B-B14F-4D97-AF65-F5344CB8AC3E}">
        <p14:creationId xmlns:p14="http://schemas.microsoft.com/office/powerpoint/2010/main" xmlns="" val="149034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0156"/>
            <a:ext cx="10515600" cy="1325563"/>
          </a:xfrm>
        </p:spPr>
        <p:txBody>
          <a:bodyPr/>
          <a:lstStyle/>
          <a:p>
            <a:r>
              <a:rPr lang="en-US" b="1" dirty="0" smtClean="0">
                <a:solidFill>
                  <a:srgbClr val="003366"/>
                </a:solidFill>
                <a:latin typeface="Bookman Old Style,Bold"/>
              </a:rPr>
              <a:t>Hashing                                       Contd.</a:t>
            </a:r>
            <a:endParaRPr lang="en-US" dirty="0"/>
          </a:p>
        </p:txBody>
      </p:sp>
      <p:sp>
        <p:nvSpPr>
          <p:cNvPr id="3" name="Content Placeholder 2"/>
          <p:cNvSpPr>
            <a:spLocks noGrp="1"/>
          </p:cNvSpPr>
          <p:nvPr>
            <p:ph idx="1"/>
          </p:nvPr>
        </p:nvSpPr>
        <p:spPr>
          <a:xfrm>
            <a:off x="838200" y="1405718"/>
            <a:ext cx="10515600" cy="5131559"/>
          </a:xfrm>
        </p:spPr>
        <p:txBody>
          <a:bodyPr>
            <a:normAutofit/>
          </a:bodyPr>
          <a:lstStyle/>
          <a:p>
            <a:pPr algn="just">
              <a:lnSpc>
                <a:spcPct val="100000"/>
              </a:lnSpc>
            </a:pPr>
            <a:r>
              <a:rPr lang="en-US" dirty="0" smtClean="0"/>
              <a:t>Hashing is implemented in two steps:</a:t>
            </a:r>
          </a:p>
          <a:p>
            <a:pPr marL="514350" indent="-514350" algn="just">
              <a:lnSpc>
                <a:spcPct val="100000"/>
              </a:lnSpc>
              <a:buFont typeface="+mj-lt"/>
              <a:buAutoNum type="arabicPeriod"/>
            </a:pPr>
            <a:r>
              <a:rPr lang="en-US" dirty="0" smtClean="0"/>
              <a:t>An element is converted into an integer by using a hash function. This element can be used as an index to store the original element, which falls into the hash table.</a:t>
            </a:r>
          </a:p>
          <a:p>
            <a:pPr marL="514350" indent="-514350" algn="just">
              <a:lnSpc>
                <a:spcPct val="100000"/>
              </a:lnSpc>
              <a:buFont typeface="+mj-lt"/>
              <a:buAutoNum type="arabicPeriod"/>
            </a:pPr>
            <a:r>
              <a:rPr lang="en-US" dirty="0" smtClean="0"/>
              <a:t>The element is stored in the hash table where it can be quickly retrieved using hashed key.</a:t>
            </a:r>
          </a:p>
          <a:p>
            <a:pPr marL="514350" indent="-514350" algn="just">
              <a:lnSpc>
                <a:spcPct val="100000"/>
              </a:lnSpc>
              <a:buFont typeface="+mj-lt"/>
              <a:buAutoNum type="arabicPeriod"/>
            </a:pPr>
            <a:endParaRPr lang="en-US" dirty="0" smtClean="0"/>
          </a:p>
          <a:p>
            <a:pPr algn="just">
              <a:lnSpc>
                <a:spcPct val="100000"/>
              </a:lnSpc>
            </a:pPr>
            <a:r>
              <a:rPr lang="en-US" b="1" dirty="0" smtClean="0"/>
              <a:t>hash = </a:t>
            </a:r>
            <a:r>
              <a:rPr lang="en-US" b="1" dirty="0" err="1" smtClean="0"/>
              <a:t>hashfunc</a:t>
            </a:r>
            <a:r>
              <a:rPr lang="en-US" b="1" dirty="0" smtClean="0"/>
              <a:t>(key)</a:t>
            </a:r>
          </a:p>
          <a:p>
            <a:pPr algn="just">
              <a:lnSpc>
                <a:spcPct val="100000"/>
              </a:lnSpc>
            </a:pPr>
            <a:r>
              <a:rPr lang="en-US" b="1" dirty="0" smtClean="0"/>
              <a:t>index = hash % </a:t>
            </a:r>
            <a:r>
              <a:rPr lang="en-US" b="1" dirty="0" err="1" smtClean="0"/>
              <a:t>array_size</a:t>
            </a:r>
            <a:endParaRPr lang="en-US" b="1" dirty="0"/>
          </a:p>
        </p:txBody>
      </p:sp>
    </p:spTree>
    <p:extLst>
      <p:ext uri="{BB962C8B-B14F-4D97-AF65-F5344CB8AC3E}">
        <p14:creationId xmlns:p14="http://schemas.microsoft.com/office/powerpoint/2010/main" xmlns="" val="453003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0156"/>
            <a:ext cx="10515600" cy="1325563"/>
          </a:xfrm>
        </p:spPr>
        <p:txBody>
          <a:bodyPr/>
          <a:lstStyle/>
          <a:p>
            <a:r>
              <a:rPr lang="en-US" b="1" dirty="0" smtClean="0">
                <a:solidFill>
                  <a:srgbClr val="003366"/>
                </a:solidFill>
                <a:latin typeface="Bookman Old Style,Bold"/>
              </a:rPr>
              <a:t>Advantage</a:t>
            </a:r>
            <a:endParaRPr lang="en-US" dirty="0"/>
          </a:p>
        </p:txBody>
      </p:sp>
      <p:sp>
        <p:nvSpPr>
          <p:cNvPr id="3" name="Content Placeholder 2"/>
          <p:cNvSpPr>
            <a:spLocks noGrp="1"/>
          </p:cNvSpPr>
          <p:nvPr>
            <p:ph idx="1"/>
          </p:nvPr>
        </p:nvSpPr>
        <p:spPr>
          <a:xfrm>
            <a:off x="838200" y="1405718"/>
            <a:ext cx="10515600" cy="5131559"/>
          </a:xfrm>
        </p:spPr>
        <p:txBody>
          <a:bodyPr>
            <a:normAutofit/>
          </a:bodyPr>
          <a:lstStyle/>
          <a:p>
            <a:pPr algn="just">
              <a:lnSpc>
                <a:spcPct val="100000"/>
              </a:lnSpc>
            </a:pPr>
            <a:r>
              <a:rPr lang="en-US" dirty="0" smtClean="0"/>
              <a:t>The main advantage of hash tables over other table data structures is speed.</a:t>
            </a:r>
          </a:p>
          <a:p>
            <a:pPr algn="just">
              <a:lnSpc>
                <a:spcPct val="100000"/>
              </a:lnSpc>
            </a:pPr>
            <a:r>
              <a:rPr lang="en-US" dirty="0" smtClean="0"/>
              <a:t>This advantage is more apparent when the number of entries is large (thousands or more).</a:t>
            </a:r>
          </a:p>
          <a:p>
            <a:pPr algn="just">
              <a:lnSpc>
                <a:spcPct val="100000"/>
              </a:lnSpc>
            </a:pPr>
            <a:r>
              <a:rPr lang="en-US" dirty="0" smtClean="0"/>
              <a:t>Hash tables are particularly efficient when the maximum number of entries can be predicted in advance, so that the bucket array can be allocated once with the optimum size and never resized.</a:t>
            </a:r>
            <a:endParaRPr lang="en-US" b="1" dirty="0"/>
          </a:p>
        </p:txBody>
      </p:sp>
    </p:spTree>
    <p:extLst>
      <p:ext uri="{BB962C8B-B14F-4D97-AF65-F5344CB8AC3E}">
        <p14:creationId xmlns:p14="http://schemas.microsoft.com/office/powerpoint/2010/main" xmlns="" val="3597457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0156"/>
            <a:ext cx="10515600" cy="1325563"/>
          </a:xfrm>
        </p:spPr>
        <p:txBody>
          <a:bodyPr/>
          <a:lstStyle/>
          <a:p>
            <a:r>
              <a:rPr lang="en-US" b="1" dirty="0" smtClean="0">
                <a:solidFill>
                  <a:srgbClr val="003366"/>
                </a:solidFill>
                <a:latin typeface="Bookman Old Style,Bold"/>
              </a:rPr>
              <a:t>Hash Function</a:t>
            </a:r>
            <a:endParaRPr lang="en-US" dirty="0"/>
          </a:p>
        </p:txBody>
      </p:sp>
      <p:sp>
        <p:nvSpPr>
          <p:cNvPr id="3" name="Content Placeholder 2"/>
          <p:cNvSpPr>
            <a:spLocks noGrp="1"/>
          </p:cNvSpPr>
          <p:nvPr>
            <p:ph idx="1"/>
          </p:nvPr>
        </p:nvSpPr>
        <p:spPr>
          <a:xfrm>
            <a:off x="838200" y="1405718"/>
            <a:ext cx="10515600" cy="5131559"/>
          </a:xfrm>
        </p:spPr>
        <p:txBody>
          <a:bodyPr>
            <a:normAutofit/>
          </a:bodyPr>
          <a:lstStyle/>
          <a:p>
            <a:pPr algn="just">
              <a:lnSpc>
                <a:spcPct val="100000"/>
              </a:lnSpc>
            </a:pPr>
            <a:r>
              <a:rPr lang="en-US" dirty="0" smtClean="0"/>
              <a:t>A hash function is any function that can be used to map a data set of an </a:t>
            </a:r>
            <a:r>
              <a:rPr lang="en-US" b="1" dirty="0" smtClean="0">
                <a:solidFill>
                  <a:srgbClr val="FF0000"/>
                </a:solidFill>
              </a:rPr>
              <a:t>arbitrary size </a:t>
            </a:r>
            <a:r>
              <a:rPr lang="en-US" dirty="0" smtClean="0"/>
              <a:t>to a data set of a </a:t>
            </a:r>
            <a:r>
              <a:rPr lang="en-US" b="1" dirty="0" smtClean="0">
                <a:solidFill>
                  <a:srgbClr val="FF0000"/>
                </a:solidFill>
              </a:rPr>
              <a:t>fixed size</a:t>
            </a:r>
            <a:r>
              <a:rPr lang="en-US" dirty="0" smtClean="0"/>
              <a:t>, which falls into the hash table.</a:t>
            </a:r>
          </a:p>
          <a:p>
            <a:pPr algn="just">
              <a:lnSpc>
                <a:spcPct val="100000"/>
              </a:lnSpc>
            </a:pPr>
            <a:r>
              <a:rPr lang="en-US" dirty="0" smtClean="0"/>
              <a:t>The values returned by a hash function are called </a:t>
            </a:r>
            <a:r>
              <a:rPr lang="en-US" b="1" dirty="0" smtClean="0"/>
              <a:t>hash values, hash codes, hash sums, or simply hashes.</a:t>
            </a:r>
          </a:p>
          <a:p>
            <a:pPr algn="just">
              <a:lnSpc>
                <a:spcPct val="100000"/>
              </a:lnSpc>
            </a:pPr>
            <a:r>
              <a:rPr lang="en-US" dirty="0" smtClean="0"/>
              <a:t>To achieve a good hashing mechanism, It is important to have a good hash function with the following basic requirements:</a:t>
            </a:r>
          </a:p>
          <a:p>
            <a:pPr marL="914400" lvl="1" indent="-457200" algn="just">
              <a:lnSpc>
                <a:spcPct val="100000"/>
              </a:lnSpc>
              <a:buFont typeface="+mj-lt"/>
              <a:buAutoNum type="alphaLcPeriod"/>
            </a:pPr>
            <a:r>
              <a:rPr lang="en-US" dirty="0" smtClean="0"/>
              <a:t>Easy to compute</a:t>
            </a:r>
          </a:p>
          <a:p>
            <a:pPr marL="914400" lvl="1" indent="-457200" algn="just">
              <a:lnSpc>
                <a:spcPct val="100000"/>
              </a:lnSpc>
              <a:buFont typeface="+mj-lt"/>
              <a:buAutoNum type="alphaLcPeriod"/>
            </a:pPr>
            <a:r>
              <a:rPr lang="en-US" dirty="0" smtClean="0"/>
              <a:t>Uniform distribution</a:t>
            </a:r>
          </a:p>
          <a:p>
            <a:pPr marL="914400" lvl="1" indent="-457200" algn="just">
              <a:lnSpc>
                <a:spcPct val="100000"/>
              </a:lnSpc>
              <a:buFont typeface="+mj-lt"/>
              <a:buAutoNum type="alphaLcPeriod"/>
            </a:pPr>
            <a:r>
              <a:rPr lang="en-US" dirty="0" smtClean="0"/>
              <a:t>Less Collision</a:t>
            </a:r>
            <a:endParaRPr lang="en-US" dirty="0"/>
          </a:p>
        </p:txBody>
      </p:sp>
    </p:spTree>
    <p:extLst>
      <p:ext uri="{BB962C8B-B14F-4D97-AF65-F5344CB8AC3E}">
        <p14:creationId xmlns:p14="http://schemas.microsoft.com/office/powerpoint/2010/main" xmlns="" val="4698256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0156"/>
            <a:ext cx="10515600" cy="1325563"/>
          </a:xfrm>
        </p:spPr>
        <p:txBody>
          <a:bodyPr/>
          <a:lstStyle/>
          <a:p>
            <a:r>
              <a:rPr lang="en-US" b="1" dirty="0" smtClean="0">
                <a:solidFill>
                  <a:srgbClr val="003366"/>
                </a:solidFill>
                <a:latin typeface="Bookman Old Style,Bold"/>
              </a:rPr>
              <a:t>Hash Function</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867274" y="4163370"/>
            <a:ext cx="8581416" cy="2248029"/>
          </a:xfrm>
          <a:prstGeom prst="rect">
            <a:avLst/>
          </a:prstGeom>
          <a:ln>
            <a:noFill/>
          </a:ln>
          <a:effectLst>
            <a:outerShdw blurRad="292100" dist="139700" dir="2700000" algn="tl" rotWithShape="0">
              <a:srgbClr val="333333">
                <a:alpha val="65000"/>
              </a:srgbClr>
            </a:outerShdw>
          </a:effectLst>
        </p:spPr>
      </p:pic>
      <p:sp>
        <p:nvSpPr>
          <p:cNvPr id="6" name="Rectangle 5"/>
          <p:cNvSpPr/>
          <p:nvPr/>
        </p:nvSpPr>
        <p:spPr>
          <a:xfrm>
            <a:off x="838200" y="1732722"/>
            <a:ext cx="9943532" cy="1815882"/>
          </a:xfrm>
          <a:prstGeom prst="rect">
            <a:avLst/>
          </a:prstGeom>
        </p:spPr>
        <p:txBody>
          <a:bodyPr wrap="square">
            <a:spAutoFit/>
          </a:bodyPr>
          <a:lstStyle/>
          <a:p>
            <a:pPr marL="457200" indent="-457200" algn="just">
              <a:buFont typeface="Arial" panose="020B0604020202020204" pitchFamily="34" charset="0"/>
              <a:buChar char="•"/>
            </a:pPr>
            <a:r>
              <a:rPr lang="en-US" sz="2800" dirty="0" smtClean="0"/>
              <a:t>How to deal with Hashing non integer Key???</a:t>
            </a:r>
          </a:p>
          <a:p>
            <a:pPr marL="971550" lvl="1" indent="-514350" algn="just">
              <a:buFont typeface="+mj-lt"/>
              <a:buAutoNum type="arabicPeriod"/>
            </a:pPr>
            <a:r>
              <a:rPr lang="en-US" sz="2800" dirty="0" smtClean="0"/>
              <a:t>Find some way of turning keys into integer. </a:t>
            </a:r>
            <a:r>
              <a:rPr lang="en-US" sz="2800" dirty="0"/>
              <a:t>e</a:t>
            </a:r>
            <a:r>
              <a:rPr lang="en-US" sz="2800" dirty="0" smtClean="0"/>
              <a:t>.g. if key is in character then convert it into integer using ASCII</a:t>
            </a:r>
          </a:p>
          <a:p>
            <a:pPr marL="971550" lvl="1" indent="-514350" algn="just">
              <a:buFont typeface="+mj-lt"/>
              <a:buAutoNum type="arabicPeriod"/>
            </a:pPr>
            <a:r>
              <a:rPr lang="en-US" sz="2800" dirty="0" smtClean="0"/>
              <a:t>Then use standard Hash Function on the integer.</a:t>
            </a:r>
            <a:endParaRPr lang="en-US" sz="2800" dirty="0"/>
          </a:p>
        </p:txBody>
      </p:sp>
    </p:spTree>
    <p:extLst>
      <p:ext uri="{BB962C8B-B14F-4D97-AF65-F5344CB8AC3E}">
        <p14:creationId xmlns:p14="http://schemas.microsoft.com/office/powerpoint/2010/main" xmlns="" val="40574670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0156"/>
            <a:ext cx="10515600" cy="1325563"/>
          </a:xfrm>
        </p:spPr>
        <p:txBody>
          <a:bodyPr/>
          <a:lstStyle/>
          <a:p>
            <a:r>
              <a:rPr lang="en-US" b="1" dirty="0" smtClean="0">
                <a:solidFill>
                  <a:srgbClr val="003366"/>
                </a:solidFill>
                <a:latin typeface="Bookman Old Style,Bold"/>
              </a:rPr>
              <a:t>Hash Function Method</a:t>
            </a:r>
            <a:endParaRPr lang="en-US" dirty="0"/>
          </a:p>
        </p:txBody>
      </p:sp>
      <p:sp>
        <p:nvSpPr>
          <p:cNvPr id="6" name="Rectangle 5"/>
          <p:cNvSpPr/>
          <p:nvPr/>
        </p:nvSpPr>
        <p:spPr>
          <a:xfrm>
            <a:off x="838200" y="1732722"/>
            <a:ext cx="9943532" cy="3108543"/>
          </a:xfrm>
          <a:prstGeom prst="rect">
            <a:avLst/>
          </a:prstGeom>
        </p:spPr>
        <p:txBody>
          <a:bodyPr wrap="square">
            <a:spAutoFit/>
          </a:bodyPr>
          <a:lstStyle/>
          <a:p>
            <a:pPr marL="457200" indent="-457200" algn="just">
              <a:buFont typeface="Arial" panose="020B0604020202020204" pitchFamily="34" charset="0"/>
              <a:buChar char="•"/>
            </a:pPr>
            <a:r>
              <a:rPr lang="en-US" sz="2800" b="1" dirty="0" smtClean="0"/>
              <a:t>Division Hash Method </a:t>
            </a:r>
            <a:r>
              <a:rPr lang="en-US" sz="2800" dirty="0" smtClean="0"/>
              <a:t>- The key K is divided by some number m and the remainder is used as the hash address of K. </a:t>
            </a:r>
          </a:p>
          <a:p>
            <a:pPr algn="just"/>
            <a:r>
              <a:rPr lang="en-US" sz="2800" dirty="0"/>
              <a:t>	</a:t>
            </a:r>
            <a:r>
              <a:rPr lang="en-US" sz="2800" dirty="0" smtClean="0"/>
              <a:t>		</a:t>
            </a:r>
            <a:r>
              <a:rPr lang="en-US" sz="2800" b="1" dirty="0" smtClean="0">
                <a:solidFill>
                  <a:srgbClr val="FF0000"/>
                </a:solidFill>
              </a:rPr>
              <a:t>h(k)=k mod m</a:t>
            </a:r>
          </a:p>
          <a:p>
            <a:pPr marL="457200" indent="-457200" algn="just">
              <a:buFont typeface="Arial" panose="020B0604020202020204" pitchFamily="34" charset="0"/>
              <a:buChar char="•"/>
            </a:pPr>
            <a:r>
              <a:rPr lang="en-US" sz="2800" dirty="0" smtClean="0"/>
              <a:t>This gives the indexes in the range 0 to m-1 so the hash table should be of size m</a:t>
            </a:r>
          </a:p>
          <a:p>
            <a:pPr marL="457200" indent="-457200" algn="just">
              <a:buFont typeface="Arial" panose="020B0604020202020204" pitchFamily="34" charset="0"/>
              <a:buChar char="•"/>
            </a:pPr>
            <a:r>
              <a:rPr lang="en-US" sz="2800" dirty="0" smtClean="0"/>
              <a:t>Generally a prime number is a best choice which will spread keys evenly.</a:t>
            </a:r>
            <a:endParaRPr lang="en-US" sz="2800" dirty="0"/>
          </a:p>
        </p:txBody>
      </p:sp>
    </p:spTree>
    <p:extLst>
      <p:ext uri="{BB962C8B-B14F-4D97-AF65-F5344CB8AC3E}">
        <p14:creationId xmlns:p14="http://schemas.microsoft.com/office/powerpoint/2010/main" xmlns="" val="6375536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0156"/>
            <a:ext cx="10515600" cy="1325563"/>
          </a:xfrm>
        </p:spPr>
        <p:txBody>
          <a:bodyPr/>
          <a:lstStyle/>
          <a:p>
            <a:r>
              <a:rPr lang="en-US" b="1" dirty="0" smtClean="0">
                <a:solidFill>
                  <a:srgbClr val="003366"/>
                </a:solidFill>
                <a:latin typeface="Bookman Old Style,Bold"/>
              </a:rPr>
              <a:t>Hash Function Method             Contd.</a:t>
            </a:r>
            <a:endParaRPr lang="en-US" dirty="0"/>
          </a:p>
        </p:txBody>
      </p:sp>
      <p:sp>
        <p:nvSpPr>
          <p:cNvPr id="6" name="Rectangle 5"/>
          <p:cNvSpPr/>
          <p:nvPr/>
        </p:nvSpPr>
        <p:spPr>
          <a:xfrm>
            <a:off x="838200" y="1732722"/>
            <a:ext cx="9943532" cy="4401205"/>
          </a:xfrm>
          <a:prstGeom prst="rect">
            <a:avLst/>
          </a:prstGeom>
        </p:spPr>
        <p:txBody>
          <a:bodyPr wrap="square">
            <a:spAutoFit/>
          </a:bodyPr>
          <a:lstStyle/>
          <a:p>
            <a:pPr marL="457200" indent="-457200" algn="just">
              <a:buFont typeface="Arial" panose="020B0604020202020204" pitchFamily="34" charset="0"/>
              <a:buChar char="•"/>
            </a:pPr>
            <a:r>
              <a:rPr lang="en-US" sz="2800" b="1" dirty="0" smtClean="0"/>
              <a:t>The Folding Method </a:t>
            </a:r>
            <a:r>
              <a:rPr lang="en-US" sz="2800" dirty="0" smtClean="0"/>
              <a:t>- The key K is partitioned into a number of parts ,each of which has the same length as the required address with the possible exception of the last part . </a:t>
            </a:r>
          </a:p>
          <a:p>
            <a:pPr marL="457200" indent="-457200" algn="just">
              <a:buFont typeface="Arial" panose="020B0604020202020204" pitchFamily="34" charset="0"/>
              <a:buChar char="•"/>
            </a:pPr>
            <a:r>
              <a:rPr lang="en-US" sz="2800" dirty="0" smtClean="0"/>
              <a:t>The parts are then added together , ignoring the final carry, to form an address.</a:t>
            </a:r>
          </a:p>
          <a:p>
            <a:pPr marL="457200" indent="-457200" algn="just">
              <a:buFont typeface="Arial" panose="020B0604020202020204" pitchFamily="34" charset="0"/>
              <a:buChar char="•"/>
            </a:pPr>
            <a:r>
              <a:rPr lang="en-US" sz="2800" dirty="0" smtClean="0"/>
              <a:t>Example: </a:t>
            </a:r>
          </a:p>
          <a:p>
            <a:pPr algn="just"/>
            <a:r>
              <a:rPr lang="en-US" sz="2800" dirty="0"/>
              <a:t>	</a:t>
            </a:r>
            <a:r>
              <a:rPr lang="en-US" sz="2800" dirty="0" smtClean="0"/>
              <a:t>If </a:t>
            </a:r>
            <a:r>
              <a:rPr lang="en-US" sz="2800" b="1" dirty="0" smtClean="0"/>
              <a:t>key = </a:t>
            </a:r>
            <a:r>
              <a:rPr lang="en-US" sz="2800" b="1" dirty="0" smtClean="0">
                <a:solidFill>
                  <a:srgbClr val="FF0000"/>
                </a:solidFill>
              </a:rPr>
              <a:t>356</a:t>
            </a:r>
            <a:r>
              <a:rPr lang="en-US" sz="2800" b="1" dirty="0" smtClean="0">
                <a:solidFill>
                  <a:srgbClr val="00B050"/>
                </a:solidFill>
              </a:rPr>
              <a:t>942</a:t>
            </a:r>
            <a:r>
              <a:rPr lang="en-US" sz="2800" b="1" dirty="0" smtClean="0">
                <a:solidFill>
                  <a:schemeClr val="accent5"/>
                </a:solidFill>
              </a:rPr>
              <a:t>781</a:t>
            </a:r>
            <a:r>
              <a:rPr lang="en-US" sz="2800" dirty="0" smtClean="0"/>
              <a:t> is to be transformed into a three digit address.</a:t>
            </a:r>
          </a:p>
          <a:p>
            <a:pPr algn="just"/>
            <a:endParaRPr lang="en-US" sz="2800" dirty="0" smtClean="0"/>
          </a:p>
          <a:p>
            <a:pPr algn="just"/>
            <a:r>
              <a:rPr lang="en-US" sz="2800" dirty="0" smtClean="0"/>
              <a:t>	</a:t>
            </a:r>
            <a:r>
              <a:rPr lang="en-US" sz="2800" dirty="0" smtClean="0">
                <a:solidFill>
                  <a:srgbClr val="FF0000"/>
                </a:solidFill>
              </a:rPr>
              <a:t>P1=356</a:t>
            </a:r>
            <a:r>
              <a:rPr lang="en-US" sz="2800" dirty="0" smtClean="0"/>
              <a:t>, </a:t>
            </a:r>
            <a:r>
              <a:rPr lang="en-US" sz="2800" dirty="0" smtClean="0">
                <a:solidFill>
                  <a:schemeClr val="accent6"/>
                </a:solidFill>
              </a:rPr>
              <a:t>P2=942</a:t>
            </a:r>
            <a:r>
              <a:rPr lang="en-US" sz="2800" dirty="0" smtClean="0"/>
              <a:t>, </a:t>
            </a:r>
            <a:r>
              <a:rPr lang="en-US" sz="2800" dirty="0" smtClean="0">
                <a:solidFill>
                  <a:schemeClr val="accent5"/>
                </a:solidFill>
              </a:rPr>
              <a:t>P3=781</a:t>
            </a:r>
            <a:r>
              <a:rPr lang="en-US" sz="2800" dirty="0" smtClean="0"/>
              <a:t> are added to yield </a:t>
            </a:r>
            <a:r>
              <a:rPr lang="en-US" sz="2800" b="1" dirty="0" smtClean="0"/>
              <a:t>079</a:t>
            </a:r>
            <a:r>
              <a:rPr lang="en-US" sz="2800" dirty="0" smtClean="0"/>
              <a:t>.</a:t>
            </a:r>
            <a:endParaRPr lang="en-US" sz="2800" dirty="0"/>
          </a:p>
        </p:txBody>
      </p:sp>
    </p:spTree>
    <p:extLst>
      <p:ext uri="{BB962C8B-B14F-4D97-AF65-F5344CB8AC3E}">
        <p14:creationId xmlns:p14="http://schemas.microsoft.com/office/powerpoint/2010/main" xmlns="" val="33230916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0156"/>
            <a:ext cx="10515600" cy="1325563"/>
          </a:xfrm>
        </p:spPr>
        <p:txBody>
          <a:bodyPr/>
          <a:lstStyle/>
          <a:p>
            <a:r>
              <a:rPr lang="en-US" b="1" dirty="0" smtClean="0">
                <a:solidFill>
                  <a:srgbClr val="003366"/>
                </a:solidFill>
                <a:latin typeface="Bookman Old Style,Bold"/>
              </a:rPr>
              <a:t>Hash Function Method            Contd.</a:t>
            </a:r>
            <a:endParaRPr lang="en-US" dirty="0"/>
          </a:p>
        </p:txBody>
      </p:sp>
      <p:sp>
        <p:nvSpPr>
          <p:cNvPr id="6" name="Rectangle 5"/>
          <p:cNvSpPr/>
          <p:nvPr/>
        </p:nvSpPr>
        <p:spPr>
          <a:xfrm>
            <a:off x="838200" y="1732722"/>
            <a:ext cx="9943532" cy="3847207"/>
          </a:xfrm>
          <a:prstGeom prst="rect">
            <a:avLst/>
          </a:prstGeom>
        </p:spPr>
        <p:txBody>
          <a:bodyPr wrap="square">
            <a:spAutoFit/>
          </a:bodyPr>
          <a:lstStyle/>
          <a:p>
            <a:pPr marL="457200" indent="-457200" algn="just">
              <a:spcBef>
                <a:spcPts val="600"/>
              </a:spcBef>
              <a:buFont typeface="Arial" panose="020B0604020202020204" pitchFamily="34" charset="0"/>
              <a:buChar char="•"/>
            </a:pPr>
            <a:r>
              <a:rPr lang="en-US" sz="2800" b="1" dirty="0" smtClean="0"/>
              <a:t>The Mid-Square Method </a:t>
            </a:r>
            <a:r>
              <a:rPr lang="en-US" sz="2800" dirty="0" smtClean="0"/>
              <a:t>- The key K is multiplied by itself and the address is obtained by selecting an appropriate number of digits from the middle of the square.</a:t>
            </a:r>
          </a:p>
          <a:p>
            <a:pPr marL="457200" indent="-457200" algn="just">
              <a:spcBef>
                <a:spcPts val="600"/>
              </a:spcBef>
              <a:buFont typeface="Arial" panose="020B0604020202020204" pitchFamily="34" charset="0"/>
              <a:buChar char="•"/>
            </a:pPr>
            <a:r>
              <a:rPr lang="en-US" sz="2800" dirty="0" smtClean="0"/>
              <a:t>The number of digits selected depends on the size of the table.</a:t>
            </a:r>
          </a:p>
          <a:p>
            <a:pPr marL="457200" indent="-457200" algn="just">
              <a:spcBef>
                <a:spcPts val="600"/>
              </a:spcBef>
              <a:buFont typeface="Arial" panose="020B0604020202020204" pitchFamily="34" charset="0"/>
              <a:buChar char="•"/>
            </a:pPr>
            <a:r>
              <a:rPr lang="en-US" sz="2800" dirty="0" smtClean="0"/>
              <a:t>Example: If key=123456 is to be transformed.</a:t>
            </a:r>
          </a:p>
          <a:p>
            <a:pPr marL="457200" indent="-457200" algn="just">
              <a:spcBef>
                <a:spcPts val="600"/>
              </a:spcBef>
              <a:buFont typeface="Arial" panose="020B0604020202020204" pitchFamily="34" charset="0"/>
              <a:buChar char="•"/>
            </a:pPr>
            <a:r>
              <a:rPr lang="en-US" sz="2800" dirty="0" smtClean="0"/>
              <a:t>(123456)</a:t>
            </a:r>
            <a:r>
              <a:rPr lang="en-US" sz="2800" baseline="30000" dirty="0" smtClean="0"/>
              <a:t>2</a:t>
            </a:r>
            <a:r>
              <a:rPr lang="en-US" sz="2800" dirty="0" smtClean="0"/>
              <a:t>=1524</a:t>
            </a:r>
            <a:r>
              <a:rPr lang="en-US" sz="2800" b="1" dirty="0" smtClean="0">
                <a:solidFill>
                  <a:srgbClr val="FF0000"/>
                </a:solidFill>
              </a:rPr>
              <a:t>138</a:t>
            </a:r>
            <a:r>
              <a:rPr lang="en-US" sz="2800" dirty="0" smtClean="0"/>
              <a:t>3936</a:t>
            </a:r>
          </a:p>
          <a:p>
            <a:pPr marL="457200" indent="-457200" algn="just">
              <a:spcBef>
                <a:spcPts val="600"/>
              </a:spcBef>
              <a:buFont typeface="Arial" panose="020B0604020202020204" pitchFamily="34" charset="0"/>
              <a:buChar char="•"/>
            </a:pPr>
            <a:r>
              <a:rPr lang="en-US" sz="2800" dirty="0" smtClean="0"/>
              <a:t>If a three-digit address is required, positions 5 to 7 could be chosen giving address </a:t>
            </a:r>
            <a:r>
              <a:rPr lang="en-US" sz="2800" b="1" dirty="0" smtClean="0">
                <a:solidFill>
                  <a:srgbClr val="FF0000"/>
                </a:solidFill>
              </a:rPr>
              <a:t>138</a:t>
            </a:r>
            <a:r>
              <a:rPr lang="en-US" sz="2800" dirty="0" smtClean="0"/>
              <a:t>.</a:t>
            </a:r>
            <a:endParaRPr lang="en-US" sz="2800" dirty="0"/>
          </a:p>
        </p:txBody>
      </p:sp>
    </p:spTree>
    <p:extLst>
      <p:ext uri="{BB962C8B-B14F-4D97-AF65-F5344CB8AC3E}">
        <p14:creationId xmlns:p14="http://schemas.microsoft.com/office/powerpoint/2010/main" xmlns="" val="39559776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3366"/>
                </a:solidFill>
                <a:latin typeface="Bookman Old Style,Bold"/>
              </a:rPr>
              <a:t>SEARCHING</a:t>
            </a:r>
            <a:endParaRPr lang="en-US" dirty="0"/>
          </a:p>
        </p:txBody>
      </p:sp>
      <p:sp>
        <p:nvSpPr>
          <p:cNvPr id="3" name="Content Placeholder 2"/>
          <p:cNvSpPr>
            <a:spLocks noGrp="1"/>
          </p:cNvSpPr>
          <p:nvPr>
            <p:ph idx="1"/>
          </p:nvPr>
        </p:nvSpPr>
        <p:spPr>
          <a:xfrm>
            <a:off x="838200" y="1757385"/>
            <a:ext cx="10515600" cy="4351338"/>
          </a:xfrm>
        </p:spPr>
        <p:txBody>
          <a:bodyPr>
            <a:normAutofit/>
          </a:bodyPr>
          <a:lstStyle/>
          <a:p>
            <a:r>
              <a:rPr lang="en-US" dirty="0" smtClean="0"/>
              <a:t>Process of finding an element within the list of elements in order or randomly.</a:t>
            </a:r>
          </a:p>
          <a:p>
            <a:r>
              <a:rPr lang="en-US" b="1" dirty="0" smtClean="0"/>
              <a:t>Retrieval</a:t>
            </a:r>
            <a:r>
              <a:rPr lang="en-US" dirty="0" smtClean="0"/>
              <a:t>: Successful Search.</a:t>
            </a:r>
          </a:p>
          <a:p>
            <a:r>
              <a:rPr lang="en-US" dirty="0" smtClean="0"/>
              <a:t>A table of records in which a key is used for retrieval is often called a SEARCH TABLE or DICTIONARY.</a:t>
            </a:r>
          </a:p>
          <a:p>
            <a:r>
              <a:rPr lang="en-US" dirty="0" smtClean="0"/>
              <a:t>Internal Searching – Whole data in main memory</a:t>
            </a:r>
          </a:p>
          <a:p>
            <a:r>
              <a:rPr lang="en-US" dirty="0" smtClean="0"/>
              <a:t>External Searching – Most data is kept in auxiliary memory.</a:t>
            </a:r>
            <a:endParaRPr lang="en-US" dirty="0"/>
          </a:p>
        </p:txBody>
      </p:sp>
    </p:spTree>
    <p:extLst>
      <p:ext uri="{BB962C8B-B14F-4D97-AF65-F5344CB8AC3E}">
        <p14:creationId xmlns:p14="http://schemas.microsoft.com/office/powerpoint/2010/main" xmlns="" val="886489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0156"/>
            <a:ext cx="10515600" cy="1325563"/>
          </a:xfrm>
        </p:spPr>
        <p:txBody>
          <a:bodyPr/>
          <a:lstStyle/>
          <a:p>
            <a:r>
              <a:rPr lang="en-US" b="1" dirty="0" smtClean="0">
                <a:solidFill>
                  <a:srgbClr val="003366"/>
                </a:solidFill>
                <a:latin typeface="Bookman Old Style,Bold"/>
              </a:rPr>
              <a:t>Hashing a String</a:t>
            </a:r>
            <a:endParaRPr lang="en-US" dirty="0"/>
          </a:p>
        </p:txBody>
      </p:sp>
      <p:sp>
        <p:nvSpPr>
          <p:cNvPr id="6" name="Rectangle 5"/>
          <p:cNvSpPr/>
          <p:nvPr/>
        </p:nvSpPr>
        <p:spPr>
          <a:xfrm>
            <a:off x="838200" y="1732722"/>
            <a:ext cx="9943532" cy="4616648"/>
          </a:xfrm>
          <a:prstGeom prst="rect">
            <a:avLst/>
          </a:prstGeom>
        </p:spPr>
        <p:txBody>
          <a:bodyPr wrap="square">
            <a:spAutoFit/>
          </a:bodyPr>
          <a:lstStyle/>
          <a:p>
            <a:pPr marL="457200" indent="-457200" algn="just">
              <a:lnSpc>
                <a:spcPct val="150000"/>
              </a:lnSpc>
              <a:buFont typeface="Arial" panose="020B0604020202020204" pitchFamily="34" charset="0"/>
              <a:buChar char="•"/>
            </a:pPr>
            <a:r>
              <a:rPr lang="en-US" sz="2800" dirty="0" smtClean="0"/>
              <a:t>Table size [0..99]</a:t>
            </a:r>
          </a:p>
          <a:p>
            <a:pPr marL="457200" indent="-457200" algn="just">
              <a:lnSpc>
                <a:spcPct val="150000"/>
              </a:lnSpc>
              <a:buFont typeface="Arial" panose="020B0604020202020204" pitchFamily="34" charset="0"/>
              <a:buChar char="•"/>
            </a:pPr>
            <a:r>
              <a:rPr lang="en-US" sz="2800" dirty="0" smtClean="0"/>
              <a:t>A..Z ---&gt; 1,2, ...26</a:t>
            </a:r>
          </a:p>
          <a:p>
            <a:pPr marL="457200" indent="-457200" algn="just">
              <a:lnSpc>
                <a:spcPct val="150000"/>
              </a:lnSpc>
              <a:buFont typeface="Arial" panose="020B0604020202020204" pitchFamily="34" charset="0"/>
              <a:buChar char="•"/>
            </a:pPr>
            <a:r>
              <a:rPr lang="en-US" sz="2800" dirty="0" smtClean="0"/>
              <a:t>0..9 ----&gt; 27,...36</a:t>
            </a:r>
          </a:p>
          <a:p>
            <a:pPr marL="457200" indent="-457200" algn="just">
              <a:lnSpc>
                <a:spcPct val="150000"/>
              </a:lnSpc>
              <a:buFont typeface="Arial" panose="020B0604020202020204" pitchFamily="34" charset="0"/>
              <a:buChar char="•"/>
            </a:pPr>
            <a:r>
              <a:rPr lang="en-US" sz="2800" b="1" dirty="0" smtClean="0"/>
              <a:t>Key</a:t>
            </a:r>
            <a:r>
              <a:rPr lang="en-US" sz="2800" dirty="0" smtClean="0"/>
              <a:t>: CS1 ---&gt;3+19+28 (concat) = 31,928</a:t>
            </a:r>
          </a:p>
          <a:p>
            <a:pPr marL="457200" indent="-457200" algn="just">
              <a:lnSpc>
                <a:spcPct val="150000"/>
              </a:lnSpc>
              <a:buFont typeface="Arial" panose="020B0604020202020204" pitchFamily="34" charset="0"/>
              <a:buChar char="•"/>
            </a:pPr>
            <a:r>
              <a:rPr lang="en-US" sz="2800" dirty="0" smtClean="0"/>
              <a:t>(31,928)2 = 1,019,</a:t>
            </a:r>
            <a:r>
              <a:rPr lang="en-US" sz="2800" b="1" dirty="0" smtClean="0">
                <a:solidFill>
                  <a:srgbClr val="FF0000"/>
                </a:solidFill>
              </a:rPr>
              <a:t>39</a:t>
            </a:r>
            <a:r>
              <a:rPr lang="en-US" sz="2800" dirty="0" smtClean="0"/>
              <a:t>7,184 - 10 digits</a:t>
            </a:r>
          </a:p>
          <a:p>
            <a:pPr marL="457200" indent="-457200" algn="just">
              <a:lnSpc>
                <a:spcPct val="150000"/>
              </a:lnSpc>
              <a:buFont typeface="Arial" panose="020B0604020202020204" pitchFamily="34" charset="0"/>
              <a:buChar char="•"/>
            </a:pPr>
            <a:r>
              <a:rPr lang="en-US" sz="2800" dirty="0" smtClean="0"/>
              <a:t>Extract middle 2 digits (5th and 6th) as table size is 0..99.</a:t>
            </a:r>
          </a:p>
          <a:p>
            <a:pPr marL="457200" indent="-457200" algn="just">
              <a:lnSpc>
                <a:spcPct val="150000"/>
              </a:lnSpc>
              <a:buFont typeface="Arial" panose="020B0604020202020204" pitchFamily="34" charset="0"/>
              <a:buChar char="•"/>
            </a:pPr>
            <a:r>
              <a:rPr lang="en-US" sz="2800" b="1" dirty="0" smtClean="0">
                <a:solidFill>
                  <a:srgbClr val="FF0000"/>
                </a:solidFill>
              </a:rPr>
              <a:t>Get 39, so: H(CS1) = 39.</a:t>
            </a:r>
            <a:endParaRPr lang="en-US" sz="2800" b="1" dirty="0">
              <a:solidFill>
                <a:srgbClr val="FF0000"/>
              </a:solidFill>
            </a:endParaRPr>
          </a:p>
        </p:txBody>
      </p:sp>
    </p:spTree>
    <p:extLst>
      <p:ext uri="{BB962C8B-B14F-4D97-AF65-F5344CB8AC3E}">
        <p14:creationId xmlns:p14="http://schemas.microsoft.com/office/powerpoint/2010/main" xmlns="" val="7771944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0156"/>
            <a:ext cx="10515600" cy="1325563"/>
          </a:xfrm>
        </p:spPr>
        <p:txBody>
          <a:bodyPr/>
          <a:lstStyle/>
          <a:p>
            <a:r>
              <a:rPr lang="en-US" b="1" dirty="0" smtClean="0">
                <a:solidFill>
                  <a:srgbClr val="003366"/>
                </a:solidFill>
                <a:latin typeface="Bookman Old Style,Bold"/>
              </a:rPr>
              <a:t>Hash Table</a:t>
            </a:r>
            <a:endParaRPr lang="en-US" dirty="0"/>
          </a:p>
        </p:txBody>
      </p:sp>
      <p:sp>
        <p:nvSpPr>
          <p:cNvPr id="3" name="Content Placeholder 2"/>
          <p:cNvSpPr>
            <a:spLocks noGrp="1"/>
          </p:cNvSpPr>
          <p:nvPr>
            <p:ph idx="1"/>
          </p:nvPr>
        </p:nvSpPr>
        <p:spPr>
          <a:xfrm>
            <a:off x="838200" y="1405718"/>
            <a:ext cx="10515600" cy="5131559"/>
          </a:xfrm>
        </p:spPr>
        <p:txBody>
          <a:bodyPr>
            <a:normAutofit/>
          </a:bodyPr>
          <a:lstStyle/>
          <a:p>
            <a:pPr algn="just">
              <a:lnSpc>
                <a:spcPct val="100000"/>
              </a:lnSpc>
            </a:pPr>
            <a:r>
              <a:rPr lang="en-US" dirty="0" smtClean="0"/>
              <a:t>A hash table is a data structure that is used to store keys/value pairs. It uses a hash function to compute an index into an array in which an element will be inserted or searched.</a:t>
            </a:r>
          </a:p>
          <a:p>
            <a:pPr algn="just">
              <a:lnSpc>
                <a:spcPct val="100000"/>
              </a:lnSpc>
            </a:pPr>
            <a:r>
              <a:rPr lang="en-US" dirty="0" smtClean="0"/>
              <a:t>By using a good hash function, hashing can work well. Under reasonable assumptions, the average time required to search for an element in a hash table is O(1).</a:t>
            </a:r>
            <a:endParaRPr lang="en-US" dirty="0"/>
          </a:p>
        </p:txBody>
      </p:sp>
    </p:spTree>
    <p:extLst>
      <p:ext uri="{BB962C8B-B14F-4D97-AF65-F5344CB8AC3E}">
        <p14:creationId xmlns:p14="http://schemas.microsoft.com/office/powerpoint/2010/main" xmlns="" val="26980595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0156"/>
            <a:ext cx="10515600" cy="1325563"/>
          </a:xfrm>
        </p:spPr>
        <p:txBody>
          <a:bodyPr/>
          <a:lstStyle/>
          <a:p>
            <a:r>
              <a:rPr lang="en-US" b="1" dirty="0" smtClean="0">
                <a:solidFill>
                  <a:srgbClr val="003366"/>
                </a:solidFill>
                <a:latin typeface="Bookman Old Style,Bold"/>
              </a:rPr>
              <a:t>Hash Table Operations</a:t>
            </a:r>
            <a:endParaRPr lang="en-US" dirty="0"/>
          </a:p>
        </p:txBody>
      </p:sp>
      <p:sp>
        <p:nvSpPr>
          <p:cNvPr id="3" name="Content Placeholder 2"/>
          <p:cNvSpPr>
            <a:spLocks noGrp="1"/>
          </p:cNvSpPr>
          <p:nvPr>
            <p:ph idx="1"/>
          </p:nvPr>
        </p:nvSpPr>
        <p:spPr>
          <a:xfrm>
            <a:off x="838200" y="1405718"/>
            <a:ext cx="10515600" cy="5131559"/>
          </a:xfrm>
        </p:spPr>
        <p:txBody>
          <a:bodyPr>
            <a:normAutofit/>
          </a:bodyPr>
          <a:lstStyle/>
          <a:p>
            <a:pPr algn="just">
              <a:lnSpc>
                <a:spcPct val="100000"/>
              </a:lnSpc>
            </a:pPr>
            <a:r>
              <a:rPr lang="en-US" b="1" dirty="0" smtClean="0"/>
              <a:t>Search</a:t>
            </a:r>
            <a:r>
              <a:rPr lang="en-US" dirty="0" smtClean="0"/>
              <a:t>: compute f(k) and see if a pair exists</a:t>
            </a:r>
          </a:p>
          <a:p>
            <a:pPr algn="just">
              <a:lnSpc>
                <a:spcPct val="100000"/>
              </a:lnSpc>
            </a:pPr>
            <a:r>
              <a:rPr lang="en-US" b="1" dirty="0" smtClean="0"/>
              <a:t>Insert</a:t>
            </a:r>
            <a:r>
              <a:rPr lang="en-US" dirty="0" smtClean="0"/>
              <a:t>: compute f(k) and place it in that position</a:t>
            </a:r>
          </a:p>
          <a:p>
            <a:pPr algn="just">
              <a:lnSpc>
                <a:spcPct val="100000"/>
              </a:lnSpc>
            </a:pPr>
            <a:r>
              <a:rPr lang="en-US" b="1" dirty="0" smtClean="0"/>
              <a:t>Delete</a:t>
            </a:r>
            <a:r>
              <a:rPr lang="en-US" dirty="0" smtClean="0"/>
              <a:t>: compute f(k) and delete the pair in that position</a:t>
            </a:r>
          </a:p>
          <a:p>
            <a:pPr algn="just">
              <a:lnSpc>
                <a:spcPct val="100000"/>
              </a:lnSpc>
            </a:pPr>
            <a:endParaRPr lang="en-US" dirty="0" smtClean="0"/>
          </a:p>
          <a:p>
            <a:pPr algn="just">
              <a:lnSpc>
                <a:spcPct val="100000"/>
              </a:lnSpc>
            </a:pPr>
            <a:r>
              <a:rPr lang="en-US" dirty="0" smtClean="0"/>
              <a:t>In ideal situation, hash table search, insert or delete takes </a:t>
            </a:r>
            <a:r>
              <a:rPr lang="en-US" b="1" dirty="0" smtClean="0">
                <a:solidFill>
                  <a:srgbClr val="FF0000"/>
                </a:solidFill>
              </a:rPr>
              <a:t>O(1)</a:t>
            </a:r>
            <a:endParaRPr lang="en-US" b="1" dirty="0">
              <a:solidFill>
                <a:srgbClr val="FF0000"/>
              </a:solidFill>
            </a:endParaRPr>
          </a:p>
        </p:txBody>
      </p:sp>
    </p:spTree>
    <p:extLst>
      <p:ext uri="{BB962C8B-B14F-4D97-AF65-F5344CB8AC3E}">
        <p14:creationId xmlns:p14="http://schemas.microsoft.com/office/powerpoint/2010/main" xmlns="" val="9390447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0156"/>
            <a:ext cx="10515600" cy="1325563"/>
          </a:xfrm>
        </p:spPr>
        <p:txBody>
          <a:bodyPr/>
          <a:lstStyle/>
          <a:p>
            <a:r>
              <a:rPr lang="en-US" b="1" dirty="0" smtClean="0">
                <a:solidFill>
                  <a:srgbClr val="003366"/>
                </a:solidFill>
                <a:latin typeface="Bookman Old Style,Bold"/>
              </a:rPr>
              <a:t>Collision resolution techniques</a:t>
            </a:r>
            <a:endParaRPr lang="en-US" dirty="0"/>
          </a:p>
        </p:txBody>
      </p:sp>
      <p:sp>
        <p:nvSpPr>
          <p:cNvPr id="3" name="Content Placeholder 2"/>
          <p:cNvSpPr>
            <a:spLocks noGrp="1"/>
          </p:cNvSpPr>
          <p:nvPr>
            <p:ph idx="1"/>
          </p:nvPr>
        </p:nvSpPr>
        <p:spPr>
          <a:xfrm>
            <a:off x="838200" y="1405718"/>
            <a:ext cx="10515600" cy="5131559"/>
          </a:xfrm>
        </p:spPr>
        <p:txBody>
          <a:bodyPr>
            <a:normAutofit/>
          </a:bodyPr>
          <a:lstStyle/>
          <a:p>
            <a:pPr algn="just">
              <a:lnSpc>
                <a:spcPct val="100000"/>
              </a:lnSpc>
            </a:pPr>
            <a:r>
              <a:rPr lang="en-US" dirty="0" smtClean="0"/>
              <a:t>If x1 and x2 are two different keys, it is possible that h(x1) = h(x2). This is called a collision. Collision resolution is the most important issue in hash table implementations.</a:t>
            </a:r>
          </a:p>
          <a:p>
            <a:pPr algn="just">
              <a:lnSpc>
                <a:spcPct val="100000"/>
              </a:lnSpc>
            </a:pPr>
            <a:r>
              <a:rPr lang="en-US" dirty="0" smtClean="0"/>
              <a:t>Choosing a hash function that minimizes the number of collisions and also hashes uniformly is another critical issue.</a:t>
            </a:r>
          </a:p>
          <a:p>
            <a:pPr marL="914400" lvl="1" indent="-457200" algn="just">
              <a:lnSpc>
                <a:spcPct val="100000"/>
              </a:lnSpc>
              <a:buFont typeface="+mj-lt"/>
              <a:buAutoNum type="arabicPeriod"/>
            </a:pPr>
            <a:r>
              <a:rPr lang="en-US" dirty="0" smtClean="0"/>
              <a:t>Separate chaining (open hashing)</a:t>
            </a:r>
          </a:p>
          <a:p>
            <a:pPr marL="914400" lvl="1" indent="-457200" algn="just">
              <a:lnSpc>
                <a:spcPct val="100000"/>
              </a:lnSpc>
              <a:buFont typeface="+mj-lt"/>
              <a:buAutoNum type="arabicPeriod"/>
            </a:pPr>
            <a:r>
              <a:rPr lang="en-US" dirty="0" smtClean="0"/>
              <a:t>Linear probing (open addressing or closed hashing)</a:t>
            </a:r>
          </a:p>
          <a:p>
            <a:pPr marL="914400" lvl="1" indent="-457200" algn="just">
              <a:lnSpc>
                <a:spcPct val="100000"/>
              </a:lnSpc>
              <a:buFont typeface="+mj-lt"/>
              <a:buAutoNum type="arabicPeriod"/>
            </a:pPr>
            <a:r>
              <a:rPr lang="en-US" dirty="0" smtClean="0"/>
              <a:t>Quadratic Probing</a:t>
            </a:r>
          </a:p>
          <a:p>
            <a:pPr marL="914400" lvl="1" indent="-457200" algn="just">
              <a:lnSpc>
                <a:spcPct val="100000"/>
              </a:lnSpc>
              <a:buFont typeface="+mj-lt"/>
              <a:buAutoNum type="arabicPeriod"/>
            </a:pPr>
            <a:r>
              <a:rPr lang="en-US" dirty="0" smtClean="0"/>
              <a:t>Double hashing</a:t>
            </a:r>
            <a:endParaRPr lang="en-US" dirty="0"/>
          </a:p>
        </p:txBody>
      </p:sp>
    </p:spTree>
    <p:extLst>
      <p:ext uri="{BB962C8B-B14F-4D97-AF65-F5344CB8AC3E}">
        <p14:creationId xmlns:p14="http://schemas.microsoft.com/office/powerpoint/2010/main" xmlns="" val="41332796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0156"/>
            <a:ext cx="10515600" cy="1325563"/>
          </a:xfrm>
        </p:spPr>
        <p:txBody>
          <a:bodyPr/>
          <a:lstStyle/>
          <a:p>
            <a:r>
              <a:rPr lang="en-US" b="1" dirty="0" smtClean="0">
                <a:solidFill>
                  <a:srgbClr val="003366"/>
                </a:solidFill>
                <a:latin typeface="Bookman Old Style,Bold"/>
              </a:rPr>
              <a:t>Separate Chaining (Open Hashing)</a:t>
            </a:r>
            <a:endParaRPr lang="en-US" dirty="0"/>
          </a:p>
        </p:txBody>
      </p:sp>
      <p:sp>
        <p:nvSpPr>
          <p:cNvPr id="3" name="Content Placeholder 2"/>
          <p:cNvSpPr>
            <a:spLocks noGrp="1"/>
          </p:cNvSpPr>
          <p:nvPr>
            <p:ph idx="1"/>
          </p:nvPr>
        </p:nvSpPr>
        <p:spPr>
          <a:xfrm>
            <a:off x="838200" y="1405718"/>
            <a:ext cx="10515600" cy="5131559"/>
          </a:xfrm>
        </p:spPr>
        <p:txBody>
          <a:bodyPr>
            <a:normAutofit/>
          </a:bodyPr>
          <a:lstStyle/>
          <a:p>
            <a:pPr algn="just">
              <a:lnSpc>
                <a:spcPct val="100000"/>
              </a:lnSpc>
            </a:pPr>
            <a:r>
              <a:rPr lang="en-US" dirty="0" smtClean="0"/>
              <a:t>Separate chaining is one of the most commonly used collision resolution techniques.</a:t>
            </a:r>
          </a:p>
          <a:p>
            <a:pPr algn="just">
              <a:lnSpc>
                <a:spcPct val="100000"/>
              </a:lnSpc>
            </a:pPr>
            <a:r>
              <a:rPr lang="en-US" dirty="0" smtClean="0"/>
              <a:t>It is usually implemented using linked lists. In separate chaining, each element of the hash table is a linked list.</a:t>
            </a:r>
          </a:p>
          <a:p>
            <a:pPr algn="just">
              <a:lnSpc>
                <a:spcPct val="100000"/>
              </a:lnSpc>
            </a:pPr>
            <a:r>
              <a:rPr lang="en-US" dirty="0" smtClean="0"/>
              <a:t>To store an element in the hash table you must insert it into a specific linked list.</a:t>
            </a:r>
          </a:p>
          <a:p>
            <a:pPr algn="just">
              <a:lnSpc>
                <a:spcPct val="100000"/>
              </a:lnSpc>
            </a:pPr>
            <a:r>
              <a:rPr lang="en-US" dirty="0" smtClean="0"/>
              <a:t>If there is any collision (i.e. two different elements have same hash value) then store both the elements in the same linked list.</a:t>
            </a:r>
            <a:endParaRPr lang="en-US" dirty="0"/>
          </a:p>
        </p:txBody>
      </p:sp>
    </p:spTree>
    <p:extLst>
      <p:ext uri="{BB962C8B-B14F-4D97-AF65-F5344CB8AC3E}">
        <p14:creationId xmlns:p14="http://schemas.microsoft.com/office/powerpoint/2010/main" xmlns="" val="30950243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0156"/>
            <a:ext cx="10515600" cy="1325563"/>
          </a:xfrm>
        </p:spPr>
        <p:txBody>
          <a:bodyPr/>
          <a:lstStyle/>
          <a:p>
            <a:r>
              <a:rPr lang="en-US" b="1" dirty="0" smtClean="0">
                <a:solidFill>
                  <a:srgbClr val="003366"/>
                </a:solidFill>
                <a:latin typeface="Bookman Old Style,Bold"/>
              </a:rPr>
              <a:t>Separate Chaining (Open Hashing)</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551295" y="1661851"/>
            <a:ext cx="9089409" cy="46707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33956033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0156"/>
            <a:ext cx="10515600" cy="1325563"/>
          </a:xfrm>
        </p:spPr>
        <p:txBody>
          <a:bodyPr/>
          <a:lstStyle/>
          <a:p>
            <a:r>
              <a:rPr lang="en-US" b="1" dirty="0" smtClean="0">
                <a:solidFill>
                  <a:srgbClr val="003366"/>
                </a:solidFill>
                <a:latin typeface="Bookman Old Style,Bold"/>
              </a:rPr>
              <a:t>Linear Probing</a:t>
            </a:r>
            <a:endParaRPr lang="en-US" dirty="0"/>
          </a:p>
        </p:txBody>
      </p:sp>
      <p:sp>
        <p:nvSpPr>
          <p:cNvPr id="3" name="Content Placeholder 2"/>
          <p:cNvSpPr>
            <a:spLocks noGrp="1"/>
          </p:cNvSpPr>
          <p:nvPr>
            <p:ph idx="1"/>
          </p:nvPr>
        </p:nvSpPr>
        <p:spPr>
          <a:xfrm>
            <a:off x="838200" y="1405718"/>
            <a:ext cx="10515600" cy="5131559"/>
          </a:xfrm>
        </p:spPr>
        <p:txBody>
          <a:bodyPr>
            <a:normAutofit/>
          </a:bodyPr>
          <a:lstStyle/>
          <a:p>
            <a:pPr algn="just">
              <a:lnSpc>
                <a:spcPct val="100000"/>
              </a:lnSpc>
            </a:pPr>
            <a:r>
              <a:rPr lang="en-US" dirty="0" smtClean="0"/>
              <a:t>In open addressing, instead of in linked lists, all entry records are stored in the array itself.</a:t>
            </a:r>
          </a:p>
          <a:p>
            <a:pPr algn="just">
              <a:lnSpc>
                <a:spcPct val="100000"/>
              </a:lnSpc>
            </a:pPr>
            <a:r>
              <a:rPr lang="en-US" dirty="0" smtClean="0"/>
              <a:t>When a new entry has to be inserted, the hash index of the hashed value is computed and then the array is examined (starting with the hashed index).</a:t>
            </a:r>
          </a:p>
          <a:p>
            <a:pPr algn="just">
              <a:lnSpc>
                <a:spcPct val="100000"/>
              </a:lnSpc>
            </a:pPr>
            <a:r>
              <a:rPr lang="en-US" dirty="0" smtClean="0"/>
              <a:t>If the slot at the hashed index is unoccupied, then the entry record is inserted in slot at the hashed index else it proceeds in some probe sequence until it finds an unoccupied slot.</a:t>
            </a:r>
            <a:endParaRPr lang="en-US" dirty="0"/>
          </a:p>
        </p:txBody>
      </p:sp>
    </p:spTree>
    <p:extLst>
      <p:ext uri="{BB962C8B-B14F-4D97-AF65-F5344CB8AC3E}">
        <p14:creationId xmlns:p14="http://schemas.microsoft.com/office/powerpoint/2010/main" xmlns="" val="37393883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0156"/>
            <a:ext cx="10515600" cy="1325563"/>
          </a:xfrm>
        </p:spPr>
        <p:txBody>
          <a:bodyPr/>
          <a:lstStyle/>
          <a:p>
            <a:r>
              <a:rPr lang="en-US" b="1" dirty="0" smtClean="0">
                <a:solidFill>
                  <a:srgbClr val="003366"/>
                </a:solidFill>
                <a:latin typeface="Bookman Old Style,Bold"/>
              </a:rPr>
              <a:t>Linear Probing                           Contd.</a:t>
            </a:r>
            <a:endParaRPr lang="en-US" dirty="0"/>
          </a:p>
        </p:txBody>
      </p:sp>
      <p:sp>
        <p:nvSpPr>
          <p:cNvPr id="3" name="Content Placeholder 2"/>
          <p:cNvSpPr>
            <a:spLocks noGrp="1"/>
          </p:cNvSpPr>
          <p:nvPr>
            <p:ph idx="1"/>
          </p:nvPr>
        </p:nvSpPr>
        <p:spPr>
          <a:xfrm>
            <a:off x="838200" y="1405718"/>
            <a:ext cx="10515600" cy="5131559"/>
          </a:xfrm>
        </p:spPr>
        <p:txBody>
          <a:bodyPr>
            <a:normAutofit/>
          </a:bodyPr>
          <a:lstStyle/>
          <a:p>
            <a:pPr algn="just">
              <a:lnSpc>
                <a:spcPct val="100000"/>
              </a:lnSpc>
            </a:pPr>
            <a:r>
              <a:rPr lang="en-US" dirty="0" smtClean="0"/>
              <a:t>The probe sequence is the sequence that is followed while traversing through entries. In different probe sequences, you can have different intervals between successive entry slots or probes.</a:t>
            </a:r>
          </a:p>
          <a:p>
            <a:pPr algn="just">
              <a:lnSpc>
                <a:spcPct val="100000"/>
              </a:lnSpc>
            </a:pPr>
            <a:r>
              <a:rPr lang="en-US" dirty="0" smtClean="0"/>
              <a:t>When searching for an entry, the array is scanned in the same sequence until either the target element is found or an unused slot is found. This indicates that there is no such key in the table. The name "open addressing" refers to the fact that the location or address of the item is not determined by its hash value.</a:t>
            </a:r>
            <a:endParaRPr lang="en-US" dirty="0"/>
          </a:p>
        </p:txBody>
      </p:sp>
    </p:spTree>
    <p:extLst>
      <p:ext uri="{BB962C8B-B14F-4D97-AF65-F5344CB8AC3E}">
        <p14:creationId xmlns:p14="http://schemas.microsoft.com/office/powerpoint/2010/main" xmlns="" val="26864275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0156"/>
            <a:ext cx="10515600" cy="1325563"/>
          </a:xfrm>
        </p:spPr>
        <p:txBody>
          <a:bodyPr/>
          <a:lstStyle/>
          <a:p>
            <a:r>
              <a:rPr lang="en-US" b="1" dirty="0" smtClean="0">
                <a:solidFill>
                  <a:srgbClr val="003366"/>
                </a:solidFill>
                <a:latin typeface="Bookman Old Style,Bold"/>
              </a:rPr>
              <a:t>Linear Probing                           Contd.</a:t>
            </a:r>
            <a:endParaRPr lang="en-US" dirty="0"/>
          </a:p>
        </p:txBody>
      </p:sp>
      <p:sp>
        <p:nvSpPr>
          <p:cNvPr id="3" name="Content Placeholder 2"/>
          <p:cNvSpPr>
            <a:spLocks noGrp="1"/>
          </p:cNvSpPr>
          <p:nvPr>
            <p:ph idx="1"/>
          </p:nvPr>
        </p:nvSpPr>
        <p:spPr>
          <a:xfrm>
            <a:off x="838200" y="1405718"/>
            <a:ext cx="10515600" cy="5131559"/>
          </a:xfrm>
        </p:spPr>
        <p:txBody>
          <a:bodyPr>
            <a:normAutofit/>
          </a:bodyPr>
          <a:lstStyle/>
          <a:p>
            <a:pPr algn="just">
              <a:lnSpc>
                <a:spcPct val="100000"/>
              </a:lnSpc>
            </a:pPr>
            <a:r>
              <a:rPr lang="en-US" dirty="0" smtClean="0"/>
              <a:t>Linear probing is when the interval between successive probes is fixed (usually to 1). Let’s assume that the hashed index for a particular entry is index. The probing sequence for linear probing will be:</a:t>
            </a:r>
          </a:p>
          <a:p>
            <a:pPr lvl="1" algn="just">
              <a:lnSpc>
                <a:spcPct val="150000"/>
              </a:lnSpc>
            </a:pPr>
            <a:r>
              <a:rPr lang="en-US" sz="2800" dirty="0" smtClean="0">
                <a:latin typeface="Bodoni MT" panose="02070603080606020203" pitchFamily="18" charset="0"/>
              </a:rPr>
              <a:t>index = index % </a:t>
            </a:r>
            <a:r>
              <a:rPr lang="en-US" sz="2800" dirty="0" err="1" smtClean="0">
                <a:latin typeface="Bodoni MT" panose="02070603080606020203" pitchFamily="18" charset="0"/>
              </a:rPr>
              <a:t>hashTableSize</a:t>
            </a:r>
            <a:endParaRPr lang="en-US" sz="2800" dirty="0" smtClean="0">
              <a:latin typeface="Bodoni MT" panose="02070603080606020203" pitchFamily="18" charset="0"/>
            </a:endParaRPr>
          </a:p>
          <a:p>
            <a:pPr lvl="1" algn="just">
              <a:lnSpc>
                <a:spcPct val="150000"/>
              </a:lnSpc>
            </a:pPr>
            <a:r>
              <a:rPr lang="en-US" sz="2800" dirty="0" smtClean="0">
                <a:latin typeface="Bodoni MT" panose="02070603080606020203" pitchFamily="18" charset="0"/>
              </a:rPr>
              <a:t>index = (index + 1) % </a:t>
            </a:r>
            <a:r>
              <a:rPr lang="en-US" sz="2800" dirty="0" err="1" smtClean="0">
                <a:latin typeface="Bodoni MT" panose="02070603080606020203" pitchFamily="18" charset="0"/>
              </a:rPr>
              <a:t>hashTableSize</a:t>
            </a:r>
            <a:endParaRPr lang="en-US" sz="2800" dirty="0" smtClean="0">
              <a:latin typeface="Bodoni MT" panose="02070603080606020203" pitchFamily="18" charset="0"/>
            </a:endParaRPr>
          </a:p>
          <a:p>
            <a:pPr lvl="1" algn="just">
              <a:lnSpc>
                <a:spcPct val="150000"/>
              </a:lnSpc>
            </a:pPr>
            <a:r>
              <a:rPr lang="en-US" sz="2800" dirty="0" smtClean="0">
                <a:latin typeface="Bodoni MT" panose="02070603080606020203" pitchFamily="18" charset="0"/>
              </a:rPr>
              <a:t>index = (index + 2) % </a:t>
            </a:r>
            <a:r>
              <a:rPr lang="en-US" sz="2800" dirty="0" err="1" smtClean="0">
                <a:latin typeface="Bodoni MT" panose="02070603080606020203" pitchFamily="18" charset="0"/>
              </a:rPr>
              <a:t>hashTableSize</a:t>
            </a:r>
            <a:endParaRPr lang="en-US" sz="2800" dirty="0" smtClean="0">
              <a:latin typeface="Bodoni MT" panose="02070603080606020203" pitchFamily="18" charset="0"/>
            </a:endParaRPr>
          </a:p>
          <a:p>
            <a:pPr lvl="1" algn="just">
              <a:lnSpc>
                <a:spcPct val="150000"/>
              </a:lnSpc>
            </a:pPr>
            <a:r>
              <a:rPr lang="en-US" sz="2800" dirty="0" smtClean="0">
                <a:latin typeface="Bodoni MT" panose="02070603080606020203" pitchFamily="18" charset="0"/>
              </a:rPr>
              <a:t>index = (index + 3) % </a:t>
            </a:r>
            <a:r>
              <a:rPr lang="en-US" sz="2800" dirty="0" err="1" smtClean="0">
                <a:latin typeface="Bodoni MT" panose="02070603080606020203" pitchFamily="18" charset="0"/>
              </a:rPr>
              <a:t>hashTableSize</a:t>
            </a:r>
            <a:endParaRPr lang="en-US" sz="2800" dirty="0">
              <a:latin typeface="Bodoni MT" panose="02070603080606020203" pitchFamily="18" charset="0"/>
            </a:endParaRPr>
          </a:p>
        </p:txBody>
      </p:sp>
    </p:spTree>
    <p:extLst>
      <p:ext uri="{BB962C8B-B14F-4D97-AF65-F5344CB8AC3E}">
        <p14:creationId xmlns:p14="http://schemas.microsoft.com/office/powerpoint/2010/main" xmlns="" val="38633622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0156"/>
            <a:ext cx="10515600" cy="1325563"/>
          </a:xfrm>
        </p:spPr>
        <p:txBody>
          <a:bodyPr/>
          <a:lstStyle/>
          <a:p>
            <a:r>
              <a:rPr lang="en-US" b="1" dirty="0" smtClean="0">
                <a:solidFill>
                  <a:srgbClr val="003366"/>
                </a:solidFill>
                <a:latin typeface="Bookman Old Style,Bold"/>
              </a:rPr>
              <a:t>Linear Probing                           Contd.</a:t>
            </a:r>
            <a:endParaRPr lang="en-US" dirty="0"/>
          </a:p>
        </p:txBody>
      </p:sp>
      <p:sp>
        <p:nvSpPr>
          <p:cNvPr id="3" name="Content Placeholder 2"/>
          <p:cNvSpPr>
            <a:spLocks noGrp="1"/>
          </p:cNvSpPr>
          <p:nvPr>
            <p:ph idx="1"/>
          </p:nvPr>
        </p:nvSpPr>
        <p:spPr>
          <a:xfrm>
            <a:off x="838200" y="1405718"/>
            <a:ext cx="10515600" cy="5131559"/>
          </a:xfrm>
        </p:spPr>
        <p:txBody>
          <a:bodyPr>
            <a:normAutofit/>
          </a:bodyPr>
          <a:lstStyle/>
          <a:p>
            <a:pPr marL="0" indent="0" algn="just">
              <a:lnSpc>
                <a:spcPct val="100000"/>
              </a:lnSpc>
              <a:buNone/>
            </a:pPr>
            <a:r>
              <a:rPr lang="en-US" dirty="0" err="1" smtClean="0">
                <a:latin typeface="Bodoni MT" panose="02070603080606020203" pitchFamily="18" charset="0"/>
              </a:rPr>
              <a:t>Linearprobeinsert</a:t>
            </a:r>
            <a:r>
              <a:rPr lang="en-US" dirty="0" smtClean="0">
                <a:latin typeface="Bodoni MT" panose="02070603080606020203" pitchFamily="18" charset="0"/>
              </a:rPr>
              <a:t>(k)</a:t>
            </a:r>
          </a:p>
          <a:p>
            <a:pPr marL="0" indent="0" algn="just">
              <a:lnSpc>
                <a:spcPct val="100000"/>
              </a:lnSpc>
              <a:buNone/>
            </a:pPr>
            <a:r>
              <a:rPr lang="en-US" dirty="0" smtClean="0">
                <a:latin typeface="Bodoni MT" panose="02070603080606020203" pitchFamily="18" charset="0"/>
              </a:rPr>
              <a:t>If(table is full) {error}</a:t>
            </a:r>
          </a:p>
          <a:p>
            <a:pPr marL="0" indent="0" algn="just">
              <a:lnSpc>
                <a:spcPct val="100000"/>
              </a:lnSpc>
              <a:buNone/>
            </a:pPr>
            <a:r>
              <a:rPr lang="en-US" dirty="0" smtClean="0">
                <a:latin typeface="Bodoni MT" panose="02070603080606020203" pitchFamily="18" charset="0"/>
              </a:rPr>
              <a:t>probe =h(k)</a:t>
            </a:r>
          </a:p>
          <a:p>
            <a:pPr marL="0" indent="0" algn="just">
              <a:lnSpc>
                <a:spcPct val="100000"/>
              </a:lnSpc>
              <a:buNone/>
            </a:pPr>
            <a:r>
              <a:rPr lang="en-US" dirty="0" smtClean="0">
                <a:latin typeface="Bodoni MT" panose="02070603080606020203" pitchFamily="18" charset="0"/>
              </a:rPr>
              <a:t>while(table[probe] is occupied)</a:t>
            </a:r>
          </a:p>
          <a:p>
            <a:pPr marL="0" indent="0" algn="just">
              <a:lnSpc>
                <a:spcPct val="100000"/>
              </a:lnSpc>
              <a:buNone/>
            </a:pPr>
            <a:r>
              <a:rPr lang="en-US" dirty="0" smtClean="0">
                <a:latin typeface="Bodoni MT" panose="02070603080606020203" pitchFamily="18" charset="0"/>
              </a:rPr>
              <a:t>{</a:t>
            </a:r>
          </a:p>
          <a:p>
            <a:pPr marL="0" indent="0" algn="just">
              <a:lnSpc>
                <a:spcPct val="100000"/>
              </a:lnSpc>
              <a:buNone/>
            </a:pPr>
            <a:r>
              <a:rPr lang="en-US" dirty="0">
                <a:latin typeface="Bodoni MT" panose="02070603080606020203" pitchFamily="18" charset="0"/>
              </a:rPr>
              <a:t> </a:t>
            </a:r>
            <a:r>
              <a:rPr lang="en-US" dirty="0" smtClean="0">
                <a:latin typeface="Bodoni MT" panose="02070603080606020203" pitchFamily="18" charset="0"/>
              </a:rPr>
              <a:t>   probe = (probe + 1) % m             //m is no. of slots</a:t>
            </a:r>
          </a:p>
          <a:p>
            <a:pPr marL="0" indent="0" algn="just">
              <a:lnSpc>
                <a:spcPct val="100000"/>
              </a:lnSpc>
              <a:buNone/>
            </a:pPr>
            <a:r>
              <a:rPr lang="en-US" dirty="0" smtClean="0">
                <a:latin typeface="Bodoni MT" panose="02070603080606020203" pitchFamily="18" charset="0"/>
              </a:rPr>
              <a:t>}</a:t>
            </a:r>
          </a:p>
          <a:p>
            <a:pPr marL="0" indent="0" algn="just">
              <a:lnSpc>
                <a:spcPct val="100000"/>
              </a:lnSpc>
              <a:buNone/>
            </a:pPr>
            <a:r>
              <a:rPr lang="en-US" dirty="0" smtClean="0">
                <a:latin typeface="Bodoni MT" panose="02070603080606020203" pitchFamily="18" charset="0"/>
              </a:rPr>
              <a:t>Table[probe]=k</a:t>
            </a:r>
            <a:endParaRPr lang="en-US" sz="2800" dirty="0">
              <a:latin typeface="Bodoni MT" panose="02070603080606020203" pitchFamily="18" charset="0"/>
            </a:endParaRPr>
          </a:p>
        </p:txBody>
      </p:sp>
    </p:spTree>
    <p:extLst>
      <p:ext uri="{BB962C8B-B14F-4D97-AF65-F5344CB8AC3E}">
        <p14:creationId xmlns:p14="http://schemas.microsoft.com/office/powerpoint/2010/main" xmlns="" val="16974557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3366"/>
                </a:solidFill>
                <a:latin typeface="Bookman Old Style,Bold"/>
              </a:rPr>
              <a:t>Searching Methods</a:t>
            </a:r>
            <a:endParaRPr lang="en-US" dirty="0"/>
          </a:p>
        </p:txBody>
      </p:sp>
      <p:sp>
        <p:nvSpPr>
          <p:cNvPr id="3" name="Content Placeholder 2"/>
          <p:cNvSpPr>
            <a:spLocks noGrp="1"/>
          </p:cNvSpPr>
          <p:nvPr>
            <p:ph idx="1"/>
          </p:nvPr>
        </p:nvSpPr>
        <p:spPr>
          <a:xfrm>
            <a:off x="838200" y="1757385"/>
            <a:ext cx="10515600" cy="4351338"/>
          </a:xfrm>
        </p:spPr>
        <p:txBody>
          <a:bodyPr>
            <a:normAutofit/>
          </a:bodyPr>
          <a:lstStyle/>
          <a:p>
            <a:r>
              <a:rPr lang="en-US" dirty="0" smtClean="0"/>
              <a:t>Sequential or Linear Searching.</a:t>
            </a:r>
          </a:p>
          <a:p>
            <a:r>
              <a:rPr lang="en-US" dirty="0" smtClean="0"/>
              <a:t>Binary Search.</a:t>
            </a:r>
          </a:p>
          <a:p>
            <a:r>
              <a:rPr lang="en-US" dirty="0" smtClean="0"/>
              <a:t>Hashing.</a:t>
            </a:r>
            <a:endParaRPr lang="en-US" dirty="0"/>
          </a:p>
        </p:txBody>
      </p:sp>
    </p:spTree>
    <p:extLst>
      <p:ext uri="{BB962C8B-B14F-4D97-AF65-F5344CB8AC3E}">
        <p14:creationId xmlns:p14="http://schemas.microsoft.com/office/powerpoint/2010/main" xmlns="" val="30316892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0156"/>
            <a:ext cx="10515600" cy="1325563"/>
          </a:xfrm>
        </p:spPr>
        <p:txBody>
          <a:bodyPr/>
          <a:lstStyle/>
          <a:p>
            <a:r>
              <a:rPr lang="en-US" b="1" dirty="0" smtClean="0">
                <a:solidFill>
                  <a:srgbClr val="003366"/>
                </a:solidFill>
                <a:latin typeface="Bookman Old Style,Bold"/>
              </a:rPr>
              <a:t>Linear Probing                           Contd.</a:t>
            </a:r>
            <a:endParaRPr lang="en-US" dirty="0"/>
          </a:p>
        </p:txBody>
      </p:sp>
      <p:sp>
        <p:nvSpPr>
          <p:cNvPr id="4" name="Content Placeholder 3"/>
          <p:cNvSpPr>
            <a:spLocks noGrp="1"/>
          </p:cNvSpPr>
          <p:nvPr>
            <p:ph idx="1"/>
          </p:nvPr>
        </p:nvSpPr>
        <p:spPr>
          <a:xfrm>
            <a:off x="589625" y="1825625"/>
            <a:ext cx="10515600" cy="4351338"/>
          </a:xfrm>
        </p:spPr>
        <p:txBody>
          <a:bodyPr>
            <a:normAutofit/>
          </a:bodyPr>
          <a:lstStyle/>
          <a:p>
            <a:r>
              <a:rPr lang="en-US" sz="3200" dirty="0" smtClean="0"/>
              <a:t>Example: </a:t>
            </a:r>
          </a:p>
          <a:p>
            <a:pPr lvl="1"/>
            <a:r>
              <a:rPr lang="en-US" sz="2800" i="1" dirty="0" smtClean="0"/>
              <a:t>H(k) = k mod 13</a:t>
            </a:r>
          </a:p>
          <a:p>
            <a:pPr lvl="1"/>
            <a:r>
              <a:rPr lang="en-US" sz="2800" dirty="0" smtClean="0"/>
              <a:t>Insert keys : </a:t>
            </a:r>
            <a:r>
              <a:rPr lang="en-US" sz="2800" b="1" dirty="0" smtClean="0">
                <a:solidFill>
                  <a:srgbClr val="FF0000"/>
                </a:solidFill>
              </a:rPr>
              <a:t>18</a:t>
            </a:r>
            <a:r>
              <a:rPr lang="en-US" sz="2800" dirty="0" smtClean="0"/>
              <a:t>  41  22  44  59  32  31  73</a:t>
            </a:r>
            <a:endParaRPr lang="en-US" sz="2800" dirty="0"/>
          </a:p>
        </p:txBody>
      </p:sp>
      <p:sp>
        <p:nvSpPr>
          <p:cNvPr id="6" name="Rectangle 5"/>
          <p:cNvSpPr/>
          <p:nvPr/>
        </p:nvSpPr>
        <p:spPr>
          <a:xfrm>
            <a:off x="1305636"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6" name="Rectangle 15"/>
          <p:cNvSpPr/>
          <p:nvPr/>
        </p:nvSpPr>
        <p:spPr>
          <a:xfrm>
            <a:off x="2042615"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7" name="Rectangle 16"/>
          <p:cNvSpPr/>
          <p:nvPr/>
        </p:nvSpPr>
        <p:spPr>
          <a:xfrm>
            <a:off x="2779594"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8" name="Rectangle 17"/>
          <p:cNvSpPr/>
          <p:nvPr/>
        </p:nvSpPr>
        <p:spPr>
          <a:xfrm>
            <a:off x="3516573"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9" name="Rectangle 18"/>
          <p:cNvSpPr/>
          <p:nvPr/>
        </p:nvSpPr>
        <p:spPr>
          <a:xfrm>
            <a:off x="4253552"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0" name="Rectangle 19"/>
          <p:cNvSpPr/>
          <p:nvPr/>
        </p:nvSpPr>
        <p:spPr>
          <a:xfrm>
            <a:off x="4990531"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18</a:t>
            </a:r>
            <a:endParaRPr lang="en-US" sz="2400" dirty="0">
              <a:solidFill>
                <a:schemeClr val="tx1"/>
              </a:solidFill>
            </a:endParaRPr>
          </a:p>
        </p:txBody>
      </p:sp>
      <p:sp>
        <p:nvSpPr>
          <p:cNvPr id="21" name="Rectangle 20"/>
          <p:cNvSpPr/>
          <p:nvPr/>
        </p:nvSpPr>
        <p:spPr>
          <a:xfrm>
            <a:off x="5727510"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2" name="Rectangle 21"/>
          <p:cNvSpPr/>
          <p:nvPr/>
        </p:nvSpPr>
        <p:spPr>
          <a:xfrm>
            <a:off x="6464489"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3" name="Rectangle 22"/>
          <p:cNvSpPr/>
          <p:nvPr/>
        </p:nvSpPr>
        <p:spPr>
          <a:xfrm>
            <a:off x="7201468"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4" name="Rectangle 23"/>
          <p:cNvSpPr/>
          <p:nvPr/>
        </p:nvSpPr>
        <p:spPr>
          <a:xfrm>
            <a:off x="7938447"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5" name="Rectangle 24"/>
          <p:cNvSpPr/>
          <p:nvPr/>
        </p:nvSpPr>
        <p:spPr>
          <a:xfrm>
            <a:off x="8675426"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6" name="Rectangle 25"/>
          <p:cNvSpPr/>
          <p:nvPr/>
        </p:nvSpPr>
        <p:spPr>
          <a:xfrm>
            <a:off x="9412405"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1" name="Rectangle 40"/>
          <p:cNvSpPr/>
          <p:nvPr/>
        </p:nvSpPr>
        <p:spPr>
          <a:xfrm>
            <a:off x="10149384"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grpSp>
        <p:nvGrpSpPr>
          <p:cNvPr id="44" name="Group 43"/>
          <p:cNvGrpSpPr/>
          <p:nvPr/>
        </p:nvGrpSpPr>
        <p:grpSpPr>
          <a:xfrm>
            <a:off x="1305636" y="5339400"/>
            <a:ext cx="9580726" cy="579304"/>
            <a:chOff x="1405720" y="4738899"/>
            <a:chExt cx="9580726" cy="579304"/>
          </a:xfrm>
        </p:grpSpPr>
        <p:sp>
          <p:nvSpPr>
            <p:cNvPr id="29" name="Rectangle 28"/>
            <p:cNvSpPr/>
            <p:nvPr/>
          </p:nvSpPr>
          <p:spPr>
            <a:xfrm>
              <a:off x="1405720"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0</a:t>
              </a:r>
              <a:endParaRPr lang="en-US" sz="2400" dirty="0">
                <a:solidFill>
                  <a:srgbClr val="FF0000"/>
                </a:solidFill>
              </a:endParaRPr>
            </a:p>
          </p:txBody>
        </p:sp>
        <p:sp>
          <p:nvSpPr>
            <p:cNvPr id="30" name="Rectangle 29"/>
            <p:cNvSpPr/>
            <p:nvPr/>
          </p:nvSpPr>
          <p:spPr>
            <a:xfrm>
              <a:off x="2142699"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1</a:t>
              </a:r>
              <a:endParaRPr lang="en-US" sz="2400" dirty="0">
                <a:solidFill>
                  <a:srgbClr val="FF0000"/>
                </a:solidFill>
              </a:endParaRPr>
            </a:p>
          </p:txBody>
        </p:sp>
        <p:sp>
          <p:nvSpPr>
            <p:cNvPr id="31" name="Rectangle 30"/>
            <p:cNvSpPr/>
            <p:nvPr/>
          </p:nvSpPr>
          <p:spPr>
            <a:xfrm>
              <a:off x="2879678"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2</a:t>
              </a:r>
              <a:endParaRPr lang="en-US" sz="2400" dirty="0">
                <a:solidFill>
                  <a:srgbClr val="FF0000"/>
                </a:solidFill>
              </a:endParaRPr>
            </a:p>
          </p:txBody>
        </p:sp>
        <p:sp>
          <p:nvSpPr>
            <p:cNvPr id="32" name="Rectangle 31"/>
            <p:cNvSpPr/>
            <p:nvPr/>
          </p:nvSpPr>
          <p:spPr>
            <a:xfrm>
              <a:off x="3616657"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3</a:t>
              </a:r>
            </a:p>
          </p:txBody>
        </p:sp>
        <p:sp>
          <p:nvSpPr>
            <p:cNvPr id="33" name="Rectangle 32"/>
            <p:cNvSpPr/>
            <p:nvPr/>
          </p:nvSpPr>
          <p:spPr>
            <a:xfrm>
              <a:off x="4353636"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4</a:t>
              </a:r>
              <a:endParaRPr lang="en-US" sz="2400" dirty="0">
                <a:solidFill>
                  <a:srgbClr val="FF0000"/>
                </a:solidFill>
              </a:endParaRPr>
            </a:p>
          </p:txBody>
        </p:sp>
        <p:sp>
          <p:nvSpPr>
            <p:cNvPr id="34" name="Rectangle 33"/>
            <p:cNvSpPr/>
            <p:nvPr/>
          </p:nvSpPr>
          <p:spPr>
            <a:xfrm>
              <a:off x="5090615"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5</a:t>
              </a:r>
              <a:endParaRPr lang="en-US" sz="2400" dirty="0">
                <a:solidFill>
                  <a:srgbClr val="FF0000"/>
                </a:solidFill>
              </a:endParaRPr>
            </a:p>
          </p:txBody>
        </p:sp>
        <p:sp>
          <p:nvSpPr>
            <p:cNvPr id="35" name="Rectangle 34"/>
            <p:cNvSpPr/>
            <p:nvPr/>
          </p:nvSpPr>
          <p:spPr>
            <a:xfrm>
              <a:off x="5827594"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6</a:t>
              </a:r>
              <a:endParaRPr lang="en-US" sz="2400" dirty="0">
                <a:solidFill>
                  <a:srgbClr val="FF0000"/>
                </a:solidFill>
              </a:endParaRPr>
            </a:p>
          </p:txBody>
        </p:sp>
        <p:sp>
          <p:nvSpPr>
            <p:cNvPr id="36" name="Rectangle 35"/>
            <p:cNvSpPr/>
            <p:nvPr/>
          </p:nvSpPr>
          <p:spPr>
            <a:xfrm>
              <a:off x="6564573"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7</a:t>
              </a:r>
              <a:endParaRPr lang="en-US" sz="2400" dirty="0">
                <a:solidFill>
                  <a:srgbClr val="FF0000"/>
                </a:solidFill>
              </a:endParaRPr>
            </a:p>
          </p:txBody>
        </p:sp>
        <p:sp>
          <p:nvSpPr>
            <p:cNvPr id="37" name="Rectangle 36"/>
            <p:cNvSpPr/>
            <p:nvPr/>
          </p:nvSpPr>
          <p:spPr>
            <a:xfrm>
              <a:off x="7301552"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8</a:t>
              </a:r>
              <a:endParaRPr lang="en-US" sz="2400" dirty="0">
                <a:solidFill>
                  <a:srgbClr val="FF0000"/>
                </a:solidFill>
              </a:endParaRPr>
            </a:p>
          </p:txBody>
        </p:sp>
        <p:sp>
          <p:nvSpPr>
            <p:cNvPr id="38" name="Rectangle 37"/>
            <p:cNvSpPr/>
            <p:nvPr/>
          </p:nvSpPr>
          <p:spPr>
            <a:xfrm>
              <a:off x="8038531"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9</a:t>
              </a:r>
              <a:endParaRPr lang="en-US" sz="2400" dirty="0">
                <a:solidFill>
                  <a:srgbClr val="FF0000"/>
                </a:solidFill>
              </a:endParaRPr>
            </a:p>
          </p:txBody>
        </p:sp>
        <p:sp>
          <p:nvSpPr>
            <p:cNvPr id="39" name="Rectangle 38"/>
            <p:cNvSpPr/>
            <p:nvPr/>
          </p:nvSpPr>
          <p:spPr>
            <a:xfrm>
              <a:off x="8775510"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10</a:t>
              </a:r>
              <a:endParaRPr lang="en-US" sz="2400" dirty="0">
                <a:solidFill>
                  <a:srgbClr val="FF0000"/>
                </a:solidFill>
              </a:endParaRPr>
            </a:p>
          </p:txBody>
        </p:sp>
        <p:sp>
          <p:nvSpPr>
            <p:cNvPr id="40" name="Rectangle 39"/>
            <p:cNvSpPr/>
            <p:nvPr/>
          </p:nvSpPr>
          <p:spPr>
            <a:xfrm>
              <a:off x="9512489"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11</a:t>
              </a:r>
              <a:endParaRPr lang="en-US" sz="2400" dirty="0">
                <a:solidFill>
                  <a:srgbClr val="FF0000"/>
                </a:solidFill>
              </a:endParaRPr>
            </a:p>
          </p:txBody>
        </p:sp>
        <p:sp>
          <p:nvSpPr>
            <p:cNvPr id="42" name="Rectangle 41"/>
            <p:cNvSpPr/>
            <p:nvPr/>
          </p:nvSpPr>
          <p:spPr>
            <a:xfrm>
              <a:off x="10249467" y="4738899"/>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12</a:t>
              </a:r>
              <a:endParaRPr lang="en-US" sz="2400" dirty="0">
                <a:solidFill>
                  <a:srgbClr val="FF0000"/>
                </a:solidFill>
              </a:endParaRPr>
            </a:p>
          </p:txBody>
        </p:sp>
      </p:grpSp>
      <p:sp>
        <p:nvSpPr>
          <p:cNvPr id="46" name="TextBox 45"/>
          <p:cNvSpPr txBox="1"/>
          <p:nvPr/>
        </p:nvSpPr>
        <p:spPr>
          <a:xfrm>
            <a:off x="8810196" y="3448388"/>
            <a:ext cx="2678374" cy="461665"/>
          </a:xfrm>
          <a:prstGeom prst="rect">
            <a:avLst/>
          </a:prstGeom>
          <a:noFill/>
        </p:spPr>
        <p:txBody>
          <a:bodyPr wrap="square" rtlCol="0">
            <a:spAutoFit/>
          </a:bodyPr>
          <a:lstStyle/>
          <a:p>
            <a:r>
              <a:rPr lang="en-US" sz="2400" b="1" dirty="0" smtClean="0"/>
              <a:t>H(18) = 5</a:t>
            </a:r>
            <a:endParaRPr lang="en-US" sz="2400" b="1" dirty="0"/>
          </a:p>
        </p:txBody>
      </p:sp>
      <p:sp>
        <p:nvSpPr>
          <p:cNvPr id="47" name="TextBox 46"/>
          <p:cNvSpPr txBox="1"/>
          <p:nvPr/>
        </p:nvSpPr>
        <p:spPr>
          <a:xfrm>
            <a:off x="8786882" y="2924917"/>
            <a:ext cx="2678374" cy="461665"/>
          </a:xfrm>
          <a:prstGeom prst="rect">
            <a:avLst/>
          </a:prstGeom>
          <a:noFill/>
        </p:spPr>
        <p:txBody>
          <a:bodyPr wrap="square" rtlCol="0">
            <a:spAutoFit/>
          </a:bodyPr>
          <a:lstStyle/>
          <a:p>
            <a:r>
              <a:rPr lang="en-US" sz="2400" b="1" dirty="0" smtClean="0"/>
              <a:t>H(18) = 18 mod 13</a:t>
            </a:r>
            <a:endParaRPr lang="en-US" sz="2400" b="1" dirty="0"/>
          </a:p>
        </p:txBody>
      </p:sp>
    </p:spTree>
    <p:extLst>
      <p:ext uri="{BB962C8B-B14F-4D97-AF65-F5344CB8AC3E}">
        <p14:creationId xmlns:p14="http://schemas.microsoft.com/office/powerpoint/2010/main" xmlns="" val="2856925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6"/>
                                        </p:tgtEl>
                                        <p:attrNameLst>
                                          <p:attrName>style.visibility</p:attrName>
                                        </p:attrNameLst>
                                      </p:cBhvr>
                                      <p:to>
                                        <p:strVal val="visible"/>
                                      </p:to>
                                    </p:set>
                                    <p:animEffect transition="in" filter="fade">
                                      <p:cBhvr>
                                        <p:cTn id="14" dur="1000"/>
                                        <p:tgtEl>
                                          <p:spTgt spid="46"/>
                                        </p:tgtEl>
                                      </p:cBhvr>
                                    </p:animEffect>
                                    <p:anim calcmode="lin" valueType="num">
                                      <p:cBhvr>
                                        <p:cTn id="15" dur="1000" fill="hold"/>
                                        <p:tgtEl>
                                          <p:spTgt spid="46"/>
                                        </p:tgtEl>
                                        <p:attrNameLst>
                                          <p:attrName>ppt_x</p:attrName>
                                        </p:attrNameLst>
                                      </p:cBhvr>
                                      <p:tavLst>
                                        <p:tav tm="0">
                                          <p:val>
                                            <p:strVal val="#ppt_x"/>
                                          </p:val>
                                        </p:tav>
                                        <p:tav tm="100000">
                                          <p:val>
                                            <p:strVal val="#ppt_x"/>
                                          </p:val>
                                        </p:tav>
                                      </p:tavLst>
                                    </p:anim>
                                    <p:anim calcmode="lin" valueType="num">
                                      <p:cBhvr>
                                        <p:cTn id="16"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0">
                                            <p:txEl>
                                              <p:pRg st="0" end="0"/>
                                            </p:txEl>
                                          </p:spTgt>
                                        </p:tgtEl>
                                        <p:attrNameLst>
                                          <p:attrName>style.visibility</p:attrName>
                                        </p:attrNameLst>
                                      </p:cBhvr>
                                      <p:to>
                                        <p:strVal val="visible"/>
                                      </p:to>
                                    </p:set>
                                    <p:animEffect transition="in" filter="fade">
                                      <p:cBhvr>
                                        <p:cTn id="21" dur="1000"/>
                                        <p:tgtEl>
                                          <p:spTgt spid="20">
                                            <p:txEl>
                                              <p:pRg st="0" end="0"/>
                                            </p:txEl>
                                          </p:spTgt>
                                        </p:tgtEl>
                                      </p:cBhvr>
                                    </p:animEffect>
                                    <p:anim calcmode="lin" valueType="num">
                                      <p:cBhvr>
                                        <p:cTn id="22" dur="10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2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0156"/>
            <a:ext cx="10515600" cy="1325563"/>
          </a:xfrm>
        </p:spPr>
        <p:txBody>
          <a:bodyPr/>
          <a:lstStyle/>
          <a:p>
            <a:r>
              <a:rPr lang="en-US" b="1" dirty="0" smtClean="0">
                <a:solidFill>
                  <a:srgbClr val="003366"/>
                </a:solidFill>
                <a:latin typeface="Bookman Old Style,Bold"/>
              </a:rPr>
              <a:t>Linear Probing                           Contd.</a:t>
            </a:r>
            <a:endParaRPr lang="en-US" dirty="0"/>
          </a:p>
        </p:txBody>
      </p:sp>
      <p:sp>
        <p:nvSpPr>
          <p:cNvPr id="4" name="Content Placeholder 3"/>
          <p:cNvSpPr>
            <a:spLocks noGrp="1"/>
          </p:cNvSpPr>
          <p:nvPr>
            <p:ph idx="1"/>
          </p:nvPr>
        </p:nvSpPr>
        <p:spPr/>
        <p:txBody>
          <a:bodyPr>
            <a:normAutofit/>
          </a:bodyPr>
          <a:lstStyle/>
          <a:p>
            <a:r>
              <a:rPr lang="en-US" sz="3200" dirty="0" smtClean="0"/>
              <a:t>Example: </a:t>
            </a:r>
          </a:p>
          <a:p>
            <a:pPr lvl="1"/>
            <a:r>
              <a:rPr lang="en-US" sz="2800" i="1" dirty="0" smtClean="0"/>
              <a:t>H(k) = k mod 13</a:t>
            </a:r>
          </a:p>
          <a:p>
            <a:pPr lvl="1"/>
            <a:r>
              <a:rPr lang="en-US" sz="2800" dirty="0" smtClean="0"/>
              <a:t>Insert keys : 18  </a:t>
            </a:r>
            <a:r>
              <a:rPr lang="en-US" sz="2800" b="1" dirty="0" smtClean="0">
                <a:solidFill>
                  <a:srgbClr val="FF0000"/>
                </a:solidFill>
              </a:rPr>
              <a:t>41</a:t>
            </a:r>
            <a:r>
              <a:rPr lang="en-US" sz="2800" dirty="0" smtClean="0"/>
              <a:t>  22  44  59  32  31  73</a:t>
            </a:r>
            <a:endParaRPr lang="en-US" sz="2800" dirty="0"/>
          </a:p>
        </p:txBody>
      </p:sp>
      <p:sp>
        <p:nvSpPr>
          <p:cNvPr id="6" name="Rectangle 5"/>
          <p:cNvSpPr/>
          <p:nvPr/>
        </p:nvSpPr>
        <p:spPr>
          <a:xfrm>
            <a:off x="1305636"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6" name="Rectangle 15"/>
          <p:cNvSpPr/>
          <p:nvPr/>
        </p:nvSpPr>
        <p:spPr>
          <a:xfrm>
            <a:off x="2042615"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7" name="Rectangle 16"/>
          <p:cNvSpPr/>
          <p:nvPr/>
        </p:nvSpPr>
        <p:spPr>
          <a:xfrm>
            <a:off x="2779594"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41</a:t>
            </a:r>
            <a:endParaRPr lang="en-US" sz="2400" dirty="0">
              <a:solidFill>
                <a:schemeClr val="tx1"/>
              </a:solidFill>
            </a:endParaRPr>
          </a:p>
        </p:txBody>
      </p:sp>
      <p:sp>
        <p:nvSpPr>
          <p:cNvPr id="18" name="Rectangle 17"/>
          <p:cNvSpPr/>
          <p:nvPr/>
        </p:nvSpPr>
        <p:spPr>
          <a:xfrm>
            <a:off x="3516573"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9" name="Rectangle 18"/>
          <p:cNvSpPr/>
          <p:nvPr/>
        </p:nvSpPr>
        <p:spPr>
          <a:xfrm>
            <a:off x="4253552"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0" name="Rectangle 19"/>
          <p:cNvSpPr/>
          <p:nvPr/>
        </p:nvSpPr>
        <p:spPr>
          <a:xfrm>
            <a:off x="4990531"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18</a:t>
            </a:r>
            <a:endParaRPr lang="en-US" sz="2400" dirty="0">
              <a:solidFill>
                <a:schemeClr val="tx1"/>
              </a:solidFill>
            </a:endParaRPr>
          </a:p>
        </p:txBody>
      </p:sp>
      <p:sp>
        <p:nvSpPr>
          <p:cNvPr id="21" name="Rectangle 20"/>
          <p:cNvSpPr/>
          <p:nvPr/>
        </p:nvSpPr>
        <p:spPr>
          <a:xfrm>
            <a:off x="5727510"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2" name="Rectangle 21"/>
          <p:cNvSpPr/>
          <p:nvPr/>
        </p:nvSpPr>
        <p:spPr>
          <a:xfrm>
            <a:off x="6464489"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3" name="Rectangle 22"/>
          <p:cNvSpPr/>
          <p:nvPr/>
        </p:nvSpPr>
        <p:spPr>
          <a:xfrm>
            <a:off x="7201468"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4" name="Rectangle 23"/>
          <p:cNvSpPr/>
          <p:nvPr/>
        </p:nvSpPr>
        <p:spPr>
          <a:xfrm>
            <a:off x="7938447"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5" name="Rectangle 24"/>
          <p:cNvSpPr/>
          <p:nvPr/>
        </p:nvSpPr>
        <p:spPr>
          <a:xfrm>
            <a:off x="8675426"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6" name="Rectangle 25"/>
          <p:cNvSpPr/>
          <p:nvPr/>
        </p:nvSpPr>
        <p:spPr>
          <a:xfrm>
            <a:off x="9412405"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1" name="Rectangle 40"/>
          <p:cNvSpPr/>
          <p:nvPr/>
        </p:nvSpPr>
        <p:spPr>
          <a:xfrm>
            <a:off x="10149384"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grpSp>
        <p:nvGrpSpPr>
          <p:cNvPr id="44" name="Group 43"/>
          <p:cNvGrpSpPr/>
          <p:nvPr/>
        </p:nvGrpSpPr>
        <p:grpSpPr>
          <a:xfrm>
            <a:off x="1305636" y="5339400"/>
            <a:ext cx="9580726" cy="579304"/>
            <a:chOff x="1405720" y="4738899"/>
            <a:chExt cx="9580726" cy="579304"/>
          </a:xfrm>
        </p:grpSpPr>
        <p:sp>
          <p:nvSpPr>
            <p:cNvPr id="29" name="Rectangle 28"/>
            <p:cNvSpPr/>
            <p:nvPr/>
          </p:nvSpPr>
          <p:spPr>
            <a:xfrm>
              <a:off x="1405720"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0</a:t>
              </a:r>
              <a:endParaRPr lang="en-US" sz="2400" dirty="0">
                <a:solidFill>
                  <a:srgbClr val="FF0000"/>
                </a:solidFill>
              </a:endParaRPr>
            </a:p>
          </p:txBody>
        </p:sp>
        <p:sp>
          <p:nvSpPr>
            <p:cNvPr id="30" name="Rectangle 29"/>
            <p:cNvSpPr/>
            <p:nvPr/>
          </p:nvSpPr>
          <p:spPr>
            <a:xfrm>
              <a:off x="2142699"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1</a:t>
              </a:r>
              <a:endParaRPr lang="en-US" sz="2400" dirty="0">
                <a:solidFill>
                  <a:srgbClr val="FF0000"/>
                </a:solidFill>
              </a:endParaRPr>
            </a:p>
          </p:txBody>
        </p:sp>
        <p:sp>
          <p:nvSpPr>
            <p:cNvPr id="31" name="Rectangle 30"/>
            <p:cNvSpPr/>
            <p:nvPr/>
          </p:nvSpPr>
          <p:spPr>
            <a:xfrm>
              <a:off x="2879678"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2</a:t>
              </a:r>
              <a:endParaRPr lang="en-US" sz="2400" dirty="0">
                <a:solidFill>
                  <a:srgbClr val="FF0000"/>
                </a:solidFill>
              </a:endParaRPr>
            </a:p>
          </p:txBody>
        </p:sp>
        <p:sp>
          <p:nvSpPr>
            <p:cNvPr id="32" name="Rectangle 31"/>
            <p:cNvSpPr/>
            <p:nvPr/>
          </p:nvSpPr>
          <p:spPr>
            <a:xfrm>
              <a:off x="3616657"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3</a:t>
              </a:r>
            </a:p>
          </p:txBody>
        </p:sp>
        <p:sp>
          <p:nvSpPr>
            <p:cNvPr id="33" name="Rectangle 32"/>
            <p:cNvSpPr/>
            <p:nvPr/>
          </p:nvSpPr>
          <p:spPr>
            <a:xfrm>
              <a:off x="4353636"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4</a:t>
              </a:r>
              <a:endParaRPr lang="en-US" sz="2400" dirty="0">
                <a:solidFill>
                  <a:srgbClr val="FF0000"/>
                </a:solidFill>
              </a:endParaRPr>
            </a:p>
          </p:txBody>
        </p:sp>
        <p:sp>
          <p:nvSpPr>
            <p:cNvPr id="34" name="Rectangle 33"/>
            <p:cNvSpPr/>
            <p:nvPr/>
          </p:nvSpPr>
          <p:spPr>
            <a:xfrm>
              <a:off x="5090615"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5</a:t>
              </a:r>
              <a:endParaRPr lang="en-US" sz="2400" dirty="0">
                <a:solidFill>
                  <a:srgbClr val="FF0000"/>
                </a:solidFill>
              </a:endParaRPr>
            </a:p>
          </p:txBody>
        </p:sp>
        <p:sp>
          <p:nvSpPr>
            <p:cNvPr id="35" name="Rectangle 34"/>
            <p:cNvSpPr/>
            <p:nvPr/>
          </p:nvSpPr>
          <p:spPr>
            <a:xfrm>
              <a:off x="5827594"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6</a:t>
              </a:r>
              <a:endParaRPr lang="en-US" sz="2400" dirty="0">
                <a:solidFill>
                  <a:srgbClr val="FF0000"/>
                </a:solidFill>
              </a:endParaRPr>
            </a:p>
          </p:txBody>
        </p:sp>
        <p:sp>
          <p:nvSpPr>
            <p:cNvPr id="36" name="Rectangle 35"/>
            <p:cNvSpPr/>
            <p:nvPr/>
          </p:nvSpPr>
          <p:spPr>
            <a:xfrm>
              <a:off x="6564573"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7</a:t>
              </a:r>
              <a:endParaRPr lang="en-US" sz="2400" dirty="0">
                <a:solidFill>
                  <a:srgbClr val="FF0000"/>
                </a:solidFill>
              </a:endParaRPr>
            </a:p>
          </p:txBody>
        </p:sp>
        <p:sp>
          <p:nvSpPr>
            <p:cNvPr id="37" name="Rectangle 36"/>
            <p:cNvSpPr/>
            <p:nvPr/>
          </p:nvSpPr>
          <p:spPr>
            <a:xfrm>
              <a:off x="7301552"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8</a:t>
              </a:r>
              <a:endParaRPr lang="en-US" sz="2400" dirty="0">
                <a:solidFill>
                  <a:srgbClr val="FF0000"/>
                </a:solidFill>
              </a:endParaRPr>
            </a:p>
          </p:txBody>
        </p:sp>
        <p:sp>
          <p:nvSpPr>
            <p:cNvPr id="38" name="Rectangle 37"/>
            <p:cNvSpPr/>
            <p:nvPr/>
          </p:nvSpPr>
          <p:spPr>
            <a:xfrm>
              <a:off x="8038531"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9</a:t>
              </a:r>
              <a:endParaRPr lang="en-US" sz="2400" dirty="0">
                <a:solidFill>
                  <a:srgbClr val="FF0000"/>
                </a:solidFill>
              </a:endParaRPr>
            </a:p>
          </p:txBody>
        </p:sp>
        <p:sp>
          <p:nvSpPr>
            <p:cNvPr id="39" name="Rectangle 38"/>
            <p:cNvSpPr/>
            <p:nvPr/>
          </p:nvSpPr>
          <p:spPr>
            <a:xfrm>
              <a:off x="8775510"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10</a:t>
              </a:r>
              <a:endParaRPr lang="en-US" sz="2400" dirty="0">
                <a:solidFill>
                  <a:srgbClr val="FF0000"/>
                </a:solidFill>
              </a:endParaRPr>
            </a:p>
          </p:txBody>
        </p:sp>
        <p:sp>
          <p:nvSpPr>
            <p:cNvPr id="40" name="Rectangle 39"/>
            <p:cNvSpPr/>
            <p:nvPr/>
          </p:nvSpPr>
          <p:spPr>
            <a:xfrm>
              <a:off x="9512489"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11</a:t>
              </a:r>
              <a:endParaRPr lang="en-US" sz="2400" dirty="0">
                <a:solidFill>
                  <a:srgbClr val="FF0000"/>
                </a:solidFill>
              </a:endParaRPr>
            </a:p>
          </p:txBody>
        </p:sp>
        <p:sp>
          <p:nvSpPr>
            <p:cNvPr id="42" name="Rectangle 41"/>
            <p:cNvSpPr/>
            <p:nvPr/>
          </p:nvSpPr>
          <p:spPr>
            <a:xfrm>
              <a:off x="10249467" y="4738899"/>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12</a:t>
              </a:r>
              <a:endParaRPr lang="en-US" sz="2400" dirty="0">
                <a:solidFill>
                  <a:srgbClr val="FF0000"/>
                </a:solidFill>
              </a:endParaRPr>
            </a:p>
          </p:txBody>
        </p:sp>
      </p:grpSp>
      <p:sp>
        <p:nvSpPr>
          <p:cNvPr id="46" name="TextBox 45"/>
          <p:cNvSpPr txBox="1"/>
          <p:nvPr/>
        </p:nvSpPr>
        <p:spPr>
          <a:xfrm>
            <a:off x="8810196" y="3448388"/>
            <a:ext cx="2678374" cy="461665"/>
          </a:xfrm>
          <a:prstGeom prst="rect">
            <a:avLst/>
          </a:prstGeom>
          <a:noFill/>
        </p:spPr>
        <p:txBody>
          <a:bodyPr wrap="square" rtlCol="0">
            <a:spAutoFit/>
          </a:bodyPr>
          <a:lstStyle/>
          <a:p>
            <a:r>
              <a:rPr lang="en-US" sz="2400" b="1" dirty="0" smtClean="0"/>
              <a:t>H(41) = 2</a:t>
            </a:r>
            <a:endParaRPr lang="en-US" sz="2400" b="1" dirty="0"/>
          </a:p>
        </p:txBody>
      </p:sp>
      <p:sp>
        <p:nvSpPr>
          <p:cNvPr id="47" name="TextBox 46"/>
          <p:cNvSpPr txBox="1"/>
          <p:nvPr/>
        </p:nvSpPr>
        <p:spPr>
          <a:xfrm>
            <a:off x="8786882" y="2924917"/>
            <a:ext cx="2678374" cy="461665"/>
          </a:xfrm>
          <a:prstGeom prst="rect">
            <a:avLst/>
          </a:prstGeom>
          <a:noFill/>
        </p:spPr>
        <p:txBody>
          <a:bodyPr wrap="square" rtlCol="0">
            <a:spAutoFit/>
          </a:bodyPr>
          <a:lstStyle/>
          <a:p>
            <a:r>
              <a:rPr lang="en-US" sz="2400" b="1" dirty="0" smtClean="0"/>
              <a:t>H(41) = 41 mod 13</a:t>
            </a:r>
            <a:endParaRPr lang="en-US" sz="2400" b="1" dirty="0"/>
          </a:p>
        </p:txBody>
      </p:sp>
    </p:spTree>
    <p:extLst>
      <p:ext uri="{BB962C8B-B14F-4D97-AF65-F5344CB8AC3E}">
        <p14:creationId xmlns:p14="http://schemas.microsoft.com/office/powerpoint/2010/main" xmlns="" val="2343290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6"/>
                                        </p:tgtEl>
                                        <p:attrNameLst>
                                          <p:attrName>style.visibility</p:attrName>
                                        </p:attrNameLst>
                                      </p:cBhvr>
                                      <p:to>
                                        <p:strVal val="visible"/>
                                      </p:to>
                                    </p:set>
                                    <p:animEffect transition="in" filter="fade">
                                      <p:cBhvr>
                                        <p:cTn id="14" dur="1000"/>
                                        <p:tgtEl>
                                          <p:spTgt spid="46"/>
                                        </p:tgtEl>
                                      </p:cBhvr>
                                    </p:animEffect>
                                    <p:anim calcmode="lin" valueType="num">
                                      <p:cBhvr>
                                        <p:cTn id="15" dur="1000" fill="hold"/>
                                        <p:tgtEl>
                                          <p:spTgt spid="46"/>
                                        </p:tgtEl>
                                        <p:attrNameLst>
                                          <p:attrName>ppt_x</p:attrName>
                                        </p:attrNameLst>
                                      </p:cBhvr>
                                      <p:tavLst>
                                        <p:tav tm="0">
                                          <p:val>
                                            <p:strVal val="#ppt_x"/>
                                          </p:val>
                                        </p:tav>
                                        <p:tav tm="100000">
                                          <p:val>
                                            <p:strVal val="#ppt_x"/>
                                          </p:val>
                                        </p:tav>
                                      </p:tavLst>
                                    </p:anim>
                                    <p:anim calcmode="lin" valueType="num">
                                      <p:cBhvr>
                                        <p:cTn id="16"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7">
                                            <p:txEl>
                                              <p:pRg st="0" end="0"/>
                                            </p:txEl>
                                          </p:spTgt>
                                        </p:tgtEl>
                                        <p:attrNameLst>
                                          <p:attrName>style.visibility</p:attrName>
                                        </p:attrNameLst>
                                      </p:cBhvr>
                                      <p:to>
                                        <p:strVal val="visible"/>
                                      </p:to>
                                    </p:set>
                                    <p:animEffect transition="in" filter="fade">
                                      <p:cBhvr>
                                        <p:cTn id="21" dur="1000"/>
                                        <p:tgtEl>
                                          <p:spTgt spid="17">
                                            <p:txEl>
                                              <p:pRg st="0" end="0"/>
                                            </p:txEl>
                                          </p:spTgt>
                                        </p:tgtEl>
                                      </p:cBhvr>
                                    </p:animEffect>
                                    <p:anim calcmode="lin" valueType="num">
                                      <p:cBhvr>
                                        <p:cTn id="22"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0156"/>
            <a:ext cx="10515600" cy="1325563"/>
          </a:xfrm>
        </p:spPr>
        <p:txBody>
          <a:bodyPr/>
          <a:lstStyle/>
          <a:p>
            <a:r>
              <a:rPr lang="en-US" b="1" dirty="0" smtClean="0">
                <a:solidFill>
                  <a:srgbClr val="003366"/>
                </a:solidFill>
                <a:latin typeface="Bookman Old Style,Bold"/>
              </a:rPr>
              <a:t>Linear Probing                           Contd.</a:t>
            </a:r>
            <a:endParaRPr lang="en-US" dirty="0"/>
          </a:p>
        </p:txBody>
      </p:sp>
      <p:sp>
        <p:nvSpPr>
          <p:cNvPr id="4" name="Content Placeholder 3"/>
          <p:cNvSpPr>
            <a:spLocks noGrp="1"/>
          </p:cNvSpPr>
          <p:nvPr>
            <p:ph idx="1"/>
          </p:nvPr>
        </p:nvSpPr>
        <p:spPr/>
        <p:txBody>
          <a:bodyPr>
            <a:normAutofit/>
          </a:bodyPr>
          <a:lstStyle/>
          <a:p>
            <a:r>
              <a:rPr lang="en-US" sz="3200" dirty="0" smtClean="0"/>
              <a:t>Example: </a:t>
            </a:r>
          </a:p>
          <a:p>
            <a:pPr lvl="1"/>
            <a:r>
              <a:rPr lang="en-US" sz="2800" i="1" dirty="0" smtClean="0"/>
              <a:t>H(k) = k mod 13</a:t>
            </a:r>
          </a:p>
          <a:p>
            <a:pPr lvl="1"/>
            <a:r>
              <a:rPr lang="en-US" sz="2800" dirty="0" smtClean="0"/>
              <a:t>Insert keys : 18  41  </a:t>
            </a:r>
            <a:r>
              <a:rPr lang="en-US" sz="2800" b="1" dirty="0" smtClean="0">
                <a:solidFill>
                  <a:srgbClr val="FF0000"/>
                </a:solidFill>
              </a:rPr>
              <a:t>22</a:t>
            </a:r>
            <a:r>
              <a:rPr lang="en-US" sz="2800" dirty="0" smtClean="0"/>
              <a:t>  44  59  32  31  73</a:t>
            </a:r>
            <a:endParaRPr lang="en-US" sz="2800" dirty="0"/>
          </a:p>
        </p:txBody>
      </p:sp>
      <p:sp>
        <p:nvSpPr>
          <p:cNvPr id="6" name="Rectangle 5"/>
          <p:cNvSpPr/>
          <p:nvPr/>
        </p:nvSpPr>
        <p:spPr>
          <a:xfrm>
            <a:off x="1305636"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6" name="Rectangle 15"/>
          <p:cNvSpPr/>
          <p:nvPr/>
        </p:nvSpPr>
        <p:spPr>
          <a:xfrm>
            <a:off x="2042615"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7" name="Rectangle 16"/>
          <p:cNvSpPr/>
          <p:nvPr/>
        </p:nvSpPr>
        <p:spPr>
          <a:xfrm>
            <a:off x="2779594"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41</a:t>
            </a:r>
            <a:endParaRPr lang="en-US" sz="2400" dirty="0">
              <a:solidFill>
                <a:schemeClr val="tx1"/>
              </a:solidFill>
            </a:endParaRPr>
          </a:p>
        </p:txBody>
      </p:sp>
      <p:sp>
        <p:nvSpPr>
          <p:cNvPr id="18" name="Rectangle 17"/>
          <p:cNvSpPr/>
          <p:nvPr/>
        </p:nvSpPr>
        <p:spPr>
          <a:xfrm>
            <a:off x="3516573"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9" name="Rectangle 18"/>
          <p:cNvSpPr/>
          <p:nvPr/>
        </p:nvSpPr>
        <p:spPr>
          <a:xfrm>
            <a:off x="4253552"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0" name="Rectangle 19"/>
          <p:cNvSpPr/>
          <p:nvPr/>
        </p:nvSpPr>
        <p:spPr>
          <a:xfrm>
            <a:off x="4990531"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18</a:t>
            </a:r>
            <a:endParaRPr lang="en-US" sz="2400" dirty="0">
              <a:solidFill>
                <a:schemeClr val="tx1"/>
              </a:solidFill>
            </a:endParaRPr>
          </a:p>
        </p:txBody>
      </p:sp>
      <p:sp>
        <p:nvSpPr>
          <p:cNvPr id="21" name="Rectangle 20"/>
          <p:cNvSpPr/>
          <p:nvPr/>
        </p:nvSpPr>
        <p:spPr>
          <a:xfrm>
            <a:off x="5727510"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2" name="Rectangle 21"/>
          <p:cNvSpPr/>
          <p:nvPr/>
        </p:nvSpPr>
        <p:spPr>
          <a:xfrm>
            <a:off x="6464489"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3" name="Rectangle 22"/>
          <p:cNvSpPr/>
          <p:nvPr/>
        </p:nvSpPr>
        <p:spPr>
          <a:xfrm>
            <a:off x="7201468"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4" name="Rectangle 23"/>
          <p:cNvSpPr/>
          <p:nvPr/>
        </p:nvSpPr>
        <p:spPr>
          <a:xfrm>
            <a:off x="7938447"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22</a:t>
            </a:r>
            <a:endParaRPr lang="en-US" sz="2400" dirty="0">
              <a:solidFill>
                <a:schemeClr val="tx1"/>
              </a:solidFill>
            </a:endParaRPr>
          </a:p>
        </p:txBody>
      </p:sp>
      <p:sp>
        <p:nvSpPr>
          <p:cNvPr id="25" name="Rectangle 24"/>
          <p:cNvSpPr/>
          <p:nvPr/>
        </p:nvSpPr>
        <p:spPr>
          <a:xfrm>
            <a:off x="8675426"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6" name="Rectangle 25"/>
          <p:cNvSpPr/>
          <p:nvPr/>
        </p:nvSpPr>
        <p:spPr>
          <a:xfrm>
            <a:off x="9412405"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1" name="Rectangle 40"/>
          <p:cNvSpPr/>
          <p:nvPr/>
        </p:nvSpPr>
        <p:spPr>
          <a:xfrm>
            <a:off x="10149384"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grpSp>
        <p:nvGrpSpPr>
          <p:cNvPr id="44" name="Group 43"/>
          <p:cNvGrpSpPr/>
          <p:nvPr/>
        </p:nvGrpSpPr>
        <p:grpSpPr>
          <a:xfrm>
            <a:off x="1305636" y="5339400"/>
            <a:ext cx="9580726" cy="579304"/>
            <a:chOff x="1405720" y="4738899"/>
            <a:chExt cx="9580726" cy="579304"/>
          </a:xfrm>
        </p:grpSpPr>
        <p:sp>
          <p:nvSpPr>
            <p:cNvPr id="29" name="Rectangle 28"/>
            <p:cNvSpPr/>
            <p:nvPr/>
          </p:nvSpPr>
          <p:spPr>
            <a:xfrm>
              <a:off x="1405720"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0</a:t>
              </a:r>
              <a:endParaRPr lang="en-US" sz="2400" dirty="0">
                <a:solidFill>
                  <a:srgbClr val="FF0000"/>
                </a:solidFill>
              </a:endParaRPr>
            </a:p>
          </p:txBody>
        </p:sp>
        <p:sp>
          <p:nvSpPr>
            <p:cNvPr id="30" name="Rectangle 29"/>
            <p:cNvSpPr/>
            <p:nvPr/>
          </p:nvSpPr>
          <p:spPr>
            <a:xfrm>
              <a:off x="2142699"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1</a:t>
              </a:r>
              <a:endParaRPr lang="en-US" sz="2400" dirty="0">
                <a:solidFill>
                  <a:srgbClr val="FF0000"/>
                </a:solidFill>
              </a:endParaRPr>
            </a:p>
          </p:txBody>
        </p:sp>
        <p:sp>
          <p:nvSpPr>
            <p:cNvPr id="31" name="Rectangle 30"/>
            <p:cNvSpPr/>
            <p:nvPr/>
          </p:nvSpPr>
          <p:spPr>
            <a:xfrm>
              <a:off x="2879678"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2</a:t>
              </a:r>
              <a:endParaRPr lang="en-US" sz="2400" dirty="0">
                <a:solidFill>
                  <a:srgbClr val="FF0000"/>
                </a:solidFill>
              </a:endParaRPr>
            </a:p>
          </p:txBody>
        </p:sp>
        <p:sp>
          <p:nvSpPr>
            <p:cNvPr id="32" name="Rectangle 31"/>
            <p:cNvSpPr/>
            <p:nvPr/>
          </p:nvSpPr>
          <p:spPr>
            <a:xfrm>
              <a:off x="3616657"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3</a:t>
              </a:r>
            </a:p>
          </p:txBody>
        </p:sp>
        <p:sp>
          <p:nvSpPr>
            <p:cNvPr id="33" name="Rectangle 32"/>
            <p:cNvSpPr/>
            <p:nvPr/>
          </p:nvSpPr>
          <p:spPr>
            <a:xfrm>
              <a:off x="4353636"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4</a:t>
              </a:r>
              <a:endParaRPr lang="en-US" sz="2400" dirty="0">
                <a:solidFill>
                  <a:srgbClr val="FF0000"/>
                </a:solidFill>
              </a:endParaRPr>
            </a:p>
          </p:txBody>
        </p:sp>
        <p:sp>
          <p:nvSpPr>
            <p:cNvPr id="34" name="Rectangle 33"/>
            <p:cNvSpPr/>
            <p:nvPr/>
          </p:nvSpPr>
          <p:spPr>
            <a:xfrm>
              <a:off x="5090615"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5</a:t>
              </a:r>
              <a:endParaRPr lang="en-US" sz="2400" dirty="0">
                <a:solidFill>
                  <a:srgbClr val="FF0000"/>
                </a:solidFill>
              </a:endParaRPr>
            </a:p>
          </p:txBody>
        </p:sp>
        <p:sp>
          <p:nvSpPr>
            <p:cNvPr id="35" name="Rectangle 34"/>
            <p:cNvSpPr/>
            <p:nvPr/>
          </p:nvSpPr>
          <p:spPr>
            <a:xfrm>
              <a:off x="5827594"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6</a:t>
              </a:r>
              <a:endParaRPr lang="en-US" sz="2400" dirty="0">
                <a:solidFill>
                  <a:srgbClr val="FF0000"/>
                </a:solidFill>
              </a:endParaRPr>
            </a:p>
          </p:txBody>
        </p:sp>
        <p:sp>
          <p:nvSpPr>
            <p:cNvPr id="36" name="Rectangle 35"/>
            <p:cNvSpPr/>
            <p:nvPr/>
          </p:nvSpPr>
          <p:spPr>
            <a:xfrm>
              <a:off x="6564573"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7</a:t>
              </a:r>
              <a:endParaRPr lang="en-US" sz="2400" dirty="0">
                <a:solidFill>
                  <a:srgbClr val="FF0000"/>
                </a:solidFill>
              </a:endParaRPr>
            </a:p>
          </p:txBody>
        </p:sp>
        <p:sp>
          <p:nvSpPr>
            <p:cNvPr id="37" name="Rectangle 36"/>
            <p:cNvSpPr/>
            <p:nvPr/>
          </p:nvSpPr>
          <p:spPr>
            <a:xfrm>
              <a:off x="7301552"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8</a:t>
              </a:r>
              <a:endParaRPr lang="en-US" sz="2400" dirty="0">
                <a:solidFill>
                  <a:srgbClr val="FF0000"/>
                </a:solidFill>
              </a:endParaRPr>
            </a:p>
          </p:txBody>
        </p:sp>
        <p:sp>
          <p:nvSpPr>
            <p:cNvPr id="38" name="Rectangle 37"/>
            <p:cNvSpPr/>
            <p:nvPr/>
          </p:nvSpPr>
          <p:spPr>
            <a:xfrm>
              <a:off x="8038531"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9</a:t>
              </a:r>
              <a:endParaRPr lang="en-US" sz="2400" dirty="0">
                <a:solidFill>
                  <a:srgbClr val="FF0000"/>
                </a:solidFill>
              </a:endParaRPr>
            </a:p>
          </p:txBody>
        </p:sp>
        <p:sp>
          <p:nvSpPr>
            <p:cNvPr id="39" name="Rectangle 38"/>
            <p:cNvSpPr/>
            <p:nvPr/>
          </p:nvSpPr>
          <p:spPr>
            <a:xfrm>
              <a:off x="8775510"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10</a:t>
              </a:r>
              <a:endParaRPr lang="en-US" sz="2400" dirty="0">
                <a:solidFill>
                  <a:srgbClr val="FF0000"/>
                </a:solidFill>
              </a:endParaRPr>
            </a:p>
          </p:txBody>
        </p:sp>
        <p:sp>
          <p:nvSpPr>
            <p:cNvPr id="40" name="Rectangle 39"/>
            <p:cNvSpPr/>
            <p:nvPr/>
          </p:nvSpPr>
          <p:spPr>
            <a:xfrm>
              <a:off x="9512489"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11</a:t>
              </a:r>
              <a:endParaRPr lang="en-US" sz="2400" dirty="0">
                <a:solidFill>
                  <a:srgbClr val="FF0000"/>
                </a:solidFill>
              </a:endParaRPr>
            </a:p>
          </p:txBody>
        </p:sp>
        <p:sp>
          <p:nvSpPr>
            <p:cNvPr id="42" name="Rectangle 41"/>
            <p:cNvSpPr/>
            <p:nvPr/>
          </p:nvSpPr>
          <p:spPr>
            <a:xfrm>
              <a:off x="10249467" y="4738899"/>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12</a:t>
              </a:r>
              <a:endParaRPr lang="en-US" sz="2400" dirty="0">
                <a:solidFill>
                  <a:srgbClr val="FF0000"/>
                </a:solidFill>
              </a:endParaRPr>
            </a:p>
          </p:txBody>
        </p:sp>
      </p:grpSp>
      <p:sp>
        <p:nvSpPr>
          <p:cNvPr id="46" name="TextBox 45"/>
          <p:cNvSpPr txBox="1"/>
          <p:nvPr/>
        </p:nvSpPr>
        <p:spPr>
          <a:xfrm>
            <a:off x="8810196" y="3448388"/>
            <a:ext cx="2678374" cy="461665"/>
          </a:xfrm>
          <a:prstGeom prst="rect">
            <a:avLst/>
          </a:prstGeom>
          <a:noFill/>
        </p:spPr>
        <p:txBody>
          <a:bodyPr wrap="square" rtlCol="0">
            <a:spAutoFit/>
          </a:bodyPr>
          <a:lstStyle/>
          <a:p>
            <a:r>
              <a:rPr lang="en-US" sz="2400" b="1" dirty="0" smtClean="0"/>
              <a:t>H(22) = 9</a:t>
            </a:r>
            <a:endParaRPr lang="en-US" sz="2400" b="1" dirty="0"/>
          </a:p>
        </p:txBody>
      </p:sp>
      <p:sp>
        <p:nvSpPr>
          <p:cNvPr id="47" name="TextBox 46"/>
          <p:cNvSpPr txBox="1"/>
          <p:nvPr/>
        </p:nvSpPr>
        <p:spPr>
          <a:xfrm>
            <a:off x="8786882" y="2924917"/>
            <a:ext cx="2678374" cy="461665"/>
          </a:xfrm>
          <a:prstGeom prst="rect">
            <a:avLst/>
          </a:prstGeom>
          <a:noFill/>
        </p:spPr>
        <p:txBody>
          <a:bodyPr wrap="square" rtlCol="0">
            <a:spAutoFit/>
          </a:bodyPr>
          <a:lstStyle/>
          <a:p>
            <a:r>
              <a:rPr lang="en-US" sz="2400" b="1" dirty="0" smtClean="0"/>
              <a:t>H(22) = 22 mod 13</a:t>
            </a:r>
            <a:endParaRPr lang="en-US" sz="2400" b="1" dirty="0"/>
          </a:p>
        </p:txBody>
      </p:sp>
    </p:spTree>
    <p:extLst>
      <p:ext uri="{BB962C8B-B14F-4D97-AF65-F5344CB8AC3E}">
        <p14:creationId xmlns:p14="http://schemas.microsoft.com/office/powerpoint/2010/main" xmlns="" val="1524142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6"/>
                                        </p:tgtEl>
                                        <p:attrNameLst>
                                          <p:attrName>style.visibility</p:attrName>
                                        </p:attrNameLst>
                                      </p:cBhvr>
                                      <p:to>
                                        <p:strVal val="visible"/>
                                      </p:to>
                                    </p:set>
                                    <p:animEffect transition="in" filter="fade">
                                      <p:cBhvr>
                                        <p:cTn id="14" dur="1000"/>
                                        <p:tgtEl>
                                          <p:spTgt spid="46"/>
                                        </p:tgtEl>
                                      </p:cBhvr>
                                    </p:animEffect>
                                    <p:anim calcmode="lin" valueType="num">
                                      <p:cBhvr>
                                        <p:cTn id="15" dur="1000" fill="hold"/>
                                        <p:tgtEl>
                                          <p:spTgt spid="46"/>
                                        </p:tgtEl>
                                        <p:attrNameLst>
                                          <p:attrName>ppt_x</p:attrName>
                                        </p:attrNameLst>
                                      </p:cBhvr>
                                      <p:tavLst>
                                        <p:tav tm="0">
                                          <p:val>
                                            <p:strVal val="#ppt_x"/>
                                          </p:val>
                                        </p:tav>
                                        <p:tav tm="100000">
                                          <p:val>
                                            <p:strVal val="#ppt_x"/>
                                          </p:val>
                                        </p:tav>
                                      </p:tavLst>
                                    </p:anim>
                                    <p:anim calcmode="lin" valueType="num">
                                      <p:cBhvr>
                                        <p:cTn id="16"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4">
                                            <p:txEl>
                                              <p:pRg st="0" end="0"/>
                                            </p:txEl>
                                          </p:spTgt>
                                        </p:tgtEl>
                                        <p:attrNameLst>
                                          <p:attrName>style.visibility</p:attrName>
                                        </p:attrNameLst>
                                      </p:cBhvr>
                                      <p:to>
                                        <p:strVal val="visible"/>
                                      </p:to>
                                    </p:set>
                                    <p:animEffect transition="in" filter="fade">
                                      <p:cBhvr>
                                        <p:cTn id="21" dur="1000"/>
                                        <p:tgtEl>
                                          <p:spTgt spid="24">
                                            <p:txEl>
                                              <p:pRg st="0" end="0"/>
                                            </p:txEl>
                                          </p:spTgt>
                                        </p:tgtEl>
                                      </p:cBhvr>
                                    </p:animEffect>
                                    <p:anim calcmode="lin" valueType="num">
                                      <p:cBhvr>
                                        <p:cTn id="22" dur="1000" fill="hold"/>
                                        <p:tgtEl>
                                          <p:spTgt spid="24">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2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0156"/>
            <a:ext cx="10515600" cy="1325563"/>
          </a:xfrm>
        </p:spPr>
        <p:txBody>
          <a:bodyPr/>
          <a:lstStyle/>
          <a:p>
            <a:r>
              <a:rPr lang="en-US" b="1" dirty="0" smtClean="0">
                <a:solidFill>
                  <a:srgbClr val="003366"/>
                </a:solidFill>
                <a:latin typeface="Bookman Old Style,Bold"/>
              </a:rPr>
              <a:t>Linear Probing                           Contd.</a:t>
            </a:r>
            <a:endParaRPr lang="en-US" dirty="0"/>
          </a:p>
        </p:txBody>
      </p:sp>
      <p:sp>
        <p:nvSpPr>
          <p:cNvPr id="4" name="Content Placeholder 3"/>
          <p:cNvSpPr>
            <a:spLocks noGrp="1"/>
          </p:cNvSpPr>
          <p:nvPr>
            <p:ph idx="1"/>
          </p:nvPr>
        </p:nvSpPr>
        <p:spPr/>
        <p:txBody>
          <a:bodyPr>
            <a:normAutofit/>
          </a:bodyPr>
          <a:lstStyle/>
          <a:p>
            <a:r>
              <a:rPr lang="en-US" sz="3200" dirty="0" smtClean="0"/>
              <a:t>Example: </a:t>
            </a:r>
          </a:p>
          <a:p>
            <a:pPr lvl="1"/>
            <a:r>
              <a:rPr lang="en-US" sz="2800" i="1" dirty="0" smtClean="0"/>
              <a:t>H(k) = k mod 13</a:t>
            </a:r>
          </a:p>
          <a:p>
            <a:pPr lvl="1"/>
            <a:r>
              <a:rPr lang="en-US" sz="2800" dirty="0" smtClean="0"/>
              <a:t>Insert keys : 18  41  22  </a:t>
            </a:r>
            <a:r>
              <a:rPr lang="en-US" sz="2800" b="1" dirty="0" smtClean="0">
                <a:solidFill>
                  <a:srgbClr val="FF0000"/>
                </a:solidFill>
              </a:rPr>
              <a:t>44</a:t>
            </a:r>
            <a:r>
              <a:rPr lang="en-US" sz="2800" dirty="0" smtClean="0"/>
              <a:t>  59  32  31  73</a:t>
            </a:r>
            <a:endParaRPr lang="en-US" sz="2800" dirty="0"/>
          </a:p>
        </p:txBody>
      </p:sp>
      <p:sp>
        <p:nvSpPr>
          <p:cNvPr id="6" name="Rectangle 5"/>
          <p:cNvSpPr/>
          <p:nvPr/>
        </p:nvSpPr>
        <p:spPr>
          <a:xfrm>
            <a:off x="1305636"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6" name="Rectangle 15"/>
          <p:cNvSpPr/>
          <p:nvPr/>
        </p:nvSpPr>
        <p:spPr>
          <a:xfrm>
            <a:off x="2042615"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7" name="Rectangle 16"/>
          <p:cNvSpPr/>
          <p:nvPr/>
        </p:nvSpPr>
        <p:spPr>
          <a:xfrm>
            <a:off x="2779594"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41</a:t>
            </a:r>
            <a:endParaRPr lang="en-US" sz="2400" dirty="0">
              <a:solidFill>
                <a:schemeClr val="tx1"/>
              </a:solidFill>
            </a:endParaRPr>
          </a:p>
        </p:txBody>
      </p:sp>
      <p:sp>
        <p:nvSpPr>
          <p:cNvPr id="18" name="Rectangle 17"/>
          <p:cNvSpPr/>
          <p:nvPr/>
        </p:nvSpPr>
        <p:spPr>
          <a:xfrm>
            <a:off x="3516573"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9" name="Rectangle 18"/>
          <p:cNvSpPr/>
          <p:nvPr/>
        </p:nvSpPr>
        <p:spPr>
          <a:xfrm>
            <a:off x="4253552"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0" name="Rectangle 19"/>
          <p:cNvSpPr/>
          <p:nvPr/>
        </p:nvSpPr>
        <p:spPr>
          <a:xfrm>
            <a:off x="4990531"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18</a:t>
            </a:r>
            <a:endParaRPr lang="en-US" sz="2400" dirty="0">
              <a:solidFill>
                <a:schemeClr val="tx1"/>
              </a:solidFill>
            </a:endParaRPr>
          </a:p>
        </p:txBody>
      </p:sp>
      <p:sp>
        <p:nvSpPr>
          <p:cNvPr id="21" name="Rectangle 20"/>
          <p:cNvSpPr/>
          <p:nvPr/>
        </p:nvSpPr>
        <p:spPr>
          <a:xfrm>
            <a:off x="5727510"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44</a:t>
            </a:r>
            <a:endParaRPr lang="en-US" sz="2400" dirty="0">
              <a:solidFill>
                <a:schemeClr val="tx1"/>
              </a:solidFill>
            </a:endParaRPr>
          </a:p>
        </p:txBody>
      </p:sp>
      <p:sp>
        <p:nvSpPr>
          <p:cNvPr id="22" name="Rectangle 21"/>
          <p:cNvSpPr/>
          <p:nvPr/>
        </p:nvSpPr>
        <p:spPr>
          <a:xfrm>
            <a:off x="6464489"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3" name="Rectangle 22"/>
          <p:cNvSpPr/>
          <p:nvPr/>
        </p:nvSpPr>
        <p:spPr>
          <a:xfrm>
            <a:off x="7201468"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4" name="Rectangle 23"/>
          <p:cNvSpPr/>
          <p:nvPr/>
        </p:nvSpPr>
        <p:spPr>
          <a:xfrm>
            <a:off x="7938447"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22</a:t>
            </a:r>
            <a:endParaRPr lang="en-US" sz="2400" dirty="0">
              <a:solidFill>
                <a:schemeClr val="tx1"/>
              </a:solidFill>
            </a:endParaRPr>
          </a:p>
        </p:txBody>
      </p:sp>
      <p:sp>
        <p:nvSpPr>
          <p:cNvPr id="25" name="Rectangle 24"/>
          <p:cNvSpPr/>
          <p:nvPr/>
        </p:nvSpPr>
        <p:spPr>
          <a:xfrm>
            <a:off x="8675426"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6" name="Rectangle 25"/>
          <p:cNvSpPr/>
          <p:nvPr/>
        </p:nvSpPr>
        <p:spPr>
          <a:xfrm>
            <a:off x="9412405"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1" name="Rectangle 40"/>
          <p:cNvSpPr/>
          <p:nvPr/>
        </p:nvSpPr>
        <p:spPr>
          <a:xfrm>
            <a:off x="10149384"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grpSp>
        <p:nvGrpSpPr>
          <p:cNvPr id="44" name="Group 43"/>
          <p:cNvGrpSpPr/>
          <p:nvPr/>
        </p:nvGrpSpPr>
        <p:grpSpPr>
          <a:xfrm>
            <a:off x="1305636" y="5339400"/>
            <a:ext cx="9580726" cy="579304"/>
            <a:chOff x="1405720" y="4738899"/>
            <a:chExt cx="9580726" cy="579304"/>
          </a:xfrm>
        </p:grpSpPr>
        <p:sp>
          <p:nvSpPr>
            <p:cNvPr id="29" name="Rectangle 28"/>
            <p:cNvSpPr/>
            <p:nvPr/>
          </p:nvSpPr>
          <p:spPr>
            <a:xfrm>
              <a:off x="1405720"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0</a:t>
              </a:r>
              <a:endParaRPr lang="en-US" sz="2400" dirty="0">
                <a:solidFill>
                  <a:srgbClr val="FF0000"/>
                </a:solidFill>
              </a:endParaRPr>
            </a:p>
          </p:txBody>
        </p:sp>
        <p:sp>
          <p:nvSpPr>
            <p:cNvPr id="30" name="Rectangle 29"/>
            <p:cNvSpPr/>
            <p:nvPr/>
          </p:nvSpPr>
          <p:spPr>
            <a:xfrm>
              <a:off x="2142699"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1</a:t>
              </a:r>
              <a:endParaRPr lang="en-US" sz="2400" dirty="0">
                <a:solidFill>
                  <a:srgbClr val="FF0000"/>
                </a:solidFill>
              </a:endParaRPr>
            </a:p>
          </p:txBody>
        </p:sp>
        <p:sp>
          <p:nvSpPr>
            <p:cNvPr id="31" name="Rectangle 30"/>
            <p:cNvSpPr/>
            <p:nvPr/>
          </p:nvSpPr>
          <p:spPr>
            <a:xfrm>
              <a:off x="2879678"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2</a:t>
              </a:r>
              <a:endParaRPr lang="en-US" sz="2400" dirty="0">
                <a:solidFill>
                  <a:srgbClr val="FF0000"/>
                </a:solidFill>
              </a:endParaRPr>
            </a:p>
          </p:txBody>
        </p:sp>
        <p:sp>
          <p:nvSpPr>
            <p:cNvPr id="32" name="Rectangle 31"/>
            <p:cNvSpPr/>
            <p:nvPr/>
          </p:nvSpPr>
          <p:spPr>
            <a:xfrm>
              <a:off x="3616657"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3</a:t>
              </a:r>
            </a:p>
          </p:txBody>
        </p:sp>
        <p:sp>
          <p:nvSpPr>
            <p:cNvPr id="33" name="Rectangle 32"/>
            <p:cNvSpPr/>
            <p:nvPr/>
          </p:nvSpPr>
          <p:spPr>
            <a:xfrm>
              <a:off x="4353636"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4</a:t>
              </a:r>
              <a:endParaRPr lang="en-US" sz="2400" dirty="0">
                <a:solidFill>
                  <a:srgbClr val="FF0000"/>
                </a:solidFill>
              </a:endParaRPr>
            </a:p>
          </p:txBody>
        </p:sp>
        <p:sp>
          <p:nvSpPr>
            <p:cNvPr id="34" name="Rectangle 33"/>
            <p:cNvSpPr/>
            <p:nvPr/>
          </p:nvSpPr>
          <p:spPr>
            <a:xfrm>
              <a:off x="5090615"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5</a:t>
              </a:r>
              <a:endParaRPr lang="en-US" sz="2400" dirty="0">
                <a:solidFill>
                  <a:srgbClr val="FF0000"/>
                </a:solidFill>
              </a:endParaRPr>
            </a:p>
          </p:txBody>
        </p:sp>
        <p:sp>
          <p:nvSpPr>
            <p:cNvPr id="35" name="Rectangle 34"/>
            <p:cNvSpPr/>
            <p:nvPr/>
          </p:nvSpPr>
          <p:spPr>
            <a:xfrm>
              <a:off x="5827594"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6</a:t>
              </a:r>
              <a:endParaRPr lang="en-US" sz="2400" dirty="0">
                <a:solidFill>
                  <a:srgbClr val="FF0000"/>
                </a:solidFill>
              </a:endParaRPr>
            </a:p>
          </p:txBody>
        </p:sp>
        <p:sp>
          <p:nvSpPr>
            <p:cNvPr id="36" name="Rectangle 35"/>
            <p:cNvSpPr/>
            <p:nvPr/>
          </p:nvSpPr>
          <p:spPr>
            <a:xfrm>
              <a:off x="6564573"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7</a:t>
              </a:r>
              <a:endParaRPr lang="en-US" sz="2400" dirty="0">
                <a:solidFill>
                  <a:srgbClr val="FF0000"/>
                </a:solidFill>
              </a:endParaRPr>
            </a:p>
          </p:txBody>
        </p:sp>
        <p:sp>
          <p:nvSpPr>
            <p:cNvPr id="37" name="Rectangle 36"/>
            <p:cNvSpPr/>
            <p:nvPr/>
          </p:nvSpPr>
          <p:spPr>
            <a:xfrm>
              <a:off x="7301552"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8</a:t>
              </a:r>
              <a:endParaRPr lang="en-US" sz="2400" dirty="0">
                <a:solidFill>
                  <a:srgbClr val="FF0000"/>
                </a:solidFill>
              </a:endParaRPr>
            </a:p>
          </p:txBody>
        </p:sp>
        <p:sp>
          <p:nvSpPr>
            <p:cNvPr id="38" name="Rectangle 37"/>
            <p:cNvSpPr/>
            <p:nvPr/>
          </p:nvSpPr>
          <p:spPr>
            <a:xfrm>
              <a:off x="8038531"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9</a:t>
              </a:r>
              <a:endParaRPr lang="en-US" sz="2400" dirty="0">
                <a:solidFill>
                  <a:srgbClr val="FF0000"/>
                </a:solidFill>
              </a:endParaRPr>
            </a:p>
          </p:txBody>
        </p:sp>
        <p:sp>
          <p:nvSpPr>
            <p:cNvPr id="39" name="Rectangle 38"/>
            <p:cNvSpPr/>
            <p:nvPr/>
          </p:nvSpPr>
          <p:spPr>
            <a:xfrm>
              <a:off x="8775510"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10</a:t>
              </a:r>
              <a:endParaRPr lang="en-US" sz="2400" dirty="0">
                <a:solidFill>
                  <a:srgbClr val="FF0000"/>
                </a:solidFill>
              </a:endParaRPr>
            </a:p>
          </p:txBody>
        </p:sp>
        <p:sp>
          <p:nvSpPr>
            <p:cNvPr id="40" name="Rectangle 39"/>
            <p:cNvSpPr/>
            <p:nvPr/>
          </p:nvSpPr>
          <p:spPr>
            <a:xfrm>
              <a:off x="9512489"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11</a:t>
              </a:r>
              <a:endParaRPr lang="en-US" sz="2400" dirty="0">
                <a:solidFill>
                  <a:srgbClr val="FF0000"/>
                </a:solidFill>
              </a:endParaRPr>
            </a:p>
          </p:txBody>
        </p:sp>
        <p:sp>
          <p:nvSpPr>
            <p:cNvPr id="42" name="Rectangle 41"/>
            <p:cNvSpPr/>
            <p:nvPr/>
          </p:nvSpPr>
          <p:spPr>
            <a:xfrm>
              <a:off x="10249467" y="4738899"/>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12</a:t>
              </a:r>
              <a:endParaRPr lang="en-US" sz="2400" dirty="0">
                <a:solidFill>
                  <a:srgbClr val="FF0000"/>
                </a:solidFill>
              </a:endParaRPr>
            </a:p>
          </p:txBody>
        </p:sp>
      </p:grpSp>
      <p:sp>
        <p:nvSpPr>
          <p:cNvPr id="46" name="TextBox 45"/>
          <p:cNvSpPr txBox="1"/>
          <p:nvPr/>
        </p:nvSpPr>
        <p:spPr>
          <a:xfrm>
            <a:off x="8810196" y="3448388"/>
            <a:ext cx="2678374" cy="461665"/>
          </a:xfrm>
          <a:prstGeom prst="rect">
            <a:avLst/>
          </a:prstGeom>
          <a:noFill/>
        </p:spPr>
        <p:txBody>
          <a:bodyPr wrap="square" rtlCol="0">
            <a:spAutoFit/>
          </a:bodyPr>
          <a:lstStyle/>
          <a:p>
            <a:r>
              <a:rPr lang="en-US" sz="2400" b="1" dirty="0" smtClean="0"/>
              <a:t>H(44) = 5</a:t>
            </a:r>
            <a:endParaRPr lang="en-US" sz="2400" b="1" dirty="0"/>
          </a:p>
        </p:txBody>
      </p:sp>
      <p:sp>
        <p:nvSpPr>
          <p:cNvPr id="47" name="TextBox 46"/>
          <p:cNvSpPr txBox="1"/>
          <p:nvPr/>
        </p:nvSpPr>
        <p:spPr>
          <a:xfrm>
            <a:off x="8786882" y="2924917"/>
            <a:ext cx="2678374" cy="461665"/>
          </a:xfrm>
          <a:prstGeom prst="rect">
            <a:avLst/>
          </a:prstGeom>
          <a:noFill/>
        </p:spPr>
        <p:txBody>
          <a:bodyPr wrap="square" rtlCol="0">
            <a:spAutoFit/>
          </a:bodyPr>
          <a:lstStyle/>
          <a:p>
            <a:r>
              <a:rPr lang="en-US" sz="2400" b="1" dirty="0" smtClean="0"/>
              <a:t>H(44) = 44 mod 13</a:t>
            </a:r>
            <a:endParaRPr lang="en-US" sz="2400" b="1" dirty="0"/>
          </a:p>
        </p:txBody>
      </p:sp>
      <p:sp>
        <p:nvSpPr>
          <p:cNvPr id="3" name="Rounded Rectangle 2"/>
          <p:cNvSpPr/>
          <p:nvPr/>
        </p:nvSpPr>
        <p:spPr>
          <a:xfrm>
            <a:off x="8930184" y="1668760"/>
            <a:ext cx="1701420" cy="95340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Collision!!</a:t>
            </a:r>
            <a:endParaRPr lang="en-US"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xmlns="" val="431311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6"/>
                                        </p:tgtEl>
                                        <p:attrNameLst>
                                          <p:attrName>style.visibility</p:attrName>
                                        </p:attrNameLst>
                                      </p:cBhvr>
                                      <p:to>
                                        <p:strVal val="visible"/>
                                      </p:to>
                                    </p:set>
                                    <p:animEffect transition="in" filter="fade">
                                      <p:cBhvr>
                                        <p:cTn id="14" dur="1000"/>
                                        <p:tgtEl>
                                          <p:spTgt spid="46"/>
                                        </p:tgtEl>
                                      </p:cBhvr>
                                    </p:animEffect>
                                    <p:anim calcmode="lin" valueType="num">
                                      <p:cBhvr>
                                        <p:cTn id="15" dur="1000" fill="hold"/>
                                        <p:tgtEl>
                                          <p:spTgt spid="46"/>
                                        </p:tgtEl>
                                        <p:attrNameLst>
                                          <p:attrName>ppt_x</p:attrName>
                                        </p:attrNameLst>
                                      </p:cBhvr>
                                      <p:tavLst>
                                        <p:tav tm="0">
                                          <p:val>
                                            <p:strVal val="#ppt_x"/>
                                          </p:val>
                                        </p:tav>
                                        <p:tav tm="100000">
                                          <p:val>
                                            <p:strVal val="#ppt_x"/>
                                          </p:val>
                                        </p:tav>
                                      </p:tavLst>
                                    </p:anim>
                                    <p:anim calcmode="lin" valueType="num">
                                      <p:cBhvr>
                                        <p:cTn id="16"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1">
                                            <p:txEl>
                                              <p:pRg st="0" end="0"/>
                                            </p:txEl>
                                          </p:spTgt>
                                        </p:tgtEl>
                                        <p:attrNameLst>
                                          <p:attrName>style.visibility</p:attrName>
                                        </p:attrNameLst>
                                      </p:cBhvr>
                                      <p:to>
                                        <p:strVal val="visible"/>
                                      </p:to>
                                    </p:set>
                                    <p:animEffect transition="in" filter="fade">
                                      <p:cBhvr>
                                        <p:cTn id="28" dur="1000"/>
                                        <p:tgtEl>
                                          <p:spTgt spid="21">
                                            <p:txEl>
                                              <p:pRg st="0" end="0"/>
                                            </p:txEl>
                                          </p:spTgt>
                                        </p:tgtEl>
                                      </p:cBhvr>
                                    </p:animEffect>
                                    <p:anim calcmode="lin" valueType="num">
                                      <p:cBhvr>
                                        <p:cTn id="29" dur="1000" fill="hold"/>
                                        <p:tgtEl>
                                          <p:spTgt spid="21">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2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P spid="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0156"/>
            <a:ext cx="10515600" cy="1325563"/>
          </a:xfrm>
        </p:spPr>
        <p:txBody>
          <a:bodyPr/>
          <a:lstStyle/>
          <a:p>
            <a:r>
              <a:rPr lang="en-US" b="1" dirty="0" smtClean="0">
                <a:solidFill>
                  <a:srgbClr val="003366"/>
                </a:solidFill>
                <a:latin typeface="Bookman Old Style,Bold"/>
              </a:rPr>
              <a:t>Linear Probing                           Contd.</a:t>
            </a:r>
            <a:endParaRPr lang="en-US" dirty="0"/>
          </a:p>
        </p:txBody>
      </p:sp>
      <p:sp>
        <p:nvSpPr>
          <p:cNvPr id="4" name="Content Placeholder 3"/>
          <p:cNvSpPr>
            <a:spLocks noGrp="1"/>
          </p:cNvSpPr>
          <p:nvPr>
            <p:ph idx="1"/>
          </p:nvPr>
        </p:nvSpPr>
        <p:spPr/>
        <p:txBody>
          <a:bodyPr>
            <a:normAutofit/>
          </a:bodyPr>
          <a:lstStyle/>
          <a:p>
            <a:r>
              <a:rPr lang="en-US" sz="3200" dirty="0" smtClean="0"/>
              <a:t>Example: </a:t>
            </a:r>
          </a:p>
          <a:p>
            <a:pPr lvl="1"/>
            <a:r>
              <a:rPr lang="en-US" sz="2800" i="1" dirty="0" smtClean="0"/>
              <a:t>H(k) = k mod 13</a:t>
            </a:r>
          </a:p>
          <a:p>
            <a:pPr lvl="1"/>
            <a:r>
              <a:rPr lang="en-US" sz="2800" dirty="0" smtClean="0"/>
              <a:t>Insert keys : 18  41  22  44  </a:t>
            </a:r>
            <a:r>
              <a:rPr lang="en-US" sz="2800" b="1" dirty="0" smtClean="0">
                <a:solidFill>
                  <a:srgbClr val="FF0000"/>
                </a:solidFill>
              </a:rPr>
              <a:t>59</a:t>
            </a:r>
            <a:r>
              <a:rPr lang="en-US" sz="2800" dirty="0" smtClean="0"/>
              <a:t>  32  31  73</a:t>
            </a:r>
            <a:endParaRPr lang="en-US" sz="2800" dirty="0"/>
          </a:p>
        </p:txBody>
      </p:sp>
      <p:sp>
        <p:nvSpPr>
          <p:cNvPr id="6" name="Rectangle 5"/>
          <p:cNvSpPr/>
          <p:nvPr/>
        </p:nvSpPr>
        <p:spPr>
          <a:xfrm>
            <a:off x="1305636"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6" name="Rectangle 15"/>
          <p:cNvSpPr/>
          <p:nvPr/>
        </p:nvSpPr>
        <p:spPr>
          <a:xfrm>
            <a:off x="2042615"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7" name="Rectangle 16"/>
          <p:cNvSpPr/>
          <p:nvPr/>
        </p:nvSpPr>
        <p:spPr>
          <a:xfrm>
            <a:off x="2779594"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41</a:t>
            </a:r>
            <a:endParaRPr lang="en-US" sz="2400" dirty="0">
              <a:solidFill>
                <a:schemeClr val="tx1"/>
              </a:solidFill>
            </a:endParaRPr>
          </a:p>
        </p:txBody>
      </p:sp>
      <p:sp>
        <p:nvSpPr>
          <p:cNvPr id="18" name="Rectangle 17"/>
          <p:cNvSpPr/>
          <p:nvPr/>
        </p:nvSpPr>
        <p:spPr>
          <a:xfrm>
            <a:off x="3516573"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9" name="Rectangle 18"/>
          <p:cNvSpPr/>
          <p:nvPr/>
        </p:nvSpPr>
        <p:spPr>
          <a:xfrm>
            <a:off x="4253552"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0" name="Rectangle 19"/>
          <p:cNvSpPr/>
          <p:nvPr/>
        </p:nvSpPr>
        <p:spPr>
          <a:xfrm>
            <a:off x="4990531"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18</a:t>
            </a:r>
            <a:endParaRPr lang="en-US" sz="2400" dirty="0">
              <a:solidFill>
                <a:schemeClr val="tx1"/>
              </a:solidFill>
            </a:endParaRPr>
          </a:p>
        </p:txBody>
      </p:sp>
      <p:sp>
        <p:nvSpPr>
          <p:cNvPr id="21" name="Rectangle 20"/>
          <p:cNvSpPr/>
          <p:nvPr/>
        </p:nvSpPr>
        <p:spPr>
          <a:xfrm>
            <a:off x="5727510"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44</a:t>
            </a:r>
            <a:endParaRPr lang="en-US" sz="2400" dirty="0">
              <a:solidFill>
                <a:schemeClr val="tx1"/>
              </a:solidFill>
            </a:endParaRPr>
          </a:p>
        </p:txBody>
      </p:sp>
      <p:sp>
        <p:nvSpPr>
          <p:cNvPr id="22" name="Rectangle 21"/>
          <p:cNvSpPr/>
          <p:nvPr/>
        </p:nvSpPr>
        <p:spPr>
          <a:xfrm>
            <a:off x="6464489"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59</a:t>
            </a:r>
            <a:endParaRPr lang="en-US" sz="2400" dirty="0">
              <a:solidFill>
                <a:schemeClr val="tx1"/>
              </a:solidFill>
            </a:endParaRPr>
          </a:p>
        </p:txBody>
      </p:sp>
      <p:sp>
        <p:nvSpPr>
          <p:cNvPr id="23" name="Rectangle 22"/>
          <p:cNvSpPr/>
          <p:nvPr/>
        </p:nvSpPr>
        <p:spPr>
          <a:xfrm>
            <a:off x="7201468"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4" name="Rectangle 23"/>
          <p:cNvSpPr/>
          <p:nvPr/>
        </p:nvSpPr>
        <p:spPr>
          <a:xfrm>
            <a:off x="7938447"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22</a:t>
            </a:r>
            <a:endParaRPr lang="en-US" sz="2400" dirty="0">
              <a:solidFill>
                <a:schemeClr val="tx1"/>
              </a:solidFill>
            </a:endParaRPr>
          </a:p>
        </p:txBody>
      </p:sp>
      <p:sp>
        <p:nvSpPr>
          <p:cNvPr id="25" name="Rectangle 24"/>
          <p:cNvSpPr/>
          <p:nvPr/>
        </p:nvSpPr>
        <p:spPr>
          <a:xfrm>
            <a:off x="8675426"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6" name="Rectangle 25"/>
          <p:cNvSpPr/>
          <p:nvPr/>
        </p:nvSpPr>
        <p:spPr>
          <a:xfrm>
            <a:off x="9412405"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1" name="Rectangle 40"/>
          <p:cNvSpPr/>
          <p:nvPr/>
        </p:nvSpPr>
        <p:spPr>
          <a:xfrm>
            <a:off x="10149384"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grpSp>
        <p:nvGrpSpPr>
          <p:cNvPr id="44" name="Group 43"/>
          <p:cNvGrpSpPr/>
          <p:nvPr/>
        </p:nvGrpSpPr>
        <p:grpSpPr>
          <a:xfrm>
            <a:off x="1305636" y="5339400"/>
            <a:ext cx="9580726" cy="579304"/>
            <a:chOff x="1405720" y="4738899"/>
            <a:chExt cx="9580726" cy="579304"/>
          </a:xfrm>
        </p:grpSpPr>
        <p:sp>
          <p:nvSpPr>
            <p:cNvPr id="29" name="Rectangle 28"/>
            <p:cNvSpPr/>
            <p:nvPr/>
          </p:nvSpPr>
          <p:spPr>
            <a:xfrm>
              <a:off x="1405720"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0</a:t>
              </a:r>
              <a:endParaRPr lang="en-US" sz="2400" dirty="0">
                <a:solidFill>
                  <a:srgbClr val="FF0000"/>
                </a:solidFill>
              </a:endParaRPr>
            </a:p>
          </p:txBody>
        </p:sp>
        <p:sp>
          <p:nvSpPr>
            <p:cNvPr id="30" name="Rectangle 29"/>
            <p:cNvSpPr/>
            <p:nvPr/>
          </p:nvSpPr>
          <p:spPr>
            <a:xfrm>
              <a:off x="2142699"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1</a:t>
              </a:r>
              <a:endParaRPr lang="en-US" sz="2400" dirty="0">
                <a:solidFill>
                  <a:srgbClr val="FF0000"/>
                </a:solidFill>
              </a:endParaRPr>
            </a:p>
          </p:txBody>
        </p:sp>
        <p:sp>
          <p:nvSpPr>
            <p:cNvPr id="31" name="Rectangle 30"/>
            <p:cNvSpPr/>
            <p:nvPr/>
          </p:nvSpPr>
          <p:spPr>
            <a:xfrm>
              <a:off x="2879678"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2</a:t>
              </a:r>
              <a:endParaRPr lang="en-US" sz="2400" dirty="0">
                <a:solidFill>
                  <a:srgbClr val="FF0000"/>
                </a:solidFill>
              </a:endParaRPr>
            </a:p>
          </p:txBody>
        </p:sp>
        <p:sp>
          <p:nvSpPr>
            <p:cNvPr id="32" name="Rectangle 31"/>
            <p:cNvSpPr/>
            <p:nvPr/>
          </p:nvSpPr>
          <p:spPr>
            <a:xfrm>
              <a:off x="3616657"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3</a:t>
              </a:r>
            </a:p>
          </p:txBody>
        </p:sp>
        <p:sp>
          <p:nvSpPr>
            <p:cNvPr id="33" name="Rectangle 32"/>
            <p:cNvSpPr/>
            <p:nvPr/>
          </p:nvSpPr>
          <p:spPr>
            <a:xfrm>
              <a:off x="4353636"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4</a:t>
              </a:r>
              <a:endParaRPr lang="en-US" sz="2400" dirty="0">
                <a:solidFill>
                  <a:srgbClr val="FF0000"/>
                </a:solidFill>
              </a:endParaRPr>
            </a:p>
          </p:txBody>
        </p:sp>
        <p:sp>
          <p:nvSpPr>
            <p:cNvPr id="34" name="Rectangle 33"/>
            <p:cNvSpPr/>
            <p:nvPr/>
          </p:nvSpPr>
          <p:spPr>
            <a:xfrm>
              <a:off x="5090615"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5</a:t>
              </a:r>
              <a:endParaRPr lang="en-US" sz="2400" dirty="0">
                <a:solidFill>
                  <a:srgbClr val="FF0000"/>
                </a:solidFill>
              </a:endParaRPr>
            </a:p>
          </p:txBody>
        </p:sp>
        <p:sp>
          <p:nvSpPr>
            <p:cNvPr id="35" name="Rectangle 34"/>
            <p:cNvSpPr/>
            <p:nvPr/>
          </p:nvSpPr>
          <p:spPr>
            <a:xfrm>
              <a:off x="5827594"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6</a:t>
              </a:r>
              <a:endParaRPr lang="en-US" sz="2400" dirty="0">
                <a:solidFill>
                  <a:srgbClr val="FF0000"/>
                </a:solidFill>
              </a:endParaRPr>
            </a:p>
          </p:txBody>
        </p:sp>
        <p:sp>
          <p:nvSpPr>
            <p:cNvPr id="36" name="Rectangle 35"/>
            <p:cNvSpPr/>
            <p:nvPr/>
          </p:nvSpPr>
          <p:spPr>
            <a:xfrm>
              <a:off x="6564573"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7</a:t>
              </a:r>
              <a:endParaRPr lang="en-US" sz="2400" dirty="0">
                <a:solidFill>
                  <a:srgbClr val="FF0000"/>
                </a:solidFill>
              </a:endParaRPr>
            </a:p>
          </p:txBody>
        </p:sp>
        <p:sp>
          <p:nvSpPr>
            <p:cNvPr id="37" name="Rectangle 36"/>
            <p:cNvSpPr/>
            <p:nvPr/>
          </p:nvSpPr>
          <p:spPr>
            <a:xfrm>
              <a:off x="7301552"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8</a:t>
              </a:r>
              <a:endParaRPr lang="en-US" sz="2400" dirty="0">
                <a:solidFill>
                  <a:srgbClr val="FF0000"/>
                </a:solidFill>
              </a:endParaRPr>
            </a:p>
          </p:txBody>
        </p:sp>
        <p:sp>
          <p:nvSpPr>
            <p:cNvPr id="38" name="Rectangle 37"/>
            <p:cNvSpPr/>
            <p:nvPr/>
          </p:nvSpPr>
          <p:spPr>
            <a:xfrm>
              <a:off x="8038531"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9</a:t>
              </a:r>
              <a:endParaRPr lang="en-US" sz="2400" dirty="0">
                <a:solidFill>
                  <a:srgbClr val="FF0000"/>
                </a:solidFill>
              </a:endParaRPr>
            </a:p>
          </p:txBody>
        </p:sp>
        <p:sp>
          <p:nvSpPr>
            <p:cNvPr id="39" name="Rectangle 38"/>
            <p:cNvSpPr/>
            <p:nvPr/>
          </p:nvSpPr>
          <p:spPr>
            <a:xfrm>
              <a:off x="8775510"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10</a:t>
              </a:r>
              <a:endParaRPr lang="en-US" sz="2400" dirty="0">
                <a:solidFill>
                  <a:srgbClr val="FF0000"/>
                </a:solidFill>
              </a:endParaRPr>
            </a:p>
          </p:txBody>
        </p:sp>
        <p:sp>
          <p:nvSpPr>
            <p:cNvPr id="40" name="Rectangle 39"/>
            <p:cNvSpPr/>
            <p:nvPr/>
          </p:nvSpPr>
          <p:spPr>
            <a:xfrm>
              <a:off x="9512489"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11</a:t>
              </a:r>
              <a:endParaRPr lang="en-US" sz="2400" dirty="0">
                <a:solidFill>
                  <a:srgbClr val="FF0000"/>
                </a:solidFill>
              </a:endParaRPr>
            </a:p>
          </p:txBody>
        </p:sp>
        <p:sp>
          <p:nvSpPr>
            <p:cNvPr id="42" name="Rectangle 41"/>
            <p:cNvSpPr/>
            <p:nvPr/>
          </p:nvSpPr>
          <p:spPr>
            <a:xfrm>
              <a:off x="10249467" y="4738899"/>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12</a:t>
              </a:r>
              <a:endParaRPr lang="en-US" sz="2400" dirty="0">
                <a:solidFill>
                  <a:srgbClr val="FF0000"/>
                </a:solidFill>
              </a:endParaRPr>
            </a:p>
          </p:txBody>
        </p:sp>
      </p:grpSp>
      <p:sp>
        <p:nvSpPr>
          <p:cNvPr id="46" name="TextBox 45"/>
          <p:cNvSpPr txBox="1"/>
          <p:nvPr/>
        </p:nvSpPr>
        <p:spPr>
          <a:xfrm>
            <a:off x="8810196" y="3448388"/>
            <a:ext cx="2678374" cy="461665"/>
          </a:xfrm>
          <a:prstGeom prst="rect">
            <a:avLst/>
          </a:prstGeom>
          <a:noFill/>
        </p:spPr>
        <p:txBody>
          <a:bodyPr wrap="square" rtlCol="0">
            <a:spAutoFit/>
          </a:bodyPr>
          <a:lstStyle/>
          <a:p>
            <a:r>
              <a:rPr lang="en-US" sz="2400" b="1" dirty="0" smtClean="0"/>
              <a:t>H(59) = 7</a:t>
            </a:r>
            <a:endParaRPr lang="en-US" sz="2400" b="1" dirty="0"/>
          </a:p>
        </p:txBody>
      </p:sp>
      <p:sp>
        <p:nvSpPr>
          <p:cNvPr id="47" name="TextBox 46"/>
          <p:cNvSpPr txBox="1"/>
          <p:nvPr/>
        </p:nvSpPr>
        <p:spPr>
          <a:xfrm>
            <a:off x="8786882" y="2924917"/>
            <a:ext cx="2678374" cy="461665"/>
          </a:xfrm>
          <a:prstGeom prst="rect">
            <a:avLst/>
          </a:prstGeom>
          <a:noFill/>
        </p:spPr>
        <p:txBody>
          <a:bodyPr wrap="square" rtlCol="0">
            <a:spAutoFit/>
          </a:bodyPr>
          <a:lstStyle/>
          <a:p>
            <a:r>
              <a:rPr lang="en-US" sz="2400" b="1" dirty="0" smtClean="0"/>
              <a:t>H(59) = 59 mod 13</a:t>
            </a:r>
            <a:endParaRPr lang="en-US" sz="2400" b="1" dirty="0"/>
          </a:p>
        </p:txBody>
      </p:sp>
    </p:spTree>
    <p:extLst>
      <p:ext uri="{BB962C8B-B14F-4D97-AF65-F5344CB8AC3E}">
        <p14:creationId xmlns:p14="http://schemas.microsoft.com/office/powerpoint/2010/main" xmlns="" val="1048359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6"/>
                                        </p:tgtEl>
                                        <p:attrNameLst>
                                          <p:attrName>style.visibility</p:attrName>
                                        </p:attrNameLst>
                                      </p:cBhvr>
                                      <p:to>
                                        <p:strVal val="visible"/>
                                      </p:to>
                                    </p:set>
                                    <p:animEffect transition="in" filter="fade">
                                      <p:cBhvr>
                                        <p:cTn id="14" dur="1000"/>
                                        <p:tgtEl>
                                          <p:spTgt spid="46"/>
                                        </p:tgtEl>
                                      </p:cBhvr>
                                    </p:animEffect>
                                    <p:anim calcmode="lin" valueType="num">
                                      <p:cBhvr>
                                        <p:cTn id="15" dur="1000" fill="hold"/>
                                        <p:tgtEl>
                                          <p:spTgt spid="46"/>
                                        </p:tgtEl>
                                        <p:attrNameLst>
                                          <p:attrName>ppt_x</p:attrName>
                                        </p:attrNameLst>
                                      </p:cBhvr>
                                      <p:tavLst>
                                        <p:tav tm="0">
                                          <p:val>
                                            <p:strVal val="#ppt_x"/>
                                          </p:val>
                                        </p:tav>
                                        <p:tav tm="100000">
                                          <p:val>
                                            <p:strVal val="#ppt_x"/>
                                          </p:val>
                                        </p:tav>
                                      </p:tavLst>
                                    </p:anim>
                                    <p:anim calcmode="lin" valueType="num">
                                      <p:cBhvr>
                                        <p:cTn id="16"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2">
                                            <p:txEl>
                                              <p:pRg st="0" end="0"/>
                                            </p:txEl>
                                          </p:spTgt>
                                        </p:tgtEl>
                                        <p:attrNameLst>
                                          <p:attrName>style.visibility</p:attrName>
                                        </p:attrNameLst>
                                      </p:cBhvr>
                                      <p:to>
                                        <p:strVal val="visible"/>
                                      </p:to>
                                    </p:set>
                                    <p:animEffect transition="in" filter="fade">
                                      <p:cBhvr>
                                        <p:cTn id="21" dur="1000"/>
                                        <p:tgtEl>
                                          <p:spTgt spid="22">
                                            <p:txEl>
                                              <p:pRg st="0" end="0"/>
                                            </p:txEl>
                                          </p:spTgt>
                                        </p:tgtEl>
                                      </p:cBhvr>
                                    </p:animEffect>
                                    <p:anim calcmode="lin" valueType="num">
                                      <p:cBhvr>
                                        <p:cTn id="22" dur="1000" fill="hold"/>
                                        <p:tgtEl>
                                          <p:spTgt spid="22">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2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0156"/>
            <a:ext cx="10515600" cy="1325563"/>
          </a:xfrm>
        </p:spPr>
        <p:txBody>
          <a:bodyPr/>
          <a:lstStyle/>
          <a:p>
            <a:r>
              <a:rPr lang="en-US" b="1" dirty="0" smtClean="0">
                <a:solidFill>
                  <a:srgbClr val="003366"/>
                </a:solidFill>
                <a:latin typeface="Bookman Old Style,Bold"/>
              </a:rPr>
              <a:t>Linear Probing                           Contd.</a:t>
            </a:r>
            <a:endParaRPr lang="en-US" dirty="0"/>
          </a:p>
        </p:txBody>
      </p:sp>
      <p:sp>
        <p:nvSpPr>
          <p:cNvPr id="4" name="Content Placeholder 3"/>
          <p:cNvSpPr>
            <a:spLocks noGrp="1"/>
          </p:cNvSpPr>
          <p:nvPr>
            <p:ph idx="1"/>
          </p:nvPr>
        </p:nvSpPr>
        <p:spPr/>
        <p:txBody>
          <a:bodyPr>
            <a:normAutofit/>
          </a:bodyPr>
          <a:lstStyle/>
          <a:p>
            <a:r>
              <a:rPr lang="en-US" sz="3200" dirty="0" smtClean="0"/>
              <a:t>Example: </a:t>
            </a:r>
          </a:p>
          <a:p>
            <a:pPr lvl="1"/>
            <a:r>
              <a:rPr lang="en-US" sz="2800" i="1" dirty="0" smtClean="0"/>
              <a:t>H(k) = k mod 13</a:t>
            </a:r>
          </a:p>
          <a:p>
            <a:pPr lvl="1"/>
            <a:r>
              <a:rPr lang="en-US" sz="2800" dirty="0" smtClean="0"/>
              <a:t>Insert keys : 18  41  22  44  59  </a:t>
            </a:r>
            <a:r>
              <a:rPr lang="en-US" sz="2800" b="1" dirty="0" smtClean="0">
                <a:solidFill>
                  <a:srgbClr val="FF0000"/>
                </a:solidFill>
              </a:rPr>
              <a:t>32</a:t>
            </a:r>
            <a:r>
              <a:rPr lang="en-US" sz="2800" dirty="0" smtClean="0"/>
              <a:t>  31  73</a:t>
            </a:r>
            <a:endParaRPr lang="en-US" sz="2800" dirty="0"/>
          </a:p>
        </p:txBody>
      </p:sp>
      <p:sp>
        <p:nvSpPr>
          <p:cNvPr id="6" name="Rectangle 5"/>
          <p:cNvSpPr/>
          <p:nvPr/>
        </p:nvSpPr>
        <p:spPr>
          <a:xfrm>
            <a:off x="1305636"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6" name="Rectangle 15"/>
          <p:cNvSpPr/>
          <p:nvPr/>
        </p:nvSpPr>
        <p:spPr>
          <a:xfrm>
            <a:off x="2042615"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7" name="Rectangle 16"/>
          <p:cNvSpPr/>
          <p:nvPr/>
        </p:nvSpPr>
        <p:spPr>
          <a:xfrm>
            <a:off x="2779594"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41</a:t>
            </a:r>
            <a:endParaRPr lang="en-US" sz="2400" dirty="0">
              <a:solidFill>
                <a:schemeClr val="tx1"/>
              </a:solidFill>
            </a:endParaRPr>
          </a:p>
        </p:txBody>
      </p:sp>
      <p:sp>
        <p:nvSpPr>
          <p:cNvPr id="18" name="Rectangle 17"/>
          <p:cNvSpPr/>
          <p:nvPr/>
        </p:nvSpPr>
        <p:spPr>
          <a:xfrm>
            <a:off x="3516573"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9" name="Rectangle 18"/>
          <p:cNvSpPr/>
          <p:nvPr/>
        </p:nvSpPr>
        <p:spPr>
          <a:xfrm>
            <a:off x="4253552"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0" name="Rectangle 19"/>
          <p:cNvSpPr/>
          <p:nvPr/>
        </p:nvSpPr>
        <p:spPr>
          <a:xfrm>
            <a:off x="4990531"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18</a:t>
            </a:r>
            <a:endParaRPr lang="en-US" sz="2400" dirty="0">
              <a:solidFill>
                <a:schemeClr val="tx1"/>
              </a:solidFill>
            </a:endParaRPr>
          </a:p>
        </p:txBody>
      </p:sp>
      <p:sp>
        <p:nvSpPr>
          <p:cNvPr id="21" name="Rectangle 20"/>
          <p:cNvSpPr/>
          <p:nvPr/>
        </p:nvSpPr>
        <p:spPr>
          <a:xfrm>
            <a:off x="5727510"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44</a:t>
            </a:r>
            <a:endParaRPr lang="en-US" sz="2400" dirty="0">
              <a:solidFill>
                <a:schemeClr val="tx1"/>
              </a:solidFill>
            </a:endParaRPr>
          </a:p>
        </p:txBody>
      </p:sp>
      <p:sp>
        <p:nvSpPr>
          <p:cNvPr id="22" name="Rectangle 21"/>
          <p:cNvSpPr/>
          <p:nvPr/>
        </p:nvSpPr>
        <p:spPr>
          <a:xfrm>
            <a:off x="6464489"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59</a:t>
            </a:r>
            <a:endParaRPr lang="en-US" sz="2400" dirty="0">
              <a:solidFill>
                <a:schemeClr val="tx1"/>
              </a:solidFill>
            </a:endParaRPr>
          </a:p>
        </p:txBody>
      </p:sp>
      <p:sp>
        <p:nvSpPr>
          <p:cNvPr id="23" name="Rectangle 22"/>
          <p:cNvSpPr/>
          <p:nvPr/>
        </p:nvSpPr>
        <p:spPr>
          <a:xfrm>
            <a:off x="7201468"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32</a:t>
            </a:r>
            <a:endParaRPr lang="en-US" sz="2400" dirty="0">
              <a:solidFill>
                <a:schemeClr val="tx1"/>
              </a:solidFill>
            </a:endParaRPr>
          </a:p>
        </p:txBody>
      </p:sp>
      <p:sp>
        <p:nvSpPr>
          <p:cNvPr id="24" name="Rectangle 23"/>
          <p:cNvSpPr/>
          <p:nvPr/>
        </p:nvSpPr>
        <p:spPr>
          <a:xfrm>
            <a:off x="7938447"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22</a:t>
            </a:r>
            <a:endParaRPr lang="en-US" sz="2400" dirty="0">
              <a:solidFill>
                <a:schemeClr val="tx1"/>
              </a:solidFill>
            </a:endParaRPr>
          </a:p>
        </p:txBody>
      </p:sp>
      <p:sp>
        <p:nvSpPr>
          <p:cNvPr id="25" name="Rectangle 24"/>
          <p:cNvSpPr/>
          <p:nvPr/>
        </p:nvSpPr>
        <p:spPr>
          <a:xfrm>
            <a:off x="8675426"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6" name="Rectangle 25"/>
          <p:cNvSpPr/>
          <p:nvPr/>
        </p:nvSpPr>
        <p:spPr>
          <a:xfrm>
            <a:off x="9412405"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1" name="Rectangle 40"/>
          <p:cNvSpPr/>
          <p:nvPr/>
        </p:nvSpPr>
        <p:spPr>
          <a:xfrm>
            <a:off x="10149384"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grpSp>
        <p:nvGrpSpPr>
          <p:cNvPr id="44" name="Group 43"/>
          <p:cNvGrpSpPr/>
          <p:nvPr/>
        </p:nvGrpSpPr>
        <p:grpSpPr>
          <a:xfrm>
            <a:off x="1305636" y="5339400"/>
            <a:ext cx="9580726" cy="579304"/>
            <a:chOff x="1405720" y="4738899"/>
            <a:chExt cx="9580726" cy="579304"/>
          </a:xfrm>
        </p:grpSpPr>
        <p:sp>
          <p:nvSpPr>
            <p:cNvPr id="29" name="Rectangle 28"/>
            <p:cNvSpPr/>
            <p:nvPr/>
          </p:nvSpPr>
          <p:spPr>
            <a:xfrm>
              <a:off x="1405720"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0</a:t>
              </a:r>
              <a:endParaRPr lang="en-US" sz="2400" dirty="0">
                <a:solidFill>
                  <a:srgbClr val="FF0000"/>
                </a:solidFill>
              </a:endParaRPr>
            </a:p>
          </p:txBody>
        </p:sp>
        <p:sp>
          <p:nvSpPr>
            <p:cNvPr id="30" name="Rectangle 29"/>
            <p:cNvSpPr/>
            <p:nvPr/>
          </p:nvSpPr>
          <p:spPr>
            <a:xfrm>
              <a:off x="2142699"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1</a:t>
              </a:r>
              <a:endParaRPr lang="en-US" sz="2400" dirty="0">
                <a:solidFill>
                  <a:srgbClr val="FF0000"/>
                </a:solidFill>
              </a:endParaRPr>
            </a:p>
          </p:txBody>
        </p:sp>
        <p:sp>
          <p:nvSpPr>
            <p:cNvPr id="31" name="Rectangle 30"/>
            <p:cNvSpPr/>
            <p:nvPr/>
          </p:nvSpPr>
          <p:spPr>
            <a:xfrm>
              <a:off x="2879678"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2</a:t>
              </a:r>
              <a:endParaRPr lang="en-US" sz="2400" dirty="0">
                <a:solidFill>
                  <a:srgbClr val="FF0000"/>
                </a:solidFill>
              </a:endParaRPr>
            </a:p>
          </p:txBody>
        </p:sp>
        <p:sp>
          <p:nvSpPr>
            <p:cNvPr id="32" name="Rectangle 31"/>
            <p:cNvSpPr/>
            <p:nvPr/>
          </p:nvSpPr>
          <p:spPr>
            <a:xfrm>
              <a:off x="3616657"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3</a:t>
              </a:r>
            </a:p>
          </p:txBody>
        </p:sp>
        <p:sp>
          <p:nvSpPr>
            <p:cNvPr id="33" name="Rectangle 32"/>
            <p:cNvSpPr/>
            <p:nvPr/>
          </p:nvSpPr>
          <p:spPr>
            <a:xfrm>
              <a:off x="4353636"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4</a:t>
              </a:r>
              <a:endParaRPr lang="en-US" sz="2400" dirty="0">
                <a:solidFill>
                  <a:srgbClr val="FF0000"/>
                </a:solidFill>
              </a:endParaRPr>
            </a:p>
          </p:txBody>
        </p:sp>
        <p:sp>
          <p:nvSpPr>
            <p:cNvPr id="34" name="Rectangle 33"/>
            <p:cNvSpPr/>
            <p:nvPr/>
          </p:nvSpPr>
          <p:spPr>
            <a:xfrm>
              <a:off x="5090615"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5</a:t>
              </a:r>
              <a:endParaRPr lang="en-US" sz="2400" dirty="0">
                <a:solidFill>
                  <a:srgbClr val="FF0000"/>
                </a:solidFill>
              </a:endParaRPr>
            </a:p>
          </p:txBody>
        </p:sp>
        <p:sp>
          <p:nvSpPr>
            <p:cNvPr id="35" name="Rectangle 34"/>
            <p:cNvSpPr/>
            <p:nvPr/>
          </p:nvSpPr>
          <p:spPr>
            <a:xfrm>
              <a:off x="5827594"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6</a:t>
              </a:r>
              <a:endParaRPr lang="en-US" sz="2400" dirty="0">
                <a:solidFill>
                  <a:srgbClr val="FF0000"/>
                </a:solidFill>
              </a:endParaRPr>
            </a:p>
          </p:txBody>
        </p:sp>
        <p:sp>
          <p:nvSpPr>
            <p:cNvPr id="36" name="Rectangle 35"/>
            <p:cNvSpPr/>
            <p:nvPr/>
          </p:nvSpPr>
          <p:spPr>
            <a:xfrm>
              <a:off x="6564573"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7</a:t>
              </a:r>
              <a:endParaRPr lang="en-US" sz="2400" dirty="0">
                <a:solidFill>
                  <a:srgbClr val="FF0000"/>
                </a:solidFill>
              </a:endParaRPr>
            </a:p>
          </p:txBody>
        </p:sp>
        <p:sp>
          <p:nvSpPr>
            <p:cNvPr id="37" name="Rectangle 36"/>
            <p:cNvSpPr/>
            <p:nvPr/>
          </p:nvSpPr>
          <p:spPr>
            <a:xfrm>
              <a:off x="7301552"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8</a:t>
              </a:r>
              <a:endParaRPr lang="en-US" sz="2400" dirty="0">
                <a:solidFill>
                  <a:srgbClr val="FF0000"/>
                </a:solidFill>
              </a:endParaRPr>
            </a:p>
          </p:txBody>
        </p:sp>
        <p:sp>
          <p:nvSpPr>
            <p:cNvPr id="38" name="Rectangle 37"/>
            <p:cNvSpPr/>
            <p:nvPr/>
          </p:nvSpPr>
          <p:spPr>
            <a:xfrm>
              <a:off x="8038531"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9</a:t>
              </a:r>
              <a:endParaRPr lang="en-US" sz="2400" dirty="0">
                <a:solidFill>
                  <a:srgbClr val="FF0000"/>
                </a:solidFill>
              </a:endParaRPr>
            </a:p>
          </p:txBody>
        </p:sp>
        <p:sp>
          <p:nvSpPr>
            <p:cNvPr id="39" name="Rectangle 38"/>
            <p:cNvSpPr/>
            <p:nvPr/>
          </p:nvSpPr>
          <p:spPr>
            <a:xfrm>
              <a:off x="8775510"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10</a:t>
              </a:r>
              <a:endParaRPr lang="en-US" sz="2400" dirty="0">
                <a:solidFill>
                  <a:srgbClr val="FF0000"/>
                </a:solidFill>
              </a:endParaRPr>
            </a:p>
          </p:txBody>
        </p:sp>
        <p:sp>
          <p:nvSpPr>
            <p:cNvPr id="40" name="Rectangle 39"/>
            <p:cNvSpPr/>
            <p:nvPr/>
          </p:nvSpPr>
          <p:spPr>
            <a:xfrm>
              <a:off x="9512489"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11</a:t>
              </a:r>
              <a:endParaRPr lang="en-US" sz="2400" dirty="0">
                <a:solidFill>
                  <a:srgbClr val="FF0000"/>
                </a:solidFill>
              </a:endParaRPr>
            </a:p>
          </p:txBody>
        </p:sp>
        <p:sp>
          <p:nvSpPr>
            <p:cNvPr id="42" name="Rectangle 41"/>
            <p:cNvSpPr/>
            <p:nvPr/>
          </p:nvSpPr>
          <p:spPr>
            <a:xfrm>
              <a:off x="10249467" y="4738899"/>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12</a:t>
              </a:r>
              <a:endParaRPr lang="en-US" sz="2400" dirty="0">
                <a:solidFill>
                  <a:srgbClr val="FF0000"/>
                </a:solidFill>
              </a:endParaRPr>
            </a:p>
          </p:txBody>
        </p:sp>
      </p:grpSp>
      <p:sp>
        <p:nvSpPr>
          <p:cNvPr id="46" name="TextBox 45"/>
          <p:cNvSpPr txBox="1"/>
          <p:nvPr/>
        </p:nvSpPr>
        <p:spPr>
          <a:xfrm>
            <a:off x="8810196" y="3448388"/>
            <a:ext cx="2678374" cy="461665"/>
          </a:xfrm>
          <a:prstGeom prst="rect">
            <a:avLst/>
          </a:prstGeom>
          <a:noFill/>
        </p:spPr>
        <p:txBody>
          <a:bodyPr wrap="square" rtlCol="0">
            <a:spAutoFit/>
          </a:bodyPr>
          <a:lstStyle/>
          <a:p>
            <a:r>
              <a:rPr lang="en-US" sz="2400" b="1" dirty="0" smtClean="0"/>
              <a:t>H(32) = 6</a:t>
            </a:r>
            <a:endParaRPr lang="en-US" sz="2400" b="1" dirty="0"/>
          </a:p>
        </p:txBody>
      </p:sp>
      <p:sp>
        <p:nvSpPr>
          <p:cNvPr id="47" name="TextBox 46"/>
          <p:cNvSpPr txBox="1"/>
          <p:nvPr/>
        </p:nvSpPr>
        <p:spPr>
          <a:xfrm>
            <a:off x="8786882" y="2924917"/>
            <a:ext cx="2678374" cy="461665"/>
          </a:xfrm>
          <a:prstGeom prst="rect">
            <a:avLst/>
          </a:prstGeom>
          <a:noFill/>
        </p:spPr>
        <p:txBody>
          <a:bodyPr wrap="square" rtlCol="0">
            <a:spAutoFit/>
          </a:bodyPr>
          <a:lstStyle/>
          <a:p>
            <a:r>
              <a:rPr lang="en-US" sz="2400" b="1" dirty="0" smtClean="0"/>
              <a:t>H(32) = 32 mod 13</a:t>
            </a:r>
            <a:endParaRPr lang="en-US" sz="2400" b="1" dirty="0"/>
          </a:p>
        </p:txBody>
      </p:sp>
      <p:sp>
        <p:nvSpPr>
          <p:cNvPr id="43" name="Rounded Rectangle 42"/>
          <p:cNvSpPr/>
          <p:nvPr/>
        </p:nvSpPr>
        <p:spPr>
          <a:xfrm>
            <a:off x="8930184" y="1668760"/>
            <a:ext cx="1701420" cy="95340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Collision!!</a:t>
            </a:r>
            <a:endParaRPr lang="en-US"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xmlns="" val="1945247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6"/>
                                        </p:tgtEl>
                                        <p:attrNameLst>
                                          <p:attrName>style.visibility</p:attrName>
                                        </p:attrNameLst>
                                      </p:cBhvr>
                                      <p:to>
                                        <p:strVal val="visible"/>
                                      </p:to>
                                    </p:set>
                                    <p:animEffect transition="in" filter="fade">
                                      <p:cBhvr>
                                        <p:cTn id="14" dur="1000"/>
                                        <p:tgtEl>
                                          <p:spTgt spid="46"/>
                                        </p:tgtEl>
                                      </p:cBhvr>
                                    </p:animEffect>
                                    <p:anim calcmode="lin" valueType="num">
                                      <p:cBhvr>
                                        <p:cTn id="15" dur="1000" fill="hold"/>
                                        <p:tgtEl>
                                          <p:spTgt spid="46"/>
                                        </p:tgtEl>
                                        <p:attrNameLst>
                                          <p:attrName>ppt_x</p:attrName>
                                        </p:attrNameLst>
                                      </p:cBhvr>
                                      <p:tavLst>
                                        <p:tav tm="0">
                                          <p:val>
                                            <p:strVal val="#ppt_x"/>
                                          </p:val>
                                        </p:tav>
                                        <p:tav tm="100000">
                                          <p:val>
                                            <p:strVal val="#ppt_x"/>
                                          </p:val>
                                        </p:tav>
                                      </p:tavLst>
                                    </p:anim>
                                    <p:anim calcmode="lin" valueType="num">
                                      <p:cBhvr>
                                        <p:cTn id="16"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fade">
                                      <p:cBhvr>
                                        <p:cTn id="21" dur="1000"/>
                                        <p:tgtEl>
                                          <p:spTgt spid="43"/>
                                        </p:tgtEl>
                                      </p:cBhvr>
                                    </p:animEffect>
                                    <p:anim calcmode="lin" valueType="num">
                                      <p:cBhvr>
                                        <p:cTn id="22" dur="1000" fill="hold"/>
                                        <p:tgtEl>
                                          <p:spTgt spid="43"/>
                                        </p:tgtEl>
                                        <p:attrNameLst>
                                          <p:attrName>ppt_x</p:attrName>
                                        </p:attrNameLst>
                                      </p:cBhvr>
                                      <p:tavLst>
                                        <p:tav tm="0">
                                          <p:val>
                                            <p:strVal val="#ppt_x"/>
                                          </p:val>
                                        </p:tav>
                                        <p:tav tm="100000">
                                          <p:val>
                                            <p:strVal val="#ppt_x"/>
                                          </p:val>
                                        </p:tav>
                                      </p:tavLst>
                                    </p:anim>
                                    <p:anim calcmode="lin" valueType="num">
                                      <p:cBhvr>
                                        <p:cTn id="23"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3">
                                            <p:txEl>
                                              <p:pRg st="0" end="0"/>
                                            </p:txEl>
                                          </p:spTgt>
                                        </p:tgtEl>
                                        <p:attrNameLst>
                                          <p:attrName>style.visibility</p:attrName>
                                        </p:attrNameLst>
                                      </p:cBhvr>
                                      <p:to>
                                        <p:strVal val="visible"/>
                                      </p:to>
                                    </p:set>
                                    <p:animEffect transition="in" filter="fade">
                                      <p:cBhvr>
                                        <p:cTn id="28" dur="1000"/>
                                        <p:tgtEl>
                                          <p:spTgt spid="23">
                                            <p:txEl>
                                              <p:pRg st="0" end="0"/>
                                            </p:txEl>
                                          </p:spTgt>
                                        </p:tgtEl>
                                      </p:cBhvr>
                                    </p:animEffect>
                                    <p:anim calcmode="lin" valueType="num">
                                      <p:cBhvr>
                                        <p:cTn id="29" dur="1000" fill="hold"/>
                                        <p:tgtEl>
                                          <p:spTgt spid="23">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2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P spid="4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0156"/>
            <a:ext cx="10515600" cy="1325563"/>
          </a:xfrm>
        </p:spPr>
        <p:txBody>
          <a:bodyPr/>
          <a:lstStyle/>
          <a:p>
            <a:r>
              <a:rPr lang="en-US" b="1" dirty="0" smtClean="0">
                <a:solidFill>
                  <a:srgbClr val="003366"/>
                </a:solidFill>
                <a:latin typeface="Bookman Old Style,Bold"/>
              </a:rPr>
              <a:t>Linear Probing                           Contd.</a:t>
            </a:r>
            <a:endParaRPr lang="en-US" dirty="0"/>
          </a:p>
        </p:txBody>
      </p:sp>
      <p:sp>
        <p:nvSpPr>
          <p:cNvPr id="4" name="Content Placeholder 3"/>
          <p:cNvSpPr>
            <a:spLocks noGrp="1"/>
          </p:cNvSpPr>
          <p:nvPr>
            <p:ph idx="1"/>
          </p:nvPr>
        </p:nvSpPr>
        <p:spPr/>
        <p:txBody>
          <a:bodyPr>
            <a:normAutofit/>
          </a:bodyPr>
          <a:lstStyle/>
          <a:p>
            <a:r>
              <a:rPr lang="en-US" sz="3200" dirty="0" smtClean="0"/>
              <a:t>Example: </a:t>
            </a:r>
          </a:p>
          <a:p>
            <a:pPr lvl="1"/>
            <a:r>
              <a:rPr lang="en-US" sz="2800" i="1" dirty="0" smtClean="0"/>
              <a:t>H(k) = k mod 13</a:t>
            </a:r>
          </a:p>
          <a:p>
            <a:pPr lvl="1"/>
            <a:r>
              <a:rPr lang="en-US" sz="2800" dirty="0" smtClean="0"/>
              <a:t>Insert keys : 18  41  22  44  59  32  </a:t>
            </a:r>
            <a:r>
              <a:rPr lang="en-US" sz="2800" b="1" dirty="0" smtClean="0">
                <a:solidFill>
                  <a:srgbClr val="FF0000"/>
                </a:solidFill>
              </a:rPr>
              <a:t>31</a:t>
            </a:r>
            <a:r>
              <a:rPr lang="en-US" sz="2800" dirty="0" smtClean="0"/>
              <a:t>  73</a:t>
            </a:r>
            <a:endParaRPr lang="en-US" sz="2800" dirty="0"/>
          </a:p>
        </p:txBody>
      </p:sp>
      <p:sp>
        <p:nvSpPr>
          <p:cNvPr id="6" name="Rectangle 5"/>
          <p:cNvSpPr/>
          <p:nvPr/>
        </p:nvSpPr>
        <p:spPr>
          <a:xfrm>
            <a:off x="1305636"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6" name="Rectangle 15"/>
          <p:cNvSpPr/>
          <p:nvPr/>
        </p:nvSpPr>
        <p:spPr>
          <a:xfrm>
            <a:off x="2042615"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7" name="Rectangle 16"/>
          <p:cNvSpPr/>
          <p:nvPr/>
        </p:nvSpPr>
        <p:spPr>
          <a:xfrm>
            <a:off x="2779594"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41</a:t>
            </a:r>
            <a:endParaRPr lang="en-US" sz="2400" dirty="0">
              <a:solidFill>
                <a:schemeClr val="tx1"/>
              </a:solidFill>
            </a:endParaRPr>
          </a:p>
        </p:txBody>
      </p:sp>
      <p:sp>
        <p:nvSpPr>
          <p:cNvPr id="18" name="Rectangle 17"/>
          <p:cNvSpPr/>
          <p:nvPr/>
        </p:nvSpPr>
        <p:spPr>
          <a:xfrm>
            <a:off x="3516573"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9" name="Rectangle 18"/>
          <p:cNvSpPr/>
          <p:nvPr/>
        </p:nvSpPr>
        <p:spPr>
          <a:xfrm>
            <a:off x="4253552"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0" name="Rectangle 19"/>
          <p:cNvSpPr/>
          <p:nvPr/>
        </p:nvSpPr>
        <p:spPr>
          <a:xfrm>
            <a:off x="4990531"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18</a:t>
            </a:r>
            <a:endParaRPr lang="en-US" sz="2400" dirty="0">
              <a:solidFill>
                <a:schemeClr val="tx1"/>
              </a:solidFill>
            </a:endParaRPr>
          </a:p>
        </p:txBody>
      </p:sp>
      <p:sp>
        <p:nvSpPr>
          <p:cNvPr id="21" name="Rectangle 20"/>
          <p:cNvSpPr/>
          <p:nvPr/>
        </p:nvSpPr>
        <p:spPr>
          <a:xfrm>
            <a:off x="5727510"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44</a:t>
            </a:r>
            <a:endParaRPr lang="en-US" sz="2400" dirty="0">
              <a:solidFill>
                <a:schemeClr val="tx1"/>
              </a:solidFill>
            </a:endParaRPr>
          </a:p>
        </p:txBody>
      </p:sp>
      <p:sp>
        <p:nvSpPr>
          <p:cNvPr id="22" name="Rectangle 21"/>
          <p:cNvSpPr/>
          <p:nvPr/>
        </p:nvSpPr>
        <p:spPr>
          <a:xfrm>
            <a:off x="6464489"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59</a:t>
            </a:r>
            <a:endParaRPr lang="en-US" sz="2400" dirty="0">
              <a:solidFill>
                <a:schemeClr val="tx1"/>
              </a:solidFill>
            </a:endParaRPr>
          </a:p>
        </p:txBody>
      </p:sp>
      <p:sp>
        <p:nvSpPr>
          <p:cNvPr id="23" name="Rectangle 22"/>
          <p:cNvSpPr/>
          <p:nvPr/>
        </p:nvSpPr>
        <p:spPr>
          <a:xfrm>
            <a:off x="7201468"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32</a:t>
            </a:r>
            <a:endParaRPr lang="en-US" sz="2400" dirty="0">
              <a:solidFill>
                <a:schemeClr val="tx1"/>
              </a:solidFill>
            </a:endParaRPr>
          </a:p>
        </p:txBody>
      </p:sp>
      <p:sp>
        <p:nvSpPr>
          <p:cNvPr id="24" name="Rectangle 23"/>
          <p:cNvSpPr/>
          <p:nvPr/>
        </p:nvSpPr>
        <p:spPr>
          <a:xfrm>
            <a:off x="7938447"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22</a:t>
            </a:r>
            <a:endParaRPr lang="en-US" sz="2400" dirty="0">
              <a:solidFill>
                <a:schemeClr val="tx1"/>
              </a:solidFill>
            </a:endParaRPr>
          </a:p>
        </p:txBody>
      </p:sp>
      <p:sp>
        <p:nvSpPr>
          <p:cNvPr id="25" name="Rectangle 24"/>
          <p:cNvSpPr/>
          <p:nvPr/>
        </p:nvSpPr>
        <p:spPr>
          <a:xfrm>
            <a:off x="8675426"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31</a:t>
            </a:r>
            <a:endParaRPr lang="en-US" sz="2400" dirty="0">
              <a:solidFill>
                <a:schemeClr val="tx1"/>
              </a:solidFill>
            </a:endParaRPr>
          </a:p>
        </p:txBody>
      </p:sp>
      <p:sp>
        <p:nvSpPr>
          <p:cNvPr id="26" name="Rectangle 25"/>
          <p:cNvSpPr/>
          <p:nvPr/>
        </p:nvSpPr>
        <p:spPr>
          <a:xfrm>
            <a:off x="9412405"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1" name="Rectangle 40"/>
          <p:cNvSpPr/>
          <p:nvPr/>
        </p:nvSpPr>
        <p:spPr>
          <a:xfrm>
            <a:off x="10149384"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grpSp>
        <p:nvGrpSpPr>
          <p:cNvPr id="44" name="Group 43"/>
          <p:cNvGrpSpPr/>
          <p:nvPr/>
        </p:nvGrpSpPr>
        <p:grpSpPr>
          <a:xfrm>
            <a:off x="1305636" y="5339400"/>
            <a:ext cx="9580726" cy="579304"/>
            <a:chOff x="1405720" y="4738899"/>
            <a:chExt cx="9580726" cy="579304"/>
          </a:xfrm>
        </p:grpSpPr>
        <p:sp>
          <p:nvSpPr>
            <p:cNvPr id="29" name="Rectangle 28"/>
            <p:cNvSpPr/>
            <p:nvPr/>
          </p:nvSpPr>
          <p:spPr>
            <a:xfrm>
              <a:off x="1405720"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0</a:t>
              </a:r>
              <a:endParaRPr lang="en-US" sz="2400" dirty="0">
                <a:solidFill>
                  <a:srgbClr val="FF0000"/>
                </a:solidFill>
              </a:endParaRPr>
            </a:p>
          </p:txBody>
        </p:sp>
        <p:sp>
          <p:nvSpPr>
            <p:cNvPr id="30" name="Rectangle 29"/>
            <p:cNvSpPr/>
            <p:nvPr/>
          </p:nvSpPr>
          <p:spPr>
            <a:xfrm>
              <a:off x="2142699"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1</a:t>
              </a:r>
              <a:endParaRPr lang="en-US" sz="2400" dirty="0">
                <a:solidFill>
                  <a:srgbClr val="FF0000"/>
                </a:solidFill>
              </a:endParaRPr>
            </a:p>
          </p:txBody>
        </p:sp>
        <p:sp>
          <p:nvSpPr>
            <p:cNvPr id="31" name="Rectangle 30"/>
            <p:cNvSpPr/>
            <p:nvPr/>
          </p:nvSpPr>
          <p:spPr>
            <a:xfrm>
              <a:off x="2879678"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2</a:t>
              </a:r>
              <a:endParaRPr lang="en-US" sz="2400" dirty="0">
                <a:solidFill>
                  <a:srgbClr val="FF0000"/>
                </a:solidFill>
              </a:endParaRPr>
            </a:p>
          </p:txBody>
        </p:sp>
        <p:sp>
          <p:nvSpPr>
            <p:cNvPr id="32" name="Rectangle 31"/>
            <p:cNvSpPr/>
            <p:nvPr/>
          </p:nvSpPr>
          <p:spPr>
            <a:xfrm>
              <a:off x="3616657"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3</a:t>
              </a:r>
            </a:p>
          </p:txBody>
        </p:sp>
        <p:sp>
          <p:nvSpPr>
            <p:cNvPr id="33" name="Rectangle 32"/>
            <p:cNvSpPr/>
            <p:nvPr/>
          </p:nvSpPr>
          <p:spPr>
            <a:xfrm>
              <a:off x="4353636"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4</a:t>
              </a:r>
              <a:endParaRPr lang="en-US" sz="2400" dirty="0">
                <a:solidFill>
                  <a:srgbClr val="FF0000"/>
                </a:solidFill>
              </a:endParaRPr>
            </a:p>
          </p:txBody>
        </p:sp>
        <p:sp>
          <p:nvSpPr>
            <p:cNvPr id="34" name="Rectangle 33"/>
            <p:cNvSpPr/>
            <p:nvPr/>
          </p:nvSpPr>
          <p:spPr>
            <a:xfrm>
              <a:off x="5090615"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5</a:t>
              </a:r>
              <a:endParaRPr lang="en-US" sz="2400" dirty="0">
                <a:solidFill>
                  <a:srgbClr val="FF0000"/>
                </a:solidFill>
              </a:endParaRPr>
            </a:p>
          </p:txBody>
        </p:sp>
        <p:sp>
          <p:nvSpPr>
            <p:cNvPr id="35" name="Rectangle 34"/>
            <p:cNvSpPr/>
            <p:nvPr/>
          </p:nvSpPr>
          <p:spPr>
            <a:xfrm>
              <a:off x="5827594"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6</a:t>
              </a:r>
              <a:endParaRPr lang="en-US" sz="2400" dirty="0">
                <a:solidFill>
                  <a:srgbClr val="FF0000"/>
                </a:solidFill>
              </a:endParaRPr>
            </a:p>
          </p:txBody>
        </p:sp>
        <p:sp>
          <p:nvSpPr>
            <p:cNvPr id="36" name="Rectangle 35"/>
            <p:cNvSpPr/>
            <p:nvPr/>
          </p:nvSpPr>
          <p:spPr>
            <a:xfrm>
              <a:off x="6564573"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7</a:t>
              </a:r>
              <a:endParaRPr lang="en-US" sz="2400" dirty="0">
                <a:solidFill>
                  <a:srgbClr val="FF0000"/>
                </a:solidFill>
              </a:endParaRPr>
            </a:p>
          </p:txBody>
        </p:sp>
        <p:sp>
          <p:nvSpPr>
            <p:cNvPr id="37" name="Rectangle 36"/>
            <p:cNvSpPr/>
            <p:nvPr/>
          </p:nvSpPr>
          <p:spPr>
            <a:xfrm>
              <a:off x="7301552"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8</a:t>
              </a:r>
              <a:endParaRPr lang="en-US" sz="2400" dirty="0">
                <a:solidFill>
                  <a:srgbClr val="FF0000"/>
                </a:solidFill>
              </a:endParaRPr>
            </a:p>
          </p:txBody>
        </p:sp>
        <p:sp>
          <p:nvSpPr>
            <p:cNvPr id="38" name="Rectangle 37"/>
            <p:cNvSpPr/>
            <p:nvPr/>
          </p:nvSpPr>
          <p:spPr>
            <a:xfrm>
              <a:off x="8038531"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9</a:t>
              </a:r>
              <a:endParaRPr lang="en-US" sz="2400" dirty="0">
                <a:solidFill>
                  <a:srgbClr val="FF0000"/>
                </a:solidFill>
              </a:endParaRPr>
            </a:p>
          </p:txBody>
        </p:sp>
        <p:sp>
          <p:nvSpPr>
            <p:cNvPr id="39" name="Rectangle 38"/>
            <p:cNvSpPr/>
            <p:nvPr/>
          </p:nvSpPr>
          <p:spPr>
            <a:xfrm>
              <a:off x="8775510"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10</a:t>
              </a:r>
              <a:endParaRPr lang="en-US" sz="2400" dirty="0">
                <a:solidFill>
                  <a:srgbClr val="FF0000"/>
                </a:solidFill>
              </a:endParaRPr>
            </a:p>
          </p:txBody>
        </p:sp>
        <p:sp>
          <p:nvSpPr>
            <p:cNvPr id="40" name="Rectangle 39"/>
            <p:cNvSpPr/>
            <p:nvPr/>
          </p:nvSpPr>
          <p:spPr>
            <a:xfrm>
              <a:off x="9512489"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11</a:t>
              </a:r>
              <a:endParaRPr lang="en-US" sz="2400" dirty="0">
                <a:solidFill>
                  <a:srgbClr val="FF0000"/>
                </a:solidFill>
              </a:endParaRPr>
            </a:p>
          </p:txBody>
        </p:sp>
        <p:sp>
          <p:nvSpPr>
            <p:cNvPr id="42" name="Rectangle 41"/>
            <p:cNvSpPr/>
            <p:nvPr/>
          </p:nvSpPr>
          <p:spPr>
            <a:xfrm>
              <a:off x="10249467" y="4738899"/>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12</a:t>
              </a:r>
              <a:endParaRPr lang="en-US" sz="2400" dirty="0">
                <a:solidFill>
                  <a:srgbClr val="FF0000"/>
                </a:solidFill>
              </a:endParaRPr>
            </a:p>
          </p:txBody>
        </p:sp>
      </p:grpSp>
      <p:sp>
        <p:nvSpPr>
          <p:cNvPr id="46" name="TextBox 45"/>
          <p:cNvSpPr txBox="1"/>
          <p:nvPr/>
        </p:nvSpPr>
        <p:spPr>
          <a:xfrm>
            <a:off x="8810196" y="3448388"/>
            <a:ext cx="2678374" cy="461665"/>
          </a:xfrm>
          <a:prstGeom prst="rect">
            <a:avLst/>
          </a:prstGeom>
          <a:noFill/>
        </p:spPr>
        <p:txBody>
          <a:bodyPr wrap="square" rtlCol="0">
            <a:spAutoFit/>
          </a:bodyPr>
          <a:lstStyle/>
          <a:p>
            <a:r>
              <a:rPr lang="en-US" sz="2400" b="1" dirty="0" smtClean="0"/>
              <a:t>H(31) = 5</a:t>
            </a:r>
            <a:endParaRPr lang="en-US" sz="2400" b="1" dirty="0"/>
          </a:p>
        </p:txBody>
      </p:sp>
      <p:sp>
        <p:nvSpPr>
          <p:cNvPr id="47" name="TextBox 46"/>
          <p:cNvSpPr txBox="1"/>
          <p:nvPr/>
        </p:nvSpPr>
        <p:spPr>
          <a:xfrm>
            <a:off x="8786882" y="2924917"/>
            <a:ext cx="2678374" cy="461665"/>
          </a:xfrm>
          <a:prstGeom prst="rect">
            <a:avLst/>
          </a:prstGeom>
          <a:noFill/>
        </p:spPr>
        <p:txBody>
          <a:bodyPr wrap="square" rtlCol="0">
            <a:spAutoFit/>
          </a:bodyPr>
          <a:lstStyle/>
          <a:p>
            <a:r>
              <a:rPr lang="en-US" sz="2400" b="1" dirty="0" smtClean="0"/>
              <a:t>H(31) = 31 mod 13</a:t>
            </a:r>
            <a:endParaRPr lang="en-US" sz="2400" b="1" dirty="0"/>
          </a:p>
        </p:txBody>
      </p:sp>
      <p:sp>
        <p:nvSpPr>
          <p:cNvPr id="43" name="Rounded Rectangle 42"/>
          <p:cNvSpPr/>
          <p:nvPr/>
        </p:nvSpPr>
        <p:spPr>
          <a:xfrm>
            <a:off x="8930184" y="1655112"/>
            <a:ext cx="1701420" cy="95340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Collision!!</a:t>
            </a:r>
            <a:endParaRPr lang="en-US"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xmlns="" val="801398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6"/>
                                        </p:tgtEl>
                                        <p:attrNameLst>
                                          <p:attrName>style.visibility</p:attrName>
                                        </p:attrNameLst>
                                      </p:cBhvr>
                                      <p:to>
                                        <p:strVal val="visible"/>
                                      </p:to>
                                    </p:set>
                                    <p:animEffect transition="in" filter="fade">
                                      <p:cBhvr>
                                        <p:cTn id="14" dur="1000"/>
                                        <p:tgtEl>
                                          <p:spTgt spid="46"/>
                                        </p:tgtEl>
                                      </p:cBhvr>
                                    </p:animEffect>
                                    <p:anim calcmode="lin" valueType="num">
                                      <p:cBhvr>
                                        <p:cTn id="15" dur="1000" fill="hold"/>
                                        <p:tgtEl>
                                          <p:spTgt spid="46"/>
                                        </p:tgtEl>
                                        <p:attrNameLst>
                                          <p:attrName>ppt_x</p:attrName>
                                        </p:attrNameLst>
                                      </p:cBhvr>
                                      <p:tavLst>
                                        <p:tav tm="0">
                                          <p:val>
                                            <p:strVal val="#ppt_x"/>
                                          </p:val>
                                        </p:tav>
                                        <p:tav tm="100000">
                                          <p:val>
                                            <p:strVal val="#ppt_x"/>
                                          </p:val>
                                        </p:tav>
                                      </p:tavLst>
                                    </p:anim>
                                    <p:anim calcmode="lin" valueType="num">
                                      <p:cBhvr>
                                        <p:cTn id="16"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fade">
                                      <p:cBhvr>
                                        <p:cTn id="21" dur="1000"/>
                                        <p:tgtEl>
                                          <p:spTgt spid="43"/>
                                        </p:tgtEl>
                                      </p:cBhvr>
                                    </p:animEffect>
                                    <p:anim calcmode="lin" valueType="num">
                                      <p:cBhvr>
                                        <p:cTn id="22" dur="1000" fill="hold"/>
                                        <p:tgtEl>
                                          <p:spTgt spid="43"/>
                                        </p:tgtEl>
                                        <p:attrNameLst>
                                          <p:attrName>ppt_x</p:attrName>
                                        </p:attrNameLst>
                                      </p:cBhvr>
                                      <p:tavLst>
                                        <p:tav tm="0">
                                          <p:val>
                                            <p:strVal val="#ppt_x"/>
                                          </p:val>
                                        </p:tav>
                                        <p:tav tm="100000">
                                          <p:val>
                                            <p:strVal val="#ppt_x"/>
                                          </p:val>
                                        </p:tav>
                                      </p:tavLst>
                                    </p:anim>
                                    <p:anim calcmode="lin" valueType="num">
                                      <p:cBhvr>
                                        <p:cTn id="23"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5">
                                            <p:txEl>
                                              <p:pRg st="0" end="0"/>
                                            </p:txEl>
                                          </p:spTgt>
                                        </p:tgtEl>
                                        <p:attrNameLst>
                                          <p:attrName>style.visibility</p:attrName>
                                        </p:attrNameLst>
                                      </p:cBhvr>
                                      <p:to>
                                        <p:strVal val="visible"/>
                                      </p:to>
                                    </p:set>
                                    <p:animEffect transition="in" filter="fade">
                                      <p:cBhvr>
                                        <p:cTn id="28" dur="1000"/>
                                        <p:tgtEl>
                                          <p:spTgt spid="25">
                                            <p:txEl>
                                              <p:pRg st="0" end="0"/>
                                            </p:txEl>
                                          </p:spTgt>
                                        </p:tgtEl>
                                      </p:cBhvr>
                                    </p:animEffect>
                                    <p:anim calcmode="lin" valueType="num">
                                      <p:cBhvr>
                                        <p:cTn id="29" dur="1000" fill="hold"/>
                                        <p:tgtEl>
                                          <p:spTgt spid="25">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2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P spid="4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0156"/>
            <a:ext cx="10515600" cy="1325563"/>
          </a:xfrm>
        </p:spPr>
        <p:txBody>
          <a:bodyPr/>
          <a:lstStyle/>
          <a:p>
            <a:r>
              <a:rPr lang="en-US" b="1" dirty="0" smtClean="0">
                <a:solidFill>
                  <a:srgbClr val="003366"/>
                </a:solidFill>
                <a:latin typeface="Bookman Old Style,Bold"/>
              </a:rPr>
              <a:t>Linear Probing                           Contd.</a:t>
            </a:r>
            <a:endParaRPr lang="en-US" dirty="0"/>
          </a:p>
        </p:txBody>
      </p:sp>
      <p:sp>
        <p:nvSpPr>
          <p:cNvPr id="4" name="Content Placeholder 3"/>
          <p:cNvSpPr>
            <a:spLocks noGrp="1"/>
          </p:cNvSpPr>
          <p:nvPr>
            <p:ph idx="1"/>
          </p:nvPr>
        </p:nvSpPr>
        <p:spPr/>
        <p:txBody>
          <a:bodyPr>
            <a:normAutofit/>
          </a:bodyPr>
          <a:lstStyle/>
          <a:p>
            <a:r>
              <a:rPr lang="en-US" sz="3200" dirty="0" smtClean="0"/>
              <a:t>Example: </a:t>
            </a:r>
          </a:p>
          <a:p>
            <a:pPr lvl="1"/>
            <a:r>
              <a:rPr lang="en-US" sz="2800" i="1" dirty="0" smtClean="0"/>
              <a:t>H(k) = k mod 13</a:t>
            </a:r>
          </a:p>
          <a:p>
            <a:pPr lvl="1"/>
            <a:r>
              <a:rPr lang="en-US" sz="2800" dirty="0" smtClean="0"/>
              <a:t>Insert keys : 18  41  22  44  59  32  31  </a:t>
            </a:r>
            <a:r>
              <a:rPr lang="en-US" sz="2800" b="1" dirty="0" smtClean="0">
                <a:solidFill>
                  <a:srgbClr val="FF0000"/>
                </a:solidFill>
              </a:rPr>
              <a:t>73</a:t>
            </a:r>
            <a:endParaRPr lang="en-US" sz="2800" b="1" dirty="0">
              <a:solidFill>
                <a:srgbClr val="FF0000"/>
              </a:solidFill>
            </a:endParaRPr>
          </a:p>
        </p:txBody>
      </p:sp>
      <p:sp>
        <p:nvSpPr>
          <p:cNvPr id="6" name="Rectangle 5"/>
          <p:cNvSpPr/>
          <p:nvPr/>
        </p:nvSpPr>
        <p:spPr>
          <a:xfrm>
            <a:off x="1305636"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6" name="Rectangle 15"/>
          <p:cNvSpPr/>
          <p:nvPr/>
        </p:nvSpPr>
        <p:spPr>
          <a:xfrm>
            <a:off x="2042615"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7" name="Rectangle 16"/>
          <p:cNvSpPr/>
          <p:nvPr/>
        </p:nvSpPr>
        <p:spPr>
          <a:xfrm>
            <a:off x="2779594"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41</a:t>
            </a:r>
            <a:endParaRPr lang="en-US" sz="2400" dirty="0">
              <a:solidFill>
                <a:schemeClr val="tx1"/>
              </a:solidFill>
            </a:endParaRPr>
          </a:p>
        </p:txBody>
      </p:sp>
      <p:sp>
        <p:nvSpPr>
          <p:cNvPr id="18" name="Rectangle 17"/>
          <p:cNvSpPr/>
          <p:nvPr/>
        </p:nvSpPr>
        <p:spPr>
          <a:xfrm>
            <a:off x="3516573"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9" name="Rectangle 18"/>
          <p:cNvSpPr/>
          <p:nvPr/>
        </p:nvSpPr>
        <p:spPr>
          <a:xfrm>
            <a:off x="4253552"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0" name="Rectangle 19"/>
          <p:cNvSpPr/>
          <p:nvPr/>
        </p:nvSpPr>
        <p:spPr>
          <a:xfrm>
            <a:off x="4990531"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18</a:t>
            </a:r>
            <a:endParaRPr lang="en-US" sz="2400" dirty="0">
              <a:solidFill>
                <a:schemeClr val="tx1"/>
              </a:solidFill>
            </a:endParaRPr>
          </a:p>
        </p:txBody>
      </p:sp>
      <p:sp>
        <p:nvSpPr>
          <p:cNvPr id="21" name="Rectangle 20"/>
          <p:cNvSpPr/>
          <p:nvPr/>
        </p:nvSpPr>
        <p:spPr>
          <a:xfrm>
            <a:off x="5727510"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44</a:t>
            </a:r>
            <a:endParaRPr lang="en-US" sz="2400" dirty="0">
              <a:solidFill>
                <a:schemeClr val="tx1"/>
              </a:solidFill>
            </a:endParaRPr>
          </a:p>
        </p:txBody>
      </p:sp>
      <p:sp>
        <p:nvSpPr>
          <p:cNvPr id="22" name="Rectangle 21"/>
          <p:cNvSpPr/>
          <p:nvPr/>
        </p:nvSpPr>
        <p:spPr>
          <a:xfrm>
            <a:off x="6464489"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59</a:t>
            </a:r>
            <a:endParaRPr lang="en-US" sz="2400" dirty="0">
              <a:solidFill>
                <a:schemeClr val="tx1"/>
              </a:solidFill>
            </a:endParaRPr>
          </a:p>
        </p:txBody>
      </p:sp>
      <p:sp>
        <p:nvSpPr>
          <p:cNvPr id="23" name="Rectangle 22"/>
          <p:cNvSpPr/>
          <p:nvPr/>
        </p:nvSpPr>
        <p:spPr>
          <a:xfrm>
            <a:off x="7201468"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32</a:t>
            </a:r>
            <a:endParaRPr lang="en-US" sz="2400" dirty="0">
              <a:solidFill>
                <a:schemeClr val="tx1"/>
              </a:solidFill>
            </a:endParaRPr>
          </a:p>
        </p:txBody>
      </p:sp>
      <p:sp>
        <p:nvSpPr>
          <p:cNvPr id="24" name="Rectangle 23"/>
          <p:cNvSpPr/>
          <p:nvPr/>
        </p:nvSpPr>
        <p:spPr>
          <a:xfrm>
            <a:off x="7938447"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22</a:t>
            </a:r>
            <a:endParaRPr lang="en-US" sz="2400" dirty="0">
              <a:solidFill>
                <a:schemeClr val="tx1"/>
              </a:solidFill>
            </a:endParaRPr>
          </a:p>
        </p:txBody>
      </p:sp>
      <p:sp>
        <p:nvSpPr>
          <p:cNvPr id="25" name="Rectangle 24"/>
          <p:cNvSpPr/>
          <p:nvPr/>
        </p:nvSpPr>
        <p:spPr>
          <a:xfrm>
            <a:off x="8675426"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31</a:t>
            </a:r>
            <a:endParaRPr lang="en-US" sz="2400" dirty="0">
              <a:solidFill>
                <a:schemeClr val="tx1"/>
              </a:solidFill>
            </a:endParaRPr>
          </a:p>
        </p:txBody>
      </p:sp>
      <p:sp>
        <p:nvSpPr>
          <p:cNvPr id="26" name="Rectangle 25"/>
          <p:cNvSpPr/>
          <p:nvPr/>
        </p:nvSpPr>
        <p:spPr>
          <a:xfrm>
            <a:off x="9412405"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73</a:t>
            </a:r>
            <a:endParaRPr lang="en-US" sz="2400" dirty="0">
              <a:solidFill>
                <a:schemeClr val="tx1"/>
              </a:solidFill>
            </a:endParaRPr>
          </a:p>
        </p:txBody>
      </p:sp>
      <p:sp>
        <p:nvSpPr>
          <p:cNvPr id="41" name="Rectangle 40"/>
          <p:cNvSpPr/>
          <p:nvPr/>
        </p:nvSpPr>
        <p:spPr>
          <a:xfrm>
            <a:off x="10149384"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grpSp>
        <p:nvGrpSpPr>
          <p:cNvPr id="44" name="Group 43"/>
          <p:cNvGrpSpPr/>
          <p:nvPr/>
        </p:nvGrpSpPr>
        <p:grpSpPr>
          <a:xfrm>
            <a:off x="1305636" y="5339400"/>
            <a:ext cx="9580726" cy="579304"/>
            <a:chOff x="1405720" y="4738899"/>
            <a:chExt cx="9580726" cy="579304"/>
          </a:xfrm>
        </p:grpSpPr>
        <p:sp>
          <p:nvSpPr>
            <p:cNvPr id="29" name="Rectangle 28"/>
            <p:cNvSpPr/>
            <p:nvPr/>
          </p:nvSpPr>
          <p:spPr>
            <a:xfrm>
              <a:off x="1405720"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0</a:t>
              </a:r>
              <a:endParaRPr lang="en-US" sz="2400" dirty="0">
                <a:solidFill>
                  <a:srgbClr val="FF0000"/>
                </a:solidFill>
              </a:endParaRPr>
            </a:p>
          </p:txBody>
        </p:sp>
        <p:sp>
          <p:nvSpPr>
            <p:cNvPr id="30" name="Rectangle 29"/>
            <p:cNvSpPr/>
            <p:nvPr/>
          </p:nvSpPr>
          <p:spPr>
            <a:xfrm>
              <a:off x="2142699"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1</a:t>
              </a:r>
              <a:endParaRPr lang="en-US" sz="2400" dirty="0">
                <a:solidFill>
                  <a:srgbClr val="FF0000"/>
                </a:solidFill>
              </a:endParaRPr>
            </a:p>
          </p:txBody>
        </p:sp>
        <p:sp>
          <p:nvSpPr>
            <p:cNvPr id="31" name="Rectangle 30"/>
            <p:cNvSpPr/>
            <p:nvPr/>
          </p:nvSpPr>
          <p:spPr>
            <a:xfrm>
              <a:off x="2879678"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2</a:t>
              </a:r>
              <a:endParaRPr lang="en-US" sz="2400" dirty="0">
                <a:solidFill>
                  <a:srgbClr val="FF0000"/>
                </a:solidFill>
              </a:endParaRPr>
            </a:p>
          </p:txBody>
        </p:sp>
        <p:sp>
          <p:nvSpPr>
            <p:cNvPr id="32" name="Rectangle 31"/>
            <p:cNvSpPr/>
            <p:nvPr/>
          </p:nvSpPr>
          <p:spPr>
            <a:xfrm>
              <a:off x="3616657"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3</a:t>
              </a:r>
            </a:p>
          </p:txBody>
        </p:sp>
        <p:sp>
          <p:nvSpPr>
            <p:cNvPr id="33" name="Rectangle 32"/>
            <p:cNvSpPr/>
            <p:nvPr/>
          </p:nvSpPr>
          <p:spPr>
            <a:xfrm>
              <a:off x="4353636"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4</a:t>
              </a:r>
              <a:endParaRPr lang="en-US" sz="2400" dirty="0">
                <a:solidFill>
                  <a:srgbClr val="FF0000"/>
                </a:solidFill>
              </a:endParaRPr>
            </a:p>
          </p:txBody>
        </p:sp>
        <p:sp>
          <p:nvSpPr>
            <p:cNvPr id="34" name="Rectangle 33"/>
            <p:cNvSpPr/>
            <p:nvPr/>
          </p:nvSpPr>
          <p:spPr>
            <a:xfrm>
              <a:off x="5090615"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5</a:t>
              </a:r>
              <a:endParaRPr lang="en-US" sz="2400" dirty="0">
                <a:solidFill>
                  <a:srgbClr val="FF0000"/>
                </a:solidFill>
              </a:endParaRPr>
            </a:p>
          </p:txBody>
        </p:sp>
        <p:sp>
          <p:nvSpPr>
            <p:cNvPr id="35" name="Rectangle 34"/>
            <p:cNvSpPr/>
            <p:nvPr/>
          </p:nvSpPr>
          <p:spPr>
            <a:xfrm>
              <a:off x="5827594"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6</a:t>
              </a:r>
              <a:endParaRPr lang="en-US" sz="2400" dirty="0">
                <a:solidFill>
                  <a:srgbClr val="FF0000"/>
                </a:solidFill>
              </a:endParaRPr>
            </a:p>
          </p:txBody>
        </p:sp>
        <p:sp>
          <p:nvSpPr>
            <p:cNvPr id="36" name="Rectangle 35"/>
            <p:cNvSpPr/>
            <p:nvPr/>
          </p:nvSpPr>
          <p:spPr>
            <a:xfrm>
              <a:off x="6564573"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7</a:t>
              </a:r>
              <a:endParaRPr lang="en-US" sz="2400" dirty="0">
                <a:solidFill>
                  <a:srgbClr val="FF0000"/>
                </a:solidFill>
              </a:endParaRPr>
            </a:p>
          </p:txBody>
        </p:sp>
        <p:sp>
          <p:nvSpPr>
            <p:cNvPr id="37" name="Rectangle 36"/>
            <p:cNvSpPr/>
            <p:nvPr/>
          </p:nvSpPr>
          <p:spPr>
            <a:xfrm>
              <a:off x="7301552"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8</a:t>
              </a:r>
              <a:endParaRPr lang="en-US" sz="2400" dirty="0">
                <a:solidFill>
                  <a:srgbClr val="FF0000"/>
                </a:solidFill>
              </a:endParaRPr>
            </a:p>
          </p:txBody>
        </p:sp>
        <p:sp>
          <p:nvSpPr>
            <p:cNvPr id="38" name="Rectangle 37"/>
            <p:cNvSpPr/>
            <p:nvPr/>
          </p:nvSpPr>
          <p:spPr>
            <a:xfrm>
              <a:off x="8038531"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9</a:t>
              </a:r>
              <a:endParaRPr lang="en-US" sz="2400" dirty="0">
                <a:solidFill>
                  <a:srgbClr val="FF0000"/>
                </a:solidFill>
              </a:endParaRPr>
            </a:p>
          </p:txBody>
        </p:sp>
        <p:sp>
          <p:nvSpPr>
            <p:cNvPr id="39" name="Rectangle 38"/>
            <p:cNvSpPr/>
            <p:nvPr/>
          </p:nvSpPr>
          <p:spPr>
            <a:xfrm>
              <a:off x="8775510"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10</a:t>
              </a:r>
              <a:endParaRPr lang="en-US" sz="2400" dirty="0">
                <a:solidFill>
                  <a:srgbClr val="FF0000"/>
                </a:solidFill>
              </a:endParaRPr>
            </a:p>
          </p:txBody>
        </p:sp>
        <p:sp>
          <p:nvSpPr>
            <p:cNvPr id="40" name="Rectangle 39"/>
            <p:cNvSpPr/>
            <p:nvPr/>
          </p:nvSpPr>
          <p:spPr>
            <a:xfrm>
              <a:off x="9512489"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11</a:t>
              </a:r>
              <a:endParaRPr lang="en-US" sz="2400" dirty="0">
                <a:solidFill>
                  <a:srgbClr val="FF0000"/>
                </a:solidFill>
              </a:endParaRPr>
            </a:p>
          </p:txBody>
        </p:sp>
        <p:sp>
          <p:nvSpPr>
            <p:cNvPr id="42" name="Rectangle 41"/>
            <p:cNvSpPr/>
            <p:nvPr/>
          </p:nvSpPr>
          <p:spPr>
            <a:xfrm>
              <a:off x="10249467" y="4738899"/>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12</a:t>
              </a:r>
              <a:endParaRPr lang="en-US" sz="2400" dirty="0">
                <a:solidFill>
                  <a:srgbClr val="FF0000"/>
                </a:solidFill>
              </a:endParaRPr>
            </a:p>
          </p:txBody>
        </p:sp>
      </p:grpSp>
      <p:sp>
        <p:nvSpPr>
          <p:cNvPr id="46" name="TextBox 45"/>
          <p:cNvSpPr txBox="1"/>
          <p:nvPr/>
        </p:nvSpPr>
        <p:spPr>
          <a:xfrm>
            <a:off x="8810196" y="3448388"/>
            <a:ext cx="2678374" cy="461665"/>
          </a:xfrm>
          <a:prstGeom prst="rect">
            <a:avLst/>
          </a:prstGeom>
          <a:noFill/>
        </p:spPr>
        <p:txBody>
          <a:bodyPr wrap="square" rtlCol="0">
            <a:spAutoFit/>
          </a:bodyPr>
          <a:lstStyle/>
          <a:p>
            <a:r>
              <a:rPr lang="en-US" sz="2400" b="1" dirty="0" smtClean="0"/>
              <a:t>H(73) = 8</a:t>
            </a:r>
            <a:endParaRPr lang="en-US" sz="2400" b="1" dirty="0"/>
          </a:p>
        </p:txBody>
      </p:sp>
      <p:sp>
        <p:nvSpPr>
          <p:cNvPr id="47" name="TextBox 46"/>
          <p:cNvSpPr txBox="1"/>
          <p:nvPr/>
        </p:nvSpPr>
        <p:spPr>
          <a:xfrm>
            <a:off x="8786882" y="2924917"/>
            <a:ext cx="2678374" cy="461665"/>
          </a:xfrm>
          <a:prstGeom prst="rect">
            <a:avLst/>
          </a:prstGeom>
          <a:noFill/>
        </p:spPr>
        <p:txBody>
          <a:bodyPr wrap="square" rtlCol="0">
            <a:spAutoFit/>
          </a:bodyPr>
          <a:lstStyle/>
          <a:p>
            <a:r>
              <a:rPr lang="en-US" sz="2400" b="1" dirty="0" smtClean="0"/>
              <a:t>H(73) = 73 mod 13</a:t>
            </a:r>
            <a:endParaRPr lang="en-US" sz="2400" b="1" dirty="0"/>
          </a:p>
        </p:txBody>
      </p:sp>
      <p:sp>
        <p:nvSpPr>
          <p:cNvPr id="43" name="Rounded Rectangle 42"/>
          <p:cNvSpPr/>
          <p:nvPr/>
        </p:nvSpPr>
        <p:spPr>
          <a:xfrm>
            <a:off x="8930184" y="1668760"/>
            <a:ext cx="1701420" cy="95340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Collision!!</a:t>
            </a:r>
            <a:endParaRPr lang="en-US"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xmlns="" val="3802436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6"/>
                                        </p:tgtEl>
                                        <p:attrNameLst>
                                          <p:attrName>style.visibility</p:attrName>
                                        </p:attrNameLst>
                                      </p:cBhvr>
                                      <p:to>
                                        <p:strVal val="visible"/>
                                      </p:to>
                                    </p:set>
                                    <p:animEffect transition="in" filter="fade">
                                      <p:cBhvr>
                                        <p:cTn id="14" dur="1000"/>
                                        <p:tgtEl>
                                          <p:spTgt spid="46"/>
                                        </p:tgtEl>
                                      </p:cBhvr>
                                    </p:animEffect>
                                    <p:anim calcmode="lin" valueType="num">
                                      <p:cBhvr>
                                        <p:cTn id="15" dur="1000" fill="hold"/>
                                        <p:tgtEl>
                                          <p:spTgt spid="46"/>
                                        </p:tgtEl>
                                        <p:attrNameLst>
                                          <p:attrName>ppt_x</p:attrName>
                                        </p:attrNameLst>
                                      </p:cBhvr>
                                      <p:tavLst>
                                        <p:tav tm="0">
                                          <p:val>
                                            <p:strVal val="#ppt_x"/>
                                          </p:val>
                                        </p:tav>
                                        <p:tav tm="100000">
                                          <p:val>
                                            <p:strVal val="#ppt_x"/>
                                          </p:val>
                                        </p:tav>
                                      </p:tavLst>
                                    </p:anim>
                                    <p:anim calcmode="lin" valueType="num">
                                      <p:cBhvr>
                                        <p:cTn id="16"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fade">
                                      <p:cBhvr>
                                        <p:cTn id="21" dur="1000"/>
                                        <p:tgtEl>
                                          <p:spTgt spid="43"/>
                                        </p:tgtEl>
                                      </p:cBhvr>
                                    </p:animEffect>
                                    <p:anim calcmode="lin" valueType="num">
                                      <p:cBhvr>
                                        <p:cTn id="22" dur="1000" fill="hold"/>
                                        <p:tgtEl>
                                          <p:spTgt spid="43"/>
                                        </p:tgtEl>
                                        <p:attrNameLst>
                                          <p:attrName>ppt_x</p:attrName>
                                        </p:attrNameLst>
                                      </p:cBhvr>
                                      <p:tavLst>
                                        <p:tav tm="0">
                                          <p:val>
                                            <p:strVal val="#ppt_x"/>
                                          </p:val>
                                        </p:tav>
                                        <p:tav tm="100000">
                                          <p:val>
                                            <p:strVal val="#ppt_x"/>
                                          </p:val>
                                        </p:tav>
                                      </p:tavLst>
                                    </p:anim>
                                    <p:anim calcmode="lin" valueType="num">
                                      <p:cBhvr>
                                        <p:cTn id="23"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6">
                                            <p:txEl>
                                              <p:pRg st="0" end="0"/>
                                            </p:txEl>
                                          </p:spTgt>
                                        </p:tgtEl>
                                        <p:attrNameLst>
                                          <p:attrName>style.visibility</p:attrName>
                                        </p:attrNameLst>
                                      </p:cBhvr>
                                      <p:to>
                                        <p:strVal val="visible"/>
                                      </p:to>
                                    </p:set>
                                    <p:animEffect transition="in" filter="fade">
                                      <p:cBhvr>
                                        <p:cTn id="28" dur="1000"/>
                                        <p:tgtEl>
                                          <p:spTgt spid="26">
                                            <p:txEl>
                                              <p:pRg st="0" end="0"/>
                                            </p:txEl>
                                          </p:spTgt>
                                        </p:tgtEl>
                                      </p:cBhvr>
                                    </p:animEffect>
                                    <p:anim calcmode="lin" valueType="num">
                                      <p:cBhvr>
                                        <p:cTn id="29" dur="1000" fill="hold"/>
                                        <p:tgtEl>
                                          <p:spTgt spid="26">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2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P spid="4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0156"/>
            <a:ext cx="10515600" cy="1325563"/>
          </a:xfrm>
        </p:spPr>
        <p:txBody>
          <a:bodyPr/>
          <a:lstStyle/>
          <a:p>
            <a:r>
              <a:rPr lang="en-US" b="1" dirty="0" smtClean="0">
                <a:solidFill>
                  <a:srgbClr val="003366"/>
                </a:solidFill>
                <a:latin typeface="Bookman Old Style,Bold"/>
              </a:rPr>
              <a:t>Double Hashing</a:t>
            </a:r>
            <a:endParaRPr lang="en-US" dirty="0"/>
          </a:p>
        </p:txBody>
      </p:sp>
      <p:sp>
        <p:nvSpPr>
          <p:cNvPr id="3" name="Content Placeholder 2"/>
          <p:cNvSpPr>
            <a:spLocks noGrp="1"/>
          </p:cNvSpPr>
          <p:nvPr>
            <p:ph idx="1"/>
          </p:nvPr>
        </p:nvSpPr>
        <p:spPr>
          <a:xfrm>
            <a:off x="838200" y="1405718"/>
            <a:ext cx="10515600" cy="5131559"/>
          </a:xfrm>
        </p:spPr>
        <p:txBody>
          <a:bodyPr>
            <a:normAutofit/>
          </a:bodyPr>
          <a:lstStyle/>
          <a:p>
            <a:pPr algn="just">
              <a:lnSpc>
                <a:spcPct val="100000"/>
              </a:lnSpc>
            </a:pPr>
            <a:r>
              <a:rPr lang="en-US" dirty="0" smtClean="0"/>
              <a:t>Double hashing is similar to linear probing and the only difference is the interval between successive probes. Here, the interval between probes is computed by using two hash functions.</a:t>
            </a:r>
          </a:p>
          <a:p>
            <a:pPr algn="just">
              <a:lnSpc>
                <a:spcPct val="100000"/>
              </a:lnSpc>
            </a:pPr>
            <a:r>
              <a:rPr lang="en-US" dirty="0" smtClean="0"/>
              <a:t>h1(k) - </a:t>
            </a:r>
            <a:r>
              <a:rPr lang="en-US" b="1" dirty="0" smtClean="0"/>
              <a:t>Position</a:t>
            </a:r>
            <a:r>
              <a:rPr lang="en-US" dirty="0" smtClean="0"/>
              <a:t> in the table where we first check for the key.</a:t>
            </a:r>
          </a:p>
          <a:p>
            <a:pPr algn="just">
              <a:lnSpc>
                <a:spcPct val="100000"/>
              </a:lnSpc>
            </a:pPr>
            <a:r>
              <a:rPr lang="en-US" dirty="0" smtClean="0"/>
              <a:t>h2(k) – Determine </a:t>
            </a:r>
            <a:r>
              <a:rPr lang="en-US" b="1" dirty="0" smtClean="0"/>
              <a:t>offset</a:t>
            </a:r>
            <a:r>
              <a:rPr lang="en-US" dirty="0" smtClean="0"/>
              <a:t> when h1(k) is already occupied.</a:t>
            </a:r>
          </a:p>
          <a:p>
            <a:pPr algn="just">
              <a:lnSpc>
                <a:spcPct val="100000"/>
              </a:lnSpc>
            </a:pPr>
            <a:endParaRPr lang="en-US" dirty="0" smtClean="0"/>
          </a:p>
          <a:p>
            <a:pPr algn="just">
              <a:lnSpc>
                <a:spcPct val="100000"/>
              </a:lnSpc>
            </a:pPr>
            <a:r>
              <a:rPr lang="en-US" dirty="0" smtClean="0"/>
              <a:t>In </a:t>
            </a:r>
            <a:r>
              <a:rPr lang="en-US" b="1" dirty="0" smtClean="0">
                <a:solidFill>
                  <a:srgbClr val="FF0000"/>
                </a:solidFill>
              </a:rPr>
              <a:t>Linear probing,  </a:t>
            </a:r>
            <a:r>
              <a:rPr lang="en-US" dirty="0" smtClean="0"/>
              <a:t>what was the offset?</a:t>
            </a:r>
          </a:p>
          <a:p>
            <a:pPr algn="just">
              <a:lnSpc>
                <a:spcPct val="100000"/>
              </a:lnSpc>
            </a:pPr>
            <a:r>
              <a:rPr lang="en-US" dirty="0" smtClean="0"/>
              <a:t>Offset - 1.</a:t>
            </a:r>
            <a:endParaRPr lang="en-US" dirty="0"/>
          </a:p>
        </p:txBody>
      </p:sp>
    </p:spTree>
    <p:extLst>
      <p:ext uri="{BB962C8B-B14F-4D97-AF65-F5344CB8AC3E}">
        <p14:creationId xmlns:p14="http://schemas.microsoft.com/office/powerpoint/2010/main" xmlns="" val="1909054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animEffect transition="in" filter="fade">
                                      <p:cBhvr>
                                        <p:cTn id="14" dur="1000"/>
                                        <p:tgtEl>
                                          <p:spTgt spid="3">
                                            <p:txEl>
                                              <p:pRg st="5" end="5"/>
                                            </p:txEl>
                                          </p:spTgt>
                                        </p:tgtEl>
                                      </p:cBhvr>
                                    </p:animEffect>
                                    <p:anim calcmode="lin" valueType="num">
                                      <p:cBhvr>
                                        <p:cTn id="1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0156"/>
            <a:ext cx="10515600" cy="1325563"/>
          </a:xfrm>
        </p:spPr>
        <p:txBody>
          <a:bodyPr/>
          <a:lstStyle/>
          <a:p>
            <a:r>
              <a:rPr lang="en-US" b="1" dirty="0" smtClean="0">
                <a:solidFill>
                  <a:srgbClr val="003366"/>
                </a:solidFill>
                <a:latin typeface="Bookman Old Style,Bold"/>
              </a:rPr>
              <a:t>Double Hashing                        Contd.</a:t>
            </a:r>
            <a:endParaRPr lang="en-US" dirty="0"/>
          </a:p>
        </p:txBody>
      </p:sp>
      <p:sp>
        <p:nvSpPr>
          <p:cNvPr id="3" name="Content Placeholder 2"/>
          <p:cNvSpPr>
            <a:spLocks noGrp="1"/>
          </p:cNvSpPr>
          <p:nvPr>
            <p:ph idx="1"/>
          </p:nvPr>
        </p:nvSpPr>
        <p:spPr>
          <a:xfrm>
            <a:off x="838200" y="1405718"/>
            <a:ext cx="10515600" cy="5131559"/>
          </a:xfrm>
        </p:spPr>
        <p:txBody>
          <a:bodyPr>
            <a:normAutofit/>
          </a:bodyPr>
          <a:lstStyle/>
          <a:p>
            <a:pPr marL="0" indent="0" algn="just">
              <a:lnSpc>
                <a:spcPct val="100000"/>
              </a:lnSpc>
              <a:buNone/>
            </a:pPr>
            <a:r>
              <a:rPr lang="en-US" dirty="0" err="1" smtClean="0">
                <a:latin typeface="Bodoni MT" panose="02070603080606020203" pitchFamily="18" charset="0"/>
              </a:rPr>
              <a:t>Doublehashing</a:t>
            </a:r>
            <a:r>
              <a:rPr lang="en-US" dirty="0" smtClean="0">
                <a:latin typeface="Bodoni MT" panose="02070603080606020203" pitchFamily="18" charset="0"/>
              </a:rPr>
              <a:t> insert(k)</a:t>
            </a:r>
          </a:p>
          <a:p>
            <a:pPr marL="0" indent="0" algn="just">
              <a:lnSpc>
                <a:spcPct val="100000"/>
              </a:lnSpc>
              <a:buNone/>
            </a:pPr>
            <a:r>
              <a:rPr lang="en-US" dirty="0" smtClean="0">
                <a:latin typeface="Bodoni MT" panose="02070603080606020203" pitchFamily="18" charset="0"/>
              </a:rPr>
              <a:t>If (table is full) {error}</a:t>
            </a:r>
          </a:p>
          <a:p>
            <a:pPr marL="0" indent="0" algn="just">
              <a:lnSpc>
                <a:spcPct val="100000"/>
              </a:lnSpc>
              <a:buNone/>
            </a:pPr>
            <a:r>
              <a:rPr lang="en-US" dirty="0" smtClean="0">
                <a:latin typeface="Bodoni MT" panose="02070603080606020203" pitchFamily="18" charset="0"/>
              </a:rPr>
              <a:t>Probe=h1(k); </a:t>
            </a:r>
          </a:p>
          <a:p>
            <a:pPr marL="0" indent="0" algn="just">
              <a:lnSpc>
                <a:spcPct val="100000"/>
              </a:lnSpc>
              <a:buNone/>
            </a:pPr>
            <a:r>
              <a:rPr lang="en-US" dirty="0" smtClean="0">
                <a:latin typeface="Bodoni MT" panose="02070603080606020203" pitchFamily="18" charset="0"/>
              </a:rPr>
              <a:t>offset=h2(k);</a:t>
            </a:r>
          </a:p>
          <a:p>
            <a:pPr marL="0" indent="0" algn="just">
              <a:lnSpc>
                <a:spcPct val="100000"/>
              </a:lnSpc>
              <a:buNone/>
            </a:pPr>
            <a:r>
              <a:rPr lang="en-US" dirty="0" smtClean="0">
                <a:latin typeface="Bodoni MT" panose="02070603080606020203" pitchFamily="18" charset="0"/>
              </a:rPr>
              <a:t>While (table[probe] is occupied)</a:t>
            </a:r>
          </a:p>
          <a:p>
            <a:pPr marL="0" indent="0" algn="just">
              <a:lnSpc>
                <a:spcPct val="100000"/>
              </a:lnSpc>
              <a:buNone/>
            </a:pPr>
            <a:r>
              <a:rPr lang="en-US" dirty="0" smtClean="0">
                <a:latin typeface="Bodoni MT" panose="02070603080606020203" pitchFamily="18" charset="0"/>
              </a:rPr>
              <a:t>{</a:t>
            </a:r>
          </a:p>
          <a:p>
            <a:pPr marL="0" indent="0" algn="just">
              <a:lnSpc>
                <a:spcPct val="100000"/>
              </a:lnSpc>
              <a:buNone/>
            </a:pPr>
            <a:r>
              <a:rPr lang="en-US" dirty="0">
                <a:latin typeface="Bodoni MT" panose="02070603080606020203" pitchFamily="18" charset="0"/>
              </a:rPr>
              <a:t>	</a:t>
            </a:r>
            <a:r>
              <a:rPr lang="en-US" dirty="0" smtClean="0">
                <a:latin typeface="Bodoni MT" panose="02070603080606020203" pitchFamily="18" charset="0"/>
              </a:rPr>
              <a:t>probe=(probe + offset)%m                //m is no. of slots</a:t>
            </a:r>
          </a:p>
          <a:p>
            <a:pPr marL="0" indent="0" algn="just">
              <a:lnSpc>
                <a:spcPct val="100000"/>
              </a:lnSpc>
              <a:buNone/>
            </a:pPr>
            <a:r>
              <a:rPr lang="en-US" dirty="0" smtClean="0">
                <a:latin typeface="Bodoni MT" panose="02070603080606020203" pitchFamily="18" charset="0"/>
              </a:rPr>
              <a:t>}</a:t>
            </a:r>
          </a:p>
          <a:p>
            <a:pPr marL="0" indent="0" algn="just">
              <a:lnSpc>
                <a:spcPct val="100000"/>
              </a:lnSpc>
              <a:buNone/>
            </a:pPr>
            <a:r>
              <a:rPr lang="en-US" dirty="0" smtClean="0">
                <a:latin typeface="Bodoni MT" panose="02070603080606020203" pitchFamily="18" charset="0"/>
              </a:rPr>
              <a:t>table[probe]=k;</a:t>
            </a:r>
            <a:endParaRPr lang="en-US" sz="2800" dirty="0">
              <a:latin typeface="Bodoni MT" panose="02070603080606020203" pitchFamily="18" charset="0"/>
            </a:endParaRPr>
          </a:p>
        </p:txBody>
      </p:sp>
    </p:spTree>
    <p:extLst>
      <p:ext uri="{BB962C8B-B14F-4D97-AF65-F5344CB8AC3E}">
        <p14:creationId xmlns:p14="http://schemas.microsoft.com/office/powerpoint/2010/main" xmlns="" val="32138571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0156"/>
            <a:ext cx="10515600" cy="1325563"/>
          </a:xfrm>
        </p:spPr>
        <p:txBody>
          <a:bodyPr/>
          <a:lstStyle/>
          <a:p>
            <a:r>
              <a:rPr lang="en-US" b="1" dirty="0" smtClean="0">
                <a:solidFill>
                  <a:srgbClr val="003366"/>
                </a:solidFill>
                <a:latin typeface="Bookman Old Style,Bold"/>
              </a:rPr>
              <a:t>Linear Search</a:t>
            </a:r>
            <a:endParaRPr lang="en-US" dirty="0"/>
          </a:p>
        </p:txBody>
      </p:sp>
      <p:sp>
        <p:nvSpPr>
          <p:cNvPr id="3" name="Content Placeholder 2"/>
          <p:cNvSpPr>
            <a:spLocks noGrp="1"/>
          </p:cNvSpPr>
          <p:nvPr>
            <p:ph idx="1"/>
          </p:nvPr>
        </p:nvSpPr>
        <p:spPr>
          <a:xfrm>
            <a:off x="838200" y="1405718"/>
            <a:ext cx="10515600" cy="5131559"/>
          </a:xfrm>
        </p:spPr>
        <p:txBody>
          <a:bodyPr>
            <a:normAutofit/>
          </a:bodyPr>
          <a:lstStyle/>
          <a:p>
            <a:r>
              <a:rPr lang="en-US" dirty="0" smtClean="0"/>
              <a:t>Searches on unordered and ordered tables in sequential manner until the desired record is not found or table end is not reached.</a:t>
            </a:r>
          </a:p>
          <a:p>
            <a:r>
              <a:rPr lang="en-US" dirty="0" smtClean="0"/>
              <a:t>It is simple and good for small arrays.</a:t>
            </a:r>
          </a:p>
          <a:p>
            <a:r>
              <a:rPr lang="en-US" dirty="0" smtClean="0"/>
              <a:t>Mostly used when data is not sorted.</a:t>
            </a:r>
          </a:p>
          <a:p>
            <a:r>
              <a:rPr lang="en-US" b="1" dirty="0" smtClean="0"/>
              <a:t>Efficiency</a:t>
            </a:r>
            <a:r>
              <a:rPr lang="en-US" dirty="0" smtClean="0"/>
              <a:t>:</a:t>
            </a:r>
          </a:p>
          <a:p>
            <a:pPr lvl="1"/>
            <a:r>
              <a:rPr lang="en-US" dirty="0" smtClean="0"/>
              <a:t>Best – O(1)</a:t>
            </a:r>
          </a:p>
          <a:p>
            <a:pPr lvl="1"/>
            <a:r>
              <a:rPr lang="en-US" dirty="0" smtClean="0"/>
              <a:t>Average – O(n/2)</a:t>
            </a:r>
          </a:p>
          <a:p>
            <a:pPr lvl="1"/>
            <a:r>
              <a:rPr lang="en-US" dirty="0" smtClean="0"/>
              <a:t>Worst – O(n)</a:t>
            </a:r>
          </a:p>
          <a:p>
            <a:r>
              <a:rPr lang="en-US" dirty="0" smtClean="0"/>
              <a:t>Less efficient if array size is large.</a:t>
            </a:r>
          </a:p>
          <a:p>
            <a:r>
              <a:rPr lang="en-US" dirty="0" smtClean="0"/>
              <a:t>Not efficient on sorted arrays.</a:t>
            </a:r>
            <a:endParaRPr lang="en-US" dirty="0"/>
          </a:p>
        </p:txBody>
      </p:sp>
    </p:spTree>
    <p:extLst>
      <p:ext uri="{BB962C8B-B14F-4D97-AF65-F5344CB8AC3E}">
        <p14:creationId xmlns:p14="http://schemas.microsoft.com/office/powerpoint/2010/main" xmlns="" val="31893410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0156"/>
            <a:ext cx="10515600" cy="1325563"/>
          </a:xfrm>
        </p:spPr>
        <p:txBody>
          <a:bodyPr/>
          <a:lstStyle/>
          <a:p>
            <a:r>
              <a:rPr lang="en-US" b="1" dirty="0" smtClean="0">
                <a:solidFill>
                  <a:srgbClr val="003366"/>
                </a:solidFill>
                <a:latin typeface="Bookman Old Style,Bold"/>
              </a:rPr>
              <a:t>Double Hashing                           Contd.</a:t>
            </a:r>
            <a:endParaRPr lang="en-US" dirty="0"/>
          </a:p>
        </p:txBody>
      </p:sp>
      <p:sp>
        <p:nvSpPr>
          <p:cNvPr id="4" name="Content Placeholder 3"/>
          <p:cNvSpPr>
            <a:spLocks noGrp="1"/>
          </p:cNvSpPr>
          <p:nvPr>
            <p:ph idx="1"/>
          </p:nvPr>
        </p:nvSpPr>
        <p:spPr/>
        <p:txBody>
          <a:bodyPr>
            <a:normAutofit/>
          </a:bodyPr>
          <a:lstStyle/>
          <a:p>
            <a:r>
              <a:rPr lang="en-US" sz="3200" dirty="0" smtClean="0"/>
              <a:t>Example: </a:t>
            </a:r>
          </a:p>
          <a:p>
            <a:pPr lvl="1"/>
            <a:r>
              <a:rPr lang="en-US" sz="2800" i="1" dirty="0" smtClean="0"/>
              <a:t>H1(k) = k mod 13</a:t>
            </a:r>
          </a:p>
          <a:p>
            <a:pPr lvl="1"/>
            <a:r>
              <a:rPr lang="en-US" sz="2800" i="1" dirty="0" smtClean="0"/>
              <a:t>H2(k) = 8 – (k mod 8)</a:t>
            </a:r>
          </a:p>
          <a:p>
            <a:pPr lvl="1"/>
            <a:r>
              <a:rPr lang="en-US" sz="2800" dirty="0" smtClean="0"/>
              <a:t>Insert keys : </a:t>
            </a:r>
            <a:r>
              <a:rPr lang="en-US" sz="2800" b="1" dirty="0" smtClean="0">
                <a:solidFill>
                  <a:srgbClr val="FF0000"/>
                </a:solidFill>
              </a:rPr>
              <a:t>18</a:t>
            </a:r>
            <a:r>
              <a:rPr lang="en-US" sz="2800" dirty="0" smtClean="0"/>
              <a:t>  41  22  44  59  32  31  73</a:t>
            </a:r>
            <a:endParaRPr lang="en-US" sz="2800" dirty="0"/>
          </a:p>
        </p:txBody>
      </p:sp>
      <p:sp>
        <p:nvSpPr>
          <p:cNvPr id="6" name="Rectangle 5"/>
          <p:cNvSpPr/>
          <p:nvPr/>
        </p:nvSpPr>
        <p:spPr>
          <a:xfrm>
            <a:off x="1305636"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6" name="Rectangle 15"/>
          <p:cNvSpPr/>
          <p:nvPr/>
        </p:nvSpPr>
        <p:spPr>
          <a:xfrm>
            <a:off x="2042615"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7" name="Rectangle 16"/>
          <p:cNvSpPr/>
          <p:nvPr/>
        </p:nvSpPr>
        <p:spPr>
          <a:xfrm>
            <a:off x="2779594"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8" name="Rectangle 17"/>
          <p:cNvSpPr/>
          <p:nvPr/>
        </p:nvSpPr>
        <p:spPr>
          <a:xfrm>
            <a:off x="3516573"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9" name="Rectangle 18"/>
          <p:cNvSpPr/>
          <p:nvPr/>
        </p:nvSpPr>
        <p:spPr>
          <a:xfrm>
            <a:off x="4253552"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0" name="Rectangle 19"/>
          <p:cNvSpPr/>
          <p:nvPr/>
        </p:nvSpPr>
        <p:spPr>
          <a:xfrm>
            <a:off x="4990531"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18</a:t>
            </a:r>
            <a:endParaRPr lang="en-US" sz="2400" dirty="0">
              <a:solidFill>
                <a:schemeClr val="tx1"/>
              </a:solidFill>
            </a:endParaRPr>
          </a:p>
        </p:txBody>
      </p:sp>
      <p:sp>
        <p:nvSpPr>
          <p:cNvPr id="21" name="Rectangle 20"/>
          <p:cNvSpPr/>
          <p:nvPr/>
        </p:nvSpPr>
        <p:spPr>
          <a:xfrm>
            <a:off x="5727510"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2" name="Rectangle 21"/>
          <p:cNvSpPr/>
          <p:nvPr/>
        </p:nvSpPr>
        <p:spPr>
          <a:xfrm>
            <a:off x="6464489"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3" name="Rectangle 22"/>
          <p:cNvSpPr/>
          <p:nvPr/>
        </p:nvSpPr>
        <p:spPr>
          <a:xfrm>
            <a:off x="7201468"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4" name="Rectangle 23"/>
          <p:cNvSpPr/>
          <p:nvPr/>
        </p:nvSpPr>
        <p:spPr>
          <a:xfrm>
            <a:off x="7938447"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5" name="Rectangle 24"/>
          <p:cNvSpPr/>
          <p:nvPr/>
        </p:nvSpPr>
        <p:spPr>
          <a:xfrm>
            <a:off x="8675426"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6" name="Rectangle 25"/>
          <p:cNvSpPr/>
          <p:nvPr/>
        </p:nvSpPr>
        <p:spPr>
          <a:xfrm>
            <a:off x="9412405"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1" name="Rectangle 40"/>
          <p:cNvSpPr/>
          <p:nvPr/>
        </p:nvSpPr>
        <p:spPr>
          <a:xfrm>
            <a:off x="10149384"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grpSp>
        <p:nvGrpSpPr>
          <p:cNvPr id="44" name="Group 43"/>
          <p:cNvGrpSpPr/>
          <p:nvPr/>
        </p:nvGrpSpPr>
        <p:grpSpPr>
          <a:xfrm>
            <a:off x="1305636" y="5339400"/>
            <a:ext cx="9580726" cy="579304"/>
            <a:chOff x="1405720" y="4738899"/>
            <a:chExt cx="9580726" cy="579304"/>
          </a:xfrm>
        </p:grpSpPr>
        <p:sp>
          <p:nvSpPr>
            <p:cNvPr id="29" name="Rectangle 28"/>
            <p:cNvSpPr/>
            <p:nvPr/>
          </p:nvSpPr>
          <p:spPr>
            <a:xfrm>
              <a:off x="1405720"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0</a:t>
              </a:r>
              <a:endParaRPr lang="en-US" sz="2400" dirty="0">
                <a:solidFill>
                  <a:srgbClr val="FF0000"/>
                </a:solidFill>
              </a:endParaRPr>
            </a:p>
          </p:txBody>
        </p:sp>
        <p:sp>
          <p:nvSpPr>
            <p:cNvPr id="30" name="Rectangle 29"/>
            <p:cNvSpPr/>
            <p:nvPr/>
          </p:nvSpPr>
          <p:spPr>
            <a:xfrm>
              <a:off x="2142699"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1</a:t>
              </a:r>
              <a:endParaRPr lang="en-US" sz="2400" dirty="0">
                <a:solidFill>
                  <a:srgbClr val="FF0000"/>
                </a:solidFill>
              </a:endParaRPr>
            </a:p>
          </p:txBody>
        </p:sp>
        <p:sp>
          <p:nvSpPr>
            <p:cNvPr id="31" name="Rectangle 30"/>
            <p:cNvSpPr/>
            <p:nvPr/>
          </p:nvSpPr>
          <p:spPr>
            <a:xfrm>
              <a:off x="2879678"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2</a:t>
              </a:r>
              <a:endParaRPr lang="en-US" sz="2400" dirty="0">
                <a:solidFill>
                  <a:srgbClr val="FF0000"/>
                </a:solidFill>
              </a:endParaRPr>
            </a:p>
          </p:txBody>
        </p:sp>
        <p:sp>
          <p:nvSpPr>
            <p:cNvPr id="32" name="Rectangle 31"/>
            <p:cNvSpPr/>
            <p:nvPr/>
          </p:nvSpPr>
          <p:spPr>
            <a:xfrm>
              <a:off x="3616657"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3</a:t>
              </a:r>
            </a:p>
          </p:txBody>
        </p:sp>
        <p:sp>
          <p:nvSpPr>
            <p:cNvPr id="33" name="Rectangle 32"/>
            <p:cNvSpPr/>
            <p:nvPr/>
          </p:nvSpPr>
          <p:spPr>
            <a:xfrm>
              <a:off x="4353636"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4</a:t>
              </a:r>
              <a:endParaRPr lang="en-US" sz="2400" dirty="0">
                <a:solidFill>
                  <a:srgbClr val="FF0000"/>
                </a:solidFill>
              </a:endParaRPr>
            </a:p>
          </p:txBody>
        </p:sp>
        <p:sp>
          <p:nvSpPr>
            <p:cNvPr id="34" name="Rectangle 33"/>
            <p:cNvSpPr/>
            <p:nvPr/>
          </p:nvSpPr>
          <p:spPr>
            <a:xfrm>
              <a:off x="5090615"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5</a:t>
              </a:r>
              <a:endParaRPr lang="en-US" sz="2400" dirty="0">
                <a:solidFill>
                  <a:srgbClr val="FF0000"/>
                </a:solidFill>
              </a:endParaRPr>
            </a:p>
          </p:txBody>
        </p:sp>
        <p:sp>
          <p:nvSpPr>
            <p:cNvPr id="35" name="Rectangle 34"/>
            <p:cNvSpPr/>
            <p:nvPr/>
          </p:nvSpPr>
          <p:spPr>
            <a:xfrm>
              <a:off x="5827594"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6</a:t>
              </a:r>
              <a:endParaRPr lang="en-US" sz="2400" dirty="0">
                <a:solidFill>
                  <a:srgbClr val="FF0000"/>
                </a:solidFill>
              </a:endParaRPr>
            </a:p>
          </p:txBody>
        </p:sp>
        <p:sp>
          <p:nvSpPr>
            <p:cNvPr id="36" name="Rectangle 35"/>
            <p:cNvSpPr/>
            <p:nvPr/>
          </p:nvSpPr>
          <p:spPr>
            <a:xfrm>
              <a:off x="6564573"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7</a:t>
              </a:r>
              <a:endParaRPr lang="en-US" sz="2400" dirty="0">
                <a:solidFill>
                  <a:srgbClr val="FF0000"/>
                </a:solidFill>
              </a:endParaRPr>
            </a:p>
          </p:txBody>
        </p:sp>
        <p:sp>
          <p:nvSpPr>
            <p:cNvPr id="37" name="Rectangle 36"/>
            <p:cNvSpPr/>
            <p:nvPr/>
          </p:nvSpPr>
          <p:spPr>
            <a:xfrm>
              <a:off x="7301552"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8</a:t>
              </a:r>
              <a:endParaRPr lang="en-US" sz="2400" dirty="0">
                <a:solidFill>
                  <a:srgbClr val="FF0000"/>
                </a:solidFill>
              </a:endParaRPr>
            </a:p>
          </p:txBody>
        </p:sp>
        <p:sp>
          <p:nvSpPr>
            <p:cNvPr id="38" name="Rectangle 37"/>
            <p:cNvSpPr/>
            <p:nvPr/>
          </p:nvSpPr>
          <p:spPr>
            <a:xfrm>
              <a:off x="8038531"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9</a:t>
              </a:r>
              <a:endParaRPr lang="en-US" sz="2400" dirty="0">
                <a:solidFill>
                  <a:srgbClr val="FF0000"/>
                </a:solidFill>
              </a:endParaRPr>
            </a:p>
          </p:txBody>
        </p:sp>
        <p:sp>
          <p:nvSpPr>
            <p:cNvPr id="39" name="Rectangle 38"/>
            <p:cNvSpPr/>
            <p:nvPr/>
          </p:nvSpPr>
          <p:spPr>
            <a:xfrm>
              <a:off x="8775510"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10</a:t>
              </a:r>
              <a:endParaRPr lang="en-US" sz="2400" dirty="0">
                <a:solidFill>
                  <a:srgbClr val="FF0000"/>
                </a:solidFill>
              </a:endParaRPr>
            </a:p>
          </p:txBody>
        </p:sp>
        <p:sp>
          <p:nvSpPr>
            <p:cNvPr id="40" name="Rectangle 39"/>
            <p:cNvSpPr/>
            <p:nvPr/>
          </p:nvSpPr>
          <p:spPr>
            <a:xfrm>
              <a:off x="9512489"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11</a:t>
              </a:r>
              <a:endParaRPr lang="en-US" sz="2400" dirty="0">
                <a:solidFill>
                  <a:srgbClr val="FF0000"/>
                </a:solidFill>
              </a:endParaRPr>
            </a:p>
          </p:txBody>
        </p:sp>
        <p:sp>
          <p:nvSpPr>
            <p:cNvPr id="42" name="Rectangle 41"/>
            <p:cNvSpPr/>
            <p:nvPr/>
          </p:nvSpPr>
          <p:spPr>
            <a:xfrm>
              <a:off x="10249467" y="4738899"/>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12</a:t>
              </a:r>
              <a:endParaRPr lang="en-US" sz="2400" dirty="0">
                <a:solidFill>
                  <a:srgbClr val="FF0000"/>
                </a:solidFill>
              </a:endParaRPr>
            </a:p>
          </p:txBody>
        </p:sp>
      </p:grpSp>
      <p:sp>
        <p:nvSpPr>
          <p:cNvPr id="46" name="TextBox 45"/>
          <p:cNvSpPr txBox="1"/>
          <p:nvPr/>
        </p:nvSpPr>
        <p:spPr>
          <a:xfrm>
            <a:off x="8810196" y="3448388"/>
            <a:ext cx="2678374" cy="461665"/>
          </a:xfrm>
          <a:prstGeom prst="rect">
            <a:avLst/>
          </a:prstGeom>
          <a:noFill/>
        </p:spPr>
        <p:txBody>
          <a:bodyPr wrap="square" rtlCol="0">
            <a:spAutoFit/>
          </a:bodyPr>
          <a:lstStyle/>
          <a:p>
            <a:r>
              <a:rPr lang="en-US" sz="2400" b="1" dirty="0" smtClean="0"/>
              <a:t>H1(18) = 5</a:t>
            </a:r>
            <a:endParaRPr lang="en-US" sz="2400" b="1" dirty="0"/>
          </a:p>
        </p:txBody>
      </p:sp>
      <p:sp>
        <p:nvSpPr>
          <p:cNvPr id="47" name="TextBox 46"/>
          <p:cNvSpPr txBox="1"/>
          <p:nvPr/>
        </p:nvSpPr>
        <p:spPr>
          <a:xfrm>
            <a:off x="8786882" y="2924917"/>
            <a:ext cx="2678374" cy="461665"/>
          </a:xfrm>
          <a:prstGeom prst="rect">
            <a:avLst/>
          </a:prstGeom>
          <a:noFill/>
        </p:spPr>
        <p:txBody>
          <a:bodyPr wrap="square" rtlCol="0">
            <a:spAutoFit/>
          </a:bodyPr>
          <a:lstStyle/>
          <a:p>
            <a:r>
              <a:rPr lang="en-US" sz="2400" b="1" dirty="0" smtClean="0"/>
              <a:t>H1(18) = 18 mod 13</a:t>
            </a:r>
            <a:endParaRPr lang="en-US" sz="2400" b="1" dirty="0"/>
          </a:p>
        </p:txBody>
      </p:sp>
    </p:spTree>
    <p:extLst>
      <p:ext uri="{BB962C8B-B14F-4D97-AF65-F5344CB8AC3E}">
        <p14:creationId xmlns:p14="http://schemas.microsoft.com/office/powerpoint/2010/main" xmlns="" val="2514494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6"/>
                                        </p:tgtEl>
                                        <p:attrNameLst>
                                          <p:attrName>style.visibility</p:attrName>
                                        </p:attrNameLst>
                                      </p:cBhvr>
                                      <p:to>
                                        <p:strVal val="visible"/>
                                      </p:to>
                                    </p:set>
                                    <p:animEffect transition="in" filter="fade">
                                      <p:cBhvr>
                                        <p:cTn id="14" dur="1000"/>
                                        <p:tgtEl>
                                          <p:spTgt spid="46"/>
                                        </p:tgtEl>
                                      </p:cBhvr>
                                    </p:animEffect>
                                    <p:anim calcmode="lin" valueType="num">
                                      <p:cBhvr>
                                        <p:cTn id="15" dur="1000" fill="hold"/>
                                        <p:tgtEl>
                                          <p:spTgt spid="46"/>
                                        </p:tgtEl>
                                        <p:attrNameLst>
                                          <p:attrName>ppt_x</p:attrName>
                                        </p:attrNameLst>
                                      </p:cBhvr>
                                      <p:tavLst>
                                        <p:tav tm="0">
                                          <p:val>
                                            <p:strVal val="#ppt_x"/>
                                          </p:val>
                                        </p:tav>
                                        <p:tav tm="100000">
                                          <p:val>
                                            <p:strVal val="#ppt_x"/>
                                          </p:val>
                                        </p:tav>
                                      </p:tavLst>
                                    </p:anim>
                                    <p:anim calcmode="lin" valueType="num">
                                      <p:cBhvr>
                                        <p:cTn id="16"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0">
                                            <p:txEl>
                                              <p:pRg st="0" end="0"/>
                                            </p:txEl>
                                          </p:spTgt>
                                        </p:tgtEl>
                                        <p:attrNameLst>
                                          <p:attrName>style.visibility</p:attrName>
                                        </p:attrNameLst>
                                      </p:cBhvr>
                                      <p:to>
                                        <p:strVal val="visible"/>
                                      </p:to>
                                    </p:set>
                                    <p:animEffect transition="in" filter="fade">
                                      <p:cBhvr>
                                        <p:cTn id="21" dur="1000"/>
                                        <p:tgtEl>
                                          <p:spTgt spid="20">
                                            <p:txEl>
                                              <p:pRg st="0" end="0"/>
                                            </p:txEl>
                                          </p:spTgt>
                                        </p:tgtEl>
                                      </p:cBhvr>
                                    </p:animEffect>
                                    <p:anim calcmode="lin" valueType="num">
                                      <p:cBhvr>
                                        <p:cTn id="22" dur="10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2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0156"/>
            <a:ext cx="10515600" cy="1325563"/>
          </a:xfrm>
        </p:spPr>
        <p:txBody>
          <a:bodyPr/>
          <a:lstStyle/>
          <a:p>
            <a:r>
              <a:rPr lang="en-US" b="1" dirty="0" smtClean="0">
                <a:solidFill>
                  <a:srgbClr val="003366"/>
                </a:solidFill>
                <a:latin typeface="Bookman Old Style,Bold"/>
              </a:rPr>
              <a:t>Double Hashing                           Contd.</a:t>
            </a:r>
            <a:endParaRPr lang="en-US" dirty="0"/>
          </a:p>
        </p:txBody>
      </p:sp>
      <p:sp>
        <p:nvSpPr>
          <p:cNvPr id="4" name="Content Placeholder 3"/>
          <p:cNvSpPr>
            <a:spLocks noGrp="1"/>
          </p:cNvSpPr>
          <p:nvPr>
            <p:ph idx="1"/>
          </p:nvPr>
        </p:nvSpPr>
        <p:spPr/>
        <p:txBody>
          <a:bodyPr>
            <a:normAutofit/>
          </a:bodyPr>
          <a:lstStyle/>
          <a:p>
            <a:r>
              <a:rPr lang="en-US" sz="3200" dirty="0" smtClean="0"/>
              <a:t>Example: </a:t>
            </a:r>
          </a:p>
          <a:p>
            <a:pPr lvl="1"/>
            <a:r>
              <a:rPr lang="en-US" sz="2800" i="1" dirty="0" smtClean="0"/>
              <a:t>H1(k) = k mod 13</a:t>
            </a:r>
          </a:p>
          <a:p>
            <a:pPr lvl="1"/>
            <a:r>
              <a:rPr lang="en-US" sz="2800" i="1" dirty="0" smtClean="0"/>
              <a:t>H2(k) = 8 – (k mod 8)</a:t>
            </a:r>
          </a:p>
          <a:p>
            <a:pPr lvl="1"/>
            <a:r>
              <a:rPr lang="en-US" sz="2800" dirty="0" smtClean="0"/>
              <a:t>Insert keys : 18  </a:t>
            </a:r>
            <a:r>
              <a:rPr lang="en-US" sz="2800" b="1" dirty="0" smtClean="0">
                <a:solidFill>
                  <a:srgbClr val="FF0000"/>
                </a:solidFill>
              </a:rPr>
              <a:t>41</a:t>
            </a:r>
            <a:r>
              <a:rPr lang="en-US" sz="2800" dirty="0" smtClean="0"/>
              <a:t>  22  44  59  32  31  73</a:t>
            </a:r>
            <a:endParaRPr lang="en-US" sz="2800" dirty="0"/>
          </a:p>
        </p:txBody>
      </p:sp>
      <p:sp>
        <p:nvSpPr>
          <p:cNvPr id="6" name="Rectangle 5"/>
          <p:cNvSpPr/>
          <p:nvPr/>
        </p:nvSpPr>
        <p:spPr>
          <a:xfrm>
            <a:off x="1305636"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6" name="Rectangle 15"/>
          <p:cNvSpPr/>
          <p:nvPr/>
        </p:nvSpPr>
        <p:spPr>
          <a:xfrm>
            <a:off x="2042615"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7" name="Rectangle 16"/>
          <p:cNvSpPr/>
          <p:nvPr/>
        </p:nvSpPr>
        <p:spPr>
          <a:xfrm>
            <a:off x="2779594"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41</a:t>
            </a:r>
            <a:endParaRPr lang="en-US" sz="2400" dirty="0">
              <a:solidFill>
                <a:schemeClr val="tx1"/>
              </a:solidFill>
            </a:endParaRPr>
          </a:p>
        </p:txBody>
      </p:sp>
      <p:sp>
        <p:nvSpPr>
          <p:cNvPr id="18" name="Rectangle 17"/>
          <p:cNvSpPr/>
          <p:nvPr/>
        </p:nvSpPr>
        <p:spPr>
          <a:xfrm>
            <a:off x="3516573"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9" name="Rectangle 18"/>
          <p:cNvSpPr/>
          <p:nvPr/>
        </p:nvSpPr>
        <p:spPr>
          <a:xfrm>
            <a:off x="4253552"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0" name="Rectangle 19"/>
          <p:cNvSpPr/>
          <p:nvPr/>
        </p:nvSpPr>
        <p:spPr>
          <a:xfrm>
            <a:off x="4990531"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18</a:t>
            </a:r>
            <a:endParaRPr lang="en-US" sz="2400" dirty="0">
              <a:solidFill>
                <a:schemeClr val="tx1"/>
              </a:solidFill>
            </a:endParaRPr>
          </a:p>
        </p:txBody>
      </p:sp>
      <p:sp>
        <p:nvSpPr>
          <p:cNvPr id="21" name="Rectangle 20"/>
          <p:cNvSpPr/>
          <p:nvPr/>
        </p:nvSpPr>
        <p:spPr>
          <a:xfrm>
            <a:off x="5727510"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2" name="Rectangle 21"/>
          <p:cNvSpPr/>
          <p:nvPr/>
        </p:nvSpPr>
        <p:spPr>
          <a:xfrm>
            <a:off x="6464489"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3" name="Rectangle 22"/>
          <p:cNvSpPr/>
          <p:nvPr/>
        </p:nvSpPr>
        <p:spPr>
          <a:xfrm>
            <a:off x="7201468"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4" name="Rectangle 23"/>
          <p:cNvSpPr/>
          <p:nvPr/>
        </p:nvSpPr>
        <p:spPr>
          <a:xfrm>
            <a:off x="7938447"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5" name="Rectangle 24"/>
          <p:cNvSpPr/>
          <p:nvPr/>
        </p:nvSpPr>
        <p:spPr>
          <a:xfrm>
            <a:off x="8675426"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6" name="Rectangle 25"/>
          <p:cNvSpPr/>
          <p:nvPr/>
        </p:nvSpPr>
        <p:spPr>
          <a:xfrm>
            <a:off x="9412405"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1" name="Rectangle 40"/>
          <p:cNvSpPr/>
          <p:nvPr/>
        </p:nvSpPr>
        <p:spPr>
          <a:xfrm>
            <a:off x="10149384"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grpSp>
        <p:nvGrpSpPr>
          <p:cNvPr id="44" name="Group 43"/>
          <p:cNvGrpSpPr/>
          <p:nvPr/>
        </p:nvGrpSpPr>
        <p:grpSpPr>
          <a:xfrm>
            <a:off x="1305636" y="5339400"/>
            <a:ext cx="9580726" cy="579304"/>
            <a:chOff x="1405720" y="4738899"/>
            <a:chExt cx="9580726" cy="579304"/>
          </a:xfrm>
        </p:grpSpPr>
        <p:sp>
          <p:nvSpPr>
            <p:cNvPr id="29" name="Rectangle 28"/>
            <p:cNvSpPr/>
            <p:nvPr/>
          </p:nvSpPr>
          <p:spPr>
            <a:xfrm>
              <a:off x="1405720"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0</a:t>
              </a:r>
              <a:endParaRPr lang="en-US" sz="2400" dirty="0">
                <a:solidFill>
                  <a:srgbClr val="FF0000"/>
                </a:solidFill>
              </a:endParaRPr>
            </a:p>
          </p:txBody>
        </p:sp>
        <p:sp>
          <p:nvSpPr>
            <p:cNvPr id="30" name="Rectangle 29"/>
            <p:cNvSpPr/>
            <p:nvPr/>
          </p:nvSpPr>
          <p:spPr>
            <a:xfrm>
              <a:off x="2142699"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1</a:t>
              </a:r>
              <a:endParaRPr lang="en-US" sz="2400" dirty="0">
                <a:solidFill>
                  <a:srgbClr val="FF0000"/>
                </a:solidFill>
              </a:endParaRPr>
            </a:p>
          </p:txBody>
        </p:sp>
        <p:sp>
          <p:nvSpPr>
            <p:cNvPr id="31" name="Rectangle 30"/>
            <p:cNvSpPr/>
            <p:nvPr/>
          </p:nvSpPr>
          <p:spPr>
            <a:xfrm>
              <a:off x="2879678"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2</a:t>
              </a:r>
              <a:endParaRPr lang="en-US" sz="2400" dirty="0">
                <a:solidFill>
                  <a:srgbClr val="FF0000"/>
                </a:solidFill>
              </a:endParaRPr>
            </a:p>
          </p:txBody>
        </p:sp>
        <p:sp>
          <p:nvSpPr>
            <p:cNvPr id="32" name="Rectangle 31"/>
            <p:cNvSpPr/>
            <p:nvPr/>
          </p:nvSpPr>
          <p:spPr>
            <a:xfrm>
              <a:off x="3616657"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3</a:t>
              </a:r>
            </a:p>
          </p:txBody>
        </p:sp>
        <p:sp>
          <p:nvSpPr>
            <p:cNvPr id="33" name="Rectangle 32"/>
            <p:cNvSpPr/>
            <p:nvPr/>
          </p:nvSpPr>
          <p:spPr>
            <a:xfrm>
              <a:off x="4353636"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4</a:t>
              </a:r>
              <a:endParaRPr lang="en-US" sz="2400" dirty="0">
                <a:solidFill>
                  <a:srgbClr val="FF0000"/>
                </a:solidFill>
              </a:endParaRPr>
            </a:p>
          </p:txBody>
        </p:sp>
        <p:sp>
          <p:nvSpPr>
            <p:cNvPr id="34" name="Rectangle 33"/>
            <p:cNvSpPr/>
            <p:nvPr/>
          </p:nvSpPr>
          <p:spPr>
            <a:xfrm>
              <a:off x="5090615"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5</a:t>
              </a:r>
              <a:endParaRPr lang="en-US" sz="2400" dirty="0">
                <a:solidFill>
                  <a:srgbClr val="FF0000"/>
                </a:solidFill>
              </a:endParaRPr>
            </a:p>
          </p:txBody>
        </p:sp>
        <p:sp>
          <p:nvSpPr>
            <p:cNvPr id="35" name="Rectangle 34"/>
            <p:cNvSpPr/>
            <p:nvPr/>
          </p:nvSpPr>
          <p:spPr>
            <a:xfrm>
              <a:off x="5827594"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6</a:t>
              </a:r>
              <a:endParaRPr lang="en-US" sz="2400" dirty="0">
                <a:solidFill>
                  <a:srgbClr val="FF0000"/>
                </a:solidFill>
              </a:endParaRPr>
            </a:p>
          </p:txBody>
        </p:sp>
        <p:sp>
          <p:nvSpPr>
            <p:cNvPr id="36" name="Rectangle 35"/>
            <p:cNvSpPr/>
            <p:nvPr/>
          </p:nvSpPr>
          <p:spPr>
            <a:xfrm>
              <a:off x="6564573"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7</a:t>
              </a:r>
              <a:endParaRPr lang="en-US" sz="2400" dirty="0">
                <a:solidFill>
                  <a:srgbClr val="FF0000"/>
                </a:solidFill>
              </a:endParaRPr>
            </a:p>
          </p:txBody>
        </p:sp>
        <p:sp>
          <p:nvSpPr>
            <p:cNvPr id="37" name="Rectangle 36"/>
            <p:cNvSpPr/>
            <p:nvPr/>
          </p:nvSpPr>
          <p:spPr>
            <a:xfrm>
              <a:off x="7301552"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8</a:t>
              </a:r>
              <a:endParaRPr lang="en-US" sz="2400" dirty="0">
                <a:solidFill>
                  <a:srgbClr val="FF0000"/>
                </a:solidFill>
              </a:endParaRPr>
            </a:p>
          </p:txBody>
        </p:sp>
        <p:sp>
          <p:nvSpPr>
            <p:cNvPr id="38" name="Rectangle 37"/>
            <p:cNvSpPr/>
            <p:nvPr/>
          </p:nvSpPr>
          <p:spPr>
            <a:xfrm>
              <a:off x="8038531"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9</a:t>
              </a:r>
              <a:endParaRPr lang="en-US" sz="2400" dirty="0">
                <a:solidFill>
                  <a:srgbClr val="FF0000"/>
                </a:solidFill>
              </a:endParaRPr>
            </a:p>
          </p:txBody>
        </p:sp>
        <p:sp>
          <p:nvSpPr>
            <p:cNvPr id="39" name="Rectangle 38"/>
            <p:cNvSpPr/>
            <p:nvPr/>
          </p:nvSpPr>
          <p:spPr>
            <a:xfrm>
              <a:off x="8775510"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10</a:t>
              </a:r>
              <a:endParaRPr lang="en-US" sz="2400" dirty="0">
                <a:solidFill>
                  <a:srgbClr val="FF0000"/>
                </a:solidFill>
              </a:endParaRPr>
            </a:p>
          </p:txBody>
        </p:sp>
        <p:sp>
          <p:nvSpPr>
            <p:cNvPr id="40" name="Rectangle 39"/>
            <p:cNvSpPr/>
            <p:nvPr/>
          </p:nvSpPr>
          <p:spPr>
            <a:xfrm>
              <a:off x="9512489"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11</a:t>
              </a:r>
              <a:endParaRPr lang="en-US" sz="2400" dirty="0">
                <a:solidFill>
                  <a:srgbClr val="FF0000"/>
                </a:solidFill>
              </a:endParaRPr>
            </a:p>
          </p:txBody>
        </p:sp>
        <p:sp>
          <p:nvSpPr>
            <p:cNvPr id="42" name="Rectangle 41"/>
            <p:cNvSpPr/>
            <p:nvPr/>
          </p:nvSpPr>
          <p:spPr>
            <a:xfrm>
              <a:off x="10249467" y="4738899"/>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12</a:t>
              </a:r>
              <a:endParaRPr lang="en-US" sz="2400" dirty="0">
                <a:solidFill>
                  <a:srgbClr val="FF0000"/>
                </a:solidFill>
              </a:endParaRPr>
            </a:p>
          </p:txBody>
        </p:sp>
      </p:grpSp>
      <p:sp>
        <p:nvSpPr>
          <p:cNvPr id="46" name="TextBox 45"/>
          <p:cNvSpPr txBox="1"/>
          <p:nvPr/>
        </p:nvSpPr>
        <p:spPr>
          <a:xfrm>
            <a:off x="8810196" y="3448388"/>
            <a:ext cx="2678374" cy="461665"/>
          </a:xfrm>
          <a:prstGeom prst="rect">
            <a:avLst/>
          </a:prstGeom>
          <a:noFill/>
        </p:spPr>
        <p:txBody>
          <a:bodyPr wrap="square" rtlCol="0">
            <a:spAutoFit/>
          </a:bodyPr>
          <a:lstStyle/>
          <a:p>
            <a:r>
              <a:rPr lang="en-US" sz="2400" b="1" dirty="0" smtClean="0"/>
              <a:t>H1(41) = 2</a:t>
            </a:r>
            <a:endParaRPr lang="en-US" sz="2400" b="1" dirty="0"/>
          </a:p>
        </p:txBody>
      </p:sp>
      <p:sp>
        <p:nvSpPr>
          <p:cNvPr id="47" name="TextBox 46"/>
          <p:cNvSpPr txBox="1"/>
          <p:nvPr/>
        </p:nvSpPr>
        <p:spPr>
          <a:xfrm>
            <a:off x="8786882" y="2924917"/>
            <a:ext cx="2678374" cy="461665"/>
          </a:xfrm>
          <a:prstGeom prst="rect">
            <a:avLst/>
          </a:prstGeom>
          <a:noFill/>
        </p:spPr>
        <p:txBody>
          <a:bodyPr wrap="square" rtlCol="0">
            <a:spAutoFit/>
          </a:bodyPr>
          <a:lstStyle/>
          <a:p>
            <a:r>
              <a:rPr lang="en-US" sz="2400" b="1" dirty="0" smtClean="0"/>
              <a:t>H1(41) = 41 mod 13</a:t>
            </a:r>
            <a:endParaRPr lang="en-US" sz="2400" b="1" dirty="0"/>
          </a:p>
        </p:txBody>
      </p:sp>
    </p:spTree>
    <p:extLst>
      <p:ext uri="{BB962C8B-B14F-4D97-AF65-F5344CB8AC3E}">
        <p14:creationId xmlns:p14="http://schemas.microsoft.com/office/powerpoint/2010/main" xmlns="" val="1187148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6"/>
                                        </p:tgtEl>
                                        <p:attrNameLst>
                                          <p:attrName>style.visibility</p:attrName>
                                        </p:attrNameLst>
                                      </p:cBhvr>
                                      <p:to>
                                        <p:strVal val="visible"/>
                                      </p:to>
                                    </p:set>
                                    <p:animEffect transition="in" filter="fade">
                                      <p:cBhvr>
                                        <p:cTn id="14" dur="1000"/>
                                        <p:tgtEl>
                                          <p:spTgt spid="46"/>
                                        </p:tgtEl>
                                      </p:cBhvr>
                                    </p:animEffect>
                                    <p:anim calcmode="lin" valueType="num">
                                      <p:cBhvr>
                                        <p:cTn id="15" dur="1000" fill="hold"/>
                                        <p:tgtEl>
                                          <p:spTgt spid="46"/>
                                        </p:tgtEl>
                                        <p:attrNameLst>
                                          <p:attrName>ppt_x</p:attrName>
                                        </p:attrNameLst>
                                      </p:cBhvr>
                                      <p:tavLst>
                                        <p:tav tm="0">
                                          <p:val>
                                            <p:strVal val="#ppt_x"/>
                                          </p:val>
                                        </p:tav>
                                        <p:tav tm="100000">
                                          <p:val>
                                            <p:strVal val="#ppt_x"/>
                                          </p:val>
                                        </p:tav>
                                      </p:tavLst>
                                    </p:anim>
                                    <p:anim calcmode="lin" valueType="num">
                                      <p:cBhvr>
                                        <p:cTn id="16"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7">
                                            <p:txEl>
                                              <p:pRg st="0" end="0"/>
                                            </p:txEl>
                                          </p:spTgt>
                                        </p:tgtEl>
                                        <p:attrNameLst>
                                          <p:attrName>style.visibility</p:attrName>
                                        </p:attrNameLst>
                                      </p:cBhvr>
                                      <p:to>
                                        <p:strVal val="visible"/>
                                      </p:to>
                                    </p:set>
                                    <p:animEffect transition="in" filter="fade">
                                      <p:cBhvr>
                                        <p:cTn id="21" dur="1000"/>
                                        <p:tgtEl>
                                          <p:spTgt spid="17">
                                            <p:txEl>
                                              <p:pRg st="0" end="0"/>
                                            </p:txEl>
                                          </p:spTgt>
                                        </p:tgtEl>
                                      </p:cBhvr>
                                    </p:animEffect>
                                    <p:anim calcmode="lin" valueType="num">
                                      <p:cBhvr>
                                        <p:cTn id="22"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0156"/>
            <a:ext cx="10515600" cy="1325563"/>
          </a:xfrm>
        </p:spPr>
        <p:txBody>
          <a:bodyPr/>
          <a:lstStyle/>
          <a:p>
            <a:r>
              <a:rPr lang="en-US" b="1" dirty="0" smtClean="0">
                <a:solidFill>
                  <a:srgbClr val="003366"/>
                </a:solidFill>
                <a:latin typeface="Bookman Old Style,Bold"/>
              </a:rPr>
              <a:t>Double Hashing                           Contd.</a:t>
            </a:r>
            <a:endParaRPr lang="en-US" dirty="0"/>
          </a:p>
        </p:txBody>
      </p:sp>
      <p:sp>
        <p:nvSpPr>
          <p:cNvPr id="4" name="Content Placeholder 3"/>
          <p:cNvSpPr>
            <a:spLocks noGrp="1"/>
          </p:cNvSpPr>
          <p:nvPr>
            <p:ph idx="1"/>
          </p:nvPr>
        </p:nvSpPr>
        <p:spPr/>
        <p:txBody>
          <a:bodyPr>
            <a:normAutofit/>
          </a:bodyPr>
          <a:lstStyle/>
          <a:p>
            <a:r>
              <a:rPr lang="en-US" sz="3200" dirty="0" smtClean="0"/>
              <a:t>Example: </a:t>
            </a:r>
          </a:p>
          <a:p>
            <a:pPr lvl="1"/>
            <a:r>
              <a:rPr lang="en-US" sz="2800" i="1" dirty="0" smtClean="0"/>
              <a:t>H1(k) = k mod 13</a:t>
            </a:r>
          </a:p>
          <a:p>
            <a:pPr lvl="1"/>
            <a:r>
              <a:rPr lang="en-US" sz="2800" i="1" dirty="0" smtClean="0"/>
              <a:t>H2(k) = 8 – (k mod 8)</a:t>
            </a:r>
          </a:p>
          <a:p>
            <a:pPr lvl="1"/>
            <a:r>
              <a:rPr lang="en-US" sz="2800" dirty="0" smtClean="0"/>
              <a:t>Insert keys : 18  41  </a:t>
            </a:r>
            <a:r>
              <a:rPr lang="en-US" sz="2800" b="1" dirty="0" smtClean="0">
                <a:solidFill>
                  <a:srgbClr val="FF0000"/>
                </a:solidFill>
              </a:rPr>
              <a:t>22</a:t>
            </a:r>
            <a:r>
              <a:rPr lang="en-US" sz="2800" dirty="0" smtClean="0"/>
              <a:t>  44  59  32  31  73</a:t>
            </a:r>
            <a:endParaRPr lang="en-US" sz="2800" dirty="0"/>
          </a:p>
        </p:txBody>
      </p:sp>
      <p:sp>
        <p:nvSpPr>
          <p:cNvPr id="6" name="Rectangle 5"/>
          <p:cNvSpPr/>
          <p:nvPr/>
        </p:nvSpPr>
        <p:spPr>
          <a:xfrm>
            <a:off x="1305636"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6" name="Rectangle 15"/>
          <p:cNvSpPr/>
          <p:nvPr/>
        </p:nvSpPr>
        <p:spPr>
          <a:xfrm>
            <a:off x="2042615"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7" name="Rectangle 16"/>
          <p:cNvSpPr/>
          <p:nvPr/>
        </p:nvSpPr>
        <p:spPr>
          <a:xfrm>
            <a:off x="2779594"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41</a:t>
            </a:r>
            <a:endParaRPr lang="en-US" sz="2400" dirty="0">
              <a:solidFill>
                <a:schemeClr val="tx1"/>
              </a:solidFill>
            </a:endParaRPr>
          </a:p>
        </p:txBody>
      </p:sp>
      <p:sp>
        <p:nvSpPr>
          <p:cNvPr id="18" name="Rectangle 17"/>
          <p:cNvSpPr/>
          <p:nvPr/>
        </p:nvSpPr>
        <p:spPr>
          <a:xfrm>
            <a:off x="3516573"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9" name="Rectangle 18"/>
          <p:cNvSpPr/>
          <p:nvPr/>
        </p:nvSpPr>
        <p:spPr>
          <a:xfrm>
            <a:off x="4253552"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0" name="Rectangle 19"/>
          <p:cNvSpPr/>
          <p:nvPr/>
        </p:nvSpPr>
        <p:spPr>
          <a:xfrm>
            <a:off x="4990531"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18</a:t>
            </a:r>
            <a:endParaRPr lang="en-US" sz="2400" dirty="0">
              <a:solidFill>
                <a:schemeClr val="tx1"/>
              </a:solidFill>
            </a:endParaRPr>
          </a:p>
        </p:txBody>
      </p:sp>
      <p:sp>
        <p:nvSpPr>
          <p:cNvPr id="21" name="Rectangle 20"/>
          <p:cNvSpPr/>
          <p:nvPr/>
        </p:nvSpPr>
        <p:spPr>
          <a:xfrm>
            <a:off x="5727510"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2" name="Rectangle 21"/>
          <p:cNvSpPr/>
          <p:nvPr/>
        </p:nvSpPr>
        <p:spPr>
          <a:xfrm>
            <a:off x="6464489"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3" name="Rectangle 22"/>
          <p:cNvSpPr/>
          <p:nvPr/>
        </p:nvSpPr>
        <p:spPr>
          <a:xfrm>
            <a:off x="7201468"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4" name="Rectangle 23"/>
          <p:cNvSpPr/>
          <p:nvPr/>
        </p:nvSpPr>
        <p:spPr>
          <a:xfrm>
            <a:off x="7938447"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22</a:t>
            </a:r>
            <a:endParaRPr lang="en-US" sz="2400" dirty="0">
              <a:solidFill>
                <a:schemeClr val="tx1"/>
              </a:solidFill>
            </a:endParaRPr>
          </a:p>
        </p:txBody>
      </p:sp>
      <p:sp>
        <p:nvSpPr>
          <p:cNvPr id="25" name="Rectangle 24"/>
          <p:cNvSpPr/>
          <p:nvPr/>
        </p:nvSpPr>
        <p:spPr>
          <a:xfrm>
            <a:off x="8675426"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6" name="Rectangle 25"/>
          <p:cNvSpPr/>
          <p:nvPr/>
        </p:nvSpPr>
        <p:spPr>
          <a:xfrm>
            <a:off x="9412405"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1" name="Rectangle 40"/>
          <p:cNvSpPr/>
          <p:nvPr/>
        </p:nvSpPr>
        <p:spPr>
          <a:xfrm>
            <a:off x="10149384"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grpSp>
        <p:nvGrpSpPr>
          <p:cNvPr id="44" name="Group 43"/>
          <p:cNvGrpSpPr/>
          <p:nvPr/>
        </p:nvGrpSpPr>
        <p:grpSpPr>
          <a:xfrm>
            <a:off x="1305636" y="5339400"/>
            <a:ext cx="9580726" cy="579304"/>
            <a:chOff x="1405720" y="4738899"/>
            <a:chExt cx="9580726" cy="579304"/>
          </a:xfrm>
        </p:grpSpPr>
        <p:sp>
          <p:nvSpPr>
            <p:cNvPr id="29" name="Rectangle 28"/>
            <p:cNvSpPr/>
            <p:nvPr/>
          </p:nvSpPr>
          <p:spPr>
            <a:xfrm>
              <a:off x="1405720"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0</a:t>
              </a:r>
              <a:endParaRPr lang="en-US" sz="2400" dirty="0">
                <a:solidFill>
                  <a:srgbClr val="FF0000"/>
                </a:solidFill>
              </a:endParaRPr>
            </a:p>
          </p:txBody>
        </p:sp>
        <p:sp>
          <p:nvSpPr>
            <p:cNvPr id="30" name="Rectangle 29"/>
            <p:cNvSpPr/>
            <p:nvPr/>
          </p:nvSpPr>
          <p:spPr>
            <a:xfrm>
              <a:off x="2142699"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1</a:t>
              </a:r>
              <a:endParaRPr lang="en-US" sz="2400" dirty="0">
                <a:solidFill>
                  <a:srgbClr val="FF0000"/>
                </a:solidFill>
              </a:endParaRPr>
            </a:p>
          </p:txBody>
        </p:sp>
        <p:sp>
          <p:nvSpPr>
            <p:cNvPr id="31" name="Rectangle 30"/>
            <p:cNvSpPr/>
            <p:nvPr/>
          </p:nvSpPr>
          <p:spPr>
            <a:xfrm>
              <a:off x="2879678"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2</a:t>
              </a:r>
              <a:endParaRPr lang="en-US" sz="2400" dirty="0">
                <a:solidFill>
                  <a:srgbClr val="FF0000"/>
                </a:solidFill>
              </a:endParaRPr>
            </a:p>
          </p:txBody>
        </p:sp>
        <p:sp>
          <p:nvSpPr>
            <p:cNvPr id="32" name="Rectangle 31"/>
            <p:cNvSpPr/>
            <p:nvPr/>
          </p:nvSpPr>
          <p:spPr>
            <a:xfrm>
              <a:off x="3616657"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3</a:t>
              </a:r>
            </a:p>
          </p:txBody>
        </p:sp>
        <p:sp>
          <p:nvSpPr>
            <p:cNvPr id="33" name="Rectangle 32"/>
            <p:cNvSpPr/>
            <p:nvPr/>
          </p:nvSpPr>
          <p:spPr>
            <a:xfrm>
              <a:off x="4353636"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4</a:t>
              </a:r>
              <a:endParaRPr lang="en-US" sz="2400" dirty="0">
                <a:solidFill>
                  <a:srgbClr val="FF0000"/>
                </a:solidFill>
              </a:endParaRPr>
            </a:p>
          </p:txBody>
        </p:sp>
        <p:sp>
          <p:nvSpPr>
            <p:cNvPr id="34" name="Rectangle 33"/>
            <p:cNvSpPr/>
            <p:nvPr/>
          </p:nvSpPr>
          <p:spPr>
            <a:xfrm>
              <a:off x="5090615"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5</a:t>
              </a:r>
              <a:endParaRPr lang="en-US" sz="2400" dirty="0">
                <a:solidFill>
                  <a:srgbClr val="FF0000"/>
                </a:solidFill>
              </a:endParaRPr>
            </a:p>
          </p:txBody>
        </p:sp>
        <p:sp>
          <p:nvSpPr>
            <p:cNvPr id="35" name="Rectangle 34"/>
            <p:cNvSpPr/>
            <p:nvPr/>
          </p:nvSpPr>
          <p:spPr>
            <a:xfrm>
              <a:off x="5827594"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6</a:t>
              </a:r>
              <a:endParaRPr lang="en-US" sz="2400" dirty="0">
                <a:solidFill>
                  <a:srgbClr val="FF0000"/>
                </a:solidFill>
              </a:endParaRPr>
            </a:p>
          </p:txBody>
        </p:sp>
        <p:sp>
          <p:nvSpPr>
            <p:cNvPr id="36" name="Rectangle 35"/>
            <p:cNvSpPr/>
            <p:nvPr/>
          </p:nvSpPr>
          <p:spPr>
            <a:xfrm>
              <a:off x="6564573"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7</a:t>
              </a:r>
              <a:endParaRPr lang="en-US" sz="2400" dirty="0">
                <a:solidFill>
                  <a:srgbClr val="FF0000"/>
                </a:solidFill>
              </a:endParaRPr>
            </a:p>
          </p:txBody>
        </p:sp>
        <p:sp>
          <p:nvSpPr>
            <p:cNvPr id="37" name="Rectangle 36"/>
            <p:cNvSpPr/>
            <p:nvPr/>
          </p:nvSpPr>
          <p:spPr>
            <a:xfrm>
              <a:off x="7301552"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8</a:t>
              </a:r>
              <a:endParaRPr lang="en-US" sz="2400" dirty="0">
                <a:solidFill>
                  <a:srgbClr val="FF0000"/>
                </a:solidFill>
              </a:endParaRPr>
            </a:p>
          </p:txBody>
        </p:sp>
        <p:sp>
          <p:nvSpPr>
            <p:cNvPr id="38" name="Rectangle 37"/>
            <p:cNvSpPr/>
            <p:nvPr/>
          </p:nvSpPr>
          <p:spPr>
            <a:xfrm>
              <a:off x="8038531"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9</a:t>
              </a:r>
              <a:endParaRPr lang="en-US" sz="2400" dirty="0">
                <a:solidFill>
                  <a:srgbClr val="FF0000"/>
                </a:solidFill>
              </a:endParaRPr>
            </a:p>
          </p:txBody>
        </p:sp>
        <p:sp>
          <p:nvSpPr>
            <p:cNvPr id="39" name="Rectangle 38"/>
            <p:cNvSpPr/>
            <p:nvPr/>
          </p:nvSpPr>
          <p:spPr>
            <a:xfrm>
              <a:off x="8775510"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10</a:t>
              </a:r>
              <a:endParaRPr lang="en-US" sz="2400" dirty="0">
                <a:solidFill>
                  <a:srgbClr val="FF0000"/>
                </a:solidFill>
              </a:endParaRPr>
            </a:p>
          </p:txBody>
        </p:sp>
        <p:sp>
          <p:nvSpPr>
            <p:cNvPr id="40" name="Rectangle 39"/>
            <p:cNvSpPr/>
            <p:nvPr/>
          </p:nvSpPr>
          <p:spPr>
            <a:xfrm>
              <a:off x="9512489"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11</a:t>
              </a:r>
              <a:endParaRPr lang="en-US" sz="2400" dirty="0">
                <a:solidFill>
                  <a:srgbClr val="FF0000"/>
                </a:solidFill>
              </a:endParaRPr>
            </a:p>
          </p:txBody>
        </p:sp>
        <p:sp>
          <p:nvSpPr>
            <p:cNvPr id="42" name="Rectangle 41"/>
            <p:cNvSpPr/>
            <p:nvPr/>
          </p:nvSpPr>
          <p:spPr>
            <a:xfrm>
              <a:off x="10249467" y="4738899"/>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12</a:t>
              </a:r>
              <a:endParaRPr lang="en-US" sz="2400" dirty="0">
                <a:solidFill>
                  <a:srgbClr val="FF0000"/>
                </a:solidFill>
              </a:endParaRPr>
            </a:p>
          </p:txBody>
        </p:sp>
      </p:grpSp>
      <p:sp>
        <p:nvSpPr>
          <p:cNvPr id="46" name="TextBox 45"/>
          <p:cNvSpPr txBox="1"/>
          <p:nvPr/>
        </p:nvSpPr>
        <p:spPr>
          <a:xfrm>
            <a:off x="8810196" y="3448388"/>
            <a:ext cx="2678374" cy="461665"/>
          </a:xfrm>
          <a:prstGeom prst="rect">
            <a:avLst/>
          </a:prstGeom>
          <a:noFill/>
        </p:spPr>
        <p:txBody>
          <a:bodyPr wrap="square" rtlCol="0">
            <a:spAutoFit/>
          </a:bodyPr>
          <a:lstStyle/>
          <a:p>
            <a:r>
              <a:rPr lang="en-US" sz="2400" b="1" dirty="0" smtClean="0"/>
              <a:t>H1(22) = 9</a:t>
            </a:r>
            <a:endParaRPr lang="en-US" sz="2400" b="1" dirty="0"/>
          </a:p>
        </p:txBody>
      </p:sp>
      <p:sp>
        <p:nvSpPr>
          <p:cNvPr id="47" name="TextBox 46"/>
          <p:cNvSpPr txBox="1"/>
          <p:nvPr/>
        </p:nvSpPr>
        <p:spPr>
          <a:xfrm>
            <a:off x="8786882" y="2924917"/>
            <a:ext cx="2678374" cy="461665"/>
          </a:xfrm>
          <a:prstGeom prst="rect">
            <a:avLst/>
          </a:prstGeom>
          <a:noFill/>
        </p:spPr>
        <p:txBody>
          <a:bodyPr wrap="square" rtlCol="0">
            <a:spAutoFit/>
          </a:bodyPr>
          <a:lstStyle/>
          <a:p>
            <a:r>
              <a:rPr lang="en-US" sz="2400" b="1" dirty="0" smtClean="0"/>
              <a:t>H1(22) = 22 mod 13</a:t>
            </a:r>
            <a:endParaRPr lang="en-US" sz="2400" b="1" dirty="0"/>
          </a:p>
        </p:txBody>
      </p:sp>
    </p:spTree>
    <p:extLst>
      <p:ext uri="{BB962C8B-B14F-4D97-AF65-F5344CB8AC3E}">
        <p14:creationId xmlns:p14="http://schemas.microsoft.com/office/powerpoint/2010/main" xmlns="" val="2296500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6"/>
                                        </p:tgtEl>
                                        <p:attrNameLst>
                                          <p:attrName>style.visibility</p:attrName>
                                        </p:attrNameLst>
                                      </p:cBhvr>
                                      <p:to>
                                        <p:strVal val="visible"/>
                                      </p:to>
                                    </p:set>
                                    <p:animEffect transition="in" filter="fade">
                                      <p:cBhvr>
                                        <p:cTn id="14" dur="1000"/>
                                        <p:tgtEl>
                                          <p:spTgt spid="46"/>
                                        </p:tgtEl>
                                      </p:cBhvr>
                                    </p:animEffect>
                                    <p:anim calcmode="lin" valueType="num">
                                      <p:cBhvr>
                                        <p:cTn id="15" dur="1000" fill="hold"/>
                                        <p:tgtEl>
                                          <p:spTgt spid="46"/>
                                        </p:tgtEl>
                                        <p:attrNameLst>
                                          <p:attrName>ppt_x</p:attrName>
                                        </p:attrNameLst>
                                      </p:cBhvr>
                                      <p:tavLst>
                                        <p:tav tm="0">
                                          <p:val>
                                            <p:strVal val="#ppt_x"/>
                                          </p:val>
                                        </p:tav>
                                        <p:tav tm="100000">
                                          <p:val>
                                            <p:strVal val="#ppt_x"/>
                                          </p:val>
                                        </p:tav>
                                      </p:tavLst>
                                    </p:anim>
                                    <p:anim calcmode="lin" valueType="num">
                                      <p:cBhvr>
                                        <p:cTn id="16"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4">
                                            <p:txEl>
                                              <p:pRg st="0" end="0"/>
                                            </p:txEl>
                                          </p:spTgt>
                                        </p:tgtEl>
                                        <p:attrNameLst>
                                          <p:attrName>style.visibility</p:attrName>
                                        </p:attrNameLst>
                                      </p:cBhvr>
                                      <p:to>
                                        <p:strVal val="visible"/>
                                      </p:to>
                                    </p:set>
                                    <p:animEffect transition="in" filter="fade">
                                      <p:cBhvr>
                                        <p:cTn id="21" dur="1000"/>
                                        <p:tgtEl>
                                          <p:spTgt spid="24">
                                            <p:txEl>
                                              <p:pRg st="0" end="0"/>
                                            </p:txEl>
                                          </p:spTgt>
                                        </p:tgtEl>
                                      </p:cBhvr>
                                    </p:animEffect>
                                    <p:anim calcmode="lin" valueType="num">
                                      <p:cBhvr>
                                        <p:cTn id="22" dur="1000" fill="hold"/>
                                        <p:tgtEl>
                                          <p:spTgt spid="24">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2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0156"/>
            <a:ext cx="10515600" cy="1325563"/>
          </a:xfrm>
        </p:spPr>
        <p:txBody>
          <a:bodyPr/>
          <a:lstStyle/>
          <a:p>
            <a:r>
              <a:rPr lang="en-US" b="1" dirty="0" smtClean="0">
                <a:solidFill>
                  <a:srgbClr val="003366"/>
                </a:solidFill>
                <a:latin typeface="Bookman Old Style,Bold"/>
              </a:rPr>
              <a:t>Double Hashing                           Contd.</a:t>
            </a:r>
            <a:endParaRPr lang="en-US" dirty="0"/>
          </a:p>
        </p:txBody>
      </p:sp>
      <p:sp>
        <p:nvSpPr>
          <p:cNvPr id="4" name="Content Placeholder 3"/>
          <p:cNvSpPr>
            <a:spLocks noGrp="1"/>
          </p:cNvSpPr>
          <p:nvPr>
            <p:ph idx="1"/>
          </p:nvPr>
        </p:nvSpPr>
        <p:spPr/>
        <p:txBody>
          <a:bodyPr>
            <a:normAutofit/>
          </a:bodyPr>
          <a:lstStyle/>
          <a:p>
            <a:r>
              <a:rPr lang="en-US" sz="3200" dirty="0" smtClean="0"/>
              <a:t>Example: </a:t>
            </a:r>
          </a:p>
          <a:p>
            <a:pPr lvl="1"/>
            <a:r>
              <a:rPr lang="en-US" sz="2800" i="1" dirty="0" smtClean="0"/>
              <a:t>H1(k) = k mod 13</a:t>
            </a:r>
          </a:p>
          <a:p>
            <a:pPr lvl="1"/>
            <a:r>
              <a:rPr lang="en-US" sz="2800" i="1" dirty="0" smtClean="0"/>
              <a:t>H2(k) = 8 – (k mod 8)</a:t>
            </a:r>
          </a:p>
          <a:p>
            <a:pPr lvl="1"/>
            <a:r>
              <a:rPr lang="en-US" sz="2800" dirty="0" smtClean="0"/>
              <a:t>Insert keys : 18  41  22  </a:t>
            </a:r>
            <a:r>
              <a:rPr lang="en-US" sz="2800" b="1" dirty="0" smtClean="0">
                <a:solidFill>
                  <a:srgbClr val="FF0000"/>
                </a:solidFill>
              </a:rPr>
              <a:t>44</a:t>
            </a:r>
            <a:r>
              <a:rPr lang="en-US" sz="2800" dirty="0" smtClean="0"/>
              <a:t>  59  32  31  73</a:t>
            </a:r>
            <a:endParaRPr lang="en-US" sz="2800" dirty="0"/>
          </a:p>
        </p:txBody>
      </p:sp>
      <p:sp>
        <p:nvSpPr>
          <p:cNvPr id="6" name="Rectangle 5"/>
          <p:cNvSpPr/>
          <p:nvPr/>
        </p:nvSpPr>
        <p:spPr>
          <a:xfrm>
            <a:off x="1305636"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44</a:t>
            </a:r>
            <a:endParaRPr lang="en-US" sz="2400" dirty="0">
              <a:solidFill>
                <a:schemeClr val="tx1"/>
              </a:solidFill>
            </a:endParaRPr>
          </a:p>
        </p:txBody>
      </p:sp>
      <p:sp>
        <p:nvSpPr>
          <p:cNvPr id="16" name="Rectangle 15"/>
          <p:cNvSpPr/>
          <p:nvPr/>
        </p:nvSpPr>
        <p:spPr>
          <a:xfrm>
            <a:off x="2042615"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7" name="Rectangle 16"/>
          <p:cNvSpPr/>
          <p:nvPr/>
        </p:nvSpPr>
        <p:spPr>
          <a:xfrm>
            <a:off x="2779594"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41</a:t>
            </a:r>
            <a:endParaRPr lang="en-US" sz="2400" dirty="0">
              <a:solidFill>
                <a:schemeClr val="tx1"/>
              </a:solidFill>
            </a:endParaRPr>
          </a:p>
        </p:txBody>
      </p:sp>
      <p:sp>
        <p:nvSpPr>
          <p:cNvPr id="18" name="Rectangle 17"/>
          <p:cNvSpPr/>
          <p:nvPr/>
        </p:nvSpPr>
        <p:spPr>
          <a:xfrm>
            <a:off x="3516573"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9" name="Rectangle 18"/>
          <p:cNvSpPr/>
          <p:nvPr/>
        </p:nvSpPr>
        <p:spPr>
          <a:xfrm>
            <a:off x="4253552"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0" name="Rectangle 19"/>
          <p:cNvSpPr/>
          <p:nvPr/>
        </p:nvSpPr>
        <p:spPr>
          <a:xfrm>
            <a:off x="4990531"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18</a:t>
            </a:r>
            <a:endParaRPr lang="en-US" sz="2400" dirty="0">
              <a:solidFill>
                <a:schemeClr val="tx1"/>
              </a:solidFill>
            </a:endParaRPr>
          </a:p>
        </p:txBody>
      </p:sp>
      <p:sp>
        <p:nvSpPr>
          <p:cNvPr id="21" name="Rectangle 20"/>
          <p:cNvSpPr/>
          <p:nvPr/>
        </p:nvSpPr>
        <p:spPr>
          <a:xfrm>
            <a:off x="5727510"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2" name="Rectangle 21"/>
          <p:cNvSpPr/>
          <p:nvPr/>
        </p:nvSpPr>
        <p:spPr>
          <a:xfrm>
            <a:off x="6464489"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3" name="Rectangle 22"/>
          <p:cNvSpPr/>
          <p:nvPr/>
        </p:nvSpPr>
        <p:spPr>
          <a:xfrm>
            <a:off x="7201468"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4" name="Rectangle 23"/>
          <p:cNvSpPr/>
          <p:nvPr/>
        </p:nvSpPr>
        <p:spPr>
          <a:xfrm>
            <a:off x="7938447"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22</a:t>
            </a:r>
            <a:endParaRPr lang="en-US" sz="2400" dirty="0">
              <a:solidFill>
                <a:schemeClr val="tx1"/>
              </a:solidFill>
            </a:endParaRPr>
          </a:p>
        </p:txBody>
      </p:sp>
      <p:sp>
        <p:nvSpPr>
          <p:cNvPr id="25" name="Rectangle 24"/>
          <p:cNvSpPr/>
          <p:nvPr/>
        </p:nvSpPr>
        <p:spPr>
          <a:xfrm>
            <a:off x="8675426"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6" name="Rectangle 25"/>
          <p:cNvSpPr/>
          <p:nvPr/>
        </p:nvSpPr>
        <p:spPr>
          <a:xfrm>
            <a:off x="9412405"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1" name="Rectangle 40"/>
          <p:cNvSpPr/>
          <p:nvPr/>
        </p:nvSpPr>
        <p:spPr>
          <a:xfrm>
            <a:off x="10149384"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grpSp>
        <p:nvGrpSpPr>
          <p:cNvPr id="44" name="Group 43"/>
          <p:cNvGrpSpPr/>
          <p:nvPr/>
        </p:nvGrpSpPr>
        <p:grpSpPr>
          <a:xfrm>
            <a:off x="1305636" y="5339400"/>
            <a:ext cx="9580726" cy="579304"/>
            <a:chOff x="1405720" y="4738899"/>
            <a:chExt cx="9580726" cy="579304"/>
          </a:xfrm>
        </p:grpSpPr>
        <p:sp>
          <p:nvSpPr>
            <p:cNvPr id="29" name="Rectangle 28"/>
            <p:cNvSpPr/>
            <p:nvPr/>
          </p:nvSpPr>
          <p:spPr>
            <a:xfrm>
              <a:off x="1405720"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0</a:t>
              </a:r>
              <a:endParaRPr lang="en-US" sz="2400" dirty="0">
                <a:solidFill>
                  <a:srgbClr val="FF0000"/>
                </a:solidFill>
              </a:endParaRPr>
            </a:p>
          </p:txBody>
        </p:sp>
        <p:sp>
          <p:nvSpPr>
            <p:cNvPr id="30" name="Rectangle 29"/>
            <p:cNvSpPr/>
            <p:nvPr/>
          </p:nvSpPr>
          <p:spPr>
            <a:xfrm>
              <a:off x="2142699"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1</a:t>
              </a:r>
              <a:endParaRPr lang="en-US" sz="2400" dirty="0">
                <a:solidFill>
                  <a:srgbClr val="FF0000"/>
                </a:solidFill>
              </a:endParaRPr>
            </a:p>
          </p:txBody>
        </p:sp>
        <p:sp>
          <p:nvSpPr>
            <p:cNvPr id="31" name="Rectangle 30"/>
            <p:cNvSpPr/>
            <p:nvPr/>
          </p:nvSpPr>
          <p:spPr>
            <a:xfrm>
              <a:off x="2879678"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2</a:t>
              </a:r>
              <a:endParaRPr lang="en-US" sz="2400" dirty="0">
                <a:solidFill>
                  <a:srgbClr val="FF0000"/>
                </a:solidFill>
              </a:endParaRPr>
            </a:p>
          </p:txBody>
        </p:sp>
        <p:sp>
          <p:nvSpPr>
            <p:cNvPr id="32" name="Rectangle 31"/>
            <p:cNvSpPr/>
            <p:nvPr/>
          </p:nvSpPr>
          <p:spPr>
            <a:xfrm>
              <a:off x="3616657"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3</a:t>
              </a:r>
            </a:p>
          </p:txBody>
        </p:sp>
        <p:sp>
          <p:nvSpPr>
            <p:cNvPr id="33" name="Rectangle 32"/>
            <p:cNvSpPr/>
            <p:nvPr/>
          </p:nvSpPr>
          <p:spPr>
            <a:xfrm>
              <a:off x="4353636"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4</a:t>
              </a:r>
              <a:endParaRPr lang="en-US" sz="2400" dirty="0">
                <a:solidFill>
                  <a:srgbClr val="FF0000"/>
                </a:solidFill>
              </a:endParaRPr>
            </a:p>
          </p:txBody>
        </p:sp>
        <p:sp>
          <p:nvSpPr>
            <p:cNvPr id="34" name="Rectangle 33"/>
            <p:cNvSpPr/>
            <p:nvPr/>
          </p:nvSpPr>
          <p:spPr>
            <a:xfrm>
              <a:off x="5090615"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5</a:t>
              </a:r>
              <a:endParaRPr lang="en-US" sz="2400" dirty="0">
                <a:solidFill>
                  <a:srgbClr val="FF0000"/>
                </a:solidFill>
              </a:endParaRPr>
            </a:p>
          </p:txBody>
        </p:sp>
        <p:sp>
          <p:nvSpPr>
            <p:cNvPr id="35" name="Rectangle 34"/>
            <p:cNvSpPr/>
            <p:nvPr/>
          </p:nvSpPr>
          <p:spPr>
            <a:xfrm>
              <a:off x="5827594"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6</a:t>
              </a:r>
              <a:endParaRPr lang="en-US" sz="2400" dirty="0">
                <a:solidFill>
                  <a:srgbClr val="FF0000"/>
                </a:solidFill>
              </a:endParaRPr>
            </a:p>
          </p:txBody>
        </p:sp>
        <p:sp>
          <p:nvSpPr>
            <p:cNvPr id="36" name="Rectangle 35"/>
            <p:cNvSpPr/>
            <p:nvPr/>
          </p:nvSpPr>
          <p:spPr>
            <a:xfrm>
              <a:off x="6564573"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7</a:t>
              </a:r>
              <a:endParaRPr lang="en-US" sz="2400" dirty="0">
                <a:solidFill>
                  <a:srgbClr val="FF0000"/>
                </a:solidFill>
              </a:endParaRPr>
            </a:p>
          </p:txBody>
        </p:sp>
        <p:sp>
          <p:nvSpPr>
            <p:cNvPr id="37" name="Rectangle 36"/>
            <p:cNvSpPr/>
            <p:nvPr/>
          </p:nvSpPr>
          <p:spPr>
            <a:xfrm>
              <a:off x="7301552"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8</a:t>
              </a:r>
              <a:endParaRPr lang="en-US" sz="2400" dirty="0">
                <a:solidFill>
                  <a:srgbClr val="FF0000"/>
                </a:solidFill>
              </a:endParaRPr>
            </a:p>
          </p:txBody>
        </p:sp>
        <p:sp>
          <p:nvSpPr>
            <p:cNvPr id="38" name="Rectangle 37"/>
            <p:cNvSpPr/>
            <p:nvPr/>
          </p:nvSpPr>
          <p:spPr>
            <a:xfrm>
              <a:off x="8038531"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9</a:t>
              </a:r>
              <a:endParaRPr lang="en-US" sz="2400" dirty="0">
                <a:solidFill>
                  <a:srgbClr val="FF0000"/>
                </a:solidFill>
              </a:endParaRPr>
            </a:p>
          </p:txBody>
        </p:sp>
        <p:sp>
          <p:nvSpPr>
            <p:cNvPr id="39" name="Rectangle 38"/>
            <p:cNvSpPr/>
            <p:nvPr/>
          </p:nvSpPr>
          <p:spPr>
            <a:xfrm>
              <a:off x="8775510"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10</a:t>
              </a:r>
              <a:endParaRPr lang="en-US" sz="2400" dirty="0">
                <a:solidFill>
                  <a:srgbClr val="FF0000"/>
                </a:solidFill>
              </a:endParaRPr>
            </a:p>
          </p:txBody>
        </p:sp>
        <p:sp>
          <p:nvSpPr>
            <p:cNvPr id="40" name="Rectangle 39"/>
            <p:cNvSpPr/>
            <p:nvPr/>
          </p:nvSpPr>
          <p:spPr>
            <a:xfrm>
              <a:off x="9512489"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11</a:t>
              </a:r>
              <a:endParaRPr lang="en-US" sz="2400" dirty="0">
                <a:solidFill>
                  <a:srgbClr val="FF0000"/>
                </a:solidFill>
              </a:endParaRPr>
            </a:p>
          </p:txBody>
        </p:sp>
        <p:sp>
          <p:nvSpPr>
            <p:cNvPr id="42" name="Rectangle 41"/>
            <p:cNvSpPr/>
            <p:nvPr/>
          </p:nvSpPr>
          <p:spPr>
            <a:xfrm>
              <a:off x="10249467" y="4738899"/>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12</a:t>
              </a:r>
              <a:endParaRPr lang="en-US" sz="2400" dirty="0">
                <a:solidFill>
                  <a:srgbClr val="FF0000"/>
                </a:solidFill>
              </a:endParaRPr>
            </a:p>
          </p:txBody>
        </p:sp>
      </p:grpSp>
      <p:sp>
        <p:nvSpPr>
          <p:cNvPr id="46" name="TextBox 45"/>
          <p:cNvSpPr txBox="1"/>
          <p:nvPr/>
        </p:nvSpPr>
        <p:spPr>
          <a:xfrm>
            <a:off x="8739114" y="2694278"/>
            <a:ext cx="2678374" cy="461665"/>
          </a:xfrm>
          <a:prstGeom prst="rect">
            <a:avLst/>
          </a:prstGeom>
          <a:noFill/>
        </p:spPr>
        <p:txBody>
          <a:bodyPr wrap="square" rtlCol="0">
            <a:spAutoFit/>
          </a:bodyPr>
          <a:lstStyle/>
          <a:p>
            <a:r>
              <a:rPr lang="en-US" sz="2400" b="1" dirty="0" smtClean="0"/>
              <a:t>H1(44) = 5</a:t>
            </a:r>
            <a:endParaRPr lang="en-US" sz="2400" b="1" dirty="0"/>
          </a:p>
        </p:txBody>
      </p:sp>
      <p:sp>
        <p:nvSpPr>
          <p:cNvPr id="47" name="TextBox 46"/>
          <p:cNvSpPr txBox="1"/>
          <p:nvPr/>
        </p:nvSpPr>
        <p:spPr>
          <a:xfrm>
            <a:off x="8739114" y="2175341"/>
            <a:ext cx="2678374" cy="461665"/>
          </a:xfrm>
          <a:prstGeom prst="rect">
            <a:avLst/>
          </a:prstGeom>
          <a:noFill/>
        </p:spPr>
        <p:txBody>
          <a:bodyPr wrap="square" rtlCol="0">
            <a:spAutoFit/>
          </a:bodyPr>
          <a:lstStyle/>
          <a:p>
            <a:r>
              <a:rPr lang="en-US" sz="2400" b="1" dirty="0" smtClean="0"/>
              <a:t>H1(44) = 44 mod 13</a:t>
            </a:r>
            <a:endParaRPr lang="en-US" sz="2400" b="1" dirty="0"/>
          </a:p>
        </p:txBody>
      </p:sp>
      <p:sp>
        <p:nvSpPr>
          <p:cNvPr id="3" name="Rounded Rectangle 2"/>
          <p:cNvSpPr/>
          <p:nvPr/>
        </p:nvSpPr>
        <p:spPr>
          <a:xfrm>
            <a:off x="6464489" y="1540272"/>
            <a:ext cx="1701420" cy="95340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Collision!!</a:t>
            </a:r>
            <a:endParaRPr lang="en-US" dirty="0">
              <a:ln w="0"/>
              <a:solidFill>
                <a:schemeClr val="tx1"/>
              </a:solidFill>
              <a:effectLst>
                <a:outerShdw blurRad="38100" dist="19050" dir="2700000" algn="tl" rotWithShape="0">
                  <a:schemeClr val="dk1">
                    <a:alpha val="40000"/>
                  </a:schemeClr>
                </a:outerShdw>
              </a:effectLst>
            </a:endParaRPr>
          </a:p>
        </p:txBody>
      </p:sp>
      <p:sp>
        <p:nvSpPr>
          <p:cNvPr id="43" name="TextBox 42"/>
          <p:cNvSpPr txBox="1"/>
          <p:nvPr/>
        </p:nvSpPr>
        <p:spPr>
          <a:xfrm>
            <a:off x="8739114" y="3244627"/>
            <a:ext cx="3258970" cy="461665"/>
          </a:xfrm>
          <a:prstGeom prst="rect">
            <a:avLst/>
          </a:prstGeom>
          <a:noFill/>
        </p:spPr>
        <p:txBody>
          <a:bodyPr wrap="square" rtlCol="0">
            <a:spAutoFit/>
          </a:bodyPr>
          <a:lstStyle/>
          <a:p>
            <a:r>
              <a:rPr lang="en-US" sz="2400" b="1" dirty="0" smtClean="0"/>
              <a:t>H2(44) = 8 – ( 44 mod 8)</a:t>
            </a:r>
            <a:endParaRPr lang="en-US" sz="2400" b="1" dirty="0"/>
          </a:p>
        </p:txBody>
      </p:sp>
      <p:sp>
        <p:nvSpPr>
          <p:cNvPr id="45" name="TextBox 44"/>
          <p:cNvSpPr txBox="1"/>
          <p:nvPr/>
        </p:nvSpPr>
        <p:spPr>
          <a:xfrm>
            <a:off x="8739114" y="3668509"/>
            <a:ext cx="3258970" cy="461665"/>
          </a:xfrm>
          <a:prstGeom prst="rect">
            <a:avLst/>
          </a:prstGeom>
          <a:noFill/>
        </p:spPr>
        <p:txBody>
          <a:bodyPr wrap="square" rtlCol="0">
            <a:spAutoFit/>
          </a:bodyPr>
          <a:lstStyle/>
          <a:p>
            <a:r>
              <a:rPr lang="en-US" sz="2400" b="1" dirty="0" smtClean="0"/>
              <a:t>H2(44) = 4</a:t>
            </a:r>
            <a:endParaRPr lang="en-US" sz="2400" b="1" dirty="0"/>
          </a:p>
        </p:txBody>
      </p:sp>
      <p:sp>
        <p:nvSpPr>
          <p:cNvPr id="48" name="Rounded Rectangle 47"/>
          <p:cNvSpPr/>
          <p:nvPr/>
        </p:nvSpPr>
        <p:spPr>
          <a:xfrm>
            <a:off x="9043915" y="1145017"/>
            <a:ext cx="1701420" cy="95340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Again Collision!!</a:t>
            </a:r>
            <a:endParaRPr lang="en-US" dirty="0">
              <a:ln w="0"/>
              <a:solidFill>
                <a:schemeClr val="tx1"/>
              </a:solidFill>
              <a:effectLst>
                <a:outerShdw blurRad="38100" dist="19050" dir="2700000" algn="tl" rotWithShape="0">
                  <a:schemeClr val="dk1">
                    <a:alpha val="40000"/>
                  </a:schemeClr>
                </a:outerShdw>
              </a:effectLst>
            </a:endParaRPr>
          </a:p>
        </p:txBody>
      </p:sp>
      <p:sp>
        <p:nvSpPr>
          <p:cNvPr id="5" name="Down Arrow 4"/>
          <p:cNvSpPr/>
          <p:nvPr/>
        </p:nvSpPr>
        <p:spPr>
          <a:xfrm>
            <a:off x="5222542" y="4085533"/>
            <a:ext cx="272955" cy="4145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Down Arrow 48"/>
          <p:cNvSpPr/>
          <p:nvPr/>
        </p:nvSpPr>
        <p:spPr>
          <a:xfrm>
            <a:off x="8170458" y="4085533"/>
            <a:ext cx="272955" cy="4145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Down Arrow 49"/>
          <p:cNvSpPr/>
          <p:nvPr/>
        </p:nvSpPr>
        <p:spPr>
          <a:xfrm>
            <a:off x="1537647" y="4085533"/>
            <a:ext cx="272955" cy="4145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401570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6"/>
                                        </p:tgtEl>
                                        <p:attrNameLst>
                                          <p:attrName>style.visibility</p:attrName>
                                        </p:attrNameLst>
                                      </p:cBhvr>
                                      <p:to>
                                        <p:strVal val="visible"/>
                                      </p:to>
                                    </p:set>
                                    <p:animEffect transition="in" filter="fade">
                                      <p:cBhvr>
                                        <p:cTn id="14" dur="1000"/>
                                        <p:tgtEl>
                                          <p:spTgt spid="46"/>
                                        </p:tgtEl>
                                      </p:cBhvr>
                                    </p:animEffect>
                                    <p:anim calcmode="lin" valueType="num">
                                      <p:cBhvr>
                                        <p:cTn id="15" dur="1000" fill="hold"/>
                                        <p:tgtEl>
                                          <p:spTgt spid="46"/>
                                        </p:tgtEl>
                                        <p:attrNameLst>
                                          <p:attrName>ppt_x</p:attrName>
                                        </p:attrNameLst>
                                      </p:cBhvr>
                                      <p:tavLst>
                                        <p:tav tm="0">
                                          <p:val>
                                            <p:strVal val="#ppt_x"/>
                                          </p:val>
                                        </p:tav>
                                        <p:tav tm="100000">
                                          <p:val>
                                            <p:strVal val="#ppt_x"/>
                                          </p:val>
                                        </p:tav>
                                      </p:tavLst>
                                    </p:anim>
                                    <p:anim calcmode="lin" valueType="num">
                                      <p:cBhvr>
                                        <p:cTn id="16"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43"/>
                                        </p:tgtEl>
                                        <p:attrNameLst>
                                          <p:attrName>style.visibility</p:attrName>
                                        </p:attrNameLst>
                                      </p:cBhvr>
                                      <p:to>
                                        <p:strVal val="visible"/>
                                      </p:to>
                                    </p:set>
                                    <p:animEffect transition="in" filter="fade">
                                      <p:cBhvr>
                                        <p:cTn id="33" dur="1000"/>
                                        <p:tgtEl>
                                          <p:spTgt spid="43"/>
                                        </p:tgtEl>
                                      </p:cBhvr>
                                    </p:animEffect>
                                    <p:anim calcmode="lin" valueType="num">
                                      <p:cBhvr>
                                        <p:cTn id="34" dur="1000" fill="hold"/>
                                        <p:tgtEl>
                                          <p:spTgt spid="43"/>
                                        </p:tgtEl>
                                        <p:attrNameLst>
                                          <p:attrName>ppt_x</p:attrName>
                                        </p:attrNameLst>
                                      </p:cBhvr>
                                      <p:tavLst>
                                        <p:tav tm="0">
                                          <p:val>
                                            <p:strVal val="#ppt_x"/>
                                          </p:val>
                                        </p:tav>
                                        <p:tav tm="100000">
                                          <p:val>
                                            <p:strVal val="#ppt_x"/>
                                          </p:val>
                                        </p:tav>
                                      </p:tavLst>
                                    </p:anim>
                                    <p:anim calcmode="lin" valueType="num">
                                      <p:cBhvr>
                                        <p:cTn id="35"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45"/>
                                        </p:tgtEl>
                                        <p:attrNameLst>
                                          <p:attrName>style.visibility</p:attrName>
                                        </p:attrNameLst>
                                      </p:cBhvr>
                                      <p:to>
                                        <p:strVal val="visible"/>
                                      </p:to>
                                    </p:set>
                                    <p:animEffect transition="in" filter="fade">
                                      <p:cBhvr>
                                        <p:cTn id="40" dur="1000"/>
                                        <p:tgtEl>
                                          <p:spTgt spid="45"/>
                                        </p:tgtEl>
                                      </p:cBhvr>
                                    </p:animEffect>
                                    <p:anim calcmode="lin" valueType="num">
                                      <p:cBhvr>
                                        <p:cTn id="41" dur="1000" fill="hold"/>
                                        <p:tgtEl>
                                          <p:spTgt spid="45"/>
                                        </p:tgtEl>
                                        <p:attrNameLst>
                                          <p:attrName>ppt_x</p:attrName>
                                        </p:attrNameLst>
                                      </p:cBhvr>
                                      <p:tavLst>
                                        <p:tav tm="0">
                                          <p:val>
                                            <p:strVal val="#ppt_x"/>
                                          </p:val>
                                        </p:tav>
                                        <p:tav tm="100000">
                                          <p:val>
                                            <p:strVal val="#ppt_x"/>
                                          </p:val>
                                        </p:tav>
                                      </p:tavLst>
                                    </p:anim>
                                    <p:anim calcmode="lin" valueType="num">
                                      <p:cBhvr>
                                        <p:cTn id="42"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49"/>
                                        </p:tgtEl>
                                        <p:attrNameLst>
                                          <p:attrName>style.visibility</p:attrName>
                                        </p:attrNameLst>
                                      </p:cBhvr>
                                      <p:to>
                                        <p:strVal val="visible"/>
                                      </p:to>
                                    </p:set>
                                    <p:animEffect transition="in" filter="fade">
                                      <p:cBhvr>
                                        <p:cTn id="47" dur="1000"/>
                                        <p:tgtEl>
                                          <p:spTgt spid="49"/>
                                        </p:tgtEl>
                                      </p:cBhvr>
                                    </p:animEffect>
                                    <p:anim calcmode="lin" valueType="num">
                                      <p:cBhvr>
                                        <p:cTn id="48" dur="1000" fill="hold"/>
                                        <p:tgtEl>
                                          <p:spTgt spid="49"/>
                                        </p:tgtEl>
                                        <p:attrNameLst>
                                          <p:attrName>ppt_x</p:attrName>
                                        </p:attrNameLst>
                                      </p:cBhvr>
                                      <p:tavLst>
                                        <p:tav tm="0">
                                          <p:val>
                                            <p:strVal val="#ppt_x"/>
                                          </p:val>
                                        </p:tav>
                                        <p:tav tm="100000">
                                          <p:val>
                                            <p:strVal val="#ppt_x"/>
                                          </p:val>
                                        </p:tav>
                                      </p:tavLst>
                                    </p:anim>
                                    <p:anim calcmode="lin" valueType="num">
                                      <p:cBhvr>
                                        <p:cTn id="49" dur="1000" fill="hold"/>
                                        <p:tgtEl>
                                          <p:spTgt spid="49"/>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48"/>
                                        </p:tgtEl>
                                        <p:attrNameLst>
                                          <p:attrName>style.visibility</p:attrName>
                                        </p:attrNameLst>
                                      </p:cBhvr>
                                      <p:to>
                                        <p:strVal val="visible"/>
                                      </p:to>
                                    </p:set>
                                    <p:animEffect transition="in" filter="fade">
                                      <p:cBhvr>
                                        <p:cTn id="52" dur="1000"/>
                                        <p:tgtEl>
                                          <p:spTgt spid="48"/>
                                        </p:tgtEl>
                                      </p:cBhvr>
                                    </p:animEffect>
                                    <p:anim calcmode="lin" valueType="num">
                                      <p:cBhvr>
                                        <p:cTn id="53" dur="1000" fill="hold"/>
                                        <p:tgtEl>
                                          <p:spTgt spid="48"/>
                                        </p:tgtEl>
                                        <p:attrNameLst>
                                          <p:attrName>ppt_x</p:attrName>
                                        </p:attrNameLst>
                                      </p:cBhvr>
                                      <p:tavLst>
                                        <p:tav tm="0">
                                          <p:val>
                                            <p:strVal val="#ppt_x"/>
                                          </p:val>
                                        </p:tav>
                                        <p:tav tm="100000">
                                          <p:val>
                                            <p:strVal val="#ppt_x"/>
                                          </p:val>
                                        </p:tav>
                                      </p:tavLst>
                                    </p:anim>
                                    <p:anim calcmode="lin" valueType="num">
                                      <p:cBhvr>
                                        <p:cTn id="54"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50"/>
                                        </p:tgtEl>
                                        <p:attrNameLst>
                                          <p:attrName>style.visibility</p:attrName>
                                        </p:attrNameLst>
                                      </p:cBhvr>
                                      <p:to>
                                        <p:strVal val="visible"/>
                                      </p:to>
                                    </p:set>
                                    <p:animEffect transition="in" filter="fade">
                                      <p:cBhvr>
                                        <p:cTn id="59" dur="1000"/>
                                        <p:tgtEl>
                                          <p:spTgt spid="50"/>
                                        </p:tgtEl>
                                      </p:cBhvr>
                                    </p:animEffect>
                                    <p:anim calcmode="lin" valueType="num">
                                      <p:cBhvr>
                                        <p:cTn id="60" dur="1000" fill="hold"/>
                                        <p:tgtEl>
                                          <p:spTgt spid="50"/>
                                        </p:tgtEl>
                                        <p:attrNameLst>
                                          <p:attrName>ppt_x</p:attrName>
                                        </p:attrNameLst>
                                      </p:cBhvr>
                                      <p:tavLst>
                                        <p:tav tm="0">
                                          <p:val>
                                            <p:strVal val="#ppt_x"/>
                                          </p:val>
                                        </p:tav>
                                        <p:tav tm="100000">
                                          <p:val>
                                            <p:strVal val="#ppt_x"/>
                                          </p:val>
                                        </p:tav>
                                      </p:tavLst>
                                    </p:anim>
                                    <p:anim calcmode="lin" valueType="num">
                                      <p:cBhvr>
                                        <p:cTn id="61"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6">
                                            <p:txEl>
                                              <p:pRg st="0" end="0"/>
                                            </p:txEl>
                                          </p:spTgt>
                                        </p:tgtEl>
                                        <p:attrNameLst>
                                          <p:attrName>style.visibility</p:attrName>
                                        </p:attrNameLst>
                                      </p:cBhvr>
                                      <p:to>
                                        <p:strVal val="visible"/>
                                      </p:to>
                                    </p:set>
                                    <p:animEffect transition="in" filter="fade">
                                      <p:cBhvr>
                                        <p:cTn id="66" dur="1000"/>
                                        <p:tgtEl>
                                          <p:spTgt spid="6">
                                            <p:txEl>
                                              <p:pRg st="0" end="0"/>
                                            </p:txEl>
                                          </p:spTgt>
                                        </p:tgtEl>
                                      </p:cBhvr>
                                    </p:animEffect>
                                    <p:anim calcmode="lin" valueType="num">
                                      <p:cBhvr>
                                        <p:cTn id="67"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68"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P spid="3" grpId="0" animBg="1"/>
      <p:bldP spid="43" grpId="0"/>
      <p:bldP spid="45" grpId="0"/>
      <p:bldP spid="48" grpId="0" animBg="1"/>
      <p:bldP spid="5" grpId="0" animBg="1"/>
      <p:bldP spid="49" grpId="0" animBg="1"/>
      <p:bldP spid="5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0156"/>
            <a:ext cx="10515600" cy="1325563"/>
          </a:xfrm>
        </p:spPr>
        <p:txBody>
          <a:bodyPr/>
          <a:lstStyle/>
          <a:p>
            <a:r>
              <a:rPr lang="en-US" b="1" dirty="0" smtClean="0">
                <a:solidFill>
                  <a:srgbClr val="003366"/>
                </a:solidFill>
                <a:latin typeface="Bookman Old Style,Bold"/>
              </a:rPr>
              <a:t>Double Hashing                           Contd.</a:t>
            </a:r>
            <a:endParaRPr lang="en-US" dirty="0"/>
          </a:p>
        </p:txBody>
      </p:sp>
      <p:sp>
        <p:nvSpPr>
          <p:cNvPr id="4" name="Content Placeholder 3"/>
          <p:cNvSpPr>
            <a:spLocks noGrp="1"/>
          </p:cNvSpPr>
          <p:nvPr>
            <p:ph idx="1"/>
          </p:nvPr>
        </p:nvSpPr>
        <p:spPr/>
        <p:txBody>
          <a:bodyPr>
            <a:normAutofit/>
          </a:bodyPr>
          <a:lstStyle/>
          <a:p>
            <a:r>
              <a:rPr lang="en-US" sz="3200" dirty="0" smtClean="0"/>
              <a:t>Example: </a:t>
            </a:r>
          </a:p>
          <a:p>
            <a:pPr lvl="1"/>
            <a:r>
              <a:rPr lang="en-US" sz="2800" i="1" dirty="0" smtClean="0"/>
              <a:t>H1(k) = k mod 13</a:t>
            </a:r>
          </a:p>
          <a:p>
            <a:pPr lvl="1"/>
            <a:r>
              <a:rPr lang="en-US" sz="2800" i="1" dirty="0" smtClean="0"/>
              <a:t>H2(k) = 8 – (k mod 8)</a:t>
            </a:r>
          </a:p>
          <a:p>
            <a:pPr lvl="1"/>
            <a:r>
              <a:rPr lang="en-US" sz="2800" dirty="0" smtClean="0"/>
              <a:t>Insert keys : 18  41  22  44  </a:t>
            </a:r>
            <a:r>
              <a:rPr lang="en-US" sz="2800" b="1" dirty="0" smtClean="0">
                <a:solidFill>
                  <a:srgbClr val="FF0000"/>
                </a:solidFill>
              </a:rPr>
              <a:t>59</a:t>
            </a:r>
            <a:r>
              <a:rPr lang="en-US" sz="2800" dirty="0" smtClean="0"/>
              <a:t>  32  31  73</a:t>
            </a:r>
            <a:endParaRPr lang="en-US" sz="2800" dirty="0"/>
          </a:p>
        </p:txBody>
      </p:sp>
      <p:sp>
        <p:nvSpPr>
          <p:cNvPr id="6" name="Rectangle 5"/>
          <p:cNvSpPr/>
          <p:nvPr/>
        </p:nvSpPr>
        <p:spPr>
          <a:xfrm>
            <a:off x="1305636"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solidFill>
                  <a:schemeClr val="tx1"/>
                </a:solidFill>
              </a:rPr>
              <a:t>44</a:t>
            </a:r>
            <a:endParaRPr lang="en-US" sz="2400" dirty="0">
              <a:solidFill>
                <a:schemeClr val="tx1"/>
              </a:solidFill>
            </a:endParaRPr>
          </a:p>
        </p:txBody>
      </p:sp>
      <p:sp>
        <p:nvSpPr>
          <p:cNvPr id="16" name="Rectangle 15"/>
          <p:cNvSpPr/>
          <p:nvPr/>
        </p:nvSpPr>
        <p:spPr>
          <a:xfrm>
            <a:off x="2042615"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7" name="Rectangle 16"/>
          <p:cNvSpPr/>
          <p:nvPr/>
        </p:nvSpPr>
        <p:spPr>
          <a:xfrm>
            <a:off x="2779594"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41</a:t>
            </a:r>
            <a:endParaRPr lang="en-US" sz="2400" dirty="0">
              <a:solidFill>
                <a:schemeClr val="tx1"/>
              </a:solidFill>
            </a:endParaRPr>
          </a:p>
        </p:txBody>
      </p:sp>
      <p:sp>
        <p:nvSpPr>
          <p:cNvPr id="18" name="Rectangle 17"/>
          <p:cNvSpPr/>
          <p:nvPr/>
        </p:nvSpPr>
        <p:spPr>
          <a:xfrm>
            <a:off x="3516573"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9" name="Rectangle 18"/>
          <p:cNvSpPr/>
          <p:nvPr/>
        </p:nvSpPr>
        <p:spPr>
          <a:xfrm>
            <a:off x="4253552"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0" name="Rectangle 19"/>
          <p:cNvSpPr/>
          <p:nvPr/>
        </p:nvSpPr>
        <p:spPr>
          <a:xfrm>
            <a:off x="4990531"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18</a:t>
            </a:r>
            <a:endParaRPr lang="en-US" sz="2400" dirty="0">
              <a:solidFill>
                <a:schemeClr val="tx1"/>
              </a:solidFill>
            </a:endParaRPr>
          </a:p>
        </p:txBody>
      </p:sp>
      <p:sp>
        <p:nvSpPr>
          <p:cNvPr id="21" name="Rectangle 20"/>
          <p:cNvSpPr/>
          <p:nvPr/>
        </p:nvSpPr>
        <p:spPr>
          <a:xfrm>
            <a:off x="5727510"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2" name="Rectangle 21"/>
          <p:cNvSpPr/>
          <p:nvPr/>
        </p:nvSpPr>
        <p:spPr>
          <a:xfrm>
            <a:off x="6464489"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59</a:t>
            </a:r>
            <a:endParaRPr lang="en-US" sz="2400" dirty="0">
              <a:solidFill>
                <a:schemeClr val="tx1"/>
              </a:solidFill>
            </a:endParaRPr>
          </a:p>
        </p:txBody>
      </p:sp>
      <p:sp>
        <p:nvSpPr>
          <p:cNvPr id="23" name="Rectangle 22"/>
          <p:cNvSpPr/>
          <p:nvPr/>
        </p:nvSpPr>
        <p:spPr>
          <a:xfrm>
            <a:off x="7201468"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4" name="Rectangle 23"/>
          <p:cNvSpPr/>
          <p:nvPr/>
        </p:nvSpPr>
        <p:spPr>
          <a:xfrm>
            <a:off x="7938447"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22</a:t>
            </a:r>
            <a:endParaRPr lang="en-US" sz="2400" dirty="0">
              <a:solidFill>
                <a:schemeClr val="tx1"/>
              </a:solidFill>
            </a:endParaRPr>
          </a:p>
        </p:txBody>
      </p:sp>
      <p:sp>
        <p:nvSpPr>
          <p:cNvPr id="25" name="Rectangle 24"/>
          <p:cNvSpPr/>
          <p:nvPr/>
        </p:nvSpPr>
        <p:spPr>
          <a:xfrm>
            <a:off x="8675426"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6" name="Rectangle 25"/>
          <p:cNvSpPr/>
          <p:nvPr/>
        </p:nvSpPr>
        <p:spPr>
          <a:xfrm>
            <a:off x="9412405"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1" name="Rectangle 40"/>
          <p:cNvSpPr/>
          <p:nvPr/>
        </p:nvSpPr>
        <p:spPr>
          <a:xfrm>
            <a:off x="10149384"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grpSp>
        <p:nvGrpSpPr>
          <p:cNvPr id="44" name="Group 43"/>
          <p:cNvGrpSpPr/>
          <p:nvPr/>
        </p:nvGrpSpPr>
        <p:grpSpPr>
          <a:xfrm>
            <a:off x="1305636" y="5339400"/>
            <a:ext cx="9580726" cy="579304"/>
            <a:chOff x="1405720" y="4738899"/>
            <a:chExt cx="9580726" cy="579304"/>
          </a:xfrm>
        </p:grpSpPr>
        <p:sp>
          <p:nvSpPr>
            <p:cNvPr id="29" name="Rectangle 28"/>
            <p:cNvSpPr/>
            <p:nvPr/>
          </p:nvSpPr>
          <p:spPr>
            <a:xfrm>
              <a:off x="1405720"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0</a:t>
              </a:r>
              <a:endParaRPr lang="en-US" sz="2400" dirty="0">
                <a:solidFill>
                  <a:srgbClr val="FF0000"/>
                </a:solidFill>
              </a:endParaRPr>
            </a:p>
          </p:txBody>
        </p:sp>
        <p:sp>
          <p:nvSpPr>
            <p:cNvPr id="30" name="Rectangle 29"/>
            <p:cNvSpPr/>
            <p:nvPr/>
          </p:nvSpPr>
          <p:spPr>
            <a:xfrm>
              <a:off x="2142699"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1</a:t>
              </a:r>
              <a:endParaRPr lang="en-US" sz="2400" dirty="0">
                <a:solidFill>
                  <a:srgbClr val="FF0000"/>
                </a:solidFill>
              </a:endParaRPr>
            </a:p>
          </p:txBody>
        </p:sp>
        <p:sp>
          <p:nvSpPr>
            <p:cNvPr id="31" name="Rectangle 30"/>
            <p:cNvSpPr/>
            <p:nvPr/>
          </p:nvSpPr>
          <p:spPr>
            <a:xfrm>
              <a:off x="2879678"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2</a:t>
              </a:r>
              <a:endParaRPr lang="en-US" sz="2400" dirty="0">
                <a:solidFill>
                  <a:srgbClr val="FF0000"/>
                </a:solidFill>
              </a:endParaRPr>
            </a:p>
          </p:txBody>
        </p:sp>
        <p:sp>
          <p:nvSpPr>
            <p:cNvPr id="32" name="Rectangle 31"/>
            <p:cNvSpPr/>
            <p:nvPr/>
          </p:nvSpPr>
          <p:spPr>
            <a:xfrm>
              <a:off x="3616657"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3</a:t>
              </a:r>
            </a:p>
          </p:txBody>
        </p:sp>
        <p:sp>
          <p:nvSpPr>
            <p:cNvPr id="33" name="Rectangle 32"/>
            <p:cNvSpPr/>
            <p:nvPr/>
          </p:nvSpPr>
          <p:spPr>
            <a:xfrm>
              <a:off x="4353636"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4</a:t>
              </a:r>
              <a:endParaRPr lang="en-US" sz="2400" dirty="0">
                <a:solidFill>
                  <a:srgbClr val="FF0000"/>
                </a:solidFill>
              </a:endParaRPr>
            </a:p>
          </p:txBody>
        </p:sp>
        <p:sp>
          <p:nvSpPr>
            <p:cNvPr id="34" name="Rectangle 33"/>
            <p:cNvSpPr/>
            <p:nvPr/>
          </p:nvSpPr>
          <p:spPr>
            <a:xfrm>
              <a:off x="5090615"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5</a:t>
              </a:r>
              <a:endParaRPr lang="en-US" sz="2400" dirty="0">
                <a:solidFill>
                  <a:srgbClr val="FF0000"/>
                </a:solidFill>
              </a:endParaRPr>
            </a:p>
          </p:txBody>
        </p:sp>
        <p:sp>
          <p:nvSpPr>
            <p:cNvPr id="35" name="Rectangle 34"/>
            <p:cNvSpPr/>
            <p:nvPr/>
          </p:nvSpPr>
          <p:spPr>
            <a:xfrm>
              <a:off x="5827594"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6</a:t>
              </a:r>
              <a:endParaRPr lang="en-US" sz="2400" dirty="0">
                <a:solidFill>
                  <a:srgbClr val="FF0000"/>
                </a:solidFill>
              </a:endParaRPr>
            </a:p>
          </p:txBody>
        </p:sp>
        <p:sp>
          <p:nvSpPr>
            <p:cNvPr id="36" name="Rectangle 35"/>
            <p:cNvSpPr/>
            <p:nvPr/>
          </p:nvSpPr>
          <p:spPr>
            <a:xfrm>
              <a:off x="6564573"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7</a:t>
              </a:r>
              <a:endParaRPr lang="en-US" sz="2400" dirty="0">
                <a:solidFill>
                  <a:srgbClr val="FF0000"/>
                </a:solidFill>
              </a:endParaRPr>
            </a:p>
          </p:txBody>
        </p:sp>
        <p:sp>
          <p:nvSpPr>
            <p:cNvPr id="37" name="Rectangle 36"/>
            <p:cNvSpPr/>
            <p:nvPr/>
          </p:nvSpPr>
          <p:spPr>
            <a:xfrm>
              <a:off x="7301552"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8</a:t>
              </a:r>
              <a:endParaRPr lang="en-US" sz="2400" dirty="0">
                <a:solidFill>
                  <a:srgbClr val="FF0000"/>
                </a:solidFill>
              </a:endParaRPr>
            </a:p>
          </p:txBody>
        </p:sp>
        <p:sp>
          <p:nvSpPr>
            <p:cNvPr id="38" name="Rectangle 37"/>
            <p:cNvSpPr/>
            <p:nvPr/>
          </p:nvSpPr>
          <p:spPr>
            <a:xfrm>
              <a:off x="8038531"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9</a:t>
              </a:r>
              <a:endParaRPr lang="en-US" sz="2400" dirty="0">
                <a:solidFill>
                  <a:srgbClr val="FF0000"/>
                </a:solidFill>
              </a:endParaRPr>
            </a:p>
          </p:txBody>
        </p:sp>
        <p:sp>
          <p:nvSpPr>
            <p:cNvPr id="39" name="Rectangle 38"/>
            <p:cNvSpPr/>
            <p:nvPr/>
          </p:nvSpPr>
          <p:spPr>
            <a:xfrm>
              <a:off x="8775510"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10</a:t>
              </a:r>
              <a:endParaRPr lang="en-US" sz="2400" dirty="0">
                <a:solidFill>
                  <a:srgbClr val="FF0000"/>
                </a:solidFill>
              </a:endParaRPr>
            </a:p>
          </p:txBody>
        </p:sp>
        <p:sp>
          <p:nvSpPr>
            <p:cNvPr id="40" name="Rectangle 39"/>
            <p:cNvSpPr/>
            <p:nvPr/>
          </p:nvSpPr>
          <p:spPr>
            <a:xfrm>
              <a:off x="9512489"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11</a:t>
              </a:r>
              <a:endParaRPr lang="en-US" sz="2400" dirty="0">
                <a:solidFill>
                  <a:srgbClr val="FF0000"/>
                </a:solidFill>
              </a:endParaRPr>
            </a:p>
          </p:txBody>
        </p:sp>
        <p:sp>
          <p:nvSpPr>
            <p:cNvPr id="42" name="Rectangle 41"/>
            <p:cNvSpPr/>
            <p:nvPr/>
          </p:nvSpPr>
          <p:spPr>
            <a:xfrm>
              <a:off x="10249467" y="4738899"/>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12</a:t>
              </a:r>
              <a:endParaRPr lang="en-US" sz="2400" dirty="0">
                <a:solidFill>
                  <a:srgbClr val="FF0000"/>
                </a:solidFill>
              </a:endParaRPr>
            </a:p>
          </p:txBody>
        </p:sp>
      </p:grpSp>
      <p:sp>
        <p:nvSpPr>
          <p:cNvPr id="46" name="TextBox 45"/>
          <p:cNvSpPr txBox="1"/>
          <p:nvPr/>
        </p:nvSpPr>
        <p:spPr>
          <a:xfrm>
            <a:off x="8810196" y="3448388"/>
            <a:ext cx="2678374" cy="461665"/>
          </a:xfrm>
          <a:prstGeom prst="rect">
            <a:avLst/>
          </a:prstGeom>
          <a:noFill/>
        </p:spPr>
        <p:txBody>
          <a:bodyPr wrap="square" rtlCol="0">
            <a:spAutoFit/>
          </a:bodyPr>
          <a:lstStyle/>
          <a:p>
            <a:r>
              <a:rPr lang="en-US" sz="2400" b="1" dirty="0" smtClean="0"/>
              <a:t>H1(59) = 7</a:t>
            </a:r>
            <a:endParaRPr lang="en-US" sz="2400" b="1" dirty="0"/>
          </a:p>
        </p:txBody>
      </p:sp>
      <p:sp>
        <p:nvSpPr>
          <p:cNvPr id="47" name="TextBox 46"/>
          <p:cNvSpPr txBox="1"/>
          <p:nvPr/>
        </p:nvSpPr>
        <p:spPr>
          <a:xfrm>
            <a:off x="8786882" y="2924917"/>
            <a:ext cx="2678374" cy="461665"/>
          </a:xfrm>
          <a:prstGeom prst="rect">
            <a:avLst/>
          </a:prstGeom>
          <a:noFill/>
        </p:spPr>
        <p:txBody>
          <a:bodyPr wrap="square" rtlCol="0">
            <a:spAutoFit/>
          </a:bodyPr>
          <a:lstStyle/>
          <a:p>
            <a:r>
              <a:rPr lang="en-US" sz="2400" b="1" dirty="0" smtClean="0"/>
              <a:t>H1(59) = 59 mod 13</a:t>
            </a:r>
            <a:endParaRPr lang="en-US" sz="2400" b="1" dirty="0"/>
          </a:p>
        </p:txBody>
      </p:sp>
    </p:spTree>
    <p:extLst>
      <p:ext uri="{BB962C8B-B14F-4D97-AF65-F5344CB8AC3E}">
        <p14:creationId xmlns:p14="http://schemas.microsoft.com/office/powerpoint/2010/main" xmlns="" val="1600507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6"/>
                                        </p:tgtEl>
                                        <p:attrNameLst>
                                          <p:attrName>style.visibility</p:attrName>
                                        </p:attrNameLst>
                                      </p:cBhvr>
                                      <p:to>
                                        <p:strVal val="visible"/>
                                      </p:to>
                                    </p:set>
                                    <p:animEffect transition="in" filter="fade">
                                      <p:cBhvr>
                                        <p:cTn id="14" dur="1000"/>
                                        <p:tgtEl>
                                          <p:spTgt spid="46"/>
                                        </p:tgtEl>
                                      </p:cBhvr>
                                    </p:animEffect>
                                    <p:anim calcmode="lin" valueType="num">
                                      <p:cBhvr>
                                        <p:cTn id="15" dur="1000" fill="hold"/>
                                        <p:tgtEl>
                                          <p:spTgt spid="46"/>
                                        </p:tgtEl>
                                        <p:attrNameLst>
                                          <p:attrName>ppt_x</p:attrName>
                                        </p:attrNameLst>
                                      </p:cBhvr>
                                      <p:tavLst>
                                        <p:tav tm="0">
                                          <p:val>
                                            <p:strVal val="#ppt_x"/>
                                          </p:val>
                                        </p:tav>
                                        <p:tav tm="100000">
                                          <p:val>
                                            <p:strVal val="#ppt_x"/>
                                          </p:val>
                                        </p:tav>
                                      </p:tavLst>
                                    </p:anim>
                                    <p:anim calcmode="lin" valueType="num">
                                      <p:cBhvr>
                                        <p:cTn id="16"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2">
                                            <p:txEl>
                                              <p:pRg st="0" end="0"/>
                                            </p:txEl>
                                          </p:spTgt>
                                        </p:tgtEl>
                                        <p:attrNameLst>
                                          <p:attrName>style.visibility</p:attrName>
                                        </p:attrNameLst>
                                      </p:cBhvr>
                                      <p:to>
                                        <p:strVal val="visible"/>
                                      </p:to>
                                    </p:set>
                                    <p:animEffect transition="in" filter="fade">
                                      <p:cBhvr>
                                        <p:cTn id="21" dur="1000"/>
                                        <p:tgtEl>
                                          <p:spTgt spid="22">
                                            <p:txEl>
                                              <p:pRg st="0" end="0"/>
                                            </p:txEl>
                                          </p:spTgt>
                                        </p:tgtEl>
                                      </p:cBhvr>
                                    </p:animEffect>
                                    <p:anim calcmode="lin" valueType="num">
                                      <p:cBhvr>
                                        <p:cTn id="22" dur="1000" fill="hold"/>
                                        <p:tgtEl>
                                          <p:spTgt spid="22">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2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0156"/>
            <a:ext cx="10515600" cy="1325563"/>
          </a:xfrm>
        </p:spPr>
        <p:txBody>
          <a:bodyPr/>
          <a:lstStyle/>
          <a:p>
            <a:r>
              <a:rPr lang="en-US" b="1" dirty="0" smtClean="0">
                <a:solidFill>
                  <a:srgbClr val="003366"/>
                </a:solidFill>
                <a:latin typeface="Bookman Old Style,Bold"/>
              </a:rPr>
              <a:t>Double Hashing                           Contd.</a:t>
            </a:r>
            <a:endParaRPr lang="en-US" dirty="0"/>
          </a:p>
        </p:txBody>
      </p:sp>
      <p:sp>
        <p:nvSpPr>
          <p:cNvPr id="4" name="Content Placeholder 3"/>
          <p:cNvSpPr>
            <a:spLocks noGrp="1"/>
          </p:cNvSpPr>
          <p:nvPr>
            <p:ph idx="1"/>
          </p:nvPr>
        </p:nvSpPr>
        <p:spPr/>
        <p:txBody>
          <a:bodyPr>
            <a:normAutofit/>
          </a:bodyPr>
          <a:lstStyle/>
          <a:p>
            <a:r>
              <a:rPr lang="en-US" sz="3200" dirty="0" smtClean="0"/>
              <a:t>Example: </a:t>
            </a:r>
          </a:p>
          <a:p>
            <a:pPr lvl="1"/>
            <a:r>
              <a:rPr lang="en-US" sz="2800" i="1" dirty="0" smtClean="0"/>
              <a:t>H1(k) = k mod 13</a:t>
            </a:r>
          </a:p>
          <a:p>
            <a:pPr lvl="1"/>
            <a:r>
              <a:rPr lang="en-US" sz="2800" i="1" dirty="0" smtClean="0"/>
              <a:t>H2(k) = 8 – (k mod 8)</a:t>
            </a:r>
          </a:p>
          <a:p>
            <a:pPr lvl="1"/>
            <a:r>
              <a:rPr lang="en-US" sz="2800" dirty="0" smtClean="0"/>
              <a:t>Insert keys : 18  41  22  44  59  </a:t>
            </a:r>
            <a:r>
              <a:rPr lang="en-US" sz="2800" b="1" dirty="0" smtClean="0">
                <a:solidFill>
                  <a:srgbClr val="FF0000"/>
                </a:solidFill>
              </a:rPr>
              <a:t>32</a:t>
            </a:r>
            <a:r>
              <a:rPr lang="en-US" sz="2800" dirty="0" smtClean="0"/>
              <a:t>  31  73</a:t>
            </a:r>
            <a:endParaRPr lang="en-US" sz="2800" dirty="0"/>
          </a:p>
        </p:txBody>
      </p:sp>
      <p:sp>
        <p:nvSpPr>
          <p:cNvPr id="6" name="Rectangle 5"/>
          <p:cNvSpPr/>
          <p:nvPr/>
        </p:nvSpPr>
        <p:spPr>
          <a:xfrm>
            <a:off x="1305636"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solidFill>
                  <a:schemeClr val="tx1"/>
                </a:solidFill>
              </a:rPr>
              <a:t>44</a:t>
            </a:r>
            <a:endParaRPr lang="en-US" sz="2400" dirty="0">
              <a:solidFill>
                <a:schemeClr val="tx1"/>
              </a:solidFill>
            </a:endParaRPr>
          </a:p>
        </p:txBody>
      </p:sp>
      <p:sp>
        <p:nvSpPr>
          <p:cNvPr id="16" name="Rectangle 15"/>
          <p:cNvSpPr/>
          <p:nvPr/>
        </p:nvSpPr>
        <p:spPr>
          <a:xfrm>
            <a:off x="2042615"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7" name="Rectangle 16"/>
          <p:cNvSpPr/>
          <p:nvPr/>
        </p:nvSpPr>
        <p:spPr>
          <a:xfrm>
            <a:off x="2779594"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41</a:t>
            </a:r>
            <a:endParaRPr lang="en-US" sz="2400" dirty="0">
              <a:solidFill>
                <a:schemeClr val="tx1"/>
              </a:solidFill>
            </a:endParaRPr>
          </a:p>
        </p:txBody>
      </p:sp>
      <p:sp>
        <p:nvSpPr>
          <p:cNvPr id="18" name="Rectangle 17"/>
          <p:cNvSpPr/>
          <p:nvPr/>
        </p:nvSpPr>
        <p:spPr>
          <a:xfrm>
            <a:off x="3516573"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9" name="Rectangle 18"/>
          <p:cNvSpPr/>
          <p:nvPr/>
        </p:nvSpPr>
        <p:spPr>
          <a:xfrm>
            <a:off x="4253552"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0" name="Rectangle 19"/>
          <p:cNvSpPr/>
          <p:nvPr/>
        </p:nvSpPr>
        <p:spPr>
          <a:xfrm>
            <a:off x="4990531"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18</a:t>
            </a:r>
            <a:endParaRPr lang="en-US" sz="2400" dirty="0">
              <a:solidFill>
                <a:schemeClr val="tx1"/>
              </a:solidFill>
            </a:endParaRPr>
          </a:p>
        </p:txBody>
      </p:sp>
      <p:sp>
        <p:nvSpPr>
          <p:cNvPr id="21" name="Rectangle 20"/>
          <p:cNvSpPr/>
          <p:nvPr/>
        </p:nvSpPr>
        <p:spPr>
          <a:xfrm>
            <a:off x="5727510"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32</a:t>
            </a:r>
            <a:endParaRPr lang="en-US" sz="2400" dirty="0">
              <a:solidFill>
                <a:schemeClr val="tx1"/>
              </a:solidFill>
            </a:endParaRPr>
          </a:p>
        </p:txBody>
      </p:sp>
      <p:sp>
        <p:nvSpPr>
          <p:cNvPr id="22" name="Rectangle 21"/>
          <p:cNvSpPr/>
          <p:nvPr/>
        </p:nvSpPr>
        <p:spPr>
          <a:xfrm>
            <a:off x="6464489"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59</a:t>
            </a:r>
            <a:endParaRPr lang="en-US" sz="2400" dirty="0">
              <a:solidFill>
                <a:schemeClr val="tx1"/>
              </a:solidFill>
            </a:endParaRPr>
          </a:p>
        </p:txBody>
      </p:sp>
      <p:sp>
        <p:nvSpPr>
          <p:cNvPr id="23" name="Rectangle 22"/>
          <p:cNvSpPr/>
          <p:nvPr/>
        </p:nvSpPr>
        <p:spPr>
          <a:xfrm>
            <a:off x="7201468"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4" name="Rectangle 23"/>
          <p:cNvSpPr/>
          <p:nvPr/>
        </p:nvSpPr>
        <p:spPr>
          <a:xfrm>
            <a:off x="7938447"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22</a:t>
            </a:r>
            <a:endParaRPr lang="en-US" sz="2400" dirty="0">
              <a:solidFill>
                <a:schemeClr val="tx1"/>
              </a:solidFill>
            </a:endParaRPr>
          </a:p>
        </p:txBody>
      </p:sp>
      <p:sp>
        <p:nvSpPr>
          <p:cNvPr id="25" name="Rectangle 24"/>
          <p:cNvSpPr/>
          <p:nvPr/>
        </p:nvSpPr>
        <p:spPr>
          <a:xfrm>
            <a:off x="8675426"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6" name="Rectangle 25"/>
          <p:cNvSpPr/>
          <p:nvPr/>
        </p:nvSpPr>
        <p:spPr>
          <a:xfrm>
            <a:off x="9412405"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1" name="Rectangle 40"/>
          <p:cNvSpPr/>
          <p:nvPr/>
        </p:nvSpPr>
        <p:spPr>
          <a:xfrm>
            <a:off x="10149384"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grpSp>
        <p:nvGrpSpPr>
          <p:cNvPr id="44" name="Group 43"/>
          <p:cNvGrpSpPr/>
          <p:nvPr/>
        </p:nvGrpSpPr>
        <p:grpSpPr>
          <a:xfrm>
            <a:off x="1305636" y="5339400"/>
            <a:ext cx="9580726" cy="579304"/>
            <a:chOff x="1405720" y="4738899"/>
            <a:chExt cx="9580726" cy="579304"/>
          </a:xfrm>
        </p:grpSpPr>
        <p:sp>
          <p:nvSpPr>
            <p:cNvPr id="29" name="Rectangle 28"/>
            <p:cNvSpPr/>
            <p:nvPr/>
          </p:nvSpPr>
          <p:spPr>
            <a:xfrm>
              <a:off x="1405720"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0</a:t>
              </a:r>
              <a:endParaRPr lang="en-US" sz="2400" dirty="0">
                <a:solidFill>
                  <a:srgbClr val="FF0000"/>
                </a:solidFill>
              </a:endParaRPr>
            </a:p>
          </p:txBody>
        </p:sp>
        <p:sp>
          <p:nvSpPr>
            <p:cNvPr id="30" name="Rectangle 29"/>
            <p:cNvSpPr/>
            <p:nvPr/>
          </p:nvSpPr>
          <p:spPr>
            <a:xfrm>
              <a:off x="2142699"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1</a:t>
              </a:r>
              <a:endParaRPr lang="en-US" sz="2400" dirty="0">
                <a:solidFill>
                  <a:srgbClr val="FF0000"/>
                </a:solidFill>
              </a:endParaRPr>
            </a:p>
          </p:txBody>
        </p:sp>
        <p:sp>
          <p:nvSpPr>
            <p:cNvPr id="31" name="Rectangle 30"/>
            <p:cNvSpPr/>
            <p:nvPr/>
          </p:nvSpPr>
          <p:spPr>
            <a:xfrm>
              <a:off x="2879678"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2</a:t>
              </a:r>
              <a:endParaRPr lang="en-US" sz="2400" dirty="0">
                <a:solidFill>
                  <a:srgbClr val="FF0000"/>
                </a:solidFill>
              </a:endParaRPr>
            </a:p>
          </p:txBody>
        </p:sp>
        <p:sp>
          <p:nvSpPr>
            <p:cNvPr id="32" name="Rectangle 31"/>
            <p:cNvSpPr/>
            <p:nvPr/>
          </p:nvSpPr>
          <p:spPr>
            <a:xfrm>
              <a:off x="3616657"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3</a:t>
              </a:r>
            </a:p>
          </p:txBody>
        </p:sp>
        <p:sp>
          <p:nvSpPr>
            <p:cNvPr id="33" name="Rectangle 32"/>
            <p:cNvSpPr/>
            <p:nvPr/>
          </p:nvSpPr>
          <p:spPr>
            <a:xfrm>
              <a:off x="4353636"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4</a:t>
              </a:r>
              <a:endParaRPr lang="en-US" sz="2400" dirty="0">
                <a:solidFill>
                  <a:srgbClr val="FF0000"/>
                </a:solidFill>
              </a:endParaRPr>
            </a:p>
          </p:txBody>
        </p:sp>
        <p:sp>
          <p:nvSpPr>
            <p:cNvPr id="34" name="Rectangle 33"/>
            <p:cNvSpPr/>
            <p:nvPr/>
          </p:nvSpPr>
          <p:spPr>
            <a:xfrm>
              <a:off x="5090615"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5</a:t>
              </a:r>
              <a:endParaRPr lang="en-US" sz="2400" dirty="0">
                <a:solidFill>
                  <a:srgbClr val="FF0000"/>
                </a:solidFill>
              </a:endParaRPr>
            </a:p>
          </p:txBody>
        </p:sp>
        <p:sp>
          <p:nvSpPr>
            <p:cNvPr id="35" name="Rectangle 34"/>
            <p:cNvSpPr/>
            <p:nvPr/>
          </p:nvSpPr>
          <p:spPr>
            <a:xfrm>
              <a:off x="5827594"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6</a:t>
              </a:r>
              <a:endParaRPr lang="en-US" sz="2400" dirty="0">
                <a:solidFill>
                  <a:srgbClr val="FF0000"/>
                </a:solidFill>
              </a:endParaRPr>
            </a:p>
          </p:txBody>
        </p:sp>
        <p:sp>
          <p:nvSpPr>
            <p:cNvPr id="36" name="Rectangle 35"/>
            <p:cNvSpPr/>
            <p:nvPr/>
          </p:nvSpPr>
          <p:spPr>
            <a:xfrm>
              <a:off x="6564573"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7</a:t>
              </a:r>
              <a:endParaRPr lang="en-US" sz="2400" dirty="0">
                <a:solidFill>
                  <a:srgbClr val="FF0000"/>
                </a:solidFill>
              </a:endParaRPr>
            </a:p>
          </p:txBody>
        </p:sp>
        <p:sp>
          <p:nvSpPr>
            <p:cNvPr id="37" name="Rectangle 36"/>
            <p:cNvSpPr/>
            <p:nvPr/>
          </p:nvSpPr>
          <p:spPr>
            <a:xfrm>
              <a:off x="7301552"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8</a:t>
              </a:r>
              <a:endParaRPr lang="en-US" sz="2400" dirty="0">
                <a:solidFill>
                  <a:srgbClr val="FF0000"/>
                </a:solidFill>
              </a:endParaRPr>
            </a:p>
          </p:txBody>
        </p:sp>
        <p:sp>
          <p:nvSpPr>
            <p:cNvPr id="38" name="Rectangle 37"/>
            <p:cNvSpPr/>
            <p:nvPr/>
          </p:nvSpPr>
          <p:spPr>
            <a:xfrm>
              <a:off x="8038531"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9</a:t>
              </a:r>
              <a:endParaRPr lang="en-US" sz="2400" dirty="0">
                <a:solidFill>
                  <a:srgbClr val="FF0000"/>
                </a:solidFill>
              </a:endParaRPr>
            </a:p>
          </p:txBody>
        </p:sp>
        <p:sp>
          <p:nvSpPr>
            <p:cNvPr id="39" name="Rectangle 38"/>
            <p:cNvSpPr/>
            <p:nvPr/>
          </p:nvSpPr>
          <p:spPr>
            <a:xfrm>
              <a:off x="8775510"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10</a:t>
              </a:r>
              <a:endParaRPr lang="en-US" sz="2400" dirty="0">
                <a:solidFill>
                  <a:srgbClr val="FF0000"/>
                </a:solidFill>
              </a:endParaRPr>
            </a:p>
          </p:txBody>
        </p:sp>
        <p:sp>
          <p:nvSpPr>
            <p:cNvPr id="40" name="Rectangle 39"/>
            <p:cNvSpPr/>
            <p:nvPr/>
          </p:nvSpPr>
          <p:spPr>
            <a:xfrm>
              <a:off x="9512489"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11</a:t>
              </a:r>
              <a:endParaRPr lang="en-US" sz="2400" dirty="0">
                <a:solidFill>
                  <a:srgbClr val="FF0000"/>
                </a:solidFill>
              </a:endParaRPr>
            </a:p>
          </p:txBody>
        </p:sp>
        <p:sp>
          <p:nvSpPr>
            <p:cNvPr id="42" name="Rectangle 41"/>
            <p:cNvSpPr/>
            <p:nvPr/>
          </p:nvSpPr>
          <p:spPr>
            <a:xfrm>
              <a:off x="10249467" y="4738899"/>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12</a:t>
              </a:r>
              <a:endParaRPr lang="en-US" sz="2400" dirty="0">
                <a:solidFill>
                  <a:srgbClr val="FF0000"/>
                </a:solidFill>
              </a:endParaRPr>
            </a:p>
          </p:txBody>
        </p:sp>
      </p:grpSp>
      <p:sp>
        <p:nvSpPr>
          <p:cNvPr id="46" name="TextBox 45"/>
          <p:cNvSpPr txBox="1"/>
          <p:nvPr/>
        </p:nvSpPr>
        <p:spPr>
          <a:xfrm>
            <a:off x="8810196" y="3448388"/>
            <a:ext cx="2678374" cy="461665"/>
          </a:xfrm>
          <a:prstGeom prst="rect">
            <a:avLst/>
          </a:prstGeom>
          <a:noFill/>
        </p:spPr>
        <p:txBody>
          <a:bodyPr wrap="square" rtlCol="0">
            <a:spAutoFit/>
          </a:bodyPr>
          <a:lstStyle/>
          <a:p>
            <a:r>
              <a:rPr lang="en-US" sz="2400" b="1" dirty="0" smtClean="0"/>
              <a:t>H1(32) = 6</a:t>
            </a:r>
            <a:endParaRPr lang="en-US" sz="2400" b="1" dirty="0"/>
          </a:p>
        </p:txBody>
      </p:sp>
      <p:sp>
        <p:nvSpPr>
          <p:cNvPr id="47" name="TextBox 46"/>
          <p:cNvSpPr txBox="1"/>
          <p:nvPr/>
        </p:nvSpPr>
        <p:spPr>
          <a:xfrm>
            <a:off x="8786882" y="2924917"/>
            <a:ext cx="2678374" cy="461665"/>
          </a:xfrm>
          <a:prstGeom prst="rect">
            <a:avLst/>
          </a:prstGeom>
          <a:noFill/>
        </p:spPr>
        <p:txBody>
          <a:bodyPr wrap="square" rtlCol="0">
            <a:spAutoFit/>
          </a:bodyPr>
          <a:lstStyle/>
          <a:p>
            <a:r>
              <a:rPr lang="en-US" sz="2400" b="1" dirty="0" smtClean="0"/>
              <a:t>H1(32) = 32 mod 13</a:t>
            </a:r>
            <a:endParaRPr lang="en-US" sz="2400" b="1" dirty="0"/>
          </a:p>
        </p:txBody>
      </p:sp>
    </p:spTree>
    <p:extLst>
      <p:ext uri="{BB962C8B-B14F-4D97-AF65-F5344CB8AC3E}">
        <p14:creationId xmlns:p14="http://schemas.microsoft.com/office/powerpoint/2010/main" xmlns="" val="1016741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6"/>
                                        </p:tgtEl>
                                        <p:attrNameLst>
                                          <p:attrName>style.visibility</p:attrName>
                                        </p:attrNameLst>
                                      </p:cBhvr>
                                      <p:to>
                                        <p:strVal val="visible"/>
                                      </p:to>
                                    </p:set>
                                    <p:animEffect transition="in" filter="fade">
                                      <p:cBhvr>
                                        <p:cTn id="14" dur="1000"/>
                                        <p:tgtEl>
                                          <p:spTgt spid="46"/>
                                        </p:tgtEl>
                                      </p:cBhvr>
                                    </p:animEffect>
                                    <p:anim calcmode="lin" valueType="num">
                                      <p:cBhvr>
                                        <p:cTn id="15" dur="1000" fill="hold"/>
                                        <p:tgtEl>
                                          <p:spTgt spid="46"/>
                                        </p:tgtEl>
                                        <p:attrNameLst>
                                          <p:attrName>ppt_x</p:attrName>
                                        </p:attrNameLst>
                                      </p:cBhvr>
                                      <p:tavLst>
                                        <p:tav tm="0">
                                          <p:val>
                                            <p:strVal val="#ppt_x"/>
                                          </p:val>
                                        </p:tav>
                                        <p:tav tm="100000">
                                          <p:val>
                                            <p:strVal val="#ppt_x"/>
                                          </p:val>
                                        </p:tav>
                                      </p:tavLst>
                                    </p:anim>
                                    <p:anim calcmode="lin" valueType="num">
                                      <p:cBhvr>
                                        <p:cTn id="16"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1">
                                            <p:txEl>
                                              <p:pRg st="0" end="0"/>
                                            </p:txEl>
                                          </p:spTgt>
                                        </p:tgtEl>
                                        <p:attrNameLst>
                                          <p:attrName>style.visibility</p:attrName>
                                        </p:attrNameLst>
                                      </p:cBhvr>
                                      <p:to>
                                        <p:strVal val="visible"/>
                                      </p:to>
                                    </p:set>
                                    <p:animEffect transition="in" filter="fade">
                                      <p:cBhvr>
                                        <p:cTn id="21" dur="1000"/>
                                        <p:tgtEl>
                                          <p:spTgt spid="21">
                                            <p:txEl>
                                              <p:pRg st="0" end="0"/>
                                            </p:txEl>
                                          </p:spTgt>
                                        </p:tgtEl>
                                      </p:cBhvr>
                                    </p:animEffect>
                                    <p:anim calcmode="lin" valueType="num">
                                      <p:cBhvr>
                                        <p:cTn id="22" dur="1000" fill="hold"/>
                                        <p:tgtEl>
                                          <p:spTgt spid="21">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2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0156"/>
            <a:ext cx="10515600" cy="1325563"/>
          </a:xfrm>
        </p:spPr>
        <p:txBody>
          <a:bodyPr/>
          <a:lstStyle/>
          <a:p>
            <a:r>
              <a:rPr lang="en-US" b="1" dirty="0" smtClean="0">
                <a:solidFill>
                  <a:srgbClr val="003366"/>
                </a:solidFill>
                <a:latin typeface="Bookman Old Style,Bold"/>
              </a:rPr>
              <a:t>Double Hashing                           Contd.</a:t>
            </a:r>
            <a:endParaRPr lang="en-US" dirty="0"/>
          </a:p>
        </p:txBody>
      </p:sp>
      <p:sp>
        <p:nvSpPr>
          <p:cNvPr id="4" name="Content Placeholder 3"/>
          <p:cNvSpPr>
            <a:spLocks noGrp="1"/>
          </p:cNvSpPr>
          <p:nvPr>
            <p:ph idx="1"/>
          </p:nvPr>
        </p:nvSpPr>
        <p:spPr/>
        <p:txBody>
          <a:bodyPr>
            <a:normAutofit/>
          </a:bodyPr>
          <a:lstStyle/>
          <a:p>
            <a:r>
              <a:rPr lang="en-US" sz="3200" dirty="0" smtClean="0"/>
              <a:t>Example: </a:t>
            </a:r>
          </a:p>
          <a:p>
            <a:pPr lvl="1"/>
            <a:r>
              <a:rPr lang="en-US" sz="2800" i="1" dirty="0" smtClean="0"/>
              <a:t>H1(k) = k mod 13</a:t>
            </a:r>
          </a:p>
          <a:p>
            <a:pPr lvl="1"/>
            <a:r>
              <a:rPr lang="en-US" sz="2800" i="1" dirty="0" smtClean="0"/>
              <a:t>H2(k) = 8 – (k mod 8)</a:t>
            </a:r>
          </a:p>
          <a:p>
            <a:pPr lvl="1"/>
            <a:r>
              <a:rPr lang="en-US" sz="2800" dirty="0" smtClean="0"/>
              <a:t>Insert keys : 18  41  22  44  59  32  </a:t>
            </a:r>
            <a:r>
              <a:rPr lang="en-US" sz="2800" b="1" dirty="0" smtClean="0">
                <a:solidFill>
                  <a:srgbClr val="FF0000"/>
                </a:solidFill>
              </a:rPr>
              <a:t>31</a:t>
            </a:r>
            <a:r>
              <a:rPr lang="en-US" sz="2800" dirty="0" smtClean="0"/>
              <a:t>  73</a:t>
            </a:r>
            <a:endParaRPr lang="en-US" sz="2800" dirty="0"/>
          </a:p>
        </p:txBody>
      </p:sp>
      <p:sp>
        <p:nvSpPr>
          <p:cNvPr id="6" name="Rectangle 5"/>
          <p:cNvSpPr/>
          <p:nvPr/>
        </p:nvSpPr>
        <p:spPr>
          <a:xfrm>
            <a:off x="1305636"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44</a:t>
            </a:r>
            <a:endParaRPr lang="en-US" sz="2400" dirty="0">
              <a:solidFill>
                <a:schemeClr val="tx1"/>
              </a:solidFill>
            </a:endParaRPr>
          </a:p>
        </p:txBody>
      </p:sp>
      <p:sp>
        <p:nvSpPr>
          <p:cNvPr id="16" name="Rectangle 15"/>
          <p:cNvSpPr/>
          <p:nvPr/>
        </p:nvSpPr>
        <p:spPr>
          <a:xfrm>
            <a:off x="2042615"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7" name="Rectangle 16"/>
          <p:cNvSpPr/>
          <p:nvPr/>
        </p:nvSpPr>
        <p:spPr>
          <a:xfrm>
            <a:off x="2779594"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41</a:t>
            </a:r>
            <a:endParaRPr lang="en-US" sz="2400" dirty="0">
              <a:solidFill>
                <a:schemeClr val="tx1"/>
              </a:solidFill>
            </a:endParaRPr>
          </a:p>
        </p:txBody>
      </p:sp>
      <p:sp>
        <p:nvSpPr>
          <p:cNvPr id="18" name="Rectangle 17"/>
          <p:cNvSpPr/>
          <p:nvPr/>
        </p:nvSpPr>
        <p:spPr>
          <a:xfrm>
            <a:off x="3516573"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9" name="Rectangle 18"/>
          <p:cNvSpPr/>
          <p:nvPr/>
        </p:nvSpPr>
        <p:spPr>
          <a:xfrm>
            <a:off x="4253552"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0" name="Rectangle 19"/>
          <p:cNvSpPr/>
          <p:nvPr/>
        </p:nvSpPr>
        <p:spPr>
          <a:xfrm>
            <a:off x="4990531"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18</a:t>
            </a:r>
            <a:endParaRPr lang="en-US" sz="2400" dirty="0">
              <a:solidFill>
                <a:schemeClr val="tx1"/>
              </a:solidFill>
            </a:endParaRPr>
          </a:p>
        </p:txBody>
      </p:sp>
      <p:sp>
        <p:nvSpPr>
          <p:cNvPr id="21" name="Rectangle 20"/>
          <p:cNvSpPr/>
          <p:nvPr/>
        </p:nvSpPr>
        <p:spPr>
          <a:xfrm>
            <a:off x="5727510"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32</a:t>
            </a:r>
            <a:endParaRPr lang="en-US" sz="2400" dirty="0">
              <a:solidFill>
                <a:schemeClr val="tx1"/>
              </a:solidFill>
            </a:endParaRPr>
          </a:p>
        </p:txBody>
      </p:sp>
      <p:sp>
        <p:nvSpPr>
          <p:cNvPr id="22" name="Rectangle 21"/>
          <p:cNvSpPr/>
          <p:nvPr/>
        </p:nvSpPr>
        <p:spPr>
          <a:xfrm>
            <a:off x="6464489"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59</a:t>
            </a:r>
            <a:endParaRPr lang="en-US" sz="2400" dirty="0">
              <a:solidFill>
                <a:schemeClr val="tx1"/>
              </a:solidFill>
            </a:endParaRPr>
          </a:p>
        </p:txBody>
      </p:sp>
      <p:sp>
        <p:nvSpPr>
          <p:cNvPr id="23" name="Rectangle 22"/>
          <p:cNvSpPr/>
          <p:nvPr/>
        </p:nvSpPr>
        <p:spPr>
          <a:xfrm>
            <a:off x="7201468"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31</a:t>
            </a:r>
            <a:endParaRPr lang="en-US" sz="2400" dirty="0">
              <a:solidFill>
                <a:schemeClr val="tx1"/>
              </a:solidFill>
            </a:endParaRPr>
          </a:p>
        </p:txBody>
      </p:sp>
      <p:sp>
        <p:nvSpPr>
          <p:cNvPr id="24" name="Rectangle 23"/>
          <p:cNvSpPr/>
          <p:nvPr/>
        </p:nvSpPr>
        <p:spPr>
          <a:xfrm>
            <a:off x="7938447"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22</a:t>
            </a:r>
            <a:endParaRPr lang="en-US" sz="2400" dirty="0">
              <a:solidFill>
                <a:schemeClr val="tx1"/>
              </a:solidFill>
            </a:endParaRPr>
          </a:p>
        </p:txBody>
      </p:sp>
      <p:sp>
        <p:nvSpPr>
          <p:cNvPr id="25" name="Rectangle 24"/>
          <p:cNvSpPr/>
          <p:nvPr/>
        </p:nvSpPr>
        <p:spPr>
          <a:xfrm>
            <a:off x="8675426"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6" name="Rectangle 25"/>
          <p:cNvSpPr/>
          <p:nvPr/>
        </p:nvSpPr>
        <p:spPr>
          <a:xfrm>
            <a:off x="9412405"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1" name="Rectangle 40"/>
          <p:cNvSpPr/>
          <p:nvPr/>
        </p:nvSpPr>
        <p:spPr>
          <a:xfrm>
            <a:off x="10149384"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grpSp>
        <p:nvGrpSpPr>
          <p:cNvPr id="44" name="Group 43"/>
          <p:cNvGrpSpPr/>
          <p:nvPr/>
        </p:nvGrpSpPr>
        <p:grpSpPr>
          <a:xfrm>
            <a:off x="1305636" y="5339400"/>
            <a:ext cx="9580726" cy="579304"/>
            <a:chOff x="1405720" y="4738899"/>
            <a:chExt cx="9580726" cy="579304"/>
          </a:xfrm>
        </p:grpSpPr>
        <p:sp>
          <p:nvSpPr>
            <p:cNvPr id="29" name="Rectangle 28"/>
            <p:cNvSpPr/>
            <p:nvPr/>
          </p:nvSpPr>
          <p:spPr>
            <a:xfrm>
              <a:off x="1405720"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0</a:t>
              </a:r>
              <a:endParaRPr lang="en-US" sz="2400" dirty="0">
                <a:solidFill>
                  <a:srgbClr val="FF0000"/>
                </a:solidFill>
              </a:endParaRPr>
            </a:p>
          </p:txBody>
        </p:sp>
        <p:sp>
          <p:nvSpPr>
            <p:cNvPr id="30" name="Rectangle 29"/>
            <p:cNvSpPr/>
            <p:nvPr/>
          </p:nvSpPr>
          <p:spPr>
            <a:xfrm>
              <a:off x="2142699"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1</a:t>
              </a:r>
              <a:endParaRPr lang="en-US" sz="2400" dirty="0">
                <a:solidFill>
                  <a:srgbClr val="FF0000"/>
                </a:solidFill>
              </a:endParaRPr>
            </a:p>
          </p:txBody>
        </p:sp>
        <p:sp>
          <p:nvSpPr>
            <p:cNvPr id="31" name="Rectangle 30"/>
            <p:cNvSpPr/>
            <p:nvPr/>
          </p:nvSpPr>
          <p:spPr>
            <a:xfrm>
              <a:off x="2879678"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2</a:t>
              </a:r>
              <a:endParaRPr lang="en-US" sz="2400" dirty="0">
                <a:solidFill>
                  <a:srgbClr val="FF0000"/>
                </a:solidFill>
              </a:endParaRPr>
            </a:p>
          </p:txBody>
        </p:sp>
        <p:sp>
          <p:nvSpPr>
            <p:cNvPr id="32" name="Rectangle 31"/>
            <p:cNvSpPr/>
            <p:nvPr/>
          </p:nvSpPr>
          <p:spPr>
            <a:xfrm>
              <a:off x="3616657"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3</a:t>
              </a:r>
            </a:p>
          </p:txBody>
        </p:sp>
        <p:sp>
          <p:nvSpPr>
            <p:cNvPr id="33" name="Rectangle 32"/>
            <p:cNvSpPr/>
            <p:nvPr/>
          </p:nvSpPr>
          <p:spPr>
            <a:xfrm>
              <a:off x="4353636"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4</a:t>
              </a:r>
              <a:endParaRPr lang="en-US" sz="2400" dirty="0">
                <a:solidFill>
                  <a:srgbClr val="FF0000"/>
                </a:solidFill>
              </a:endParaRPr>
            </a:p>
          </p:txBody>
        </p:sp>
        <p:sp>
          <p:nvSpPr>
            <p:cNvPr id="34" name="Rectangle 33"/>
            <p:cNvSpPr/>
            <p:nvPr/>
          </p:nvSpPr>
          <p:spPr>
            <a:xfrm>
              <a:off x="5090615"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5</a:t>
              </a:r>
              <a:endParaRPr lang="en-US" sz="2400" dirty="0">
                <a:solidFill>
                  <a:srgbClr val="FF0000"/>
                </a:solidFill>
              </a:endParaRPr>
            </a:p>
          </p:txBody>
        </p:sp>
        <p:sp>
          <p:nvSpPr>
            <p:cNvPr id="35" name="Rectangle 34"/>
            <p:cNvSpPr/>
            <p:nvPr/>
          </p:nvSpPr>
          <p:spPr>
            <a:xfrm>
              <a:off x="5827594"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6</a:t>
              </a:r>
              <a:endParaRPr lang="en-US" sz="2400" dirty="0">
                <a:solidFill>
                  <a:srgbClr val="FF0000"/>
                </a:solidFill>
              </a:endParaRPr>
            </a:p>
          </p:txBody>
        </p:sp>
        <p:sp>
          <p:nvSpPr>
            <p:cNvPr id="36" name="Rectangle 35"/>
            <p:cNvSpPr/>
            <p:nvPr/>
          </p:nvSpPr>
          <p:spPr>
            <a:xfrm>
              <a:off x="6564573"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7</a:t>
              </a:r>
              <a:endParaRPr lang="en-US" sz="2400" dirty="0">
                <a:solidFill>
                  <a:srgbClr val="FF0000"/>
                </a:solidFill>
              </a:endParaRPr>
            </a:p>
          </p:txBody>
        </p:sp>
        <p:sp>
          <p:nvSpPr>
            <p:cNvPr id="37" name="Rectangle 36"/>
            <p:cNvSpPr/>
            <p:nvPr/>
          </p:nvSpPr>
          <p:spPr>
            <a:xfrm>
              <a:off x="7301552"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8</a:t>
              </a:r>
              <a:endParaRPr lang="en-US" sz="2400" dirty="0">
                <a:solidFill>
                  <a:srgbClr val="FF0000"/>
                </a:solidFill>
              </a:endParaRPr>
            </a:p>
          </p:txBody>
        </p:sp>
        <p:sp>
          <p:nvSpPr>
            <p:cNvPr id="38" name="Rectangle 37"/>
            <p:cNvSpPr/>
            <p:nvPr/>
          </p:nvSpPr>
          <p:spPr>
            <a:xfrm>
              <a:off x="8038531"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9</a:t>
              </a:r>
              <a:endParaRPr lang="en-US" sz="2400" dirty="0">
                <a:solidFill>
                  <a:srgbClr val="FF0000"/>
                </a:solidFill>
              </a:endParaRPr>
            </a:p>
          </p:txBody>
        </p:sp>
        <p:sp>
          <p:nvSpPr>
            <p:cNvPr id="39" name="Rectangle 38"/>
            <p:cNvSpPr/>
            <p:nvPr/>
          </p:nvSpPr>
          <p:spPr>
            <a:xfrm>
              <a:off x="8775510"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10</a:t>
              </a:r>
              <a:endParaRPr lang="en-US" sz="2400" dirty="0">
                <a:solidFill>
                  <a:srgbClr val="FF0000"/>
                </a:solidFill>
              </a:endParaRPr>
            </a:p>
          </p:txBody>
        </p:sp>
        <p:sp>
          <p:nvSpPr>
            <p:cNvPr id="40" name="Rectangle 39"/>
            <p:cNvSpPr/>
            <p:nvPr/>
          </p:nvSpPr>
          <p:spPr>
            <a:xfrm>
              <a:off x="9512489"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11</a:t>
              </a:r>
              <a:endParaRPr lang="en-US" sz="2400" dirty="0">
                <a:solidFill>
                  <a:srgbClr val="FF0000"/>
                </a:solidFill>
              </a:endParaRPr>
            </a:p>
          </p:txBody>
        </p:sp>
        <p:sp>
          <p:nvSpPr>
            <p:cNvPr id="42" name="Rectangle 41"/>
            <p:cNvSpPr/>
            <p:nvPr/>
          </p:nvSpPr>
          <p:spPr>
            <a:xfrm>
              <a:off x="10249467" y="4738899"/>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12</a:t>
              </a:r>
              <a:endParaRPr lang="en-US" sz="2400" dirty="0">
                <a:solidFill>
                  <a:srgbClr val="FF0000"/>
                </a:solidFill>
              </a:endParaRPr>
            </a:p>
          </p:txBody>
        </p:sp>
      </p:grpSp>
      <p:sp>
        <p:nvSpPr>
          <p:cNvPr id="46" name="TextBox 45"/>
          <p:cNvSpPr txBox="1"/>
          <p:nvPr/>
        </p:nvSpPr>
        <p:spPr>
          <a:xfrm>
            <a:off x="8698740" y="2279949"/>
            <a:ext cx="2678374" cy="461665"/>
          </a:xfrm>
          <a:prstGeom prst="rect">
            <a:avLst/>
          </a:prstGeom>
          <a:noFill/>
        </p:spPr>
        <p:txBody>
          <a:bodyPr wrap="square" rtlCol="0">
            <a:spAutoFit/>
          </a:bodyPr>
          <a:lstStyle/>
          <a:p>
            <a:r>
              <a:rPr lang="en-US" sz="2400" b="1" dirty="0" smtClean="0"/>
              <a:t>H1(31) = 5</a:t>
            </a:r>
            <a:endParaRPr lang="en-US" sz="2400" b="1" dirty="0"/>
          </a:p>
        </p:txBody>
      </p:sp>
      <p:sp>
        <p:nvSpPr>
          <p:cNvPr id="47" name="TextBox 46"/>
          <p:cNvSpPr txBox="1"/>
          <p:nvPr/>
        </p:nvSpPr>
        <p:spPr>
          <a:xfrm>
            <a:off x="8675426" y="1756478"/>
            <a:ext cx="2678374" cy="461665"/>
          </a:xfrm>
          <a:prstGeom prst="rect">
            <a:avLst/>
          </a:prstGeom>
          <a:noFill/>
        </p:spPr>
        <p:txBody>
          <a:bodyPr wrap="square" rtlCol="0">
            <a:spAutoFit/>
          </a:bodyPr>
          <a:lstStyle/>
          <a:p>
            <a:r>
              <a:rPr lang="en-US" sz="2400" b="1" dirty="0" smtClean="0"/>
              <a:t>H1(31) = 31 mod 13</a:t>
            </a:r>
            <a:endParaRPr lang="en-US" sz="2400" b="1" dirty="0"/>
          </a:p>
        </p:txBody>
      </p:sp>
      <p:sp>
        <p:nvSpPr>
          <p:cNvPr id="43" name="Rounded Rectangle 42"/>
          <p:cNvSpPr/>
          <p:nvPr/>
        </p:nvSpPr>
        <p:spPr>
          <a:xfrm>
            <a:off x="6146040" y="1366025"/>
            <a:ext cx="1701420" cy="95340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Collision!!</a:t>
            </a:r>
            <a:endParaRPr lang="en-US" dirty="0">
              <a:ln w="0"/>
              <a:solidFill>
                <a:schemeClr val="tx1"/>
              </a:solidFill>
              <a:effectLst>
                <a:outerShdw blurRad="38100" dist="19050" dir="2700000" algn="tl" rotWithShape="0">
                  <a:schemeClr val="dk1">
                    <a:alpha val="40000"/>
                  </a:schemeClr>
                </a:outerShdw>
              </a:effectLst>
            </a:endParaRPr>
          </a:p>
        </p:txBody>
      </p:sp>
      <p:sp>
        <p:nvSpPr>
          <p:cNvPr id="45" name="TextBox 44"/>
          <p:cNvSpPr txBox="1"/>
          <p:nvPr/>
        </p:nvSpPr>
        <p:spPr>
          <a:xfrm>
            <a:off x="8184675" y="3657969"/>
            <a:ext cx="2678374" cy="461665"/>
          </a:xfrm>
          <a:prstGeom prst="rect">
            <a:avLst/>
          </a:prstGeom>
          <a:noFill/>
        </p:spPr>
        <p:txBody>
          <a:bodyPr wrap="square" rtlCol="0">
            <a:spAutoFit/>
          </a:bodyPr>
          <a:lstStyle/>
          <a:p>
            <a:r>
              <a:rPr lang="en-US" sz="2400" b="1" dirty="0" smtClean="0"/>
              <a:t>H2(31) = 1</a:t>
            </a:r>
            <a:endParaRPr lang="en-US" sz="2400" b="1" dirty="0"/>
          </a:p>
        </p:txBody>
      </p:sp>
      <p:sp>
        <p:nvSpPr>
          <p:cNvPr id="48" name="TextBox 47"/>
          <p:cNvSpPr txBox="1"/>
          <p:nvPr/>
        </p:nvSpPr>
        <p:spPr>
          <a:xfrm>
            <a:off x="8184675" y="3158411"/>
            <a:ext cx="3169125" cy="461665"/>
          </a:xfrm>
          <a:prstGeom prst="rect">
            <a:avLst/>
          </a:prstGeom>
          <a:noFill/>
        </p:spPr>
        <p:txBody>
          <a:bodyPr wrap="square" rtlCol="0">
            <a:spAutoFit/>
          </a:bodyPr>
          <a:lstStyle/>
          <a:p>
            <a:r>
              <a:rPr lang="en-US" sz="2400" b="1" dirty="0" smtClean="0"/>
              <a:t>H2(31) = 8 – (31 mod 8)</a:t>
            </a:r>
            <a:endParaRPr lang="en-US" sz="2400" b="1" dirty="0"/>
          </a:p>
        </p:txBody>
      </p:sp>
      <p:sp>
        <p:nvSpPr>
          <p:cNvPr id="49" name="Rounded Rectangle 48"/>
          <p:cNvSpPr/>
          <p:nvPr/>
        </p:nvSpPr>
        <p:spPr>
          <a:xfrm>
            <a:off x="6298440" y="1518425"/>
            <a:ext cx="1701420" cy="95340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Collision!!</a:t>
            </a:r>
            <a:endParaRPr lang="en-US" dirty="0">
              <a:ln w="0"/>
              <a:solidFill>
                <a:schemeClr val="tx1"/>
              </a:solidFill>
              <a:effectLst>
                <a:outerShdw blurRad="38100" dist="19050" dir="2700000" algn="tl" rotWithShape="0">
                  <a:schemeClr val="dk1">
                    <a:alpha val="40000"/>
                  </a:schemeClr>
                </a:outerShdw>
              </a:effectLst>
            </a:endParaRPr>
          </a:p>
        </p:txBody>
      </p:sp>
      <p:sp>
        <p:nvSpPr>
          <p:cNvPr id="50" name="Rounded Rectangle 49"/>
          <p:cNvSpPr/>
          <p:nvPr/>
        </p:nvSpPr>
        <p:spPr>
          <a:xfrm>
            <a:off x="6595278" y="1795627"/>
            <a:ext cx="1701420" cy="95340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Collision!!</a:t>
            </a:r>
            <a:endParaRPr lang="en-US" dirty="0">
              <a:ln w="0"/>
              <a:solidFill>
                <a:schemeClr val="tx1"/>
              </a:solidFill>
              <a:effectLst>
                <a:outerShdw blurRad="38100" dist="19050" dir="2700000" algn="tl" rotWithShape="0">
                  <a:schemeClr val="dk1">
                    <a:alpha val="40000"/>
                  </a:schemeClr>
                </a:outerShdw>
              </a:effectLst>
            </a:endParaRPr>
          </a:p>
        </p:txBody>
      </p:sp>
      <p:sp>
        <p:nvSpPr>
          <p:cNvPr id="3" name="Down Arrow 2"/>
          <p:cNvSpPr/>
          <p:nvPr/>
        </p:nvSpPr>
        <p:spPr>
          <a:xfrm>
            <a:off x="5145206" y="4128232"/>
            <a:ext cx="313898" cy="4113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a:off x="5841240" y="4119634"/>
            <a:ext cx="313898" cy="4113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Down Arrow 51"/>
          <p:cNvSpPr/>
          <p:nvPr/>
        </p:nvSpPr>
        <p:spPr>
          <a:xfrm>
            <a:off x="6618026" y="4119634"/>
            <a:ext cx="313898" cy="4113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Down Arrow 52"/>
          <p:cNvSpPr/>
          <p:nvPr/>
        </p:nvSpPr>
        <p:spPr>
          <a:xfrm>
            <a:off x="7476698" y="4101653"/>
            <a:ext cx="313898" cy="4113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519437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6"/>
                                        </p:tgtEl>
                                        <p:attrNameLst>
                                          <p:attrName>style.visibility</p:attrName>
                                        </p:attrNameLst>
                                      </p:cBhvr>
                                      <p:to>
                                        <p:strVal val="visible"/>
                                      </p:to>
                                    </p:set>
                                    <p:animEffect transition="in" filter="fade">
                                      <p:cBhvr>
                                        <p:cTn id="14" dur="1000"/>
                                        <p:tgtEl>
                                          <p:spTgt spid="46"/>
                                        </p:tgtEl>
                                      </p:cBhvr>
                                    </p:animEffect>
                                    <p:anim calcmode="lin" valueType="num">
                                      <p:cBhvr>
                                        <p:cTn id="15" dur="1000" fill="hold"/>
                                        <p:tgtEl>
                                          <p:spTgt spid="46"/>
                                        </p:tgtEl>
                                        <p:attrNameLst>
                                          <p:attrName>ppt_x</p:attrName>
                                        </p:attrNameLst>
                                      </p:cBhvr>
                                      <p:tavLst>
                                        <p:tav tm="0">
                                          <p:val>
                                            <p:strVal val="#ppt_x"/>
                                          </p:val>
                                        </p:tav>
                                        <p:tav tm="100000">
                                          <p:val>
                                            <p:strVal val="#ppt_x"/>
                                          </p:val>
                                        </p:tav>
                                      </p:tavLst>
                                    </p:anim>
                                    <p:anim calcmode="lin" valueType="num">
                                      <p:cBhvr>
                                        <p:cTn id="16"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fade">
                                      <p:cBhvr>
                                        <p:cTn id="21" dur="1000"/>
                                        <p:tgtEl>
                                          <p:spTgt spid="43"/>
                                        </p:tgtEl>
                                      </p:cBhvr>
                                    </p:animEffect>
                                    <p:anim calcmode="lin" valueType="num">
                                      <p:cBhvr>
                                        <p:cTn id="22" dur="1000" fill="hold"/>
                                        <p:tgtEl>
                                          <p:spTgt spid="43"/>
                                        </p:tgtEl>
                                        <p:attrNameLst>
                                          <p:attrName>ppt_x</p:attrName>
                                        </p:attrNameLst>
                                      </p:cBhvr>
                                      <p:tavLst>
                                        <p:tav tm="0">
                                          <p:val>
                                            <p:strVal val="#ppt_x"/>
                                          </p:val>
                                        </p:tav>
                                        <p:tav tm="100000">
                                          <p:val>
                                            <p:strVal val="#ppt_x"/>
                                          </p:val>
                                        </p:tav>
                                      </p:tavLst>
                                    </p:anim>
                                    <p:anim calcmode="lin" valueType="num">
                                      <p:cBhvr>
                                        <p:cTn id="23" dur="1000" fill="hold"/>
                                        <p:tgtEl>
                                          <p:spTgt spid="43"/>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1000"/>
                                        <p:tgtEl>
                                          <p:spTgt spid="3"/>
                                        </p:tgtEl>
                                      </p:cBhvr>
                                    </p:animEffect>
                                    <p:anim calcmode="lin" valueType="num">
                                      <p:cBhvr>
                                        <p:cTn id="27" dur="1000" fill="hold"/>
                                        <p:tgtEl>
                                          <p:spTgt spid="3"/>
                                        </p:tgtEl>
                                        <p:attrNameLst>
                                          <p:attrName>ppt_x</p:attrName>
                                        </p:attrNameLst>
                                      </p:cBhvr>
                                      <p:tavLst>
                                        <p:tav tm="0">
                                          <p:val>
                                            <p:strVal val="#ppt_x"/>
                                          </p:val>
                                        </p:tav>
                                        <p:tav tm="100000">
                                          <p:val>
                                            <p:strVal val="#ppt_x"/>
                                          </p:val>
                                        </p:tav>
                                      </p:tavLst>
                                    </p:anim>
                                    <p:anim calcmode="lin" valueType="num">
                                      <p:cBhvr>
                                        <p:cTn id="2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fade">
                                      <p:cBhvr>
                                        <p:cTn id="33" dur="1000"/>
                                        <p:tgtEl>
                                          <p:spTgt spid="45"/>
                                        </p:tgtEl>
                                      </p:cBhvr>
                                    </p:animEffect>
                                    <p:anim calcmode="lin" valueType="num">
                                      <p:cBhvr>
                                        <p:cTn id="34" dur="1000" fill="hold"/>
                                        <p:tgtEl>
                                          <p:spTgt spid="45"/>
                                        </p:tgtEl>
                                        <p:attrNameLst>
                                          <p:attrName>ppt_x</p:attrName>
                                        </p:attrNameLst>
                                      </p:cBhvr>
                                      <p:tavLst>
                                        <p:tav tm="0">
                                          <p:val>
                                            <p:strVal val="#ppt_x"/>
                                          </p:val>
                                        </p:tav>
                                        <p:tav tm="100000">
                                          <p:val>
                                            <p:strVal val="#ppt_x"/>
                                          </p:val>
                                        </p:tav>
                                      </p:tavLst>
                                    </p:anim>
                                    <p:anim calcmode="lin" valueType="num">
                                      <p:cBhvr>
                                        <p:cTn id="35" dur="1000" fill="hold"/>
                                        <p:tgtEl>
                                          <p:spTgt spid="45"/>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48"/>
                                        </p:tgtEl>
                                        <p:attrNameLst>
                                          <p:attrName>style.visibility</p:attrName>
                                        </p:attrNameLst>
                                      </p:cBhvr>
                                      <p:to>
                                        <p:strVal val="visible"/>
                                      </p:to>
                                    </p:set>
                                    <p:animEffect transition="in" filter="fade">
                                      <p:cBhvr>
                                        <p:cTn id="38" dur="1000"/>
                                        <p:tgtEl>
                                          <p:spTgt spid="48"/>
                                        </p:tgtEl>
                                      </p:cBhvr>
                                    </p:animEffect>
                                    <p:anim calcmode="lin" valueType="num">
                                      <p:cBhvr>
                                        <p:cTn id="39" dur="1000" fill="hold"/>
                                        <p:tgtEl>
                                          <p:spTgt spid="48"/>
                                        </p:tgtEl>
                                        <p:attrNameLst>
                                          <p:attrName>ppt_x</p:attrName>
                                        </p:attrNameLst>
                                      </p:cBhvr>
                                      <p:tavLst>
                                        <p:tav tm="0">
                                          <p:val>
                                            <p:strVal val="#ppt_x"/>
                                          </p:val>
                                        </p:tav>
                                        <p:tav tm="100000">
                                          <p:val>
                                            <p:strVal val="#ppt_x"/>
                                          </p:val>
                                        </p:tav>
                                      </p:tavLst>
                                    </p:anim>
                                    <p:anim calcmode="lin" valueType="num">
                                      <p:cBhvr>
                                        <p:cTn id="40"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51"/>
                                        </p:tgtEl>
                                        <p:attrNameLst>
                                          <p:attrName>style.visibility</p:attrName>
                                        </p:attrNameLst>
                                      </p:cBhvr>
                                      <p:to>
                                        <p:strVal val="visible"/>
                                      </p:to>
                                    </p:set>
                                    <p:animEffect transition="in" filter="fade">
                                      <p:cBhvr>
                                        <p:cTn id="45" dur="1000"/>
                                        <p:tgtEl>
                                          <p:spTgt spid="51"/>
                                        </p:tgtEl>
                                      </p:cBhvr>
                                    </p:animEffect>
                                    <p:anim calcmode="lin" valueType="num">
                                      <p:cBhvr>
                                        <p:cTn id="46" dur="1000" fill="hold"/>
                                        <p:tgtEl>
                                          <p:spTgt spid="51"/>
                                        </p:tgtEl>
                                        <p:attrNameLst>
                                          <p:attrName>ppt_x</p:attrName>
                                        </p:attrNameLst>
                                      </p:cBhvr>
                                      <p:tavLst>
                                        <p:tav tm="0">
                                          <p:val>
                                            <p:strVal val="#ppt_x"/>
                                          </p:val>
                                        </p:tav>
                                        <p:tav tm="100000">
                                          <p:val>
                                            <p:strVal val="#ppt_x"/>
                                          </p:val>
                                        </p:tav>
                                      </p:tavLst>
                                    </p:anim>
                                    <p:anim calcmode="lin" valueType="num">
                                      <p:cBhvr>
                                        <p:cTn id="47" dur="1000" fill="hold"/>
                                        <p:tgtEl>
                                          <p:spTgt spid="51"/>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49"/>
                                        </p:tgtEl>
                                        <p:attrNameLst>
                                          <p:attrName>style.visibility</p:attrName>
                                        </p:attrNameLst>
                                      </p:cBhvr>
                                      <p:to>
                                        <p:strVal val="visible"/>
                                      </p:to>
                                    </p:set>
                                    <p:animEffect transition="in" filter="fade">
                                      <p:cBhvr>
                                        <p:cTn id="50" dur="1000"/>
                                        <p:tgtEl>
                                          <p:spTgt spid="49"/>
                                        </p:tgtEl>
                                      </p:cBhvr>
                                    </p:animEffect>
                                    <p:anim calcmode="lin" valueType="num">
                                      <p:cBhvr>
                                        <p:cTn id="51" dur="1000" fill="hold"/>
                                        <p:tgtEl>
                                          <p:spTgt spid="49"/>
                                        </p:tgtEl>
                                        <p:attrNameLst>
                                          <p:attrName>ppt_x</p:attrName>
                                        </p:attrNameLst>
                                      </p:cBhvr>
                                      <p:tavLst>
                                        <p:tav tm="0">
                                          <p:val>
                                            <p:strVal val="#ppt_x"/>
                                          </p:val>
                                        </p:tav>
                                        <p:tav tm="100000">
                                          <p:val>
                                            <p:strVal val="#ppt_x"/>
                                          </p:val>
                                        </p:tav>
                                      </p:tavLst>
                                    </p:anim>
                                    <p:anim calcmode="lin" valueType="num">
                                      <p:cBhvr>
                                        <p:cTn id="52"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50"/>
                                        </p:tgtEl>
                                        <p:attrNameLst>
                                          <p:attrName>style.visibility</p:attrName>
                                        </p:attrNameLst>
                                      </p:cBhvr>
                                      <p:to>
                                        <p:strVal val="visible"/>
                                      </p:to>
                                    </p:set>
                                    <p:animEffect transition="in" filter="fade">
                                      <p:cBhvr>
                                        <p:cTn id="57" dur="1000"/>
                                        <p:tgtEl>
                                          <p:spTgt spid="50"/>
                                        </p:tgtEl>
                                      </p:cBhvr>
                                    </p:animEffect>
                                    <p:anim calcmode="lin" valueType="num">
                                      <p:cBhvr>
                                        <p:cTn id="58" dur="1000" fill="hold"/>
                                        <p:tgtEl>
                                          <p:spTgt spid="50"/>
                                        </p:tgtEl>
                                        <p:attrNameLst>
                                          <p:attrName>ppt_x</p:attrName>
                                        </p:attrNameLst>
                                      </p:cBhvr>
                                      <p:tavLst>
                                        <p:tav tm="0">
                                          <p:val>
                                            <p:strVal val="#ppt_x"/>
                                          </p:val>
                                        </p:tav>
                                        <p:tav tm="100000">
                                          <p:val>
                                            <p:strVal val="#ppt_x"/>
                                          </p:val>
                                        </p:tav>
                                      </p:tavLst>
                                    </p:anim>
                                    <p:anim calcmode="lin" valueType="num">
                                      <p:cBhvr>
                                        <p:cTn id="59" dur="1000" fill="hold"/>
                                        <p:tgtEl>
                                          <p:spTgt spid="50"/>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52"/>
                                        </p:tgtEl>
                                        <p:attrNameLst>
                                          <p:attrName>style.visibility</p:attrName>
                                        </p:attrNameLst>
                                      </p:cBhvr>
                                      <p:to>
                                        <p:strVal val="visible"/>
                                      </p:to>
                                    </p:set>
                                    <p:animEffect transition="in" filter="fade">
                                      <p:cBhvr>
                                        <p:cTn id="62" dur="1000"/>
                                        <p:tgtEl>
                                          <p:spTgt spid="52"/>
                                        </p:tgtEl>
                                      </p:cBhvr>
                                    </p:animEffect>
                                    <p:anim calcmode="lin" valueType="num">
                                      <p:cBhvr>
                                        <p:cTn id="63" dur="1000" fill="hold"/>
                                        <p:tgtEl>
                                          <p:spTgt spid="52"/>
                                        </p:tgtEl>
                                        <p:attrNameLst>
                                          <p:attrName>ppt_x</p:attrName>
                                        </p:attrNameLst>
                                      </p:cBhvr>
                                      <p:tavLst>
                                        <p:tav tm="0">
                                          <p:val>
                                            <p:strVal val="#ppt_x"/>
                                          </p:val>
                                        </p:tav>
                                        <p:tav tm="100000">
                                          <p:val>
                                            <p:strVal val="#ppt_x"/>
                                          </p:val>
                                        </p:tav>
                                      </p:tavLst>
                                    </p:anim>
                                    <p:anim calcmode="lin" valueType="num">
                                      <p:cBhvr>
                                        <p:cTn id="64"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53"/>
                                        </p:tgtEl>
                                        <p:attrNameLst>
                                          <p:attrName>style.visibility</p:attrName>
                                        </p:attrNameLst>
                                      </p:cBhvr>
                                      <p:to>
                                        <p:strVal val="visible"/>
                                      </p:to>
                                    </p:set>
                                    <p:animEffect transition="in" filter="fade">
                                      <p:cBhvr>
                                        <p:cTn id="69" dur="1000"/>
                                        <p:tgtEl>
                                          <p:spTgt spid="53"/>
                                        </p:tgtEl>
                                      </p:cBhvr>
                                    </p:animEffect>
                                    <p:anim calcmode="lin" valueType="num">
                                      <p:cBhvr>
                                        <p:cTn id="70" dur="1000" fill="hold"/>
                                        <p:tgtEl>
                                          <p:spTgt spid="53"/>
                                        </p:tgtEl>
                                        <p:attrNameLst>
                                          <p:attrName>ppt_x</p:attrName>
                                        </p:attrNameLst>
                                      </p:cBhvr>
                                      <p:tavLst>
                                        <p:tav tm="0">
                                          <p:val>
                                            <p:strVal val="#ppt_x"/>
                                          </p:val>
                                        </p:tav>
                                        <p:tav tm="100000">
                                          <p:val>
                                            <p:strVal val="#ppt_x"/>
                                          </p:val>
                                        </p:tav>
                                      </p:tavLst>
                                    </p:anim>
                                    <p:anim calcmode="lin" valueType="num">
                                      <p:cBhvr>
                                        <p:cTn id="71"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nodeType="clickEffect">
                                  <p:stCondLst>
                                    <p:cond delay="0"/>
                                  </p:stCondLst>
                                  <p:childTnLst>
                                    <p:set>
                                      <p:cBhvr>
                                        <p:cTn id="75" dur="1" fill="hold">
                                          <p:stCondLst>
                                            <p:cond delay="0"/>
                                          </p:stCondLst>
                                        </p:cTn>
                                        <p:tgtEl>
                                          <p:spTgt spid="23">
                                            <p:txEl>
                                              <p:pRg st="0" end="0"/>
                                            </p:txEl>
                                          </p:spTgt>
                                        </p:tgtEl>
                                        <p:attrNameLst>
                                          <p:attrName>style.visibility</p:attrName>
                                        </p:attrNameLst>
                                      </p:cBhvr>
                                      <p:to>
                                        <p:strVal val="visible"/>
                                      </p:to>
                                    </p:set>
                                    <p:animEffect transition="in" filter="fade">
                                      <p:cBhvr>
                                        <p:cTn id="76" dur="1000"/>
                                        <p:tgtEl>
                                          <p:spTgt spid="23">
                                            <p:txEl>
                                              <p:pRg st="0" end="0"/>
                                            </p:txEl>
                                          </p:spTgt>
                                        </p:tgtEl>
                                      </p:cBhvr>
                                    </p:animEffect>
                                    <p:anim calcmode="lin" valueType="num">
                                      <p:cBhvr>
                                        <p:cTn id="77" dur="1000" fill="hold"/>
                                        <p:tgtEl>
                                          <p:spTgt spid="23">
                                            <p:txEl>
                                              <p:pRg st="0" end="0"/>
                                            </p:txEl>
                                          </p:spTgt>
                                        </p:tgtEl>
                                        <p:attrNameLst>
                                          <p:attrName>ppt_x</p:attrName>
                                        </p:attrNameLst>
                                      </p:cBhvr>
                                      <p:tavLst>
                                        <p:tav tm="0">
                                          <p:val>
                                            <p:strVal val="#ppt_x"/>
                                          </p:val>
                                        </p:tav>
                                        <p:tav tm="100000">
                                          <p:val>
                                            <p:strVal val="#ppt_x"/>
                                          </p:val>
                                        </p:tav>
                                      </p:tavLst>
                                    </p:anim>
                                    <p:anim calcmode="lin" valueType="num">
                                      <p:cBhvr>
                                        <p:cTn id="78" dur="1000" fill="hold"/>
                                        <p:tgtEl>
                                          <p:spTgt spid="2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P spid="43" grpId="0" animBg="1"/>
      <p:bldP spid="45" grpId="0"/>
      <p:bldP spid="48" grpId="0"/>
      <p:bldP spid="49" grpId="0" animBg="1"/>
      <p:bldP spid="50" grpId="0" animBg="1"/>
      <p:bldP spid="3" grpId="0" animBg="1"/>
      <p:bldP spid="51" grpId="0" animBg="1"/>
      <p:bldP spid="52" grpId="0" animBg="1"/>
      <p:bldP spid="5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0156"/>
            <a:ext cx="10515600" cy="1325563"/>
          </a:xfrm>
        </p:spPr>
        <p:txBody>
          <a:bodyPr/>
          <a:lstStyle/>
          <a:p>
            <a:r>
              <a:rPr lang="en-US" b="1" dirty="0" smtClean="0">
                <a:solidFill>
                  <a:srgbClr val="003366"/>
                </a:solidFill>
                <a:latin typeface="Bookman Old Style,Bold"/>
              </a:rPr>
              <a:t>Double Hashing                           Contd.</a:t>
            </a:r>
            <a:endParaRPr lang="en-US" dirty="0"/>
          </a:p>
        </p:txBody>
      </p:sp>
      <p:sp>
        <p:nvSpPr>
          <p:cNvPr id="4" name="Content Placeholder 3"/>
          <p:cNvSpPr>
            <a:spLocks noGrp="1"/>
          </p:cNvSpPr>
          <p:nvPr>
            <p:ph idx="1"/>
          </p:nvPr>
        </p:nvSpPr>
        <p:spPr/>
        <p:txBody>
          <a:bodyPr>
            <a:normAutofit/>
          </a:bodyPr>
          <a:lstStyle/>
          <a:p>
            <a:r>
              <a:rPr lang="en-US" sz="3200" dirty="0" smtClean="0"/>
              <a:t>Example: </a:t>
            </a:r>
          </a:p>
          <a:p>
            <a:pPr lvl="1"/>
            <a:r>
              <a:rPr lang="en-US" sz="2800" i="1" dirty="0" smtClean="0"/>
              <a:t>H1(k) = k mod 13</a:t>
            </a:r>
          </a:p>
          <a:p>
            <a:pPr lvl="1"/>
            <a:r>
              <a:rPr lang="en-US" sz="2800" i="1" dirty="0" smtClean="0"/>
              <a:t>H2(k) = 8 – (k mod 8)</a:t>
            </a:r>
          </a:p>
          <a:p>
            <a:pPr lvl="1"/>
            <a:r>
              <a:rPr lang="en-US" sz="2800" dirty="0" smtClean="0"/>
              <a:t>Insert keys : 18  41  22  44  59  32  31  </a:t>
            </a:r>
            <a:r>
              <a:rPr lang="en-US" sz="2800" b="1" dirty="0" smtClean="0">
                <a:solidFill>
                  <a:srgbClr val="FF0000"/>
                </a:solidFill>
              </a:rPr>
              <a:t>73</a:t>
            </a:r>
            <a:endParaRPr lang="en-US" sz="2800" b="1" dirty="0">
              <a:solidFill>
                <a:srgbClr val="FF0000"/>
              </a:solidFill>
            </a:endParaRPr>
          </a:p>
        </p:txBody>
      </p:sp>
      <p:sp>
        <p:nvSpPr>
          <p:cNvPr id="6" name="Rectangle 5"/>
          <p:cNvSpPr/>
          <p:nvPr/>
        </p:nvSpPr>
        <p:spPr>
          <a:xfrm>
            <a:off x="1305636"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44</a:t>
            </a:r>
            <a:endParaRPr lang="en-US" sz="2400" dirty="0">
              <a:solidFill>
                <a:schemeClr val="tx1"/>
              </a:solidFill>
            </a:endParaRPr>
          </a:p>
        </p:txBody>
      </p:sp>
      <p:sp>
        <p:nvSpPr>
          <p:cNvPr id="16" name="Rectangle 15"/>
          <p:cNvSpPr/>
          <p:nvPr/>
        </p:nvSpPr>
        <p:spPr>
          <a:xfrm>
            <a:off x="2042615"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7" name="Rectangle 16"/>
          <p:cNvSpPr/>
          <p:nvPr/>
        </p:nvSpPr>
        <p:spPr>
          <a:xfrm>
            <a:off x="2779594"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41</a:t>
            </a:r>
            <a:endParaRPr lang="en-US" sz="2400" dirty="0">
              <a:solidFill>
                <a:schemeClr val="tx1"/>
              </a:solidFill>
            </a:endParaRPr>
          </a:p>
        </p:txBody>
      </p:sp>
      <p:sp>
        <p:nvSpPr>
          <p:cNvPr id="18" name="Rectangle 17"/>
          <p:cNvSpPr/>
          <p:nvPr/>
        </p:nvSpPr>
        <p:spPr>
          <a:xfrm>
            <a:off x="3516573"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73</a:t>
            </a:r>
            <a:endParaRPr lang="en-US" sz="2400" dirty="0">
              <a:solidFill>
                <a:schemeClr val="tx1"/>
              </a:solidFill>
            </a:endParaRPr>
          </a:p>
        </p:txBody>
      </p:sp>
      <p:sp>
        <p:nvSpPr>
          <p:cNvPr id="19" name="Rectangle 18"/>
          <p:cNvSpPr/>
          <p:nvPr/>
        </p:nvSpPr>
        <p:spPr>
          <a:xfrm>
            <a:off x="4253552"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0" name="Rectangle 19"/>
          <p:cNvSpPr/>
          <p:nvPr/>
        </p:nvSpPr>
        <p:spPr>
          <a:xfrm>
            <a:off x="4990531"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18</a:t>
            </a:r>
            <a:endParaRPr lang="en-US" sz="2400" dirty="0">
              <a:solidFill>
                <a:schemeClr val="tx1"/>
              </a:solidFill>
            </a:endParaRPr>
          </a:p>
        </p:txBody>
      </p:sp>
      <p:sp>
        <p:nvSpPr>
          <p:cNvPr id="21" name="Rectangle 20"/>
          <p:cNvSpPr/>
          <p:nvPr/>
        </p:nvSpPr>
        <p:spPr>
          <a:xfrm>
            <a:off x="5727510"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32</a:t>
            </a:r>
            <a:endParaRPr lang="en-US" sz="2400" dirty="0">
              <a:solidFill>
                <a:schemeClr val="tx1"/>
              </a:solidFill>
            </a:endParaRPr>
          </a:p>
        </p:txBody>
      </p:sp>
      <p:sp>
        <p:nvSpPr>
          <p:cNvPr id="22" name="Rectangle 21"/>
          <p:cNvSpPr/>
          <p:nvPr/>
        </p:nvSpPr>
        <p:spPr>
          <a:xfrm>
            <a:off x="6464489"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59</a:t>
            </a:r>
            <a:endParaRPr lang="en-US" sz="2400" dirty="0">
              <a:solidFill>
                <a:schemeClr val="tx1"/>
              </a:solidFill>
            </a:endParaRPr>
          </a:p>
        </p:txBody>
      </p:sp>
      <p:sp>
        <p:nvSpPr>
          <p:cNvPr id="23" name="Rectangle 22"/>
          <p:cNvSpPr/>
          <p:nvPr/>
        </p:nvSpPr>
        <p:spPr>
          <a:xfrm>
            <a:off x="7201468"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31</a:t>
            </a:r>
            <a:endParaRPr lang="en-US" sz="2400" dirty="0">
              <a:solidFill>
                <a:schemeClr val="tx1"/>
              </a:solidFill>
            </a:endParaRPr>
          </a:p>
        </p:txBody>
      </p:sp>
      <p:sp>
        <p:nvSpPr>
          <p:cNvPr id="24" name="Rectangle 23"/>
          <p:cNvSpPr/>
          <p:nvPr/>
        </p:nvSpPr>
        <p:spPr>
          <a:xfrm>
            <a:off x="7938447"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22</a:t>
            </a:r>
            <a:endParaRPr lang="en-US" sz="2400" dirty="0">
              <a:solidFill>
                <a:schemeClr val="tx1"/>
              </a:solidFill>
            </a:endParaRPr>
          </a:p>
        </p:txBody>
      </p:sp>
      <p:sp>
        <p:nvSpPr>
          <p:cNvPr id="25" name="Rectangle 24"/>
          <p:cNvSpPr/>
          <p:nvPr/>
        </p:nvSpPr>
        <p:spPr>
          <a:xfrm>
            <a:off x="8675426"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6" name="Rectangle 25"/>
          <p:cNvSpPr/>
          <p:nvPr/>
        </p:nvSpPr>
        <p:spPr>
          <a:xfrm>
            <a:off x="9412405"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1" name="Rectangle 40"/>
          <p:cNvSpPr/>
          <p:nvPr/>
        </p:nvSpPr>
        <p:spPr>
          <a:xfrm>
            <a:off x="10149384" y="4642739"/>
            <a:ext cx="736979" cy="57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grpSp>
        <p:nvGrpSpPr>
          <p:cNvPr id="44" name="Group 43"/>
          <p:cNvGrpSpPr/>
          <p:nvPr/>
        </p:nvGrpSpPr>
        <p:grpSpPr>
          <a:xfrm>
            <a:off x="1305636" y="5339400"/>
            <a:ext cx="9580726" cy="579304"/>
            <a:chOff x="1405720" y="4738899"/>
            <a:chExt cx="9580726" cy="579304"/>
          </a:xfrm>
        </p:grpSpPr>
        <p:sp>
          <p:nvSpPr>
            <p:cNvPr id="29" name="Rectangle 28"/>
            <p:cNvSpPr/>
            <p:nvPr/>
          </p:nvSpPr>
          <p:spPr>
            <a:xfrm>
              <a:off x="1405720"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0</a:t>
              </a:r>
              <a:endParaRPr lang="en-US" sz="2400" dirty="0">
                <a:solidFill>
                  <a:srgbClr val="FF0000"/>
                </a:solidFill>
              </a:endParaRPr>
            </a:p>
          </p:txBody>
        </p:sp>
        <p:sp>
          <p:nvSpPr>
            <p:cNvPr id="30" name="Rectangle 29"/>
            <p:cNvSpPr/>
            <p:nvPr/>
          </p:nvSpPr>
          <p:spPr>
            <a:xfrm>
              <a:off x="2142699"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1</a:t>
              </a:r>
              <a:endParaRPr lang="en-US" sz="2400" dirty="0">
                <a:solidFill>
                  <a:srgbClr val="FF0000"/>
                </a:solidFill>
              </a:endParaRPr>
            </a:p>
          </p:txBody>
        </p:sp>
        <p:sp>
          <p:nvSpPr>
            <p:cNvPr id="31" name="Rectangle 30"/>
            <p:cNvSpPr/>
            <p:nvPr/>
          </p:nvSpPr>
          <p:spPr>
            <a:xfrm>
              <a:off x="2879678"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2</a:t>
              </a:r>
              <a:endParaRPr lang="en-US" sz="2400" dirty="0">
                <a:solidFill>
                  <a:srgbClr val="FF0000"/>
                </a:solidFill>
              </a:endParaRPr>
            </a:p>
          </p:txBody>
        </p:sp>
        <p:sp>
          <p:nvSpPr>
            <p:cNvPr id="32" name="Rectangle 31"/>
            <p:cNvSpPr/>
            <p:nvPr/>
          </p:nvSpPr>
          <p:spPr>
            <a:xfrm>
              <a:off x="3616657"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3</a:t>
              </a:r>
            </a:p>
          </p:txBody>
        </p:sp>
        <p:sp>
          <p:nvSpPr>
            <p:cNvPr id="33" name="Rectangle 32"/>
            <p:cNvSpPr/>
            <p:nvPr/>
          </p:nvSpPr>
          <p:spPr>
            <a:xfrm>
              <a:off x="4353636"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4</a:t>
              </a:r>
              <a:endParaRPr lang="en-US" sz="2400" dirty="0">
                <a:solidFill>
                  <a:srgbClr val="FF0000"/>
                </a:solidFill>
              </a:endParaRPr>
            </a:p>
          </p:txBody>
        </p:sp>
        <p:sp>
          <p:nvSpPr>
            <p:cNvPr id="34" name="Rectangle 33"/>
            <p:cNvSpPr/>
            <p:nvPr/>
          </p:nvSpPr>
          <p:spPr>
            <a:xfrm>
              <a:off x="5090615"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5</a:t>
              </a:r>
              <a:endParaRPr lang="en-US" sz="2400" dirty="0">
                <a:solidFill>
                  <a:srgbClr val="FF0000"/>
                </a:solidFill>
              </a:endParaRPr>
            </a:p>
          </p:txBody>
        </p:sp>
        <p:sp>
          <p:nvSpPr>
            <p:cNvPr id="35" name="Rectangle 34"/>
            <p:cNvSpPr/>
            <p:nvPr/>
          </p:nvSpPr>
          <p:spPr>
            <a:xfrm>
              <a:off x="5827594"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6</a:t>
              </a:r>
              <a:endParaRPr lang="en-US" sz="2400" dirty="0">
                <a:solidFill>
                  <a:srgbClr val="FF0000"/>
                </a:solidFill>
              </a:endParaRPr>
            </a:p>
          </p:txBody>
        </p:sp>
        <p:sp>
          <p:nvSpPr>
            <p:cNvPr id="36" name="Rectangle 35"/>
            <p:cNvSpPr/>
            <p:nvPr/>
          </p:nvSpPr>
          <p:spPr>
            <a:xfrm>
              <a:off x="6564573"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7</a:t>
              </a:r>
              <a:endParaRPr lang="en-US" sz="2400" dirty="0">
                <a:solidFill>
                  <a:srgbClr val="FF0000"/>
                </a:solidFill>
              </a:endParaRPr>
            </a:p>
          </p:txBody>
        </p:sp>
        <p:sp>
          <p:nvSpPr>
            <p:cNvPr id="37" name="Rectangle 36"/>
            <p:cNvSpPr/>
            <p:nvPr/>
          </p:nvSpPr>
          <p:spPr>
            <a:xfrm>
              <a:off x="7301552"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8</a:t>
              </a:r>
              <a:endParaRPr lang="en-US" sz="2400" dirty="0">
                <a:solidFill>
                  <a:srgbClr val="FF0000"/>
                </a:solidFill>
              </a:endParaRPr>
            </a:p>
          </p:txBody>
        </p:sp>
        <p:sp>
          <p:nvSpPr>
            <p:cNvPr id="38" name="Rectangle 37"/>
            <p:cNvSpPr/>
            <p:nvPr/>
          </p:nvSpPr>
          <p:spPr>
            <a:xfrm>
              <a:off x="8038531"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9</a:t>
              </a:r>
              <a:endParaRPr lang="en-US" sz="2400" dirty="0">
                <a:solidFill>
                  <a:srgbClr val="FF0000"/>
                </a:solidFill>
              </a:endParaRPr>
            </a:p>
          </p:txBody>
        </p:sp>
        <p:sp>
          <p:nvSpPr>
            <p:cNvPr id="39" name="Rectangle 38"/>
            <p:cNvSpPr/>
            <p:nvPr/>
          </p:nvSpPr>
          <p:spPr>
            <a:xfrm>
              <a:off x="8775510"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10</a:t>
              </a:r>
              <a:endParaRPr lang="en-US" sz="2400" dirty="0">
                <a:solidFill>
                  <a:srgbClr val="FF0000"/>
                </a:solidFill>
              </a:endParaRPr>
            </a:p>
          </p:txBody>
        </p:sp>
        <p:sp>
          <p:nvSpPr>
            <p:cNvPr id="40" name="Rectangle 39"/>
            <p:cNvSpPr/>
            <p:nvPr/>
          </p:nvSpPr>
          <p:spPr>
            <a:xfrm>
              <a:off x="9512489" y="4747497"/>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11</a:t>
              </a:r>
              <a:endParaRPr lang="en-US" sz="2400" dirty="0">
                <a:solidFill>
                  <a:srgbClr val="FF0000"/>
                </a:solidFill>
              </a:endParaRPr>
            </a:p>
          </p:txBody>
        </p:sp>
        <p:sp>
          <p:nvSpPr>
            <p:cNvPr id="42" name="Rectangle 41"/>
            <p:cNvSpPr/>
            <p:nvPr/>
          </p:nvSpPr>
          <p:spPr>
            <a:xfrm>
              <a:off x="10249467" y="4738899"/>
              <a:ext cx="736979" cy="570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12</a:t>
              </a:r>
              <a:endParaRPr lang="en-US" sz="2400" dirty="0">
                <a:solidFill>
                  <a:srgbClr val="FF0000"/>
                </a:solidFill>
              </a:endParaRPr>
            </a:p>
          </p:txBody>
        </p:sp>
      </p:grpSp>
      <p:sp>
        <p:nvSpPr>
          <p:cNvPr id="46" name="TextBox 45"/>
          <p:cNvSpPr txBox="1"/>
          <p:nvPr/>
        </p:nvSpPr>
        <p:spPr>
          <a:xfrm>
            <a:off x="8675426" y="2320214"/>
            <a:ext cx="2678374" cy="461665"/>
          </a:xfrm>
          <a:prstGeom prst="rect">
            <a:avLst/>
          </a:prstGeom>
          <a:noFill/>
        </p:spPr>
        <p:txBody>
          <a:bodyPr wrap="square" rtlCol="0">
            <a:spAutoFit/>
          </a:bodyPr>
          <a:lstStyle/>
          <a:p>
            <a:r>
              <a:rPr lang="en-US" sz="2400" b="1" dirty="0" smtClean="0"/>
              <a:t>H1(73) = 8</a:t>
            </a:r>
            <a:endParaRPr lang="en-US" sz="2400" b="1" dirty="0"/>
          </a:p>
        </p:txBody>
      </p:sp>
      <p:sp>
        <p:nvSpPr>
          <p:cNvPr id="47" name="TextBox 46"/>
          <p:cNvSpPr txBox="1"/>
          <p:nvPr/>
        </p:nvSpPr>
        <p:spPr>
          <a:xfrm>
            <a:off x="8652112" y="1796743"/>
            <a:ext cx="2678374" cy="461665"/>
          </a:xfrm>
          <a:prstGeom prst="rect">
            <a:avLst/>
          </a:prstGeom>
          <a:noFill/>
        </p:spPr>
        <p:txBody>
          <a:bodyPr wrap="square" rtlCol="0">
            <a:spAutoFit/>
          </a:bodyPr>
          <a:lstStyle/>
          <a:p>
            <a:r>
              <a:rPr lang="en-US" sz="2400" b="1" dirty="0" smtClean="0"/>
              <a:t>H1(73) = 73 mod 13</a:t>
            </a:r>
            <a:endParaRPr lang="en-US" sz="2400" b="1" dirty="0"/>
          </a:p>
        </p:txBody>
      </p:sp>
      <p:sp>
        <p:nvSpPr>
          <p:cNvPr id="43" name="Rounded Rectangle 42"/>
          <p:cNvSpPr/>
          <p:nvPr/>
        </p:nvSpPr>
        <p:spPr>
          <a:xfrm>
            <a:off x="4990531" y="1405719"/>
            <a:ext cx="1701420" cy="95340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Collision!!</a:t>
            </a:r>
            <a:endParaRPr lang="en-US" dirty="0">
              <a:ln w="0"/>
              <a:solidFill>
                <a:schemeClr val="tx1"/>
              </a:solidFill>
              <a:effectLst>
                <a:outerShdw blurRad="38100" dist="19050" dir="2700000" algn="tl" rotWithShape="0">
                  <a:schemeClr val="dk1">
                    <a:alpha val="40000"/>
                  </a:schemeClr>
                </a:outerShdw>
              </a:effectLst>
            </a:endParaRPr>
          </a:p>
        </p:txBody>
      </p:sp>
      <p:sp>
        <p:nvSpPr>
          <p:cNvPr id="45" name="TextBox 44"/>
          <p:cNvSpPr txBox="1"/>
          <p:nvPr/>
        </p:nvSpPr>
        <p:spPr>
          <a:xfrm>
            <a:off x="8350155" y="3525188"/>
            <a:ext cx="2678374" cy="461665"/>
          </a:xfrm>
          <a:prstGeom prst="rect">
            <a:avLst/>
          </a:prstGeom>
          <a:noFill/>
        </p:spPr>
        <p:txBody>
          <a:bodyPr wrap="square" rtlCol="0">
            <a:spAutoFit/>
          </a:bodyPr>
          <a:lstStyle/>
          <a:p>
            <a:r>
              <a:rPr lang="en-US" sz="2400" b="1" dirty="0" smtClean="0"/>
              <a:t>H2(73) = 7</a:t>
            </a:r>
            <a:endParaRPr lang="en-US" sz="2400" b="1" dirty="0"/>
          </a:p>
        </p:txBody>
      </p:sp>
      <p:sp>
        <p:nvSpPr>
          <p:cNvPr id="48" name="TextBox 47"/>
          <p:cNvSpPr txBox="1"/>
          <p:nvPr/>
        </p:nvSpPr>
        <p:spPr>
          <a:xfrm>
            <a:off x="8326841" y="3001717"/>
            <a:ext cx="3178222" cy="461665"/>
          </a:xfrm>
          <a:prstGeom prst="rect">
            <a:avLst/>
          </a:prstGeom>
          <a:noFill/>
        </p:spPr>
        <p:txBody>
          <a:bodyPr wrap="square" rtlCol="0">
            <a:spAutoFit/>
          </a:bodyPr>
          <a:lstStyle/>
          <a:p>
            <a:r>
              <a:rPr lang="en-US" sz="2400" b="1" dirty="0" smtClean="0"/>
              <a:t>H2(73) = 8 – (73 mod 8)</a:t>
            </a:r>
            <a:endParaRPr lang="en-US" sz="2400" b="1" dirty="0"/>
          </a:p>
        </p:txBody>
      </p:sp>
    </p:spTree>
    <p:extLst>
      <p:ext uri="{BB962C8B-B14F-4D97-AF65-F5344CB8AC3E}">
        <p14:creationId xmlns:p14="http://schemas.microsoft.com/office/powerpoint/2010/main" xmlns="" val="191135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6"/>
                                        </p:tgtEl>
                                        <p:attrNameLst>
                                          <p:attrName>style.visibility</p:attrName>
                                        </p:attrNameLst>
                                      </p:cBhvr>
                                      <p:to>
                                        <p:strVal val="visible"/>
                                      </p:to>
                                    </p:set>
                                    <p:animEffect transition="in" filter="fade">
                                      <p:cBhvr>
                                        <p:cTn id="14" dur="1000"/>
                                        <p:tgtEl>
                                          <p:spTgt spid="46"/>
                                        </p:tgtEl>
                                      </p:cBhvr>
                                    </p:animEffect>
                                    <p:anim calcmode="lin" valueType="num">
                                      <p:cBhvr>
                                        <p:cTn id="15" dur="1000" fill="hold"/>
                                        <p:tgtEl>
                                          <p:spTgt spid="46"/>
                                        </p:tgtEl>
                                        <p:attrNameLst>
                                          <p:attrName>ppt_x</p:attrName>
                                        </p:attrNameLst>
                                      </p:cBhvr>
                                      <p:tavLst>
                                        <p:tav tm="0">
                                          <p:val>
                                            <p:strVal val="#ppt_x"/>
                                          </p:val>
                                        </p:tav>
                                        <p:tav tm="100000">
                                          <p:val>
                                            <p:strVal val="#ppt_x"/>
                                          </p:val>
                                        </p:tav>
                                      </p:tavLst>
                                    </p:anim>
                                    <p:anim calcmode="lin" valueType="num">
                                      <p:cBhvr>
                                        <p:cTn id="16"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fade">
                                      <p:cBhvr>
                                        <p:cTn id="21" dur="1000"/>
                                        <p:tgtEl>
                                          <p:spTgt spid="43"/>
                                        </p:tgtEl>
                                      </p:cBhvr>
                                    </p:animEffect>
                                    <p:anim calcmode="lin" valueType="num">
                                      <p:cBhvr>
                                        <p:cTn id="22" dur="1000" fill="hold"/>
                                        <p:tgtEl>
                                          <p:spTgt spid="43"/>
                                        </p:tgtEl>
                                        <p:attrNameLst>
                                          <p:attrName>ppt_x</p:attrName>
                                        </p:attrNameLst>
                                      </p:cBhvr>
                                      <p:tavLst>
                                        <p:tav tm="0">
                                          <p:val>
                                            <p:strVal val="#ppt_x"/>
                                          </p:val>
                                        </p:tav>
                                        <p:tav tm="100000">
                                          <p:val>
                                            <p:strVal val="#ppt_x"/>
                                          </p:val>
                                        </p:tav>
                                      </p:tavLst>
                                    </p:anim>
                                    <p:anim calcmode="lin" valueType="num">
                                      <p:cBhvr>
                                        <p:cTn id="23"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fade">
                                      <p:cBhvr>
                                        <p:cTn id="28" dur="1000"/>
                                        <p:tgtEl>
                                          <p:spTgt spid="48"/>
                                        </p:tgtEl>
                                      </p:cBhvr>
                                    </p:animEffect>
                                    <p:anim calcmode="lin" valueType="num">
                                      <p:cBhvr>
                                        <p:cTn id="29" dur="1000" fill="hold"/>
                                        <p:tgtEl>
                                          <p:spTgt spid="48"/>
                                        </p:tgtEl>
                                        <p:attrNameLst>
                                          <p:attrName>ppt_x</p:attrName>
                                        </p:attrNameLst>
                                      </p:cBhvr>
                                      <p:tavLst>
                                        <p:tav tm="0">
                                          <p:val>
                                            <p:strVal val="#ppt_x"/>
                                          </p:val>
                                        </p:tav>
                                        <p:tav tm="100000">
                                          <p:val>
                                            <p:strVal val="#ppt_x"/>
                                          </p:val>
                                        </p:tav>
                                      </p:tavLst>
                                    </p:anim>
                                    <p:anim calcmode="lin" valueType="num">
                                      <p:cBhvr>
                                        <p:cTn id="30"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fade">
                                      <p:cBhvr>
                                        <p:cTn id="35" dur="1000"/>
                                        <p:tgtEl>
                                          <p:spTgt spid="45"/>
                                        </p:tgtEl>
                                      </p:cBhvr>
                                    </p:animEffect>
                                    <p:anim calcmode="lin" valueType="num">
                                      <p:cBhvr>
                                        <p:cTn id="36" dur="1000" fill="hold"/>
                                        <p:tgtEl>
                                          <p:spTgt spid="45"/>
                                        </p:tgtEl>
                                        <p:attrNameLst>
                                          <p:attrName>ppt_x</p:attrName>
                                        </p:attrNameLst>
                                      </p:cBhvr>
                                      <p:tavLst>
                                        <p:tav tm="0">
                                          <p:val>
                                            <p:strVal val="#ppt_x"/>
                                          </p:val>
                                        </p:tav>
                                        <p:tav tm="100000">
                                          <p:val>
                                            <p:strVal val="#ppt_x"/>
                                          </p:val>
                                        </p:tav>
                                      </p:tavLst>
                                    </p:anim>
                                    <p:anim calcmode="lin" valueType="num">
                                      <p:cBhvr>
                                        <p:cTn id="37"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8">
                                            <p:txEl>
                                              <p:pRg st="0" end="0"/>
                                            </p:txEl>
                                          </p:spTgt>
                                        </p:tgtEl>
                                        <p:attrNameLst>
                                          <p:attrName>style.visibility</p:attrName>
                                        </p:attrNameLst>
                                      </p:cBhvr>
                                      <p:to>
                                        <p:strVal val="visible"/>
                                      </p:to>
                                    </p:set>
                                    <p:animEffect transition="in" filter="fade">
                                      <p:cBhvr>
                                        <p:cTn id="42" dur="1000"/>
                                        <p:tgtEl>
                                          <p:spTgt spid="18">
                                            <p:txEl>
                                              <p:pRg st="0" end="0"/>
                                            </p:txEl>
                                          </p:spTgt>
                                        </p:tgtEl>
                                      </p:cBhvr>
                                    </p:animEffect>
                                    <p:anim calcmode="lin" valueType="num">
                                      <p:cBhvr>
                                        <p:cTn id="43" dur="1000" fill="hold"/>
                                        <p:tgtEl>
                                          <p:spTgt spid="18">
                                            <p:txEl>
                                              <p:pRg st="0" end="0"/>
                                            </p:txEl>
                                          </p:spTgt>
                                        </p:tgtEl>
                                        <p:attrNameLst>
                                          <p:attrName>ppt_x</p:attrName>
                                        </p:attrNameLst>
                                      </p:cBhvr>
                                      <p:tavLst>
                                        <p:tav tm="0">
                                          <p:val>
                                            <p:strVal val="#ppt_x"/>
                                          </p:val>
                                        </p:tav>
                                        <p:tav tm="100000">
                                          <p:val>
                                            <p:strVal val="#ppt_x"/>
                                          </p:val>
                                        </p:tav>
                                      </p:tavLst>
                                    </p:anim>
                                    <p:anim calcmode="lin" valueType="num">
                                      <p:cBhvr>
                                        <p:cTn id="44" dur="1000" fill="hold"/>
                                        <p:tgtEl>
                                          <p:spTgt spid="1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P spid="43" grpId="0" animBg="1"/>
      <p:bldP spid="45" grpId="0"/>
      <p:bldP spid="4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0156"/>
            <a:ext cx="10515600" cy="1325563"/>
          </a:xfrm>
        </p:spPr>
        <p:txBody>
          <a:bodyPr/>
          <a:lstStyle/>
          <a:p>
            <a:r>
              <a:rPr lang="en-US" b="1" dirty="0" smtClean="0">
                <a:solidFill>
                  <a:srgbClr val="003366"/>
                </a:solidFill>
                <a:latin typeface="Bookman Old Style,Bold"/>
              </a:rPr>
              <a:t>Quadratic Probing</a:t>
            </a:r>
            <a:endParaRPr lang="en-US" dirty="0"/>
          </a:p>
        </p:txBody>
      </p:sp>
      <p:sp>
        <p:nvSpPr>
          <p:cNvPr id="3" name="Content Placeholder 2"/>
          <p:cNvSpPr>
            <a:spLocks noGrp="1"/>
          </p:cNvSpPr>
          <p:nvPr>
            <p:ph idx="1"/>
          </p:nvPr>
        </p:nvSpPr>
        <p:spPr>
          <a:xfrm>
            <a:off x="838200" y="1405718"/>
            <a:ext cx="10515600" cy="5131559"/>
          </a:xfrm>
        </p:spPr>
        <p:txBody>
          <a:bodyPr>
            <a:normAutofit/>
          </a:bodyPr>
          <a:lstStyle/>
          <a:p>
            <a:pPr algn="just">
              <a:lnSpc>
                <a:spcPct val="100000"/>
              </a:lnSpc>
            </a:pPr>
            <a:r>
              <a:rPr lang="en-US" dirty="0" smtClean="0"/>
              <a:t>Quadratic probing is similar to linear probing and the only difference is the interval between successive probes or entry slots.</a:t>
            </a:r>
          </a:p>
          <a:p>
            <a:pPr algn="just">
              <a:lnSpc>
                <a:spcPct val="100000"/>
              </a:lnSpc>
            </a:pPr>
            <a:r>
              <a:rPr lang="en-US" dirty="0" smtClean="0"/>
              <a:t>Here, when the slot at a hashed index for an entry record is already occupied, you must start traversing until you find an unoccupied slot.</a:t>
            </a:r>
          </a:p>
          <a:p>
            <a:pPr algn="just">
              <a:lnSpc>
                <a:spcPct val="100000"/>
              </a:lnSpc>
            </a:pPr>
            <a:r>
              <a:rPr lang="en-US" dirty="0" smtClean="0"/>
              <a:t>The interval between slots is computed by adding the successive value of an arbitrary polynomial in the original hashed index.</a:t>
            </a:r>
            <a:endParaRPr lang="en-US" dirty="0"/>
          </a:p>
        </p:txBody>
      </p:sp>
    </p:spTree>
    <p:extLst>
      <p:ext uri="{BB962C8B-B14F-4D97-AF65-F5344CB8AC3E}">
        <p14:creationId xmlns:p14="http://schemas.microsoft.com/office/powerpoint/2010/main" xmlns="" val="376874211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0156"/>
            <a:ext cx="10515600" cy="1325563"/>
          </a:xfrm>
        </p:spPr>
        <p:txBody>
          <a:bodyPr/>
          <a:lstStyle/>
          <a:p>
            <a:r>
              <a:rPr lang="en-US" b="1" dirty="0" smtClean="0">
                <a:solidFill>
                  <a:srgbClr val="003366"/>
                </a:solidFill>
                <a:latin typeface="Bookman Old Style,Bold"/>
              </a:rPr>
              <a:t>Quadratic Probing                   Contd. </a:t>
            </a:r>
            <a:endParaRPr lang="en-US" dirty="0"/>
          </a:p>
        </p:txBody>
      </p:sp>
      <p:sp>
        <p:nvSpPr>
          <p:cNvPr id="3" name="Content Placeholder 2"/>
          <p:cNvSpPr>
            <a:spLocks noGrp="1"/>
          </p:cNvSpPr>
          <p:nvPr>
            <p:ph idx="1"/>
          </p:nvPr>
        </p:nvSpPr>
        <p:spPr>
          <a:xfrm>
            <a:off x="838200" y="1405718"/>
            <a:ext cx="10515600" cy="5131559"/>
          </a:xfrm>
        </p:spPr>
        <p:txBody>
          <a:bodyPr>
            <a:normAutofit/>
          </a:bodyPr>
          <a:lstStyle/>
          <a:p>
            <a:pPr algn="just">
              <a:lnSpc>
                <a:spcPct val="100000"/>
              </a:lnSpc>
            </a:pPr>
            <a:r>
              <a:rPr lang="en-US" dirty="0" smtClean="0"/>
              <a:t>Let us assume that the hashed index for an entry is index and at index there is an occupied slot. The probe sequence will be as follows:</a:t>
            </a:r>
          </a:p>
          <a:p>
            <a:pPr lvl="1" algn="just">
              <a:lnSpc>
                <a:spcPct val="150000"/>
              </a:lnSpc>
            </a:pPr>
            <a:r>
              <a:rPr lang="en-US" dirty="0" smtClean="0">
                <a:latin typeface="Bodoni MT" panose="02070603080606020203" pitchFamily="18" charset="0"/>
              </a:rPr>
              <a:t>index = index % </a:t>
            </a:r>
            <a:r>
              <a:rPr lang="en-US" dirty="0" err="1" smtClean="0">
                <a:latin typeface="Bodoni MT" panose="02070603080606020203" pitchFamily="18" charset="0"/>
              </a:rPr>
              <a:t>hashTableSize</a:t>
            </a:r>
            <a:endParaRPr lang="en-US" dirty="0" smtClean="0">
              <a:latin typeface="Bodoni MT" panose="02070603080606020203" pitchFamily="18" charset="0"/>
            </a:endParaRPr>
          </a:p>
          <a:p>
            <a:pPr lvl="1" algn="just">
              <a:lnSpc>
                <a:spcPct val="150000"/>
              </a:lnSpc>
            </a:pPr>
            <a:r>
              <a:rPr lang="en-US" dirty="0" smtClean="0">
                <a:latin typeface="Bodoni MT" panose="02070603080606020203" pitchFamily="18" charset="0"/>
              </a:rPr>
              <a:t>index = (index + 1</a:t>
            </a:r>
            <a:r>
              <a:rPr lang="en-US" baseline="30000" dirty="0" smtClean="0">
                <a:latin typeface="Bodoni MT" panose="02070603080606020203" pitchFamily="18" charset="0"/>
              </a:rPr>
              <a:t>2</a:t>
            </a:r>
            <a:r>
              <a:rPr lang="en-US" dirty="0" smtClean="0">
                <a:latin typeface="Bodoni MT" panose="02070603080606020203" pitchFamily="18" charset="0"/>
              </a:rPr>
              <a:t>) % </a:t>
            </a:r>
            <a:r>
              <a:rPr lang="en-US" dirty="0" err="1" smtClean="0">
                <a:latin typeface="Bodoni MT" panose="02070603080606020203" pitchFamily="18" charset="0"/>
              </a:rPr>
              <a:t>hashTableSize</a:t>
            </a:r>
            <a:endParaRPr lang="en-US" dirty="0" smtClean="0">
              <a:latin typeface="Bodoni MT" panose="02070603080606020203" pitchFamily="18" charset="0"/>
            </a:endParaRPr>
          </a:p>
          <a:p>
            <a:pPr lvl="1" algn="just">
              <a:lnSpc>
                <a:spcPct val="150000"/>
              </a:lnSpc>
            </a:pPr>
            <a:r>
              <a:rPr lang="en-US" dirty="0" smtClean="0">
                <a:latin typeface="Bodoni MT" panose="02070603080606020203" pitchFamily="18" charset="0"/>
              </a:rPr>
              <a:t>index = (index + 2</a:t>
            </a:r>
            <a:r>
              <a:rPr lang="en-US" baseline="30000" dirty="0" smtClean="0">
                <a:latin typeface="Bodoni MT" panose="02070603080606020203" pitchFamily="18" charset="0"/>
              </a:rPr>
              <a:t>2</a:t>
            </a:r>
            <a:r>
              <a:rPr lang="en-US" dirty="0" smtClean="0">
                <a:latin typeface="Bodoni MT" panose="02070603080606020203" pitchFamily="18" charset="0"/>
              </a:rPr>
              <a:t>) % </a:t>
            </a:r>
            <a:r>
              <a:rPr lang="en-US" dirty="0" err="1" smtClean="0">
                <a:latin typeface="Bodoni MT" panose="02070603080606020203" pitchFamily="18" charset="0"/>
              </a:rPr>
              <a:t>hashTableSize</a:t>
            </a:r>
            <a:endParaRPr lang="en-US" dirty="0" smtClean="0">
              <a:latin typeface="Bodoni MT" panose="02070603080606020203" pitchFamily="18" charset="0"/>
            </a:endParaRPr>
          </a:p>
          <a:p>
            <a:pPr lvl="1" algn="just">
              <a:lnSpc>
                <a:spcPct val="150000"/>
              </a:lnSpc>
            </a:pPr>
            <a:r>
              <a:rPr lang="en-US" dirty="0" smtClean="0">
                <a:latin typeface="Bodoni MT" panose="02070603080606020203" pitchFamily="18" charset="0"/>
              </a:rPr>
              <a:t>index = (index + 3</a:t>
            </a:r>
            <a:r>
              <a:rPr lang="en-US" baseline="30000" dirty="0" smtClean="0">
                <a:latin typeface="Bodoni MT" panose="02070603080606020203" pitchFamily="18" charset="0"/>
              </a:rPr>
              <a:t>2</a:t>
            </a:r>
            <a:r>
              <a:rPr lang="en-US" dirty="0" smtClean="0">
                <a:latin typeface="Bodoni MT" panose="02070603080606020203" pitchFamily="18" charset="0"/>
              </a:rPr>
              <a:t>) % </a:t>
            </a:r>
            <a:r>
              <a:rPr lang="en-US" dirty="0" err="1" smtClean="0">
                <a:latin typeface="Bodoni MT" panose="02070603080606020203" pitchFamily="18" charset="0"/>
              </a:rPr>
              <a:t>hashTableSize</a:t>
            </a:r>
            <a:endParaRPr lang="en-US" dirty="0">
              <a:latin typeface="Bodoni MT" panose="02070603080606020203" pitchFamily="18" charset="0"/>
            </a:endParaRPr>
          </a:p>
        </p:txBody>
      </p:sp>
    </p:spTree>
    <p:extLst>
      <p:ext uri="{BB962C8B-B14F-4D97-AF65-F5344CB8AC3E}">
        <p14:creationId xmlns:p14="http://schemas.microsoft.com/office/powerpoint/2010/main" xmlns="" val="13132723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0156"/>
            <a:ext cx="10515600" cy="1325563"/>
          </a:xfrm>
        </p:spPr>
        <p:txBody>
          <a:bodyPr/>
          <a:lstStyle/>
          <a:p>
            <a:r>
              <a:rPr lang="en-US" b="1" dirty="0" smtClean="0">
                <a:solidFill>
                  <a:srgbClr val="003366"/>
                </a:solidFill>
                <a:latin typeface="Bookman Old Style,Bold"/>
              </a:rPr>
              <a:t>Binary Search</a:t>
            </a:r>
            <a:endParaRPr lang="en-US" dirty="0"/>
          </a:p>
        </p:txBody>
      </p:sp>
      <p:sp>
        <p:nvSpPr>
          <p:cNvPr id="3" name="Content Placeholder 2"/>
          <p:cNvSpPr>
            <a:spLocks noGrp="1"/>
          </p:cNvSpPr>
          <p:nvPr>
            <p:ph idx="1"/>
          </p:nvPr>
        </p:nvSpPr>
        <p:spPr>
          <a:xfrm>
            <a:off x="838200" y="1405718"/>
            <a:ext cx="10515600" cy="5131559"/>
          </a:xfrm>
        </p:spPr>
        <p:txBody>
          <a:bodyPr>
            <a:normAutofit/>
          </a:bodyPr>
          <a:lstStyle/>
          <a:p>
            <a:r>
              <a:rPr lang="en-US" dirty="0" smtClean="0"/>
              <a:t>This technique works better on sorted arrays and can be applied only on sorted arrays.</a:t>
            </a:r>
          </a:p>
          <a:p>
            <a:r>
              <a:rPr lang="en-US" dirty="0" smtClean="0"/>
              <a:t>Not applied on Linked Lists.</a:t>
            </a:r>
          </a:p>
          <a:p>
            <a:r>
              <a:rPr lang="en-US" dirty="0" smtClean="0"/>
              <a:t>Requires less number of comparisons than linear search.</a:t>
            </a:r>
          </a:p>
          <a:p>
            <a:r>
              <a:rPr lang="en-US" dirty="0" smtClean="0"/>
              <a:t>Efficiency: O(log2n).</a:t>
            </a:r>
          </a:p>
          <a:p>
            <a:r>
              <a:rPr lang="en-US" dirty="0" smtClean="0"/>
              <a:t>Logic behind the technique:</a:t>
            </a: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937981" y="4500131"/>
            <a:ext cx="8529851" cy="203714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33622269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0156"/>
            <a:ext cx="10515600" cy="1325563"/>
          </a:xfrm>
        </p:spPr>
        <p:txBody>
          <a:bodyPr/>
          <a:lstStyle/>
          <a:p>
            <a:r>
              <a:rPr lang="en-US" b="1" dirty="0" smtClean="0">
                <a:solidFill>
                  <a:srgbClr val="003366"/>
                </a:solidFill>
                <a:latin typeface="Bookman Old Style,Bold"/>
              </a:rPr>
              <a:t>Application </a:t>
            </a:r>
            <a:endParaRPr lang="en-US" dirty="0"/>
          </a:p>
        </p:txBody>
      </p:sp>
      <p:sp>
        <p:nvSpPr>
          <p:cNvPr id="3" name="Content Placeholder 2"/>
          <p:cNvSpPr>
            <a:spLocks noGrp="1"/>
          </p:cNvSpPr>
          <p:nvPr>
            <p:ph idx="1"/>
          </p:nvPr>
        </p:nvSpPr>
        <p:spPr>
          <a:xfrm>
            <a:off x="838200" y="1405718"/>
            <a:ext cx="10515600" cy="5131559"/>
          </a:xfrm>
        </p:spPr>
        <p:txBody>
          <a:bodyPr>
            <a:normAutofit fontScale="92500" lnSpcReduction="10000"/>
          </a:bodyPr>
          <a:lstStyle/>
          <a:p>
            <a:pPr algn="just">
              <a:lnSpc>
                <a:spcPct val="100000"/>
              </a:lnSpc>
            </a:pPr>
            <a:r>
              <a:rPr lang="en-US" b="1" dirty="0" smtClean="0"/>
              <a:t>Associative arrays</a:t>
            </a:r>
            <a:r>
              <a:rPr lang="en-US" dirty="0" smtClean="0"/>
              <a:t>: Hash tables are commonly used to implement many types of in-memory tables. They are used to implement associative arrays (arrays whose indices are arbitrary strings or other complicated objects).</a:t>
            </a:r>
          </a:p>
          <a:p>
            <a:pPr algn="just">
              <a:lnSpc>
                <a:spcPct val="100000"/>
              </a:lnSpc>
            </a:pPr>
            <a:r>
              <a:rPr lang="en-US" b="1" dirty="0" smtClean="0"/>
              <a:t>Database indexing</a:t>
            </a:r>
            <a:r>
              <a:rPr lang="en-US" dirty="0" smtClean="0"/>
              <a:t>: Hash tables may also be used as disk-based data structures and database indices (such as in </a:t>
            </a:r>
            <a:r>
              <a:rPr lang="en-US" dirty="0" err="1" smtClean="0"/>
              <a:t>dbm</a:t>
            </a:r>
            <a:r>
              <a:rPr lang="en-US" dirty="0" smtClean="0"/>
              <a:t>).</a:t>
            </a:r>
          </a:p>
          <a:p>
            <a:pPr algn="just">
              <a:lnSpc>
                <a:spcPct val="100000"/>
              </a:lnSpc>
            </a:pPr>
            <a:r>
              <a:rPr lang="en-US" b="1" dirty="0" smtClean="0"/>
              <a:t>Caches</a:t>
            </a:r>
            <a:r>
              <a:rPr lang="en-US" dirty="0" smtClean="0"/>
              <a:t>: Hash tables can be used to implement caches i.e. auxiliary data tables that are used to speed up the access to data, which is primarily stored in slower media.</a:t>
            </a:r>
          </a:p>
          <a:p>
            <a:pPr algn="just">
              <a:lnSpc>
                <a:spcPct val="100000"/>
              </a:lnSpc>
            </a:pPr>
            <a:r>
              <a:rPr lang="en-US" b="1" dirty="0" smtClean="0"/>
              <a:t>Object representation</a:t>
            </a:r>
            <a:r>
              <a:rPr lang="en-US" dirty="0" smtClean="0"/>
              <a:t>: Several dynamic languages, such as Perl, Python, JavaScript, and Ruby use hash tables to implement objects.</a:t>
            </a:r>
          </a:p>
          <a:p>
            <a:pPr algn="just">
              <a:lnSpc>
                <a:spcPct val="100000"/>
              </a:lnSpc>
            </a:pPr>
            <a:r>
              <a:rPr lang="en-US" b="1" dirty="0" smtClean="0"/>
              <a:t>Hash Functions </a:t>
            </a:r>
            <a:r>
              <a:rPr lang="en-US" dirty="0" smtClean="0"/>
              <a:t>are used in various algorithms to make their computing faster.</a:t>
            </a:r>
            <a:endParaRPr lang="en-US" dirty="0">
              <a:latin typeface="Bodoni MT" panose="02070603080606020203" pitchFamily="18" charset="0"/>
            </a:endParaRPr>
          </a:p>
        </p:txBody>
      </p:sp>
    </p:spTree>
    <p:extLst>
      <p:ext uri="{BB962C8B-B14F-4D97-AF65-F5344CB8AC3E}">
        <p14:creationId xmlns:p14="http://schemas.microsoft.com/office/powerpoint/2010/main" xmlns="" val="209487945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References</a:t>
            </a:r>
            <a:endParaRPr lang="en-US" b="1" dirty="0"/>
          </a:p>
        </p:txBody>
      </p:sp>
      <p:sp>
        <p:nvSpPr>
          <p:cNvPr id="3" name="Content Placeholder 2"/>
          <p:cNvSpPr>
            <a:spLocks noGrp="1"/>
          </p:cNvSpPr>
          <p:nvPr>
            <p:ph idx="1"/>
          </p:nvPr>
        </p:nvSpPr>
        <p:spPr>
          <a:xfrm>
            <a:off x="1097280" y="2565757"/>
            <a:ext cx="5904023" cy="3146052"/>
          </a:xfrm>
        </p:spPr>
        <p:txBody>
          <a:bodyPr/>
          <a:lstStyle/>
          <a:p>
            <a:pPr marL="514350" indent="-514350">
              <a:buFont typeface="+mj-lt"/>
              <a:buAutoNum type="arabicPeriod"/>
            </a:pPr>
            <a:r>
              <a:rPr lang="en-US" sz="3200" dirty="0" smtClean="0"/>
              <a:t>“Data Structures” by </a:t>
            </a:r>
            <a:r>
              <a:rPr lang="en-US" sz="2900" dirty="0" smtClean="0"/>
              <a:t>Seymour </a:t>
            </a:r>
            <a:r>
              <a:rPr lang="en-US" sz="2900" dirty="0" err="1"/>
              <a:t>Lipschutz</a:t>
            </a:r>
            <a:r>
              <a:rPr lang="en-US" sz="2900" dirty="0"/>
              <a:t> (</a:t>
            </a:r>
            <a:r>
              <a:rPr lang="en-US" sz="2900" dirty="0" err="1"/>
              <a:t>Schaum’s</a:t>
            </a:r>
            <a:r>
              <a:rPr lang="en-US" sz="2900" dirty="0"/>
              <a:t> Outline Series in Computer</a:t>
            </a:r>
            <a:r>
              <a:rPr lang="en-US" sz="2900" dirty="0" smtClean="0"/>
              <a:t>)</a:t>
            </a:r>
          </a:p>
          <a:p>
            <a:pPr marL="514350" indent="-514350">
              <a:buFont typeface="+mj-lt"/>
              <a:buAutoNum type="arabicPeriod"/>
            </a:pPr>
            <a:r>
              <a:rPr lang="en-US" sz="2900" dirty="0" smtClean="0"/>
              <a:t>Online Materials</a:t>
            </a:r>
          </a:p>
          <a:p>
            <a:pPr marL="514350" indent="-514350">
              <a:buFont typeface="+mj-lt"/>
              <a:buAutoNum type="arabicPeriod"/>
            </a:pPr>
            <a:endParaRPr lang="en-US" sz="2900" dirty="0"/>
          </a:p>
        </p:txBody>
      </p:sp>
      <p:pic>
        <p:nvPicPr>
          <p:cNvPr id="10242" name="Picture 2" descr="undefined"/>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233313" y="2033516"/>
            <a:ext cx="3922367" cy="399923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97900328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99868" y="2688102"/>
            <a:ext cx="9601196" cy="1303867"/>
          </a:xfrm>
          <a:prstGeom prst="rect">
            <a:avLst/>
          </a:prstGeom>
        </p:spPr>
        <p:txBody>
          <a:bodyPr>
            <a:prstTxWarp prst="textStop">
              <a:avLst/>
            </a:prstTxWarp>
            <a:scene3d>
              <a:camera prst="orthographicFront"/>
              <a:lightRig rig="threePt" dir="t"/>
            </a:scene3d>
            <a:sp3d extrusionH="57150">
              <a:bevelT h="25400" prst="softRound"/>
            </a:sp3d>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b="1" dirty="0" smtClean="0">
                <a:solidFill>
                  <a:srgbClr val="00B050"/>
                </a:solidFill>
              </a:rPr>
              <a:t>Thank You..!</a:t>
            </a:r>
            <a:endParaRPr lang="en-US" sz="4800" b="1" dirty="0">
              <a:solidFill>
                <a:srgbClr val="00B050"/>
              </a:solidFill>
            </a:endParaRPr>
          </a:p>
        </p:txBody>
      </p:sp>
    </p:spTree>
    <p:extLst>
      <p:ext uri="{BB962C8B-B14F-4D97-AF65-F5344CB8AC3E}">
        <p14:creationId xmlns:p14="http://schemas.microsoft.com/office/powerpoint/2010/main" xmlns="" val="8860307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2911" y="2714174"/>
            <a:ext cx="5439770" cy="1325563"/>
          </a:xfrm>
        </p:spPr>
        <p:txBody>
          <a:bodyPr/>
          <a:lstStyle/>
          <a:p>
            <a:pPr algn="ctr"/>
            <a:r>
              <a:rPr lang="en-US" sz="6600" b="1" dirty="0" smtClean="0">
                <a:solidFill>
                  <a:srgbClr val="003366"/>
                </a:solidFill>
                <a:latin typeface="Bookman Old Style,Bold"/>
              </a:rPr>
              <a:t>Hashing</a:t>
            </a:r>
            <a:endParaRPr lang="en-US" dirty="0"/>
          </a:p>
        </p:txBody>
      </p:sp>
    </p:spTree>
    <p:extLst>
      <p:ext uri="{BB962C8B-B14F-4D97-AF65-F5344CB8AC3E}">
        <p14:creationId xmlns:p14="http://schemas.microsoft.com/office/powerpoint/2010/main" xmlns="" val="2372303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0156"/>
            <a:ext cx="10515600" cy="1325563"/>
          </a:xfrm>
        </p:spPr>
        <p:txBody>
          <a:bodyPr/>
          <a:lstStyle/>
          <a:p>
            <a:r>
              <a:rPr lang="en-US" b="1" dirty="0" smtClean="0">
                <a:solidFill>
                  <a:srgbClr val="003366"/>
                </a:solidFill>
                <a:latin typeface="Bookman Old Style,Bold"/>
              </a:rPr>
              <a:t>Why Hashing?</a:t>
            </a:r>
            <a:endParaRPr lang="en-US" dirty="0"/>
          </a:p>
        </p:txBody>
      </p:sp>
      <p:sp>
        <p:nvSpPr>
          <p:cNvPr id="3" name="Content Placeholder 2"/>
          <p:cNvSpPr>
            <a:spLocks noGrp="1"/>
          </p:cNvSpPr>
          <p:nvPr>
            <p:ph idx="1"/>
          </p:nvPr>
        </p:nvSpPr>
        <p:spPr>
          <a:xfrm>
            <a:off x="838200" y="1405718"/>
            <a:ext cx="10515600" cy="5131559"/>
          </a:xfrm>
        </p:spPr>
        <p:txBody>
          <a:bodyPr>
            <a:normAutofit/>
          </a:bodyPr>
          <a:lstStyle/>
          <a:p>
            <a:pPr algn="just">
              <a:lnSpc>
                <a:spcPct val="100000"/>
              </a:lnSpc>
            </a:pPr>
            <a:r>
              <a:rPr lang="en-US" dirty="0" smtClean="0"/>
              <a:t>The sequential search algorithm takes time proportional to the data size, i.e. </a:t>
            </a:r>
            <a:r>
              <a:rPr lang="en-US" b="1" dirty="0" smtClean="0">
                <a:solidFill>
                  <a:schemeClr val="accent5"/>
                </a:solidFill>
              </a:rPr>
              <a:t>O(n).</a:t>
            </a:r>
          </a:p>
          <a:p>
            <a:pPr algn="just">
              <a:lnSpc>
                <a:spcPct val="100000"/>
              </a:lnSpc>
            </a:pPr>
            <a:r>
              <a:rPr lang="en-US" dirty="0" smtClean="0"/>
              <a:t>Binary search improves on liner search reducing the search time to </a:t>
            </a:r>
            <a:r>
              <a:rPr lang="en-US" b="1" dirty="0" smtClean="0">
                <a:solidFill>
                  <a:schemeClr val="accent5"/>
                </a:solidFill>
              </a:rPr>
              <a:t>O(log n).</a:t>
            </a:r>
          </a:p>
          <a:p>
            <a:pPr algn="just">
              <a:lnSpc>
                <a:spcPct val="100000"/>
              </a:lnSpc>
            </a:pPr>
            <a:r>
              <a:rPr lang="en-US" dirty="0" smtClean="0"/>
              <a:t>With a BST, an </a:t>
            </a:r>
            <a:r>
              <a:rPr lang="en-US" b="1" dirty="0" smtClean="0">
                <a:solidFill>
                  <a:schemeClr val="accent5"/>
                </a:solidFill>
              </a:rPr>
              <a:t>O(log n)</a:t>
            </a:r>
            <a:r>
              <a:rPr lang="en-US" dirty="0" smtClean="0"/>
              <a:t> search efficiency can be obtained; but the worst-case complexity is </a:t>
            </a:r>
            <a:r>
              <a:rPr lang="en-US" b="1" dirty="0" smtClean="0">
                <a:solidFill>
                  <a:schemeClr val="accent5"/>
                </a:solidFill>
              </a:rPr>
              <a:t>O(n)</a:t>
            </a:r>
            <a:r>
              <a:rPr lang="en-US" dirty="0" smtClean="0"/>
              <a:t>.</a:t>
            </a:r>
          </a:p>
          <a:p>
            <a:pPr algn="just">
              <a:lnSpc>
                <a:spcPct val="100000"/>
              </a:lnSpc>
            </a:pPr>
            <a:r>
              <a:rPr lang="en-US" dirty="0" smtClean="0"/>
              <a:t>To guarantee the </a:t>
            </a:r>
            <a:r>
              <a:rPr lang="en-US" b="1" dirty="0" smtClean="0">
                <a:solidFill>
                  <a:schemeClr val="accent5"/>
                </a:solidFill>
              </a:rPr>
              <a:t>O(log n)</a:t>
            </a:r>
            <a:r>
              <a:rPr lang="en-US" dirty="0" smtClean="0"/>
              <a:t> search time, BST height balancing is required ( i.e., AVL trees).</a:t>
            </a:r>
            <a:endParaRPr lang="en-US" dirty="0"/>
          </a:p>
        </p:txBody>
      </p:sp>
    </p:spTree>
    <p:extLst>
      <p:ext uri="{BB962C8B-B14F-4D97-AF65-F5344CB8AC3E}">
        <p14:creationId xmlns:p14="http://schemas.microsoft.com/office/powerpoint/2010/main" xmlns="" val="3822052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0156"/>
            <a:ext cx="10515600" cy="1325563"/>
          </a:xfrm>
        </p:spPr>
        <p:txBody>
          <a:bodyPr/>
          <a:lstStyle/>
          <a:p>
            <a:r>
              <a:rPr lang="en-US" b="1" dirty="0" smtClean="0">
                <a:solidFill>
                  <a:srgbClr val="003366"/>
                </a:solidFill>
                <a:latin typeface="Bookman Old Style,Bold"/>
              </a:rPr>
              <a:t>Why Hashing?</a:t>
            </a:r>
            <a:endParaRPr lang="en-US" dirty="0"/>
          </a:p>
        </p:txBody>
      </p:sp>
      <p:sp>
        <p:nvSpPr>
          <p:cNvPr id="3" name="Content Placeholder 2"/>
          <p:cNvSpPr>
            <a:spLocks noGrp="1"/>
          </p:cNvSpPr>
          <p:nvPr>
            <p:ph idx="1"/>
          </p:nvPr>
        </p:nvSpPr>
        <p:spPr>
          <a:xfrm>
            <a:off x="838200" y="1405718"/>
            <a:ext cx="10515600" cy="5131559"/>
          </a:xfrm>
        </p:spPr>
        <p:txBody>
          <a:bodyPr>
            <a:normAutofit/>
          </a:bodyPr>
          <a:lstStyle/>
          <a:p>
            <a:pPr algn="just">
              <a:lnSpc>
                <a:spcPct val="100000"/>
              </a:lnSpc>
            </a:pPr>
            <a:r>
              <a:rPr lang="en-US" dirty="0" smtClean="0"/>
              <a:t>Suppose that we want to store 10,000 students records (each with a 5-digit ID) in a given container.</a:t>
            </a:r>
          </a:p>
          <a:p>
            <a:pPr marL="514350" indent="-514350" algn="just">
              <a:lnSpc>
                <a:spcPct val="100000"/>
              </a:lnSpc>
              <a:buFont typeface="+mj-lt"/>
              <a:buAutoNum type="arabicPeriod"/>
            </a:pPr>
            <a:r>
              <a:rPr lang="en-US" dirty="0" smtClean="0"/>
              <a:t>A </a:t>
            </a:r>
            <a:r>
              <a:rPr lang="en-US" b="1" dirty="0" smtClean="0"/>
              <a:t>linked list</a:t>
            </a:r>
            <a:r>
              <a:rPr lang="en-US" dirty="0" smtClean="0"/>
              <a:t> implementation would take O(n) time.</a:t>
            </a:r>
          </a:p>
          <a:p>
            <a:pPr marL="514350" indent="-514350" algn="just">
              <a:lnSpc>
                <a:spcPct val="100000"/>
              </a:lnSpc>
              <a:buFont typeface="+mj-lt"/>
              <a:buAutoNum type="arabicPeriod"/>
            </a:pPr>
            <a:r>
              <a:rPr lang="en-US" dirty="0" smtClean="0"/>
              <a:t>A </a:t>
            </a:r>
            <a:r>
              <a:rPr lang="en-US" b="1" dirty="0" smtClean="0"/>
              <a:t>height balanced tree</a:t>
            </a:r>
            <a:r>
              <a:rPr lang="en-US" dirty="0" smtClean="0"/>
              <a:t> would give O(log n) access time.</a:t>
            </a:r>
          </a:p>
          <a:p>
            <a:pPr marL="514350" indent="-514350" algn="just">
              <a:lnSpc>
                <a:spcPct val="100000"/>
              </a:lnSpc>
              <a:buFont typeface="+mj-lt"/>
              <a:buAutoNum type="arabicPeriod"/>
            </a:pPr>
            <a:r>
              <a:rPr lang="en-US" dirty="0" smtClean="0"/>
              <a:t>Using an </a:t>
            </a:r>
            <a:r>
              <a:rPr lang="en-US" b="1" dirty="0" smtClean="0"/>
              <a:t>array</a:t>
            </a:r>
            <a:r>
              <a:rPr lang="en-US" dirty="0" smtClean="0"/>
              <a:t> of size 100,000 would give O(1) access time but will lead to a lot of space wastage.</a:t>
            </a:r>
          </a:p>
          <a:p>
            <a:pPr marL="514350" indent="-514350" algn="just">
              <a:lnSpc>
                <a:spcPct val="100000"/>
              </a:lnSpc>
              <a:buFont typeface="+mj-lt"/>
              <a:buAutoNum type="arabicPeriod"/>
            </a:pPr>
            <a:endParaRPr lang="en-US" dirty="0"/>
          </a:p>
          <a:p>
            <a:pPr marL="0" indent="0" algn="just">
              <a:lnSpc>
                <a:spcPct val="100000"/>
              </a:lnSpc>
              <a:buNone/>
            </a:pPr>
            <a:r>
              <a:rPr lang="en-US" b="1" dirty="0" smtClean="0"/>
              <a:t>Is there some way that we could get O(1) access without wasting a lot of space?</a:t>
            </a:r>
          </a:p>
          <a:p>
            <a:pPr marL="0" indent="0" algn="just">
              <a:lnSpc>
                <a:spcPct val="100000"/>
              </a:lnSpc>
              <a:buNone/>
            </a:pPr>
            <a:r>
              <a:rPr lang="en-US" b="1" dirty="0"/>
              <a:t>	</a:t>
            </a:r>
            <a:r>
              <a:rPr lang="en-US" b="1" dirty="0" smtClean="0"/>
              <a:t>		</a:t>
            </a:r>
            <a:r>
              <a:rPr lang="en-US" dirty="0" smtClean="0"/>
              <a:t>The answer is </a:t>
            </a:r>
            <a:r>
              <a:rPr lang="en-US" b="1" dirty="0" smtClean="0">
                <a:solidFill>
                  <a:schemeClr val="accent5"/>
                </a:solidFill>
              </a:rPr>
              <a:t>hashing</a:t>
            </a:r>
            <a:r>
              <a:rPr lang="en-US" dirty="0" smtClean="0"/>
              <a:t>.</a:t>
            </a:r>
            <a:endParaRPr lang="en-US" dirty="0"/>
          </a:p>
        </p:txBody>
      </p:sp>
    </p:spTree>
    <p:extLst>
      <p:ext uri="{BB962C8B-B14F-4D97-AF65-F5344CB8AC3E}">
        <p14:creationId xmlns:p14="http://schemas.microsoft.com/office/powerpoint/2010/main" xmlns="" val="3851617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0156"/>
            <a:ext cx="10515600" cy="1325563"/>
          </a:xfrm>
        </p:spPr>
        <p:txBody>
          <a:bodyPr/>
          <a:lstStyle/>
          <a:p>
            <a:r>
              <a:rPr lang="en-US" b="1" dirty="0" smtClean="0">
                <a:solidFill>
                  <a:srgbClr val="003366"/>
                </a:solidFill>
                <a:latin typeface="Bookman Old Style,Bold"/>
              </a:rPr>
              <a:t>Hashing</a:t>
            </a:r>
            <a:endParaRPr lang="en-US" dirty="0"/>
          </a:p>
        </p:txBody>
      </p:sp>
      <p:sp>
        <p:nvSpPr>
          <p:cNvPr id="3" name="Content Placeholder 2"/>
          <p:cNvSpPr>
            <a:spLocks noGrp="1"/>
          </p:cNvSpPr>
          <p:nvPr>
            <p:ph idx="1"/>
          </p:nvPr>
        </p:nvSpPr>
        <p:spPr>
          <a:xfrm>
            <a:off x="838200" y="1405718"/>
            <a:ext cx="10515600" cy="5131559"/>
          </a:xfrm>
        </p:spPr>
        <p:txBody>
          <a:bodyPr>
            <a:normAutofit/>
          </a:bodyPr>
          <a:lstStyle/>
          <a:p>
            <a:pPr algn="just">
              <a:lnSpc>
                <a:spcPct val="100000"/>
              </a:lnSpc>
            </a:pPr>
            <a:r>
              <a:rPr lang="en-US" dirty="0" smtClean="0"/>
              <a:t>Hashing is a technique that is used to </a:t>
            </a:r>
            <a:r>
              <a:rPr lang="en-US" b="1" dirty="0" smtClean="0"/>
              <a:t>uniquely identify</a:t>
            </a:r>
            <a:r>
              <a:rPr lang="en-US" dirty="0" smtClean="0"/>
              <a:t> a specific object from a group of similar objects.</a:t>
            </a:r>
          </a:p>
          <a:p>
            <a:pPr algn="just">
              <a:lnSpc>
                <a:spcPct val="100000"/>
              </a:lnSpc>
            </a:pPr>
            <a:r>
              <a:rPr lang="en-US" dirty="0" smtClean="0"/>
              <a:t>Some examples of how hashing is used in our lives include:</a:t>
            </a:r>
          </a:p>
          <a:p>
            <a:pPr marL="514350" indent="-514350" algn="just">
              <a:lnSpc>
                <a:spcPct val="100000"/>
              </a:lnSpc>
              <a:buFont typeface="+mj-lt"/>
              <a:buAutoNum type="arabicPeriod"/>
            </a:pPr>
            <a:r>
              <a:rPr lang="en-US" sz="2400" dirty="0" smtClean="0"/>
              <a:t>In universities, each student is assigned a unique roll number that can be used to retrieve information about them.</a:t>
            </a:r>
          </a:p>
          <a:p>
            <a:pPr marL="514350" indent="-514350" algn="just">
              <a:lnSpc>
                <a:spcPct val="100000"/>
              </a:lnSpc>
              <a:buFont typeface="+mj-lt"/>
              <a:buAutoNum type="arabicPeriod"/>
            </a:pPr>
            <a:r>
              <a:rPr lang="en-US" sz="2400" dirty="0" smtClean="0"/>
              <a:t>In libraries, each book is assigned a unique number that can be used to determine information about the book, such as its exact position in the library or the users it has been issued to etc.</a:t>
            </a:r>
          </a:p>
          <a:p>
            <a:pPr algn="just">
              <a:lnSpc>
                <a:spcPct val="100000"/>
              </a:lnSpc>
            </a:pPr>
            <a:r>
              <a:rPr lang="en-US" dirty="0" smtClean="0"/>
              <a:t>In both these examples the students and books were hashed to a unique number.</a:t>
            </a:r>
            <a:endParaRPr lang="en-US" dirty="0"/>
          </a:p>
        </p:txBody>
      </p:sp>
    </p:spTree>
    <p:extLst>
      <p:ext uri="{BB962C8B-B14F-4D97-AF65-F5344CB8AC3E}">
        <p14:creationId xmlns:p14="http://schemas.microsoft.com/office/powerpoint/2010/main" xmlns="" val="18236917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273</TotalTime>
  <Words>3081</Words>
  <Application>Microsoft Office PowerPoint</Application>
  <PresentationFormat>Custom</PresentationFormat>
  <Paragraphs>590</Paragraphs>
  <Slides>52</Slides>
  <Notes>0</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Office Theme</vt:lpstr>
      <vt:lpstr>Hash Techniques</vt:lpstr>
      <vt:lpstr>SEARCHING</vt:lpstr>
      <vt:lpstr>Searching Methods</vt:lpstr>
      <vt:lpstr>Linear Search</vt:lpstr>
      <vt:lpstr>Binary Search</vt:lpstr>
      <vt:lpstr>Hashing</vt:lpstr>
      <vt:lpstr>Why Hashing?</vt:lpstr>
      <vt:lpstr>Why Hashing?</vt:lpstr>
      <vt:lpstr>Hashing</vt:lpstr>
      <vt:lpstr>Hashing                                       Contd.</vt:lpstr>
      <vt:lpstr>Hashing                                       Contd.</vt:lpstr>
      <vt:lpstr>Hashing                                       Contd.</vt:lpstr>
      <vt:lpstr>Hashing                                       Contd.</vt:lpstr>
      <vt:lpstr>Advantage</vt:lpstr>
      <vt:lpstr>Hash Function</vt:lpstr>
      <vt:lpstr>Hash Function</vt:lpstr>
      <vt:lpstr>Hash Function Method</vt:lpstr>
      <vt:lpstr>Hash Function Method             Contd.</vt:lpstr>
      <vt:lpstr>Hash Function Method            Contd.</vt:lpstr>
      <vt:lpstr>Hashing a String</vt:lpstr>
      <vt:lpstr>Hash Table</vt:lpstr>
      <vt:lpstr>Hash Table Operations</vt:lpstr>
      <vt:lpstr>Collision resolution techniques</vt:lpstr>
      <vt:lpstr>Separate Chaining (Open Hashing)</vt:lpstr>
      <vt:lpstr>Separate Chaining (Open Hashing)</vt:lpstr>
      <vt:lpstr>Linear Probing</vt:lpstr>
      <vt:lpstr>Linear Probing                           Contd.</vt:lpstr>
      <vt:lpstr>Linear Probing                           Contd.</vt:lpstr>
      <vt:lpstr>Linear Probing                           Contd.</vt:lpstr>
      <vt:lpstr>Linear Probing                           Contd.</vt:lpstr>
      <vt:lpstr>Linear Probing                           Contd.</vt:lpstr>
      <vt:lpstr>Linear Probing                           Contd.</vt:lpstr>
      <vt:lpstr>Linear Probing                           Contd.</vt:lpstr>
      <vt:lpstr>Linear Probing                           Contd.</vt:lpstr>
      <vt:lpstr>Linear Probing                           Contd.</vt:lpstr>
      <vt:lpstr>Linear Probing                           Contd.</vt:lpstr>
      <vt:lpstr>Linear Probing                           Contd.</vt:lpstr>
      <vt:lpstr>Double Hashing</vt:lpstr>
      <vt:lpstr>Double Hashing                        Contd.</vt:lpstr>
      <vt:lpstr>Double Hashing                           Contd.</vt:lpstr>
      <vt:lpstr>Double Hashing                           Contd.</vt:lpstr>
      <vt:lpstr>Double Hashing                           Contd.</vt:lpstr>
      <vt:lpstr>Double Hashing                           Contd.</vt:lpstr>
      <vt:lpstr>Double Hashing                           Contd.</vt:lpstr>
      <vt:lpstr>Double Hashing                           Contd.</vt:lpstr>
      <vt:lpstr>Double Hashing                           Contd.</vt:lpstr>
      <vt:lpstr>Double Hashing                           Contd.</vt:lpstr>
      <vt:lpstr>Quadratic Probing</vt:lpstr>
      <vt:lpstr>Quadratic Probing                   Contd. </vt:lpstr>
      <vt:lpstr>Application </vt:lpstr>
      <vt:lpstr>References</vt:lpstr>
      <vt:lpstr>Slide 52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 Techniques</dc:title>
  <dc:creator>Nayan</dc:creator>
  <cp:lastModifiedBy>HP</cp:lastModifiedBy>
  <cp:revision>47</cp:revision>
  <dcterms:created xsi:type="dcterms:W3CDTF">2021-03-19T12:58:02Z</dcterms:created>
  <dcterms:modified xsi:type="dcterms:W3CDTF">2022-12-19T09:32:16Z</dcterms:modified>
</cp:coreProperties>
</file>