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F185-ACFE-48CA-AB28-C0F313D81683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09120-33BD-4D71-B8CB-A18AECED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09120-33BD-4D71-B8CB-A18AECED52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7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2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7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72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3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8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9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22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04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August 27, 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CS2201 Lecture 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3D4F-F9C4-4D2A-86AA-385B7B2B3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86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DAG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589" y="1446213"/>
            <a:ext cx="8404225" cy="41148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Directed Acyclic Graph often abbreviated DAG</a:t>
            </a:r>
          </a:p>
          <a:p>
            <a:r>
              <a:rPr lang="en-US" altLang="en-US"/>
              <a:t>DAGs used in many applications to indicate precedences among events. </a:t>
            </a:r>
            <a:endParaRPr lang="en-US" altLang="en-US" b="1"/>
          </a:p>
          <a:p>
            <a:r>
              <a:rPr lang="en-US" altLang="en-US" b="1"/>
              <a:t>If DFS of a directed graph yields no back edges, then the graph contains no cycles </a:t>
            </a:r>
            <a:r>
              <a:rPr lang="en-US" altLang="en-US" sz="2000" b="1"/>
              <a:t>[Lemma 23.10 in text]</a:t>
            </a:r>
          </a:p>
        </p:txBody>
      </p:sp>
      <p:grpSp>
        <p:nvGrpSpPr>
          <p:cNvPr id="311343" name="Group 47"/>
          <p:cNvGrpSpPr>
            <a:grpSpLocks/>
          </p:cNvGrpSpPr>
          <p:nvPr/>
        </p:nvGrpSpPr>
        <p:grpSpPr bwMode="auto">
          <a:xfrm>
            <a:off x="2359025" y="3838575"/>
            <a:ext cx="3175000" cy="2203450"/>
            <a:chOff x="504" y="2630"/>
            <a:chExt cx="2000" cy="1388"/>
          </a:xfrm>
        </p:grpSpPr>
        <p:sp>
          <p:nvSpPr>
            <p:cNvPr id="311301" name="Oval 5"/>
            <p:cNvSpPr>
              <a:spLocks noChangeArrowheads="1"/>
            </p:cNvSpPr>
            <p:nvPr/>
          </p:nvSpPr>
          <p:spPr bwMode="auto">
            <a:xfrm>
              <a:off x="512" y="2630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02" name="Oval 6"/>
            <p:cNvSpPr>
              <a:spLocks noChangeArrowheads="1"/>
            </p:cNvSpPr>
            <p:nvPr/>
          </p:nvSpPr>
          <p:spPr bwMode="auto">
            <a:xfrm>
              <a:off x="1279" y="3071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03" name="Oval 7"/>
            <p:cNvSpPr>
              <a:spLocks noChangeArrowheads="1"/>
            </p:cNvSpPr>
            <p:nvPr/>
          </p:nvSpPr>
          <p:spPr bwMode="auto">
            <a:xfrm>
              <a:off x="1275" y="3779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04" name="Oval 8"/>
            <p:cNvSpPr>
              <a:spLocks noChangeArrowheads="1"/>
            </p:cNvSpPr>
            <p:nvPr/>
          </p:nvSpPr>
          <p:spPr bwMode="auto">
            <a:xfrm>
              <a:off x="2027" y="2630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05" name="Oval 9"/>
            <p:cNvSpPr>
              <a:spLocks noChangeArrowheads="1"/>
            </p:cNvSpPr>
            <p:nvPr/>
          </p:nvSpPr>
          <p:spPr bwMode="auto">
            <a:xfrm>
              <a:off x="2005" y="3774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06" name="Oval 10"/>
            <p:cNvSpPr>
              <a:spLocks noChangeArrowheads="1"/>
            </p:cNvSpPr>
            <p:nvPr/>
          </p:nvSpPr>
          <p:spPr bwMode="auto">
            <a:xfrm>
              <a:off x="504" y="3784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07" name="Oval 11"/>
            <p:cNvSpPr>
              <a:spLocks noChangeArrowheads="1"/>
            </p:cNvSpPr>
            <p:nvPr/>
          </p:nvSpPr>
          <p:spPr bwMode="auto">
            <a:xfrm>
              <a:off x="2259" y="3241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08" name="Line 12"/>
            <p:cNvSpPr>
              <a:spLocks noChangeShapeType="1"/>
            </p:cNvSpPr>
            <p:nvPr/>
          </p:nvSpPr>
          <p:spPr bwMode="auto">
            <a:xfrm flipV="1">
              <a:off x="568" y="2889"/>
              <a:ext cx="0" cy="91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09" name="Line 13"/>
            <p:cNvSpPr>
              <a:spLocks noChangeShapeType="1"/>
            </p:cNvSpPr>
            <p:nvPr/>
          </p:nvSpPr>
          <p:spPr bwMode="auto">
            <a:xfrm rot="10800000" flipV="1">
              <a:off x="664" y="2930"/>
              <a:ext cx="0" cy="91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0" name="Line 14"/>
            <p:cNvSpPr>
              <a:spLocks noChangeShapeType="1"/>
            </p:cNvSpPr>
            <p:nvPr/>
          </p:nvSpPr>
          <p:spPr bwMode="auto">
            <a:xfrm rot="16200000" flipV="1">
              <a:off x="1381" y="2137"/>
              <a:ext cx="0" cy="1266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1" name="Line 15"/>
            <p:cNvSpPr>
              <a:spLocks noChangeShapeType="1"/>
            </p:cNvSpPr>
            <p:nvPr/>
          </p:nvSpPr>
          <p:spPr bwMode="auto">
            <a:xfrm rot="5400000">
              <a:off x="1358" y="3024"/>
              <a:ext cx="911" cy="58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2" name="Line 16"/>
            <p:cNvSpPr>
              <a:spLocks noChangeShapeType="1"/>
            </p:cNvSpPr>
            <p:nvPr/>
          </p:nvSpPr>
          <p:spPr bwMode="auto">
            <a:xfrm rot="16200000">
              <a:off x="1022" y="3641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3" name="Line 17"/>
            <p:cNvSpPr>
              <a:spLocks noChangeShapeType="1"/>
            </p:cNvSpPr>
            <p:nvPr/>
          </p:nvSpPr>
          <p:spPr bwMode="auto">
            <a:xfrm rot="5400000">
              <a:off x="1769" y="3665"/>
              <a:ext cx="0" cy="44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4" name="Line 18"/>
            <p:cNvSpPr>
              <a:spLocks noChangeShapeType="1"/>
            </p:cNvSpPr>
            <p:nvPr/>
          </p:nvSpPr>
          <p:spPr bwMode="auto">
            <a:xfrm rot="5400000" flipH="1" flipV="1">
              <a:off x="1605" y="2746"/>
              <a:ext cx="322" cy="50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rot="16200000" flipH="1">
              <a:off x="537" y="3036"/>
              <a:ext cx="933" cy="57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6" name="Line 20"/>
            <p:cNvSpPr>
              <a:spLocks noChangeShapeType="1"/>
            </p:cNvSpPr>
            <p:nvPr/>
          </p:nvSpPr>
          <p:spPr bwMode="auto">
            <a:xfrm rot="16200000" flipH="1">
              <a:off x="851" y="2726"/>
              <a:ext cx="334" cy="50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7" name="Line 21"/>
            <p:cNvSpPr>
              <a:spLocks noChangeShapeType="1"/>
            </p:cNvSpPr>
            <p:nvPr/>
          </p:nvSpPr>
          <p:spPr bwMode="auto">
            <a:xfrm rot="10800000" flipH="1" flipV="1">
              <a:off x="1404" y="3326"/>
              <a:ext cx="0" cy="44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 rot="10800000" flipV="1">
              <a:off x="2245" y="3522"/>
              <a:ext cx="133" cy="276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19" name="Line 23"/>
            <p:cNvSpPr>
              <a:spLocks noChangeShapeType="1"/>
            </p:cNvSpPr>
            <p:nvPr/>
          </p:nvSpPr>
          <p:spPr bwMode="auto">
            <a:xfrm rot="10800000" flipH="1">
              <a:off x="2153" y="3462"/>
              <a:ext cx="134" cy="26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20" name="Line 24"/>
            <p:cNvSpPr>
              <a:spLocks noChangeShapeType="1"/>
            </p:cNvSpPr>
            <p:nvPr/>
          </p:nvSpPr>
          <p:spPr bwMode="auto">
            <a:xfrm rot="10800000">
              <a:off x="2206" y="2903"/>
              <a:ext cx="132" cy="31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1322" name="Text Box 26"/>
          <p:cNvSpPr txBox="1">
            <a:spLocks noChangeArrowheads="1"/>
          </p:cNvSpPr>
          <p:nvPr/>
        </p:nvSpPr>
        <p:spPr bwMode="auto">
          <a:xfrm>
            <a:off x="1747838" y="6105525"/>
            <a:ext cx="3908442" cy="5232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This graph has more than one cycle.</a:t>
            </a:r>
          </a:p>
          <a:p>
            <a:pPr>
              <a:lnSpc>
                <a:spcPct val="70000"/>
              </a:lnSpc>
            </a:pPr>
            <a:r>
              <a:rPr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Can you find them all?</a:t>
            </a:r>
          </a:p>
        </p:txBody>
      </p:sp>
      <p:grpSp>
        <p:nvGrpSpPr>
          <p:cNvPr id="311344" name="Group 48"/>
          <p:cNvGrpSpPr>
            <a:grpSpLocks/>
          </p:cNvGrpSpPr>
          <p:nvPr/>
        </p:nvGrpSpPr>
        <p:grpSpPr bwMode="auto">
          <a:xfrm>
            <a:off x="6923088" y="3798888"/>
            <a:ext cx="3175000" cy="2203450"/>
            <a:chOff x="3401" y="2571"/>
            <a:chExt cx="2000" cy="1388"/>
          </a:xfrm>
        </p:grpSpPr>
        <p:sp>
          <p:nvSpPr>
            <p:cNvPr id="311323" name="Oval 27"/>
            <p:cNvSpPr>
              <a:spLocks noChangeArrowheads="1"/>
            </p:cNvSpPr>
            <p:nvPr/>
          </p:nvSpPr>
          <p:spPr bwMode="auto">
            <a:xfrm>
              <a:off x="3409" y="2571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24" name="Oval 28"/>
            <p:cNvSpPr>
              <a:spLocks noChangeArrowheads="1"/>
            </p:cNvSpPr>
            <p:nvPr/>
          </p:nvSpPr>
          <p:spPr bwMode="auto">
            <a:xfrm>
              <a:off x="4176" y="3012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25" name="Oval 29"/>
            <p:cNvSpPr>
              <a:spLocks noChangeArrowheads="1"/>
            </p:cNvSpPr>
            <p:nvPr/>
          </p:nvSpPr>
          <p:spPr bwMode="auto">
            <a:xfrm>
              <a:off x="4172" y="3720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26" name="Oval 30"/>
            <p:cNvSpPr>
              <a:spLocks noChangeArrowheads="1"/>
            </p:cNvSpPr>
            <p:nvPr/>
          </p:nvSpPr>
          <p:spPr bwMode="auto">
            <a:xfrm>
              <a:off x="4924" y="2571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27" name="Oval 31"/>
            <p:cNvSpPr>
              <a:spLocks noChangeArrowheads="1"/>
            </p:cNvSpPr>
            <p:nvPr/>
          </p:nvSpPr>
          <p:spPr bwMode="auto">
            <a:xfrm>
              <a:off x="4902" y="3715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28" name="Oval 32"/>
            <p:cNvSpPr>
              <a:spLocks noChangeArrowheads="1"/>
            </p:cNvSpPr>
            <p:nvPr/>
          </p:nvSpPr>
          <p:spPr bwMode="auto">
            <a:xfrm>
              <a:off x="3401" y="3725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29" name="Oval 33"/>
            <p:cNvSpPr>
              <a:spLocks noChangeArrowheads="1"/>
            </p:cNvSpPr>
            <p:nvPr/>
          </p:nvSpPr>
          <p:spPr bwMode="auto">
            <a:xfrm>
              <a:off x="5156" y="3182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11331" name="Line 35"/>
            <p:cNvSpPr>
              <a:spLocks noChangeShapeType="1"/>
            </p:cNvSpPr>
            <p:nvPr/>
          </p:nvSpPr>
          <p:spPr bwMode="auto">
            <a:xfrm rot="10800000" flipV="1">
              <a:off x="3561" y="2871"/>
              <a:ext cx="0" cy="91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32" name="Line 36"/>
            <p:cNvSpPr>
              <a:spLocks noChangeShapeType="1"/>
            </p:cNvSpPr>
            <p:nvPr/>
          </p:nvSpPr>
          <p:spPr bwMode="auto">
            <a:xfrm rot="16200000" flipV="1">
              <a:off x="4278" y="2078"/>
              <a:ext cx="0" cy="1266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33" name="Line 37"/>
            <p:cNvSpPr>
              <a:spLocks noChangeShapeType="1"/>
            </p:cNvSpPr>
            <p:nvPr/>
          </p:nvSpPr>
          <p:spPr bwMode="auto">
            <a:xfrm rot="5400000">
              <a:off x="4255" y="2965"/>
              <a:ext cx="911" cy="58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34" name="Line 38"/>
            <p:cNvSpPr>
              <a:spLocks noChangeShapeType="1"/>
            </p:cNvSpPr>
            <p:nvPr/>
          </p:nvSpPr>
          <p:spPr bwMode="auto">
            <a:xfrm rot="16200000">
              <a:off x="3919" y="3582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35" name="Line 39"/>
            <p:cNvSpPr>
              <a:spLocks noChangeShapeType="1"/>
            </p:cNvSpPr>
            <p:nvPr/>
          </p:nvSpPr>
          <p:spPr bwMode="auto">
            <a:xfrm rot="5400000">
              <a:off x="4666" y="3606"/>
              <a:ext cx="0" cy="44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37" name="Line 41"/>
            <p:cNvSpPr>
              <a:spLocks noChangeShapeType="1"/>
            </p:cNvSpPr>
            <p:nvPr/>
          </p:nvSpPr>
          <p:spPr bwMode="auto">
            <a:xfrm rot="16200000" flipH="1">
              <a:off x="3434" y="2977"/>
              <a:ext cx="933" cy="57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38" name="Line 42"/>
            <p:cNvSpPr>
              <a:spLocks noChangeShapeType="1"/>
            </p:cNvSpPr>
            <p:nvPr/>
          </p:nvSpPr>
          <p:spPr bwMode="auto">
            <a:xfrm rot="16200000" flipH="1">
              <a:off x="3748" y="2667"/>
              <a:ext cx="334" cy="50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39" name="Line 43"/>
            <p:cNvSpPr>
              <a:spLocks noChangeShapeType="1"/>
            </p:cNvSpPr>
            <p:nvPr/>
          </p:nvSpPr>
          <p:spPr bwMode="auto">
            <a:xfrm rot="10800000" flipH="1" flipV="1">
              <a:off x="4301" y="3267"/>
              <a:ext cx="0" cy="44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40" name="Line 44"/>
            <p:cNvSpPr>
              <a:spLocks noChangeShapeType="1"/>
            </p:cNvSpPr>
            <p:nvPr/>
          </p:nvSpPr>
          <p:spPr bwMode="auto">
            <a:xfrm rot="10800000" flipV="1">
              <a:off x="5142" y="3463"/>
              <a:ext cx="133" cy="276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342" name="Line 46"/>
            <p:cNvSpPr>
              <a:spLocks noChangeShapeType="1"/>
            </p:cNvSpPr>
            <p:nvPr/>
          </p:nvSpPr>
          <p:spPr bwMode="auto">
            <a:xfrm rot="10800000">
              <a:off x="5103" y="2844"/>
              <a:ext cx="132" cy="31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1345" name="Text Box 49"/>
          <p:cNvSpPr txBox="1">
            <a:spLocks noChangeArrowheads="1"/>
          </p:cNvSpPr>
          <p:nvPr/>
        </p:nvSpPr>
        <p:spPr bwMode="auto">
          <a:xfrm>
            <a:off x="6927850" y="6183313"/>
            <a:ext cx="3341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This graph has no cycles, so it is a DAG.</a:t>
            </a:r>
          </a:p>
        </p:txBody>
      </p:sp>
    </p:spTree>
    <p:extLst>
      <p:ext uri="{BB962C8B-B14F-4D97-AF65-F5344CB8AC3E}">
        <p14:creationId xmlns:p14="http://schemas.microsoft.com/office/powerpoint/2010/main" val="20522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DFS application: 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b="1" u="sng" dirty="0" smtClean="0">
                <a:cs typeface="+mn-cs"/>
              </a:rPr>
              <a:t>Theorem</a:t>
            </a:r>
            <a:r>
              <a:rPr lang="en-US" dirty="0" smtClean="0">
                <a:cs typeface="+mn-cs"/>
              </a:rPr>
              <a:t>: listing vertices in </a:t>
            </a:r>
            <a:r>
              <a:rPr lang="en-US" dirty="0" smtClean="0">
                <a:solidFill>
                  <a:srgbClr val="333399"/>
                </a:solidFill>
                <a:cs typeface="+mn-cs"/>
              </a:rPr>
              <a:t>reverse order of DFS finishing times</a:t>
            </a:r>
            <a:r>
              <a:rPr lang="en-US" dirty="0" smtClean="0">
                <a:cs typeface="+mn-cs"/>
              </a:rPr>
              <a:t> yields a topological sort of DAG G</a:t>
            </a:r>
          </a:p>
          <a:p>
            <a:pPr lvl="1" algn="ctr"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(can implement in linear time; how?)</a:t>
            </a:r>
          </a:p>
          <a:p>
            <a:pPr>
              <a:buFontTx/>
              <a:buNone/>
              <a:defRPr/>
            </a:pPr>
            <a:r>
              <a:rPr lang="en-US" dirty="0" smtClean="0">
                <a:cs typeface="+mn-cs"/>
              </a:rPr>
              <a:t>Proof: claim for all </a:t>
            </a:r>
            <a:r>
              <a:rPr lang="en-US" dirty="0" smtClean="0">
                <a:solidFill>
                  <a:schemeClr val="accent2"/>
                </a:solidFill>
                <a:cs typeface="+mn-c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cs typeface="+mn-cs"/>
              </a:rPr>
              <a:t>u,v</a:t>
            </a:r>
            <a:r>
              <a:rPr lang="en-US" dirty="0" smtClean="0">
                <a:solidFill>
                  <a:schemeClr val="accent2"/>
                </a:solidFill>
                <a:cs typeface="+mn-cs"/>
              </a:rPr>
              <a:t>) </a:t>
            </a:r>
            <a:r>
              <a:rPr lang="en-US" dirty="0" smtClean="0">
                <a:solidFill>
                  <a:schemeClr val="accent2"/>
                </a:solidFill>
                <a:latin typeface="cmsy10"/>
                <a:cs typeface="+mn-cs"/>
              </a:rPr>
              <a:t>2</a:t>
            </a:r>
            <a:r>
              <a:rPr lang="en-US" dirty="0" smtClean="0">
                <a:solidFill>
                  <a:schemeClr val="accent2"/>
                </a:solidFill>
                <a:cs typeface="+mn-cs"/>
              </a:rPr>
              <a:t> E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v.finish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dirty="0" err="1">
                <a:solidFill>
                  <a:srgbClr val="FF0000"/>
                </a:solidFill>
              </a:rPr>
              <a:t>u.finish</a:t>
            </a:r>
            <a:endParaRPr lang="en-US" dirty="0" smtClean="0">
              <a:solidFill>
                <a:srgbClr val="FF0000"/>
              </a:solidFill>
              <a:cs typeface="+mn-cs"/>
            </a:endParaRPr>
          </a:p>
          <a:p>
            <a:pPr lvl="1">
              <a:defRPr/>
            </a:pPr>
            <a:r>
              <a:rPr lang="en-US" dirty="0" smtClean="0"/>
              <a:t>when 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 smtClean="0">
                <a:solidFill>
                  <a:schemeClr val="accent2"/>
                </a:solidFill>
              </a:rPr>
              <a:t>u,v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explored, </a:t>
            </a:r>
            <a:r>
              <a:rPr lang="en-US" dirty="0" smtClean="0">
                <a:solidFill>
                  <a:schemeClr val="accent2"/>
                </a:solidFill>
              </a:rPr>
              <a:t>v</a:t>
            </a:r>
            <a:r>
              <a:rPr lang="en-US" dirty="0" smtClean="0"/>
              <a:t> not grey since then </a:t>
            </a:r>
            <a:r>
              <a:rPr lang="en-US" dirty="0" smtClean="0">
                <a:solidFill>
                  <a:schemeClr val="accent2"/>
                </a:solidFill>
              </a:rPr>
              <a:t>G</a:t>
            </a:r>
            <a:r>
              <a:rPr lang="en-US" dirty="0" smtClean="0"/>
              <a:t> would have a cycle 		</a:t>
            </a:r>
            <a:r>
              <a:rPr lang="en-US" sz="2200" dirty="0">
                <a:solidFill>
                  <a:srgbClr val="333399"/>
                </a:solidFill>
              </a:rPr>
              <a:t>[back-edge]</a:t>
            </a:r>
            <a:endParaRPr lang="en-US" dirty="0" smtClean="0">
              <a:solidFill>
                <a:srgbClr val="333399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2"/>
                </a:solidFill>
              </a:rPr>
              <a:t>v </a:t>
            </a:r>
            <a:r>
              <a:rPr lang="en-US" dirty="0" smtClean="0"/>
              <a:t>white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descendent of </a:t>
            </a:r>
            <a:r>
              <a:rPr lang="en-US" dirty="0" smtClean="0">
                <a:solidFill>
                  <a:schemeClr val="accent2"/>
                </a:solidFill>
              </a:rPr>
              <a:t>u</a:t>
            </a:r>
            <a:r>
              <a:rPr lang="en-US" dirty="0" smtClean="0"/>
              <a:t> so </a:t>
            </a:r>
            <a:r>
              <a:rPr lang="en-US" dirty="0" smtClean="0">
                <a:solidFill>
                  <a:srgbClr val="333399"/>
                </a:solidFill>
              </a:rPr>
              <a:t>v</a:t>
            </a:r>
            <a:r>
              <a:rPr lang="en-US" dirty="0" smtClean="0"/>
              <a:t> finishes first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2"/>
                </a:solidFill>
              </a:rPr>
              <a:t>v</a:t>
            </a:r>
            <a:r>
              <a:rPr lang="en-US" dirty="0" smtClean="0"/>
              <a:t> black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already done, so </a:t>
            </a:r>
            <a:r>
              <a:rPr lang="en-US" dirty="0" err="1" smtClean="0">
                <a:solidFill>
                  <a:schemeClr val="accent2"/>
                </a:solidFill>
              </a:rPr>
              <a:t>v.finish</a:t>
            </a:r>
            <a:r>
              <a:rPr lang="en-US" dirty="0" smtClean="0"/>
              <a:t> is set and </a:t>
            </a:r>
            <a:r>
              <a:rPr lang="en-US" dirty="0" err="1" smtClean="0">
                <a:solidFill>
                  <a:schemeClr val="accent2"/>
                </a:solidFill>
              </a:rPr>
              <a:t>u.finish</a:t>
            </a:r>
            <a:r>
              <a:rPr lang="en-US" dirty="0" smtClean="0"/>
              <a:t> will be set with a later time</a:t>
            </a:r>
          </a:p>
          <a:p>
            <a:pPr>
              <a:buFontTx/>
              <a:buNone/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August 27,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CS2201 Lecture 2</a:t>
            </a:r>
            <a:endParaRPr 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828DCB-A1DA-4C64-AF66-78FC3FA497B4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1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Strongly connected components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say that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x </a:t>
            </a:r>
            <a:r>
              <a:rPr lang="en-US" altLang="en-US" smtClean="0">
                <a:solidFill>
                  <a:schemeClr val="accent2"/>
                </a:solidFill>
                <a:latin typeface="cmsy10" pitchFamily="34" charset="0"/>
                <a:ea typeface="ＭＳ Ｐゴシック" panose="020B0600070205080204" pitchFamily="34" charset="-128"/>
              </a:rPr>
              <a:t>»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y </a:t>
            </a:r>
            <a:r>
              <a:rPr lang="en-US" altLang="en-US" smtClean="0">
                <a:ea typeface="ＭＳ Ｐゴシック" panose="020B0600070205080204" pitchFamily="34" charset="-128"/>
              </a:rPr>
              <a:t>if there is a directed path from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ea typeface="ＭＳ Ｐゴシック" panose="020B0600070205080204" pitchFamily="34" charset="-128"/>
              </a:rPr>
              <a:t> and from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en-US" smtClean="0">
                <a:ea typeface="ＭＳ Ｐゴシック" panose="020B0600070205080204" pitchFamily="34" charset="-128"/>
              </a:rPr>
              <a:t> in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equivalence relation, equivalence classes are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strongly connected components </a:t>
            </a:r>
            <a:r>
              <a:rPr lang="en-US" altLang="en-US" smtClean="0">
                <a:ea typeface="ＭＳ Ｐゴシック" panose="020B0600070205080204" pitchFamily="34" charset="-128"/>
              </a:rPr>
              <a:t>of G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 also, maximal strongly connected subsets</a:t>
            </a:r>
          </a:p>
          <a:p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SCC</a:t>
            </a:r>
            <a:r>
              <a:rPr lang="en-US" altLang="en-US" smtClean="0">
                <a:ea typeface="ＭＳ Ｐゴシック" panose="020B0600070205080204" pitchFamily="34" charset="-128"/>
              </a:rPr>
              <a:t> structure is a DAG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(why?)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August 27,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CS2201 Lecture 2</a:t>
            </a:r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DAFFBE-892D-4251-B9C8-9040932D07F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124200" y="4953000"/>
            <a:ext cx="9144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638800" y="5257800"/>
            <a:ext cx="13716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038600" y="5791200"/>
            <a:ext cx="11430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85001" name="Straight Arrow Connector 23"/>
          <p:cNvCxnSpPr>
            <a:cxnSpLocks noChangeShapeType="1"/>
            <a:endCxn id="22" idx="1"/>
          </p:cNvCxnSpPr>
          <p:nvPr/>
        </p:nvCxnSpPr>
        <p:spPr bwMode="auto">
          <a:xfrm>
            <a:off x="3962401" y="5191125"/>
            <a:ext cx="1878013" cy="133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5002" name="Straight Arrow Connector 24"/>
          <p:cNvCxnSpPr>
            <a:cxnSpLocks noChangeShapeType="1"/>
            <a:stCxn id="21" idx="5"/>
            <a:endCxn id="23" idx="0"/>
          </p:cNvCxnSpPr>
          <p:nvPr/>
        </p:nvCxnSpPr>
        <p:spPr bwMode="auto">
          <a:xfrm>
            <a:off x="3905250" y="5668964"/>
            <a:ext cx="704850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5003" name="Straight Arrow Connector 25"/>
          <p:cNvCxnSpPr>
            <a:cxnSpLocks noChangeShapeType="1"/>
            <a:stCxn id="23" idx="7"/>
            <a:endCxn id="22" idx="2"/>
          </p:cNvCxnSpPr>
          <p:nvPr/>
        </p:nvCxnSpPr>
        <p:spPr bwMode="auto">
          <a:xfrm flipV="1">
            <a:off x="5014914" y="5486401"/>
            <a:ext cx="623887" cy="371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305800" y="4572000"/>
            <a:ext cx="12954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220200" y="5410200"/>
            <a:ext cx="457200" cy="1143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239000" y="5638800"/>
            <a:ext cx="7620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85007" name="Straight Arrow Connector 29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9410700" y="4962526"/>
            <a:ext cx="38100" cy="447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5008" name="Straight Arrow Connector 30"/>
          <p:cNvCxnSpPr>
            <a:cxnSpLocks noChangeShapeType="1"/>
            <a:stCxn id="27" idx="4"/>
            <a:endCxn id="29" idx="0"/>
          </p:cNvCxnSpPr>
          <p:nvPr/>
        </p:nvCxnSpPr>
        <p:spPr bwMode="auto">
          <a:xfrm flipH="1">
            <a:off x="7620000" y="5029200"/>
            <a:ext cx="1333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5009" name="Straight Arrow Connector 31"/>
          <p:cNvCxnSpPr>
            <a:cxnSpLocks noChangeShapeType="1"/>
            <a:stCxn id="29" idx="6"/>
            <a:endCxn id="28" idx="3"/>
          </p:cNvCxnSpPr>
          <p:nvPr/>
        </p:nvCxnSpPr>
        <p:spPr bwMode="auto">
          <a:xfrm>
            <a:off x="8001001" y="5905501"/>
            <a:ext cx="1285875" cy="4810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5010" name="Straight Arrow Connector 32"/>
          <p:cNvCxnSpPr>
            <a:cxnSpLocks noChangeShapeType="1"/>
            <a:stCxn id="23" idx="6"/>
            <a:endCxn id="29" idx="2"/>
          </p:cNvCxnSpPr>
          <p:nvPr/>
        </p:nvCxnSpPr>
        <p:spPr bwMode="auto">
          <a:xfrm flipV="1">
            <a:off x="5181600" y="5905500"/>
            <a:ext cx="205740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5011" name="Straight Arrow Connector 33"/>
          <p:cNvCxnSpPr>
            <a:cxnSpLocks noChangeShapeType="1"/>
            <a:stCxn id="22" idx="7"/>
            <a:endCxn id="27" idx="2"/>
          </p:cNvCxnSpPr>
          <p:nvPr/>
        </p:nvCxnSpPr>
        <p:spPr bwMode="auto">
          <a:xfrm flipV="1">
            <a:off x="6808788" y="4800601"/>
            <a:ext cx="1497012" cy="523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913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Strongly connected components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602163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DFS tree from v in G: all nodes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reachable from</a:t>
            </a:r>
            <a:r>
              <a:rPr lang="en-US" altLang="en-US" smtClean="0">
                <a:ea typeface="ＭＳ Ｐゴシック" panose="020B0600070205080204" pitchFamily="34" charset="-128"/>
              </a:rPr>
              <a:t> v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DFS tree from v in </a:t>
            </a:r>
            <a:r>
              <a:rPr lang="en-US" altLang="en-US" b="1" smtClean="0">
                <a:ea typeface="ＭＳ Ｐゴシック" panose="020B0600070205080204" pitchFamily="34" charset="-128"/>
              </a:rPr>
              <a:t>G</a:t>
            </a:r>
            <a:r>
              <a:rPr lang="en-US" altLang="en-US" b="1" baseline="30000" smtClean="0">
                <a:ea typeface="ＭＳ Ｐゴシック" panose="020B0600070205080204" pitchFamily="34" charset="-128"/>
              </a:rPr>
              <a:t>T</a:t>
            </a:r>
            <a:r>
              <a:rPr lang="en-US" altLang="en-US" smtClean="0">
                <a:ea typeface="ＭＳ Ｐゴシック" panose="020B0600070205080204" pitchFamily="34" charset="-128"/>
              </a:rPr>
              <a:t>: all nodes that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can reach</a:t>
            </a:r>
            <a:r>
              <a:rPr lang="en-US" altLang="en-US" smtClean="0">
                <a:ea typeface="ＭＳ Ｐゴシック" panose="020B0600070205080204" pitchFamily="34" charset="-128"/>
              </a:rPr>
              <a:t> v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b="1" u="sng" smtClean="0">
                <a:ea typeface="ＭＳ Ｐゴシック" panose="020B0600070205080204" pitchFamily="34" charset="-128"/>
              </a:rPr>
              <a:t>Key</a:t>
            </a:r>
            <a:r>
              <a:rPr lang="en-US" altLang="en-US" smtClean="0">
                <a:ea typeface="ＭＳ Ｐゴシック" panose="020B0600070205080204" pitchFamily="34" charset="-128"/>
              </a:rPr>
              <a:t>: in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sink</a:t>
            </a:r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SCC</a:t>
            </a:r>
            <a:r>
              <a:rPr lang="en-US" altLang="en-US" smtClean="0">
                <a:ea typeface="ＭＳ Ｐゴシック" panose="020B0600070205080204" pitchFamily="34" charset="-128"/>
              </a:rPr>
              <a:t>, this is exactly the SCC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August 27,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CS2201 Lecture 2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6D3D60-9A6A-4359-8C11-B69C130FF677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456734" y="4890655"/>
            <a:ext cx="9144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895134" y="5181600"/>
            <a:ext cx="13716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371134" y="5728855"/>
            <a:ext cx="11430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9"/>
          <p:cNvCxnSpPr>
            <a:cxnSpLocks noChangeShapeType="1"/>
            <a:endCxn id="23" idx="1"/>
          </p:cNvCxnSpPr>
          <p:nvPr/>
        </p:nvCxnSpPr>
        <p:spPr bwMode="auto">
          <a:xfrm>
            <a:off x="4218735" y="5114925"/>
            <a:ext cx="1878013" cy="133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6" name="Straight Arrow Connector 10"/>
          <p:cNvCxnSpPr>
            <a:cxnSpLocks noChangeShapeType="1"/>
            <a:stCxn id="22" idx="5"/>
            <a:endCxn id="24" idx="0"/>
          </p:cNvCxnSpPr>
          <p:nvPr/>
        </p:nvCxnSpPr>
        <p:spPr bwMode="auto">
          <a:xfrm>
            <a:off x="4237784" y="5606619"/>
            <a:ext cx="704850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7" name="Straight Arrow Connector 11"/>
          <p:cNvCxnSpPr>
            <a:cxnSpLocks noChangeShapeType="1"/>
            <a:stCxn id="24" idx="7"/>
            <a:endCxn id="23" idx="2"/>
          </p:cNvCxnSpPr>
          <p:nvPr/>
        </p:nvCxnSpPr>
        <p:spPr bwMode="auto">
          <a:xfrm flipV="1">
            <a:off x="5346746" y="5410200"/>
            <a:ext cx="548388" cy="38561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8638334" y="4509655"/>
            <a:ext cx="12954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705134" y="5347855"/>
            <a:ext cx="457200" cy="1143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571534" y="5576455"/>
            <a:ext cx="7620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15"/>
          <p:cNvCxnSpPr>
            <a:cxnSpLocks noChangeShapeType="1"/>
            <a:stCxn id="28" idx="5"/>
            <a:endCxn id="29" idx="0"/>
          </p:cNvCxnSpPr>
          <p:nvPr/>
        </p:nvCxnSpPr>
        <p:spPr bwMode="auto">
          <a:xfrm>
            <a:off x="9743234" y="4900181"/>
            <a:ext cx="190500" cy="447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2" name="Straight Arrow Connector 16"/>
          <p:cNvCxnSpPr>
            <a:cxnSpLocks noChangeShapeType="1"/>
            <a:stCxn id="28" idx="4"/>
            <a:endCxn id="30" idx="0"/>
          </p:cNvCxnSpPr>
          <p:nvPr/>
        </p:nvCxnSpPr>
        <p:spPr bwMode="auto">
          <a:xfrm flipH="1">
            <a:off x="7952534" y="4966855"/>
            <a:ext cx="1333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3" name="Straight Arrow Connector 17"/>
          <p:cNvCxnSpPr>
            <a:cxnSpLocks noChangeShapeType="1"/>
            <a:stCxn id="30" idx="6"/>
            <a:endCxn id="29" idx="3"/>
          </p:cNvCxnSpPr>
          <p:nvPr/>
        </p:nvCxnSpPr>
        <p:spPr bwMode="auto">
          <a:xfrm>
            <a:off x="8333534" y="5843155"/>
            <a:ext cx="1438555" cy="4803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4" name="Straight Arrow Connector 18"/>
          <p:cNvCxnSpPr>
            <a:cxnSpLocks noChangeShapeType="1"/>
            <a:stCxn id="24" idx="6"/>
            <a:endCxn id="30" idx="2"/>
          </p:cNvCxnSpPr>
          <p:nvPr/>
        </p:nvCxnSpPr>
        <p:spPr bwMode="auto">
          <a:xfrm flipV="1">
            <a:off x="5514134" y="5843155"/>
            <a:ext cx="205740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5" name="Straight Arrow Connector 19"/>
          <p:cNvCxnSpPr>
            <a:cxnSpLocks noChangeShapeType="1"/>
            <a:stCxn id="23" idx="7"/>
            <a:endCxn id="28" idx="2"/>
          </p:cNvCxnSpPr>
          <p:nvPr/>
        </p:nvCxnSpPr>
        <p:spPr bwMode="auto">
          <a:xfrm flipV="1">
            <a:off x="7065868" y="4738255"/>
            <a:ext cx="1572466" cy="510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6" name="Line Callout 1 35"/>
          <p:cNvSpPr>
            <a:spLocks/>
          </p:cNvSpPr>
          <p:nvPr/>
        </p:nvSpPr>
        <p:spPr bwMode="auto">
          <a:xfrm>
            <a:off x="6781800" y="2590800"/>
            <a:ext cx="3505200" cy="381000"/>
          </a:xfrm>
          <a:prstGeom prst="borderCallout1">
            <a:avLst>
              <a:gd name="adj1" fmla="val 18750"/>
              <a:gd name="adj2" fmla="val -8333"/>
              <a:gd name="adj3" fmla="val 108532"/>
              <a:gd name="adj4" fmla="val -21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dirty="0"/>
              <a:t>G with edges reversed</a:t>
            </a:r>
          </a:p>
        </p:txBody>
      </p:sp>
      <p:sp>
        <p:nvSpPr>
          <p:cNvPr id="37" name="Oval 36"/>
          <p:cNvSpPr/>
          <p:nvPr/>
        </p:nvSpPr>
        <p:spPr>
          <a:xfrm>
            <a:off x="48006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99734" y="570980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305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7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Strongly connected components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1981200" y="3352800"/>
            <a:ext cx="8229600" cy="2743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given </a:t>
            </a:r>
            <a:r>
              <a:rPr lang="en-US" altLang="en-US">
                <a:solidFill>
                  <a:srgbClr val="333399"/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 in a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sink SCC</a:t>
            </a:r>
            <a:r>
              <a:rPr lang="en-US" altLang="en-US">
                <a:ea typeface="ＭＳ Ｐゴシック" panose="020B0600070205080204" pitchFamily="34" charset="-128"/>
              </a:rPr>
              <a:t>, run DFS starting there, then move to next in reverse topological order…</a:t>
            </a:r>
          </a:p>
          <a:p>
            <a:pPr lvl="1"/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DFS forest would give the SCCs</a:t>
            </a:r>
          </a:p>
          <a:p>
            <a:r>
              <a:rPr lang="en-US" altLang="en-US" b="1" u="sng" smtClean="0">
                <a:ea typeface="ＭＳ Ｐゴシック" panose="020B0600070205080204" pitchFamily="34" charset="-128"/>
              </a:rPr>
              <a:t>Key #2</a:t>
            </a:r>
            <a:r>
              <a:rPr lang="en-US" altLang="en-US" smtClean="0">
                <a:ea typeface="ＭＳ Ｐゴシック" panose="020B0600070205080204" pitchFamily="34" charset="-128"/>
              </a:rPr>
              <a:t>: topological ordering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consistent</a:t>
            </a:r>
            <a:r>
              <a:rPr lang="en-US" altLang="en-US" smtClean="0">
                <a:ea typeface="ＭＳ Ｐゴシック" panose="020B0600070205080204" pitchFamily="34" charset="-128"/>
              </a:rPr>
              <a:t> with SCC DAG structure! 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(why?)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August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CS2201 Lecture 2</a:t>
            </a:r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BA09E0-A58D-4DB4-BABE-7A3E9738864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657600" y="1752600"/>
            <a:ext cx="9144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172200" y="2057400"/>
            <a:ext cx="13716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572000" y="2590800"/>
            <a:ext cx="11430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6873" name="Straight Arrow Connector 9"/>
          <p:cNvCxnSpPr>
            <a:cxnSpLocks noChangeShapeType="1"/>
            <a:endCxn id="22" idx="1"/>
          </p:cNvCxnSpPr>
          <p:nvPr/>
        </p:nvCxnSpPr>
        <p:spPr bwMode="auto">
          <a:xfrm>
            <a:off x="4495801" y="1990725"/>
            <a:ext cx="1878013" cy="133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74" name="Straight Arrow Connector 10"/>
          <p:cNvCxnSpPr>
            <a:cxnSpLocks noChangeShapeType="1"/>
            <a:stCxn id="21" idx="5"/>
            <a:endCxn id="23" idx="0"/>
          </p:cNvCxnSpPr>
          <p:nvPr/>
        </p:nvCxnSpPr>
        <p:spPr bwMode="auto">
          <a:xfrm>
            <a:off x="4438650" y="2468564"/>
            <a:ext cx="704850" cy="122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75" name="Straight Arrow Connector 11"/>
          <p:cNvCxnSpPr>
            <a:cxnSpLocks noChangeShapeType="1"/>
            <a:stCxn id="23" idx="7"/>
            <a:endCxn id="22" idx="2"/>
          </p:cNvCxnSpPr>
          <p:nvPr/>
        </p:nvCxnSpPr>
        <p:spPr bwMode="auto">
          <a:xfrm flipV="1">
            <a:off x="5548314" y="2286001"/>
            <a:ext cx="623887" cy="371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839200" y="1371600"/>
            <a:ext cx="12954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906000" y="2209800"/>
            <a:ext cx="457200" cy="1143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772400" y="2438400"/>
            <a:ext cx="7620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6879" name="Straight Arrow Connector 15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9944100" y="1762126"/>
            <a:ext cx="190500" cy="447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80" name="Straight Arrow Connector 16"/>
          <p:cNvCxnSpPr>
            <a:cxnSpLocks noChangeShapeType="1"/>
            <a:stCxn id="27" idx="4"/>
            <a:endCxn id="29" idx="0"/>
          </p:cNvCxnSpPr>
          <p:nvPr/>
        </p:nvCxnSpPr>
        <p:spPr bwMode="auto">
          <a:xfrm flipH="1">
            <a:off x="8153400" y="1828800"/>
            <a:ext cx="13335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81" name="Straight Arrow Connector 17"/>
          <p:cNvCxnSpPr>
            <a:cxnSpLocks noChangeShapeType="1"/>
            <a:stCxn id="29" idx="6"/>
            <a:endCxn id="28" idx="3"/>
          </p:cNvCxnSpPr>
          <p:nvPr/>
        </p:nvCxnSpPr>
        <p:spPr bwMode="auto">
          <a:xfrm>
            <a:off x="8534401" y="2705101"/>
            <a:ext cx="1438275" cy="4810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82" name="Straight Arrow Connector 18"/>
          <p:cNvCxnSpPr>
            <a:cxnSpLocks noChangeShapeType="1"/>
            <a:stCxn id="23" idx="6"/>
            <a:endCxn id="29" idx="2"/>
          </p:cNvCxnSpPr>
          <p:nvPr/>
        </p:nvCxnSpPr>
        <p:spPr bwMode="auto">
          <a:xfrm flipV="1">
            <a:off x="5715000" y="2705100"/>
            <a:ext cx="205740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6883" name="Straight Arrow Connector 19"/>
          <p:cNvCxnSpPr>
            <a:cxnSpLocks noChangeShapeType="1"/>
            <a:stCxn id="22" idx="7"/>
            <a:endCxn id="27" idx="2"/>
          </p:cNvCxnSpPr>
          <p:nvPr/>
        </p:nvCxnSpPr>
        <p:spPr bwMode="auto">
          <a:xfrm flipV="1">
            <a:off x="7342188" y="1600201"/>
            <a:ext cx="1497012" cy="523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>
            <a:off x="48006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26" name="TextBox 35"/>
          <p:cNvSpPr txBox="1">
            <a:spLocks noChangeArrowheads="1"/>
          </p:cNvSpPr>
          <p:nvPr/>
        </p:nvSpPr>
        <p:spPr bwMode="auto">
          <a:xfrm>
            <a:off x="4800600" y="257175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213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Strongly connected components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1981200" y="3810001"/>
            <a:ext cx="8229600" cy="2316163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running time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O(n + m) </a:t>
            </a:r>
            <a:r>
              <a:rPr lang="en-US" altLang="en-US" smtClean="0">
                <a:ea typeface="ＭＳ Ｐゴシック" panose="020B0600070205080204" pitchFamily="34" charset="-128"/>
              </a:rPr>
              <a:t>if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en-US" smtClean="0">
                <a:ea typeface="ＭＳ Ｐゴシック" panose="020B0600070205080204" pitchFamily="34" charset="-128"/>
              </a:rPr>
              <a:t> in adj. list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note: step 2 can be done in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O(m + n) </a:t>
            </a:r>
            <a:r>
              <a:rPr lang="en-US" altLang="en-US" smtClean="0">
                <a:ea typeface="ＭＳ Ｐゴシック" panose="020B0600070205080204" pitchFamily="34" charset="-128"/>
              </a:rPr>
              <a:t>time </a:t>
            </a:r>
          </a:p>
          <a:p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trees </a:t>
            </a:r>
            <a:r>
              <a:rPr lang="en-US" altLang="en-US" smtClean="0">
                <a:ea typeface="ＭＳ Ｐゴシック" panose="020B0600070205080204" pitchFamily="34" charset="-128"/>
              </a:rPr>
              <a:t>in DFS forest of the second DFS are the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SCCs </a:t>
            </a:r>
            <a:r>
              <a:rPr lang="en-US" altLang="en-US" smtClean="0">
                <a:ea typeface="ＭＳ Ｐゴシック" panose="020B0600070205080204" pitchFamily="34" charset="-128"/>
              </a:rPr>
              <a:t>of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August 27,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CS2201 Lecture 2</a:t>
            </a:r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2B8BEE-9FCD-4B9B-9215-EF527A547A86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667000" y="1905000"/>
            <a:ext cx="6781800" cy="16764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ea typeface="ＭＳ Ｐゴシック" charset="0"/>
              </a:rPr>
              <a:t>SCC(directed graph G)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ea typeface="ＭＳ Ｐゴシック" charset="0"/>
              </a:rPr>
              <a:t>1. run DFS(G)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ea typeface="ＭＳ Ｐゴシック" charset="0"/>
              </a:rPr>
              <a:t>2. construct </a:t>
            </a:r>
            <a:r>
              <a:rPr lang="en-US" kern="0" dirty="0">
                <a:latin typeface="Arial"/>
                <a:ea typeface="ＭＳ Ｐゴシック" charset="0"/>
              </a:rPr>
              <a:t>G</a:t>
            </a:r>
            <a:r>
              <a:rPr lang="en-US" kern="0" baseline="30000" dirty="0">
                <a:latin typeface="Arial"/>
                <a:ea typeface="ＭＳ Ｐゴシック" charset="0"/>
              </a:rPr>
              <a:t>T</a:t>
            </a:r>
            <a:r>
              <a:rPr lang="en-US" kern="0" dirty="0">
                <a:ea typeface="ＭＳ Ｐゴシック" charset="0"/>
              </a:rPr>
              <a:t> from G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ea typeface="ＭＳ Ｐゴシック" charset="0"/>
              </a:rPr>
              <a:t>3. run DFS(</a:t>
            </a:r>
            <a:r>
              <a:rPr lang="en-US" kern="0" dirty="0">
                <a:latin typeface="Arial"/>
                <a:ea typeface="ＭＳ Ｐゴシック" charset="0"/>
              </a:rPr>
              <a:t>G</a:t>
            </a:r>
            <a:r>
              <a:rPr lang="en-US" kern="0" baseline="30000" dirty="0">
                <a:latin typeface="Arial"/>
                <a:ea typeface="ＭＳ Ｐゴシック" charset="0"/>
              </a:rPr>
              <a:t>T</a:t>
            </a:r>
            <a:r>
              <a:rPr lang="en-US" kern="0" dirty="0">
                <a:ea typeface="ＭＳ Ｐゴシック" charset="0"/>
              </a:rPr>
              <a:t>) but in line 3, consider vertices in decreasing order of finishing times from the first DFS	</a:t>
            </a:r>
          </a:p>
        </p:txBody>
      </p:sp>
    </p:spTree>
    <p:extLst>
      <p:ext uri="{BB962C8B-B14F-4D97-AF65-F5344CB8AC3E}">
        <p14:creationId xmlns:p14="http://schemas.microsoft.com/office/powerpoint/2010/main" val="104360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Strongly connected components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81200" y="3810001"/>
            <a:ext cx="8229600" cy="23161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000">
                <a:ea typeface="ＭＳ Ｐゴシック" panose="020B0600070205080204" pitchFamily="34" charset="-128"/>
              </a:rPr>
              <a:t>Correctness (sketch):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first vertex is in </a:t>
            </a:r>
            <a:r>
              <a:rPr lang="en-US" altLang="en-US" sz="2600">
                <a:solidFill>
                  <a:srgbClr val="333399"/>
                </a:solidFill>
                <a:ea typeface="ＭＳ Ｐゴシック" panose="020B0600070205080204" pitchFamily="34" charset="-128"/>
              </a:rPr>
              <a:t>sink SCC</a:t>
            </a:r>
            <a:r>
              <a:rPr lang="en-US" altLang="en-US" sz="2600">
                <a:ea typeface="ＭＳ Ｐゴシック" panose="020B0600070205080204" pitchFamily="34" charset="-128"/>
              </a:rPr>
              <a:t>, DFS-VISIT colors black, effectively removes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next unvisited vertex is in </a:t>
            </a:r>
            <a:r>
              <a:rPr lang="en-US" altLang="en-US" sz="2600">
                <a:solidFill>
                  <a:srgbClr val="333399"/>
                </a:solidFill>
                <a:ea typeface="ＭＳ Ｐゴシック" panose="020B0600070205080204" pitchFamily="34" charset="-128"/>
              </a:rPr>
              <a:t>sink after removal</a:t>
            </a:r>
          </a:p>
          <a:p>
            <a:pPr lvl="1">
              <a:lnSpc>
                <a:spcPct val="9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and so on…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August 27,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CS2201 Lecture 2</a:t>
            </a:r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458BF1-40AE-4B84-834A-DD056D9FB34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667000" y="1905000"/>
            <a:ext cx="6781800" cy="16764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ea typeface="ＭＳ Ｐゴシック" charset="0"/>
              </a:rPr>
              <a:t>SCC(directed graph G)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ea typeface="ＭＳ Ｐゴシック" charset="0"/>
              </a:rPr>
              <a:t>1. run DFS(G)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ea typeface="ＭＳ Ｐゴシック" charset="0"/>
              </a:rPr>
              <a:t>2. construct </a:t>
            </a:r>
            <a:r>
              <a:rPr lang="en-US" kern="0" dirty="0">
                <a:latin typeface="Arial"/>
                <a:ea typeface="ＭＳ Ｐゴシック" charset="0"/>
              </a:rPr>
              <a:t>G</a:t>
            </a:r>
            <a:r>
              <a:rPr lang="en-US" kern="0" baseline="30000" dirty="0">
                <a:latin typeface="Arial"/>
                <a:ea typeface="ＭＳ Ｐゴシック" charset="0"/>
              </a:rPr>
              <a:t>T</a:t>
            </a:r>
            <a:r>
              <a:rPr lang="en-US" kern="0" dirty="0">
                <a:ea typeface="ＭＳ Ｐゴシック" charset="0"/>
              </a:rPr>
              <a:t> from G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kern="0" dirty="0">
                <a:ea typeface="ＭＳ Ｐゴシック" charset="0"/>
              </a:rPr>
              <a:t>3. run DFS(</a:t>
            </a:r>
            <a:r>
              <a:rPr lang="en-US" kern="0" dirty="0">
                <a:latin typeface="Arial"/>
                <a:ea typeface="ＭＳ Ｐゴシック" charset="0"/>
              </a:rPr>
              <a:t>G</a:t>
            </a:r>
            <a:r>
              <a:rPr lang="en-US" kern="0" baseline="30000" dirty="0">
                <a:latin typeface="Arial"/>
                <a:ea typeface="ＭＳ Ｐゴシック" charset="0"/>
              </a:rPr>
              <a:t>T</a:t>
            </a:r>
            <a:r>
              <a:rPr lang="en-US" kern="0" dirty="0">
                <a:ea typeface="ＭＳ Ｐゴシック" charset="0"/>
              </a:rPr>
              <a:t>) but in line 3, consider vertices in decreasing order of finishing times from the first DFS	</a:t>
            </a:r>
          </a:p>
        </p:txBody>
      </p:sp>
    </p:spTree>
    <p:extLst>
      <p:ext uri="{BB962C8B-B14F-4D97-AF65-F5344CB8AC3E}">
        <p14:creationId xmlns:p14="http://schemas.microsoft.com/office/powerpoint/2010/main" val="42121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Topological Sort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8363" y="1609725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/>
              <a:t>topological sort</a:t>
            </a:r>
            <a:r>
              <a:rPr lang="en-US" altLang="en-US"/>
              <a:t> </a:t>
            </a:r>
            <a:r>
              <a:rPr lang="en-US" altLang="en-US" b="1"/>
              <a:t>of a DAG G</a:t>
            </a:r>
            <a:r>
              <a:rPr lang="en-US" altLang="en-US"/>
              <a:t> = (V, E) is a linear ordering of all its vertices such that if G contains an edge (u, v), then u appears before v in the ordering.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the graph is not acyclic, then no linear ordering is possible. 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¨"/>
            </a:pPr>
            <a:r>
              <a:rPr lang="en-US" altLang="en-US"/>
              <a:t>A topological sort of a graph can be viewed as an ordering of its vertices along a horizontal line so that all directed edges go from left to right. </a:t>
            </a:r>
          </a:p>
          <a:p>
            <a:pPr lvl="1">
              <a:lnSpc>
                <a:spcPct val="90000"/>
              </a:lnSpc>
              <a:buFont typeface="Symbol" panose="05050102010706020507" pitchFamily="18" charset="2"/>
              <a:buChar char="¨"/>
            </a:pPr>
            <a:r>
              <a:rPr lang="en-US" altLang="en-US"/>
              <a:t>Topological sorting is thus different from the usual kind of "sorting" .</a:t>
            </a:r>
          </a:p>
        </p:txBody>
      </p:sp>
    </p:spTree>
    <p:extLst>
      <p:ext uri="{BB962C8B-B14F-4D97-AF65-F5344CB8AC3E}">
        <p14:creationId xmlns:p14="http://schemas.microsoft.com/office/powerpoint/2010/main" val="37626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-11113"/>
            <a:ext cx="7772400" cy="1143001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Elementary Graph Algorithms:</a:t>
            </a:r>
            <a:br>
              <a:rPr lang="en-US" altLang="en-US"/>
            </a:br>
            <a:r>
              <a:rPr lang="en-US" altLang="en-US"/>
              <a:t>Topological Sort</a:t>
            </a:r>
          </a:p>
        </p:txBody>
      </p:sp>
      <p:pic>
        <p:nvPicPr>
          <p:cNvPr id="393219" name="Picture 3" descr="C:\Program Files\PhotoDeluxe 2.0\EZPhoto\Photo\9_18_A 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4" y="1176339"/>
            <a:ext cx="6554787" cy="427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6977064" y="6556375"/>
            <a:ext cx="3813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source: </a:t>
            </a:r>
            <a:r>
              <a:rPr lang="en-US" altLang="en-US" sz="1600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textbook </a:t>
            </a:r>
            <a:r>
              <a:rPr lang="en-US" altLang="en-US" sz="1600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Cormen</a:t>
            </a:r>
            <a:r>
              <a:rPr lang="en-US" altLang="en-US" sz="16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et al.</a:t>
            </a:r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1663700" y="5468939"/>
            <a:ext cx="5024438" cy="1023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TOPOLOGICAL-SORT(G)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  DFS(G) computes “finishing times” for each vertex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2  as each vertex is finished, insert it onto front of list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3 return list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4832351" y="2508250"/>
            <a:ext cx="5184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i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Directed, Acyclic Graph (DAG)</a:t>
            </a:r>
          </a:p>
          <a:p>
            <a:pPr lvl="1"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 G=(V,E)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6818314" y="5765800"/>
            <a:ext cx="384968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Produces linear ordering of vertices.</a:t>
            </a:r>
          </a:p>
          <a:p>
            <a:pPr lvl="1" algn="ctr">
              <a:spcBef>
                <a:spcPct val="0"/>
              </a:spcBef>
            </a:pPr>
            <a:r>
              <a:rPr lang="en-US" alt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For edge (u,v), u is ordered before v.</a:t>
            </a:r>
            <a:endParaRPr lang="en-US" altLang="en-US" sz="16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41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Topological </a:t>
            </a:r>
            <a:r>
              <a:rPr lang="en-US" altLang="en-US" dirty="0" smtClean="0"/>
              <a:t>Sort Algorithm</a:t>
            </a:r>
            <a:endParaRPr lang="en-US" alt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8363" y="160972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following algorithm topologically sorts a DAG: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TOPOLOGICAL-SORT(G)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call DFS(G) to compute finishing times f[v] for each vertex v (this is equal to the order in which vertices change color from gray to black)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 each vertex is finished (turns black), insert it onto the front of a linked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return the linked list of vertices</a:t>
            </a:r>
          </a:p>
          <a:p>
            <a:pPr lvl="2">
              <a:lnSpc>
                <a:spcPct val="90000"/>
              </a:lnSpc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6753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7225" y="1839913"/>
            <a:ext cx="4897438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For this DAG: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 DFS produces this result: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contains 2 DFS trees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Vertices are blackened in the following order: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C, B, F, A, D, E , G</a:t>
            </a:r>
          </a:p>
        </p:txBody>
      </p:sp>
      <p:grpSp>
        <p:nvGrpSpPr>
          <p:cNvPr id="396292" name="Group 4"/>
          <p:cNvGrpSpPr>
            <a:grpSpLocks/>
          </p:cNvGrpSpPr>
          <p:nvPr/>
        </p:nvGrpSpPr>
        <p:grpSpPr bwMode="auto">
          <a:xfrm>
            <a:off x="6958013" y="1436688"/>
            <a:ext cx="3175000" cy="2203450"/>
            <a:chOff x="3401" y="2571"/>
            <a:chExt cx="2000" cy="1388"/>
          </a:xfrm>
        </p:grpSpPr>
        <p:sp>
          <p:nvSpPr>
            <p:cNvPr id="396293" name="Oval 5"/>
            <p:cNvSpPr>
              <a:spLocks noChangeArrowheads="1"/>
            </p:cNvSpPr>
            <p:nvPr/>
          </p:nvSpPr>
          <p:spPr bwMode="auto">
            <a:xfrm>
              <a:off x="3409" y="2571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6294" name="Oval 6"/>
            <p:cNvSpPr>
              <a:spLocks noChangeArrowheads="1"/>
            </p:cNvSpPr>
            <p:nvPr/>
          </p:nvSpPr>
          <p:spPr bwMode="auto">
            <a:xfrm>
              <a:off x="4176" y="3012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6295" name="Oval 7"/>
            <p:cNvSpPr>
              <a:spLocks noChangeArrowheads="1"/>
            </p:cNvSpPr>
            <p:nvPr/>
          </p:nvSpPr>
          <p:spPr bwMode="auto">
            <a:xfrm>
              <a:off x="4172" y="3720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6296" name="Oval 8"/>
            <p:cNvSpPr>
              <a:spLocks noChangeArrowheads="1"/>
            </p:cNvSpPr>
            <p:nvPr/>
          </p:nvSpPr>
          <p:spPr bwMode="auto">
            <a:xfrm>
              <a:off x="4924" y="2571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6297" name="Oval 9"/>
            <p:cNvSpPr>
              <a:spLocks noChangeArrowheads="1"/>
            </p:cNvSpPr>
            <p:nvPr/>
          </p:nvSpPr>
          <p:spPr bwMode="auto">
            <a:xfrm>
              <a:off x="4902" y="3715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6298" name="Oval 10"/>
            <p:cNvSpPr>
              <a:spLocks noChangeArrowheads="1"/>
            </p:cNvSpPr>
            <p:nvPr/>
          </p:nvSpPr>
          <p:spPr bwMode="auto">
            <a:xfrm>
              <a:off x="3401" y="3725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6299" name="Oval 11"/>
            <p:cNvSpPr>
              <a:spLocks noChangeArrowheads="1"/>
            </p:cNvSpPr>
            <p:nvPr/>
          </p:nvSpPr>
          <p:spPr bwMode="auto">
            <a:xfrm>
              <a:off x="5156" y="3182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6300" name="Line 12"/>
            <p:cNvSpPr>
              <a:spLocks noChangeShapeType="1"/>
            </p:cNvSpPr>
            <p:nvPr/>
          </p:nvSpPr>
          <p:spPr bwMode="auto">
            <a:xfrm rot="10800000" flipV="1">
              <a:off x="3561" y="2871"/>
              <a:ext cx="0" cy="91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01" name="Line 13"/>
            <p:cNvSpPr>
              <a:spLocks noChangeShapeType="1"/>
            </p:cNvSpPr>
            <p:nvPr/>
          </p:nvSpPr>
          <p:spPr bwMode="auto">
            <a:xfrm rot="16200000" flipV="1">
              <a:off x="4278" y="2078"/>
              <a:ext cx="0" cy="1266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02" name="Line 14"/>
            <p:cNvSpPr>
              <a:spLocks noChangeShapeType="1"/>
            </p:cNvSpPr>
            <p:nvPr/>
          </p:nvSpPr>
          <p:spPr bwMode="auto">
            <a:xfrm rot="5400000">
              <a:off x="4255" y="2965"/>
              <a:ext cx="911" cy="58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03" name="Line 15"/>
            <p:cNvSpPr>
              <a:spLocks noChangeShapeType="1"/>
            </p:cNvSpPr>
            <p:nvPr/>
          </p:nvSpPr>
          <p:spPr bwMode="auto">
            <a:xfrm rot="16200000">
              <a:off x="3919" y="3582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04" name="Line 16"/>
            <p:cNvSpPr>
              <a:spLocks noChangeShapeType="1"/>
            </p:cNvSpPr>
            <p:nvPr/>
          </p:nvSpPr>
          <p:spPr bwMode="auto">
            <a:xfrm rot="5400000">
              <a:off x="4666" y="3606"/>
              <a:ext cx="0" cy="44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05" name="Line 17"/>
            <p:cNvSpPr>
              <a:spLocks noChangeShapeType="1"/>
            </p:cNvSpPr>
            <p:nvPr/>
          </p:nvSpPr>
          <p:spPr bwMode="auto">
            <a:xfrm rot="16200000" flipH="1">
              <a:off x="3434" y="2977"/>
              <a:ext cx="933" cy="57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06" name="Line 18"/>
            <p:cNvSpPr>
              <a:spLocks noChangeShapeType="1"/>
            </p:cNvSpPr>
            <p:nvPr/>
          </p:nvSpPr>
          <p:spPr bwMode="auto">
            <a:xfrm rot="16200000" flipH="1">
              <a:off x="3748" y="2667"/>
              <a:ext cx="334" cy="50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07" name="Line 19"/>
            <p:cNvSpPr>
              <a:spLocks noChangeShapeType="1"/>
            </p:cNvSpPr>
            <p:nvPr/>
          </p:nvSpPr>
          <p:spPr bwMode="auto">
            <a:xfrm rot="10800000" flipH="1" flipV="1">
              <a:off x="4301" y="3267"/>
              <a:ext cx="0" cy="44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08" name="Line 20"/>
            <p:cNvSpPr>
              <a:spLocks noChangeShapeType="1"/>
            </p:cNvSpPr>
            <p:nvPr/>
          </p:nvSpPr>
          <p:spPr bwMode="auto">
            <a:xfrm rot="10800000" flipV="1">
              <a:off x="5142" y="3463"/>
              <a:ext cx="133" cy="276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09" name="Line 21"/>
            <p:cNvSpPr>
              <a:spLocks noChangeShapeType="1"/>
            </p:cNvSpPr>
            <p:nvPr/>
          </p:nvSpPr>
          <p:spPr bwMode="auto">
            <a:xfrm rot="10800000">
              <a:off x="5103" y="2844"/>
              <a:ext cx="132" cy="31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96310" name="Group 22"/>
          <p:cNvGrpSpPr>
            <a:grpSpLocks/>
          </p:cNvGrpSpPr>
          <p:nvPr/>
        </p:nvGrpSpPr>
        <p:grpSpPr bwMode="auto">
          <a:xfrm>
            <a:off x="6896100" y="4094164"/>
            <a:ext cx="3475038" cy="2352675"/>
            <a:chOff x="2995" y="2523"/>
            <a:chExt cx="2189" cy="1482"/>
          </a:xfrm>
        </p:grpSpPr>
        <p:sp>
          <p:nvSpPr>
            <p:cNvPr id="396311" name="Oval 23"/>
            <p:cNvSpPr>
              <a:spLocks noChangeArrowheads="1"/>
            </p:cNvSpPr>
            <p:nvPr/>
          </p:nvSpPr>
          <p:spPr bwMode="auto">
            <a:xfrm>
              <a:off x="3060" y="2523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endParaRPr lang="en-US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96312" name="Oval 24"/>
            <p:cNvSpPr>
              <a:spLocks noChangeArrowheads="1"/>
            </p:cNvSpPr>
            <p:nvPr/>
          </p:nvSpPr>
          <p:spPr bwMode="auto">
            <a:xfrm>
              <a:off x="3827" y="2964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</a:t>
              </a:r>
              <a:endParaRPr lang="en-US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3823" y="3672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</a:t>
              </a:r>
              <a:endParaRPr lang="en-US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96314" name="Oval 26"/>
            <p:cNvSpPr>
              <a:spLocks noChangeArrowheads="1"/>
            </p:cNvSpPr>
            <p:nvPr/>
          </p:nvSpPr>
          <p:spPr bwMode="auto">
            <a:xfrm>
              <a:off x="4575" y="2523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</a:t>
              </a:r>
              <a:endParaRPr lang="en-US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96315" name="Oval 27"/>
            <p:cNvSpPr>
              <a:spLocks noChangeArrowheads="1"/>
            </p:cNvSpPr>
            <p:nvPr/>
          </p:nvSpPr>
          <p:spPr bwMode="auto">
            <a:xfrm>
              <a:off x="4553" y="3667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E</a:t>
              </a:r>
              <a:endParaRPr lang="en-US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96316" name="Oval 28"/>
            <p:cNvSpPr>
              <a:spLocks noChangeArrowheads="1"/>
            </p:cNvSpPr>
            <p:nvPr/>
          </p:nvSpPr>
          <p:spPr bwMode="auto">
            <a:xfrm>
              <a:off x="3052" y="3677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</a:t>
              </a:r>
              <a:endParaRPr lang="en-US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96317" name="Oval 29"/>
            <p:cNvSpPr>
              <a:spLocks noChangeArrowheads="1"/>
            </p:cNvSpPr>
            <p:nvPr/>
          </p:nvSpPr>
          <p:spPr bwMode="auto">
            <a:xfrm>
              <a:off x="4807" y="3134"/>
              <a:ext cx="245" cy="2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</a:t>
              </a:r>
              <a:endParaRPr lang="en-US" alt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396318" name="Line 30"/>
            <p:cNvSpPr>
              <a:spLocks noChangeShapeType="1"/>
            </p:cNvSpPr>
            <p:nvPr/>
          </p:nvSpPr>
          <p:spPr bwMode="auto">
            <a:xfrm rot="10800000" flipV="1">
              <a:off x="3212" y="2823"/>
              <a:ext cx="0" cy="91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19" name="Line 31"/>
            <p:cNvSpPr>
              <a:spLocks noChangeShapeType="1"/>
            </p:cNvSpPr>
            <p:nvPr/>
          </p:nvSpPr>
          <p:spPr bwMode="auto">
            <a:xfrm rot="16200000" flipV="1">
              <a:off x="3929" y="2030"/>
              <a:ext cx="0" cy="1266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20" name="Line 32"/>
            <p:cNvSpPr>
              <a:spLocks noChangeShapeType="1"/>
            </p:cNvSpPr>
            <p:nvPr/>
          </p:nvSpPr>
          <p:spPr bwMode="auto">
            <a:xfrm rot="5400000">
              <a:off x="3906" y="2917"/>
              <a:ext cx="911" cy="58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21" name="Line 33"/>
            <p:cNvSpPr>
              <a:spLocks noChangeShapeType="1"/>
            </p:cNvSpPr>
            <p:nvPr/>
          </p:nvSpPr>
          <p:spPr bwMode="auto">
            <a:xfrm rot="16200000">
              <a:off x="3570" y="3534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22" name="Line 34"/>
            <p:cNvSpPr>
              <a:spLocks noChangeShapeType="1"/>
            </p:cNvSpPr>
            <p:nvPr/>
          </p:nvSpPr>
          <p:spPr bwMode="auto">
            <a:xfrm rot="5400000">
              <a:off x="4317" y="3558"/>
              <a:ext cx="0" cy="44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23" name="Line 35"/>
            <p:cNvSpPr>
              <a:spLocks noChangeShapeType="1"/>
            </p:cNvSpPr>
            <p:nvPr/>
          </p:nvSpPr>
          <p:spPr bwMode="auto">
            <a:xfrm rot="16200000" flipH="1">
              <a:off x="3085" y="2929"/>
              <a:ext cx="933" cy="57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24" name="Line 36"/>
            <p:cNvSpPr>
              <a:spLocks noChangeShapeType="1"/>
            </p:cNvSpPr>
            <p:nvPr/>
          </p:nvSpPr>
          <p:spPr bwMode="auto">
            <a:xfrm rot="16200000" flipH="1">
              <a:off x="3399" y="2619"/>
              <a:ext cx="334" cy="50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25" name="Line 37"/>
            <p:cNvSpPr>
              <a:spLocks noChangeShapeType="1"/>
            </p:cNvSpPr>
            <p:nvPr/>
          </p:nvSpPr>
          <p:spPr bwMode="auto">
            <a:xfrm rot="10800000" flipH="1" flipV="1">
              <a:off x="3952" y="3219"/>
              <a:ext cx="0" cy="443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26" name="Line 38"/>
            <p:cNvSpPr>
              <a:spLocks noChangeShapeType="1"/>
            </p:cNvSpPr>
            <p:nvPr/>
          </p:nvSpPr>
          <p:spPr bwMode="auto">
            <a:xfrm rot="10800000" flipV="1">
              <a:off x="4793" y="3415"/>
              <a:ext cx="133" cy="276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27" name="Line 39"/>
            <p:cNvSpPr>
              <a:spLocks noChangeShapeType="1"/>
            </p:cNvSpPr>
            <p:nvPr/>
          </p:nvSpPr>
          <p:spPr bwMode="auto">
            <a:xfrm rot="10800000">
              <a:off x="4754" y="2796"/>
              <a:ext cx="132" cy="31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GB"/>
            </a:p>
          </p:txBody>
        </p:sp>
        <p:sp>
          <p:nvSpPr>
            <p:cNvPr id="396328" name="Text Box 40"/>
            <p:cNvSpPr txBox="1">
              <a:spLocks noChangeArrowheads="1"/>
            </p:cNvSpPr>
            <p:nvPr/>
          </p:nvSpPr>
          <p:spPr bwMode="auto">
            <a:xfrm>
              <a:off x="2995" y="3007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6329" name="Text Box 41"/>
            <p:cNvSpPr txBox="1">
              <a:spLocks noChangeArrowheads="1"/>
            </p:cNvSpPr>
            <p:nvPr/>
          </p:nvSpPr>
          <p:spPr bwMode="auto">
            <a:xfrm>
              <a:off x="3506" y="2674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6330" name="Text Box 42"/>
            <p:cNvSpPr txBox="1">
              <a:spLocks noChangeArrowheads="1"/>
            </p:cNvSpPr>
            <p:nvPr/>
          </p:nvSpPr>
          <p:spPr bwMode="auto">
            <a:xfrm>
              <a:off x="3761" y="3174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6331" name="Text Box 43"/>
            <p:cNvSpPr txBox="1">
              <a:spLocks noChangeArrowheads="1"/>
            </p:cNvSpPr>
            <p:nvPr/>
          </p:nvSpPr>
          <p:spPr bwMode="auto">
            <a:xfrm>
              <a:off x="4895" y="2863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6332" name="Text Box 44"/>
            <p:cNvSpPr txBox="1">
              <a:spLocks noChangeArrowheads="1"/>
            </p:cNvSpPr>
            <p:nvPr/>
          </p:nvSpPr>
          <p:spPr bwMode="auto">
            <a:xfrm>
              <a:off x="4906" y="3452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6333" name="Text Box 45"/>
            <p:cNvSpPr txBox="1">
              <a:spLocks noChangeArrowheads="1"/>
            </p:cNvSpPr>
            <p:nvPr/>
          </p:nvSpPr>
          <p:spPr bwMode="auto">
            <a:xfrm>
              <a:off x="3425" y="3215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6334" name="Text Box 46"/>
            <p:cNvSpPr txBox="1">
              <a:spLocks noChangeArrowheads="1"/>
            </p:cNvSpPr>
            <p:nvPr/>
          </p:nvSpPr>
          <p:spPr bwMode="auto">
            <a:xfrm>
              <a:off x="3399" y="3755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6335" name="Text Box 47"/>
            <p:cNvSpPr txBox="1">
              <a:spLocks noChangeArrowheads="1"/>
            </p:cNvSpPr>
            <p:nvPr/>
          </p:nvSpPr>
          <p:spPr bwMode="auto">
            <a:xfrm>
              <a:off x="4229" y="3740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4239" y="2940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4019" y="2629"/>
              <a:ext cx="278" cy="2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7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7226" y="1627189"/>
            <a:ext cx="8461375" cy="4008437"/>
          </a:xfrm>
        </p:spPr>
        <p:txBody>
          <a:bodyPr/>
          <a:lstStyle/>
          <a:p>
            <a:r>
              <a:rPr lang="en-US" altLang="en-US"/>
              <a:t>Vertices are added to </a:t>
            </a:r>
            <a:r>
              <a:rPr lang="en-US" altLang="en-US" i="1"/>
              <a:t>front</a:t>
            </a:r>
            <a:r>
              <a:rPr lang="en-US" altLang="en-US"/>
              <a:t> of a linked list in the blackening order.</a:t>
            </a:r>
          </a:p>
          <a:p>
            <a:r>
              <a:rPr lang="en-US" altLang="en-US"/>
              <a:t>Final result is shown below</a:t>
            </a:r>
          </a:p>
          <a:p>
            <a:r>
              <a:rPr lang="en-US" altLang="en-US"/>
              <a:t>Note that all tree edges and non-tree edges point to the right </a:t>
            </a:r>
          </a:p>
        </p:txBody>
      </p:sp>
      <p:sp>
        <p:nvSpPr>
          <p:cNvPr id="395268" name="Oval 4"/>
          <p:cNvSpPr>
            <a:spLocks noChangeArrowheads="1"/>
          </p:cNvSpPr>
          <p:nvPr/>
        </p:nvSpPr>
        <p:spPr bwMode="auto">
          <a:xfrm>
            <a:off x="6259514" y="5487989"/>
            <a:ext cx="388937" cy="371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5269" name="Oval 5"/>
          <p:cNvSpPr>
            <a:spLocks noChangeArrowheads="1"/>
          </p:cNvSpPr>
          <p:nvPr/>
        </p:nvSpPr>
        <p:spPr bwMode="auto">
          <a:xfrm>
            <a:off x="8713789" y="5465764"/>
            <a:ext cx="388937" cy="371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5270" name="Oval 6"/>
          <p:cNvSpPr>
            <a:spLocks noChangeArrowheads="1"/>
          </p:cNvSpPr>
          <p:nvPr/>
        </p:nvSpPr>
        <p:spPr bwMode="auto">
          <a:xfrm>
            <a:off x="9799639" y="5461001"/>
            <a:ext cx="388937" cy="371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5271" name="Oval 7"/>
          <p:cNvSpPr>
            <a:spLocks noChangeArrowheads="1"/>
          </p:cNvSpPr>
          <p:nvPr/>
        </p:nvSpPr>
        <p:spPr bwMode="auto">
          <a:xfrm>
            <a:off x="4678364" y="5487989"/>
            <a:ext cx="388937" cy="371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5272" name="Oval 8"/>
          <p:cNvSpPr>
            <a:spLocks noChangeArrowheads="1"/>
          </p:cNvSpPr>
          <p:nvPr/>
        </p:nvSpPr>
        <p:spPr bwMode="auto">
          <a:xfrm>
            <a:off x="3232150" y="5487989"/>
            <a:ext cx="388938" cy="371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5273" name="Oval 9"/>
          <p:cNvSpPr>
            <a:spLocks noChangeArrowheads="1"/>
          </p:cNvSpPr>
          <p:nvPr/>
        </p:nvSpPr>
        <p:spPr bwMode="auto">
          <a:xfrm>
            <a:off x="7551739" y="5503864"/>
            <a:ext cx="388937" cy="371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5274" name="Oval 10"/>
          <p:cNvSpPr>
            <a:spLocks noChangeArrowheads="1"/>
          </p:cNvSpPr>
          <p:nvPr/>
        </p:nvSpPr>
        <p:spPr bwMode="auto">
          <a:xfrm>
            <a:off x="2011364" y="5470526"/>
            <a:ext cx="388937" cy="37147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5275" name="Text Box 11"/>
          <p:cNvSpPr txBox="1">
            <a:spLocks noChangeArrowheads="1"/>
          </p:cNvSpPr>
          <p:nvPr/>
        </p:nvSpPr>
        <p:spPr bwMode="auto">
          <a:xfrm>
            <a:off x="2540001" y="5321301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5276" name="Text Box 12"/>
          <p:cNvSpPr txBox="1">
            <a:spLocks noChangeArrowheads="1"/>
          </p:cNvSpPr>
          <p:nvPr/>
        </p:nvSpPr>
        <p:spPr bwMode="auto">
          <a:xfrm>
            <a:off x="6786564" y="6181726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95277" name="Text Box 13"/>
          <p:cNvSpPr txBox="1">
            <a:spLocks noChangeArrowheads="1"/>
          </p:cNvSpPr>
          <p:nvPr/>
        </p:nvSpPr>
        <p:spPr bwMode="auto">
          <a:xfrm>
            <a:off x="5383214" y="5356226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395278" name="AutoShape 14"/>
          <p:cNvCxnSpPr>
            <a:cxnSpLocks noChangeShapeType="1"/>
            <a:stCxn id="395274" idx="6"/>
            <a:endCxn id="395272" idx="2"/>
          </p:cNvCxnSpPr>
          <p:nvPr/>
        </p:nvCxnSpPr>
        <p:spPr bwMode="auto">
          <a:xfrm>
            <a:off x="2400300" y="5656263"/>
            <a:ext cx="831850" cy="17462"/>
          </a:xfrm>
          <a:prstGeom prst="curvedConnector3">
            <a:avLst>
              <a:gd name="adj1" fmla="val 50000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5279" name="Text Box 15"/>
          <p:cNvSpPr txBox="1">
            <a:spLocks noChangeArrowheads="1"/>
          </p:cNvSpPr>
          <p:nvPr/>
        </p:nvSpPr>
        <p:spPr bwMode="auto">
          <a:xfrm>
            <a:off x="6872289" y="5314951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395280" name="AutoShape 16"/>
          <p:cNvCxnSpPr>
            <a:cxnSpLocks noChangeShapeType="1"/>
            <a:stCxn id="395268" idx="6"/>
            <a:endCxn id="395273" idx="2"/>
          </p:cNvCxnSpPr>
          <p:nvPr/>
        </p:nvCxnSpPr>
        <p:spPr bwMode="auto">
          <a:xfrm>
            <a:off x="6648450" y="5673726"/>
            <a:ext cx="903288" cy="15875"/>
          </a:xfrm>
          <a:prstGeom prst="curvedConnector3">
            <a:avLst>
              <a:gd name="adj1" fmla="val 49912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5281" name="Text Box 17"/>
          <p:cNvSpPr txBox="1">
            <a:spLocks noChangeArrowheads="1"/>
          </p:cNvSpPr>
          <p:nvPr/>
        </p:nvSpPr>
        <p:spPr bwMode="auto">
          <a:xfrm>
            <a:off x="9159876" y="5308601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395282" name="AutoShape 18"/>
          <p:cNvCxnSpPr>
            <a:cxnSpLocks noChangeShapeType="1"/>
            <a:stCxn id="395269" idx="6"/>
            <a:endCxn id="395270" idx="2"/>
          </p:cNvCxnSpPr>
          <p:nvPr/>
        </p:nvCxnSpPr>
        <p:spPr bwMode="auto">
          <a:xfrm flipV="1">
            <a:off x="9102726" y="5646738"/>
            <a:ext cx="696913" cy="4762"/>
          </a:xfrm>
          <a:prstGeom prst="curvedConnector3">
            <a:avLst>
              <a:gd name="adj1" fmla="val 49884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5283" name="AutoShape 19"/>
          <p:cNvCxnSpPr>
            <a:cxnSpLocks noChangeShapeType="1"/>
            <a:stCxn id="395268" idx="4"/>
            <a:endCxn id="395269" idx="4"/>
          </p:cNvCxnSpPr>
          <p:nvPr/>
        </p:nvCxnSpPr>
        <p:spPr bwMode="auto">
          <a:xfrm rot="5400000" flipH="1" flipV="1">
            <a:off x="7670801" y="4621214"/>
            <a:ext cx="22225" cy="2454275"/>
          </a:xfrm>
          <a:prstGeom prst="curvedConnector3">
            <a:avLst>
              <a:gd name="adj1" fmla="val -1028569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8083551" y="5697539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395285" name="AutoShape 21"/>
          <p:cNvCxnSpPr>
            <a:cxnSpLocks noChangeShapeType="1"/>
            <a:stCxn id="395272" idx="4"/>
            <a:endCxn id="395270" idx="4"/>
          </p:cNvCxnSpPr>
          <p:nvPr/>
        </p:nvCxnSpPr>
        <p:spPr bwMode="auto">
          <a:xfrm rot="5400000" flipH="1" flipV="1">
            <a:off x="6697663" y="2562226"/>
            <a:ext cx="26988" cy="6567487"/>
          </a:xfrm>
          <a:prstGeom prst="curvedConnector3">
            <a:avLst>
              <a:gd name="adj1" fmla="val -3105884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5286" name="Text Box 22"/>
          <p:cNvSpPr txBox="1">
            <a:spLocks noChangeArrowheads="1"/>
          </p:cNvSpPr>
          <p:nvPr/>
        </p:nvSpPr>
        <p:spPr bwMode="auto">
          <a:xfrm>
            <a:off x="3949701" y="5992814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395287" name="AutoShape 23"/>
          <p:cNvCxnSpPr>
            <a:cxnSpLocks noChangeShapeType="1"/>
            <a:stCxn id="395274" idx="0"/>
            <a:endCxn id="395271" idx="0"/>
          </p:cNvCxnSpPr>
          <p:nvPr/>
        </p:nvCxnSpPr>
        <p:spPr bwMode="auto">
          <a:xfrm rot="5400000" flipV="1">
            <a:off x="3531394" y="4145757"/>
            <a:ext cx="17463" cy="2667000"/>
          </a:xfrm>
          <a:prstGeom prst="curvedConnector3">
            <a:avLst>
              <a:gd name="adj1" fmla="val -1727273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5288" name="Text Box 24"/>
          <p:cNvSpPr txBox="1">
            <a:spLocks noChangeArrowheads="1"/>
          </p:cNvSpPr>
          <p:nvPr/>
        </p:nvSpPr>
        <p:spPr bwMode="auto">
          <a:xfrm>
            <a:off x="2914651" y="4833939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395289" name="AutoShape 25"/>
          <p:cNvCxnSpPr>
            <a:cxnSpLocks noChangeShapeType="1"/>
            <a:endCxn id="395268" idx="2"/>
          </p:cNvCxnSpPr>
          <p:nvPr/>
        </p:nvCxnSpPr>
        <p:spPr bwMode="auto">
          <a:xfrm flipV="1">
            <a:off x="5060951" y="5673726"/>
            <a:ext cx="1198563" cy="3175"/>
          </a:xfrm>
          <a:prstGeom prst="curvedConnector3">
            <a:avLst>
              <a:gd name="adj1" fmla="val 49935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5290" name="AutoShape 26"/>
          <p:cNvCxnSpPr>
            <a:cxnSpLocks noChangeShapeType="1"/>
            <a:stCxn id="395268" idx="4"/>
            <a:endCxn id="395270" idx="4"/>
          </p:cNvCxnSpPr>
          <p:nvPr/>
        </p:nvCxnSpPr>
        <p:spPr bwMode="auto">
          <a:xfrm rot="5400000" flipH="1" flipV="1">
            <a:off x="8211344" y="4075907"/>
            <a:ext cx="26988" cy="3540125"/>
          </a:xfrm>
          <a:prstGeom prst="curvedConnector3">
            <a:avLst>
              <a:gd name="adj1" fmla="val -2100000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5291" name="AutoShape 27"/>
          <p:cNvCxnSpPr>
            <a:cxnSpLocks noChangeShapeType="1"/>
            <a:stCxn id="395271" idx="0"/>
            <a:endCxn id="395270" idx="7"/>
          </p:cNvCxnSpPr>
          <p:nvPr/>
        </p:nvCxnSpPr>
        <p:spPr bwMode="auto">
          <a:xfrm rot="5400000" flipV="1">
            <a:off x="7489032" y="2872582"/>
            <a:ext cx="26987" cy="5257800"/>
          </a:xfrm>
          <a:prstGeom prst="curvedConnector3">
            <a:avLst>
              <a:gd name="adj1" fmla="val -1605884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6877051" y="4768851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395293" name="AutoShape 29"/>
          <p:cNvCxnSpPr>
            <a:cxnSpLocks noChangeShapeType="1"/>
            <a:stCxn id="395273" idx="0"/>
            <a:endCxn id="395270" idx="0"/>
          </p:cNvCxnSpPr>
          <p:nvPr/>
        </p:nvCxnSpPr>
        <p:spPr bwMode="auto">
          <a:xfrm rot="16200000">
            <a:off x="8849519" y="4358482"/>
            <a:ext cx="42863" cy="2247900"/>
          </a:xfrm>
          <a:prstGeom prst="curvedConnector3">
            <a:avLst>
              <a:gd name="adj1" fmla="val 633333"/>
            </a:avLst>
          </a:prstGeom>
          <a:ln>
            <a:headEnd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8194676" y="5218114"/>
            <a:ext cx="441325" cy="396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93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8363" y="1609725"/>
            <a:ext cx="7772400" cy="4114800"/>
          </a:xfrm>
        </p:spPr>
        <p:txBody>
          <a:bodyPr/>
          <a:lstStyle/>
          <a:p>
            <a:r>
              <a:rPr lang="en-US" altLang="en-US"/>
              <a:t>We can perform a topological sort in time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(V + E), since depth-first search takes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(V + E) time and it takes 0(1) time to insert each of the |V| vertices onto the front of the linked list.</a:t>
            </a:r>
          </a:p>
          <a:p>
            <a:pPr lvl="2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148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8363" y="1609725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en-US" sz="2400" b="1"/>
              <a:t>Theorem 23.11: </a:t>
            </a:r>
            <a:r>
              <a:rPr lang="en-US" altLang="en-US" sz="2400"/>
              <a:t>TOPOLOGICAL-SORT(G) produces a topological sort of a directed acyclic graph G.</a:t>
            </a:r>
          </a:p>
          <a:p>
            <a:r>
              <a:rPr lang="en-US" altLang="en-US" sz="2400" b="1"/>
              <a:t>Proof: </a:t>
            </a:r>
            <a:r>
              <a:rPr lang="en-US" altLang="en-US" sz="2400"/>
              <a:t>Suppose that DFS is run on a given dag G = (V, E) to determine finishing times for its vertices. It suffices to show that for any pair of distinct vertices u,v Î V, if there is an edge in G from u to v, then f[v] &lt; f[u]. Consider any edge (u,v) explored by DFS(G). When this edge is explored, v cannot be gray, since then v would be an ancestor of u and (u,v) would be a back edge, contradicting Lemma 23.10. Therefore, v must be either white or black. If v is white, it becomes a descendant of u, and so f[v] &lt; f[u]. If v is black, then f[v] &lt; f[u] as well. Thus, for any edge (u,v) in the dag, we have f[v] &lt; f[u], proving the theorem.</a:t>
            </a:r>
            <a:endParaRPr lang="en-US" altLang="en-US"/>
          </a:p>
          <a:p>
            <a:pPr lvl="2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577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DFS application: topological sort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Given DAG, list vertices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en-US" baseline="-250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, v</a:t>
            </a:r>
            <a:r>
              <a:rPr lang="en-US" altLang="en-US" baseline="-250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, …., v</a:t>
            </a:r>
            <a:r>
              <a:rPr lang="en-US" altLang="en-US" baseline="-250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so that no edges from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en-US" baseline="-2500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mtClean="0">
                <a:ea typeface="ＭＳ Ｐゴシック" panose="020B0600070205080204" pitchFamily="34" charset="-128"/>
              </a:rPr>
              <a:t> to 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en-US" baseline="-25000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j</a:t>
            </a:r>
            <a:r>
              <a:rPr lang="en-US" altLang="en-US" smtClean="0">
                <a:solidFill>
                  <a:srgbClr val="33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(j &lt; i)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        example: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August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CS2201 Lecture 2</a:t>
            </a:r>
            <a:endParaRPr 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5662EE-034F-4F1D-B867-9E5C072E336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858000" y="28956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772400" y="3429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b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858000" y="3886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c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82953" name="Straight Arrow Connector 9"/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7248525" y="3286125"/>
            <a:ext cx="59055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2954" name="Straight Arrow Connector 10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7086600" y="3352800"/>
            <a:ext cx="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2955" name="Straight Arrow Connector 11"/>
          <p:cNvCxnSpPr>
            <a:cxnSpLocks noChangeShapeType="1"/>
            <a:stCxn id="9" idx="7"/>
            <a:endCxn id="8" idx="2"/>
          </p:cNvCxnSpPr>
          <p:nvPr/>
        </p:nvCxnSpPr>
        <p:spPr bwMode="auto">
          <a:xfrm flipV="1">
            <a:off x="7248526" y="3657601"/>
            <a:ext cx="523875" cy="295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763000" y="28956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d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677400" y="34290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f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763000" y="38862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82959" name="Straight Arrow Connector 15"/>
          <p:cNvCxnSpPr>
            <a:cxnSpLocks noChangeShapeType="1"/>
            <a:stCxn id="13" idx="5"/>
            <a:endCxn id="14" idx="1"/>
          </p:cNvCxnSpPr>
          <p:nvPr/>
        </p:nvCxnSpPr>
        <p:spPr bwMode="auto">
          <a:xfrm>
            <a:off x="9153525" y="3286125"/>
            <a:ext cx="59055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2960" name="Straight Arrow Connector 16"/>
          <p:cNvCxnSpPr>
            <a:cxnSpLocks noChangeShapeType="1"/>
            <a:stCxn id="13" idx="4"/>
            <a:endCxn id="15" idx="0"/>
          </p:cNvCxnSpPr>
          <p:nvPr/>
        </p:nvCxnSpPr>
        <p:spPr bwMode="auto">
          <a:xfrm>
            <a:off x="8991600" y="3352800"/>
            <a:ext cx="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2961" name="Straight Arrow Connector 17"/>
          <p:cNvCxnSpPr>
            <a:cxnSpLocks noChangeShapeType="1"/>
            <a:stCxn id="15" idx="6"/>
            <a:endCxn id="14" idx="3"/>
          </p:cNvCxnSpPr>
          <p:nvPr/>
        </p:nvCxnSpPr>
        <p:spPr bwMode="auto">
          <a:xfrm flipV="1">
            <a:off x="9220201" y="3819526"/>
            <a:ext cx="523875" cy="295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2962" name="Straight Arrow Connector 18"/>
          <p:cNvCxnSpPr>
            <a:cxnSpLocks noChangeShapeType="1"/>
            <a:stCxn id="9" idx="6"/>
            <a:endCxn id="15" idx="2"/>
          </p:cNvCxnSpPr>
          <p:nvPr/>
        </p:nvCxnSpPr>
        <p:spPr bwMode="auto">
          <a:xfrm>
            <a:off x="7315200" y="4114800"/>
            <a:ext cx="1447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2963" name="Straight Arrow Connector 21"/>
          <p:cNvCxnSpPr>
            <a:cxnSpLocks noChangeShapeType="1"/>
            <a:stCxn id="8" idx="7"/>
            <a:endCxn id="13" idx="2"/>
          </p:cNvCxnSpPr>
          <p:nvPr/>
        </p:nvCxnSpPr>
        <p:spPr bwMode="auto">
          <a:xfrm flipV="1">
            <a:off x="8162926" y="3124201"/>
            <a:ext cx="600075" cy="371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8763000" y="51816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c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7543800" y="51816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6324600" y="51816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d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5105400" y="51816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f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3810000" y="51816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b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2590800" y="51816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2400" dirty="0"/>
              <a:t>a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62" name="Curved Connector 61"/>
          <p:cNvCxnSpPr>
            <a:stCxn id="60" idx="7"/>
            <a:endCxn id="55" idx="1"/>
          </p:cNvCxnSpPr>
          <p:nvPr/>
        </p:nvCxnSpPr>
        <p:spPr>
          <a:xfrm rot="5400000" flipH="1" flipV="1">
            <a:off x="5905500" y="2324100"/>
            <a:ext cx="12700" cy="5848350"/>
          </a:xfrm>
          <a:prstGeom prst="curvedConnector3">
            <a:avLst>
              <a:gd name="adj1" fmla="val 561863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60" idx="6"/>
            <a:endCxn id="59" idx="2"/>
          </p:cNvCxnSpPr>
          <p:nvPr/>
        </p:nvCxnSpPr>
        <p:spPr>
          <a:xfrm>
            <a:off x="3048000" y="5410200"/>
            <a:ext cx="7620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59" idx="7"/>
            <a:endCxn id="55" idx="2"/>
          </p:cNvCxnSpPr>
          <p:nvPr/>
        </p:nvCxnSpPr>
        <p:spPr>
          <a:xfrm rot="16200000" flipH="1">
            <a:off x="6400801" y="3048001"/>
            <a:ext cx="161925" cy="4562475"/>
          </a:xfrm>
          <a:prstGeom prst="curvedConnector4">
            <a:avLst>
              <a:gd name="adj1" fmla="val -141421"/>
              <a:gd name="adj2" fmla="val 8795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59" idx="5"/>
            <a:endCxn id="57" idx="3"/>
          </p:cNvCxnSpPr>
          <p:nvPr/>
        </p:nvCxnSpPr>
        <p:spPr>
          <a:xfrm rot="16200000" flipH="1">
            <a:off x="5295900" y="4476750"/>
            <a:ext cx="12700" cy="2190750"/>
          </a:xfrm>
          <a:prstGeom prst="curvedConnector3">
            <a:avLst>
              <a:gd name="adj1" fmla="val 232720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57" idx="6"/>
            <a:endCxn id="56" idx="2"/>
          </p:cNvCxnSpPr>
          <p:nvPr/>
        </p:nvCxnSpPr>
        <p:spPr>
          <a:xfrm>
            <a:off x="6781800" y="5410200"/>
            <a:ext cx="7620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58" idx="5"/>
            <a:endCxn id="56" idx="4"/>
          </p:cNvCxnSpPr>
          <p:nvPr/>
        </p:nvCxnSpPr>
        <p:spPr>
          <a:xfrm rot="16200000" flipH="1">
            <a:off x="6600826" y="4467226"/>
            <a:ext cx="66675" cy="2276475"/>
          </a:xfrm>
          <a:prstGeom prst="curvedConnector3">
            <a:avLst>
              <a:gd name="adj1" fmla="val 44142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58" idx="6"/>
            <a:endCxn id="57" idx="2"/>
          </p:cNvCxnSpPr>
          <p:nvPr/>
        </p:nvCxnSpPr>
        <p:spPr>
          <a:xfrm>
            <a:off x="5562600" y="5410200"/>
            <a:ext cx="7620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1119</Words>
  <Application>Microsoft Office PowerPoint</Application>
  <PresentationFormat>Custom</PresentationFormat>
  <Paragraphs>182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Definition: DAG</vt:lpstr>
      <vt:lpstr>Definition: Topological Sort</vt:lpstr>
      <vt:lpstr>Elementary Graph Algorithms: Topological Sort</vt:lpstr>
      <vt:lpstr>Topological Sort Algorithm</vt:lpstr>
      <vt:lpstr>Example</vt:lpstr>
      <vt:lpstr>Example</vt:lpstr>
      <vt:lpstr>Topological Sort</vt:lpstr>
      <vt:lpstr>Topological Sort</vt:lpstr>
      <vt:lpstr>DFS application: topological sort</vt:lpstr>
      <vt:lpstr>DFS application: topological sort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Definition: DAG</dc:title>
  <dc:creator>Akib Shahriyar</dc:creator>
  <cp:lastModifiedBy>ASUS</cp:lastModifiedBy>
  <cp:revision>2</cp:revision>
  <dcterms:created xsi:type="dcterms:W3CDTF">2017-08-27T03:33:08Z</dcterms:created>
  <dcterms:modified xsi:type="dcterms:W3CDTF">2017-08-27T18:35:34Z</dcterms:modified>
</cp:coreProperties>
</file>