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6" r:id="rId4"/>
    <p:sldId id="277" r:id="rId5"/>
    <p:sldId id="281" r:id="rId6"/>
    <p:sldId id="261" r:id="rId7"/>
    <p:sldId id="262" r:id="rId8"/>
    <p:sldId id="283" r:id="rId9"/>
    <p:sldId id="286" r:id="rId10"/>
    <p:sldId id="284" r:id="rId11"/>
    <p:sldId id="282" r:id="rId12"/>
    <p:sldId id="285" r:id="rId13"/>
    <p:sldId id="263" r:id="rId14"/>
    <p:sldId id="264" r:id="rId15"/>
    <p:sldId id="279" r:id="rId16"/>
    <p:sldId id="265" r:id="rId17"/>
    <p:sldId id="266" r:id="rId18"/>
    <p:sldId id="278" r:id="rId19"/>
    <p:sldId id="287" r:id="rId20"/>
    <p:sldId id="269" r:id="rId21"/>
    <p:sldId id="270" r:id="rId22"/>
    <p:sldId id="271" r:id="rId23"/>
    <p:sldId id="273" r:id="rId24"/>
    <p:sldId id="274" r:id="rId25"/>
    <p:sldId id="275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78C9D-A2E5-4946-939B-5145488D8C21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B3F38-5E72-459D-91B4-8D696438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4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B3F38-5E72-459D-91B4-8D6964386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6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183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FFB8FA-B4BE-46B5-A612-153EB7B62DFD}" type="slidenum">
              <a:rPr lang="el-GR">
                <a:solidFill>
                  <a:srgbClr val="000000"/>
                </a:solidFill>
              </a:rPr>
              <a:pPr/>
              <a:t>19</a:t>
            </a:fld>
            <a:endParaRPr lang="el-GR">
              <a:solidFill>
                <a:srgbClr val="000000"/>
              </a:solidFill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6584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32B3-B333-4371-B918-3703DB330A57}" type="datetime1">
              <a:rPr lang="en-US" smtClean="0"/>
              <a:t>07-Aug-23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8051 by Vijay Kumar 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7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C824-281E-4921-80E8-8B9AFDCFDAEC}" type="datetime1">
              <a:rPr lang="en-US" smtClean="0"/>
              <a:t>07-Aug-23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8051 by Vijay Kumar 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1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BAFA-A200-455A-989D-43EC0BEB45EA}" type="datetime1">
              <a:rPr lang="en-US" smtClean="0"/>
              <a:t>07-Aug-23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8051 by Vijay Kumar 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D032F-24C2-4A6C-BD8B-A23085329F02}" type="datetime1">
              <a:rPr lang="en-US" smtClean="0"/>
              <a:t>07-Aug-23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8051 by Vijay Kumar 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4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CF61-53D4-42E6-BBFA-14216A033EBE}" type="datetime1">
              <a:rPr lang="en-US" smtClean="0"/>
              <a:t>07-Aug-23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8051 by Vijay Kumar 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2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8CCC-03C0-4F36-AB71-DC678B4F455F}" type="datetime1">
              <a:rPr lang="en-US" smtClean="0"/>
              <a:t>07-Aug-23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8051 by Vijay Kumar 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3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1E1E-3F79-4E4C-BE2C-2CF087D9862B}" type="datetime1">
              <a:rPr lang="en-US" smtClean="0"/>
              <a:t>07-Aug-23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8051 by Vijay Kumar 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8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C596-4DCB-442E-88B6-E2F490E5A697}" type="datetime1">
              <a:rPr lang="en-US" smtClean="0"/>
              <a:t>07-Aug-23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8051 by Vijay Kumar 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0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7420-4C3D-4BED-8DCA-E16AC9FACC71}" type="datetime1">
              <a:rPr lang="en-US" smtClean="0"/>
              <a:t>07-Aug-23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8051 by Vijay Kumar 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2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3400-4E93-40A7-A311-2B0E0BC76EFB}" type="datetime1">
              <a:rPr lang="en-US" smtClean="0"/>
              <a:t>07-Aug-23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8051 by Vijay Kumar 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4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4FC9-56D4-4B40-BDB8-B28E9E362C9A}" type="datetime1">
              <a:rPr lang="en-US" smtClean="0"/>
              <a:t>07-Aug-23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8051 by Vijay Kumar 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4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AD90C-522D-49C1-9561-3C43DB2CFD81}" type="datetime1">
              <a:rPr lang="en-US" smtClean="0"/>
              <a:t>07-Aug-23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8051 by Vijay Kumar 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7F29D-26FD-448D-96CE-580AA943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150" y="1118269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Introduction to </a:t>
            </a:r>
            <a:r>
              <a:rPr lang="en-US" sz="5400" b="1" dirty="0" smtClean="0">
                <a:solidFill>
                  <a:srgbClr val="FF0000"/>
                </a:solidFill>
              </a:rPr>
              <a:t>Microprocessor and Microcontroller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4290213" y="4031809"/>
            <a:ext cx="287950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cs typeface="Times New Roman" panose="02020603050405020304" pitchFamily="18" charset="0"/>
              </a:rPr>
              <a:t>Farhan Sadaf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cs typeface="Times New Roman" panose="02020603050405020304" pitchFamily="18" charset="0"/>
              </a:rPr>
              <a:t>Lecturer, Dept. of CSE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Microprocessor (</a:t>
            </a:r>
            <a:r>
              <a:rPr lang="en-US" b="1" dirty="0">
                <a:solidFill>
                  <a:srgbClr val="FF0000"/>
                </a:solidFill>
              </a:rPr>
              <a:t>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73751" cy="43513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Registers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Registers are temporary storage locations inside microprocessor that hold data and address.</a:t>
            </a:r>
          </a:p>
          <a:p>
            <a:pPr marL="457200" lvl="1" indent="0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98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Microprocessor (</a:t>
            </a:r>
            <a:r>
              <a:rPr lang="en-US" b="1" dirty="0">
                <a:solidFill>
                  <a:srgbClr val="FF0000"/>
                </a:solidFill>
              </a:rPr>
              <a:t>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73751" cy="43513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Program counter (PC)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/>
              <a:t>It is </a:t>
            </a:r>
            <a:r>
              <a:rPr lang="en-US" sz="2800" dirty="0" smtClean="0"/>
              <a:t>commonly known as IP (Instruction Pointer) in 8086, is a register in microprocessor that contains the address of the next instruction to be executed.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Microprocessor (</a:t>
            </a:r>
            <a:r>
              <a:rPr lang="en-US" b="1" dirty="0">
                <a:solidFill>
                  <a:srgbClr val="FF0000"/>
                </a:solidFill>
              </a:rPr>
              <a:t>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59683" cy="43513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Stack Pointer (SP)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/>
              <a:t>It </a:t>
            </a:r>
            <a:r>
              <a:rPr lang="en-US" sz="2800" dirty="0" smtClean="0"/>
              <a:t>is a small register that stores the address of the last program/instruction request in a stack.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41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7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Microprocessor (</a:t>
            </a:r>
            <a:r>
              <a:rPr lang="en-US" b="1" dirty="0">
                <a:solidFill>
                  <a:srgbClr val="FF0000"/>
                </a:solidFill>
              </a:rPr>
              <a:t>cont’d.)</a:t>
            </a:r>
          </a:p>
        </p:txBody>
      </p:sp>
      <p:sp>
        <p:nvSpPr>
          <p:cNvPr id="23555" name="Content Placeholder 8"/>
          <p:cNvSpPr>
            <a:spLocks noGrp="1"/>
          </p:cNvSpPr>
          <p:nvPr>
            <p:ph idx="1"/>
          </p:nvPr>
        </p:nvSpPr>
        <p:spPr>
          <a:xfrm>
            <a:off x="1524000" y="965982"/>
            <a:ext cx="8229600" cy="18288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sz="2600" dirty="0"/>
              <a:t>CPU for Computers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600" dirty="0"/>
              <a:t>No RAM, ROM, I/O on CPU chip itself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600" dirty="0"/>
              <a:t>Example: Intel's x86, Motorola’s 680x0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68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1793" y="2429021"/>
            <a:ext cx="9144000" cy="381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7822617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661" y="595533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Microcontroller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Content Placeholder 8"/>
          <p:cNvSpPr>
            <a:spLocks noGrp="1"/>
          </p:cNvSpPr>
          <p:nvPr>
            <p:ph idx="1"/>
          </p:nvPr>
        </p:nvSpPr>
        <p:spPr>
          <a:xfrm>
            <a:off x="1917897" y="2339928"/>
            <a:ext cx="8929687" cy="714375"/>
          </a:xfrm>
        </p:spPr>
        <p:txBody>
          <a:bodyPr>
            <a:noAutofit/>
          </a:bodyPr>
          <a:lstStyle/>
          <a:p>
            <a:pPr algn="just">
              <a:spcBef>
                <a:spcPct val="0"/>
              </a:spcBef>
              <a:spcAft>
                <a:spcPts val="3000"/>
              </a:spcAft>
              <a:buNone/>
            </a:pPr>
            <a:r>
              <a:rPr lang="en-US" sz="4400" dirty="0">
                <a:solidFill>
                  <a:srgbClr val="0070C0"/>
                </a:solidFill>
              </a:rPr>
              <a:t>      </a:t>
            </a:r>
            <a:r>
              <a:rPr lang="en-US" sz="3000" dirty="0"/>
              <a:t> </a:t>
            </a:r>
            <a:r>
              <a:rPr lang="en-US" sz="4400" dirty="0">
                <a:solidFill>
                  <a:srgbClr val="0070C0"/>
                </a:solidFill>
              </a:rPr>
              <a:t> Micro               Controller</a:t>
            </a:r>
          </a:p>
          <a:p>
            <a:pPr algn="just">
              <a:spcBef>
                <a:spcPct val="0"/>
              </a:spcBef>
              <a:spcAft>
                <a:spcPts val="3000"/>
              </a:spcAft>
              <a:buNone/>
            </a:pPr>
            <a:r>
              <a:rPr lang="en-US" sz="44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22697" y="4092528"/>
            <a:ext cx="22445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Very Small </a:t>
            </a:r>
          </a:p>
        </p:txBody>
      </p:sp>
      <p:sp>
        <p:nvSpPr>
          <p:cNvPr id="9" name="Rectangle 8"/>
          <p:cNvSpPr/>
          <p:nvPr/>
        </p:nvSpPr>
        <p:spPr>
          <a:xfrm>
            <a:off x="5423096" y="4092527"/>
            <a:ext cx="5638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A mechanism that controls </a:t>
            </a:r>
          </a:p>
          <a:p>
            <a:r>
              <a:rPr lang="en-US" sz="3600" dirty="0"/>
              <a:t>the operation of a machine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679896" y="3330527"/>
            <a:ext cx="1219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7251896" y="3330527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56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Microcontroller (</a:t>
            </a:r>
            <a:r>
              <a:rPr lang="en-US" b="1" dirty="0" smtClean="0">
                <a:solidFill>
                  <a:srgbClr val="FF0000"/>
                </a:solidFill>
              </a:rPr>
              <a:t>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 microcontroller is </a:t>
            </a:r>
            <a:r>
              <a:rPr lang="en-US" dirty="0" smtClean="0"/>
              <a:t>a </a:t>
            </a:r>
            <a:r>
              <a:rPr lang="en-US" dirty="0"/>
              <a:t>highly integrated single chip, which consists of  on </a:t>
            </a:r>
            <a:r>
              <a:rPr lang="en-US" dirty="0" smtClean="0"/>
              <a:t>chip CPU </a:t>
            </a:r>
            <a:r>
              <a:rPr lang="en-US" dirty="0"/>
              <a:t>(Central Processing Unit), RAM (Random Access Memory), EPROM/PROM/ROM (Erasable Programmable Read Only Memory), I/O (input/output) – serial and </a:t>
            </a:r>
            <a:r>
              <a:rPr lang="en-US" dirty="0" smtClean="0"/>
              <a:t>parallel ports, </a:t>
            </a:r>
            <a:r>
              <a:rPr lang="en-US" dirty="0"/>
              <a:t>timers, interrupt controller.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For example, Intel 8051 is 8-bit microcontroller and Intel 8096 is 16-bit microcontroller.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5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849" y="4016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Microcontroller (</a:t>
            </a:r>
            <a:r>
              <a:rPr lang="en-US" b="1" dirty="0" smtClean="0">
                <a:solidFill>
                  <a:srgbClr val="FF0000"/>
                </a:solidFill>
              </a:rPr>
              <a:t>cont’d.)</a:t>
            </a:r>
            <a:r>
              <a:rPr lang="en-US" sz="4000" b="1" dirty="0">
                <a:solidFill>
                  <a:srgbClr val="FF0000"/>
                </a:solidFill>
              </a:rPr>
              <a:t/>
            </a:r>
            <a:br>
              <a:rPr lang="en-US" sz="4000" b="1" dirty="0">
                <a:solidFill>
                  <a:srgbClr val="FF0000"/>
                </a:solidFill>
              </a:rPr>
            </a:b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997" y="1369540"/>
            <a:ext cx="5566228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88563" y="5758977"/>
            <a:ext cx="3899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Fig. Block </a:t>
            </a:r>
            <a:r>
              <a:rPr lang="en-US" b="1" dirty="0"/>
              <a:t>Diagram of a Microcontroller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7"/>
          <p:cNvSpPr>
            <a:spLocks noGrp="1"/>
          </p:cNvSpPr>
          <p:nvPr>
            <p:ph type="title"/>
          </p:nvPr>
        </p:nvSpPr>
        <p:spPr>
          <a:xfrm>
            <a:off x="1727523" y="1406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TW" b="1" dirty="0" smtClean="0">
                <a:solidFill>
                  <a:srgbClr val="FF0000"/>
                </a:solidFill>
              </a:rPr>
              <a:t>Microcontroller (</a:t>
            </a:r>
            <a:r>
              <a:rPr lang="en-US" altLang="zh-TW" b="1" dirty="0" smtClean="0">
                <a:solidFill>
                  <a:srgbClr val="FF0000"/>
                </a:solidFill>
              </a:rPr>
              <a:t>cont’d.)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579" name="Content Placeholder 8"/>
          <p:cNvSpPr>
            <a:spLocks noGrp="1"/>
          </p:cNvSpPr>
          <p:nvPr>
            <p:ph idx="1"/>
          </p:nvPr>
        </p:nvSpPr>
        <p:spPr>
          <a:xfrm>
            <a:off x="1666875" y="1343245"/>
            <a:ext cx="8929688" cy="20431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/>
              <a:t>A smaller computer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On-chip RAM, ROM, I/O ports...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Example: Motorola’s 6811, Intel’s 8051, </a:t>
            </a:r>
            <a:r>
              <a:rPr lang="en-US" sz="2600" dirty="0" err="1"/>
              <a:t>Zilog’s</a:t>
            </a:r>
            <a:r>
              <a:rPr lang="en-US" sz="2600" dirty="0"/>
              <a:t> Z8 and PIC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17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68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6871" y="3160195"/>
            <a:ext cx="6680200" cy="2857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408389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4000" b="1" dirty="0" smtClean="0">
                <a:solidFill>
                  <a:srgbClr val="FF0000"/>
                </a:solidFill>
              </a:rPr>
              <a:t/>
            </a:r>
            <a:br>
              <a:rPr lang="en-US" altLang="zh-TW" sz="4000" b="1" dirty="0" smtClean="0">
                <a:solidFill>
                  <a:srgbClr val="FF0000"/>
                </a:solidFill>
              </a:rPr>
            </a:br>
            <a:r>
              <a:rPr lang="en-US" altLang="zh-TW" sz="4900" b="1" dirty="0" smtClean="0">
                <a:solidFill>
                  <a:srgbClr val="FF0000"/>
                </a:solidFill>
              </a:rPr>
              <a:t>Microprocessor </a:t>
            </a:r>
            <a:r>
              <a:rPr lang="en-US" altLang="zh-TW" sz="4900" b="1" dirty="0">
                <a:solidFill>
                  <a:srgbClr val="FF0000"/>
                </a:solidFill>
              </a:rPr>
              <a:t>vs. Microcontroller</a:t>
            </a:r>
            <a:r>
              <a:rPr lang="en-US" sz="4000" b="1" dirty="0">
                <a:solidFill>
                  <a:srgbClr val="FF0000"/>
                </a:solidFill>
              </a:rPr>
              <a:t/>
            </a:r>
            <a:br>
              <a:rPr lang="en-US" sz="4000" b="1" dirty="0">
                <a:solidFill>
                  <a:srgbClr val="FF0000"/>
                </a:solidFill>
              </a:rPr>
            </a:b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b="20000"/>
          <a:stretch>
            <a:fillRect/>
          </a:stretch>
        </p:blipFill>
        <p:spPr bwMode="auto">
          <a:xfrm>
            <a:off x="2072640" y="1659056"/>
            <a:ext cx="8084234" cy="4176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2215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BF91-29B5-426C-AE72-E94723F30938}" type="slidenum">
              <a:rPr lang="el-GR">
                <a:solidFill>
                  <a:srgbClr val="000000"/>
                </a:solidFill>
              </a:rPr>
              <a:pPr/>
              <a:t>19</a:t>
            </a:fld>
            <a:endParaRPr lang="el-GR">
              <a:solidFill>
                <a:srgbClr val="000000"/>
              </a:solidFill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669364" y="136525"/>
            <a:ext cx="9139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4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Microprocessor vs. </a:t>
            </a:r>
            <a:r>
              <a:rPr lang="en-US" altLang="zh-TW" sz="40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Microcontroller </a:t>
            </a:r>
            <a:r>
              <a:rPr lang="en-US" sz="4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(cont’d.)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530656"/>
              </p:ext>
            </p:extLst>
          </p:nvPr>
        </p:nvGraphicFramePr>
        <p:xfrm>
          <a:off x="1252021" y="998806"/>
          <a:ext cx="9608236" cy="533164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804118"/>
                <a:gridCol w="4804118"/>
              </a:tblGrid>
              <a:tr h="3938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Microprocessor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Microcontroller</a:t>
                      </a:r>
                      <a:endParaRPr lang="en-US" sz="2000" dirty="0"/>
                    </a:p>
                  </a:txBody>
                  <a:tcPr/>
                </a:tc>
              </a:tr>
              <a:tr h="64716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TW" sz="2000" dirty="0" smtClean="0"/>
                        <a:t>CPU is stand-alone,  RAM, ROM, I/O, timer are separate</a:t>
                      </a:r>
                      <a:endParaRPr lang="en-US" altLang="zh-TW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6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TW" sz="2000" dirty="0" smtClean="0">
                          <a:latin typeface="+mn-lt"/>
                          <a:cs typeface="+mn-cs"/>
                        </a:rPr>
                        <a:t>CPU, RAM, ROM, I/O and timer are all on a single chip</a:t>
                      </a:r>
                      <a:endParaRPr lang="en-US" altLang="zh-TW" sz="2000" dirty="0">
                        <a:latin typeface="+mn-lt"/>
                        <a:cs typeface="+mn-cs"/>
                      </a:endParaRPr>
                    </a:p>
                  </a:txBody>
                  <a:tcPr/>
                </a:tc>
              </a:tr>
              <a:tr h="7810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Designer can decide on the  amount of ROM, RAM and I/O ports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6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TW" sz="2000" dirty="0" smtClean="0">
                          <a:latin typeface="+mn-lt"/>
                          <a:cs typeface="+mn-cs"/>
                        </a:rPr>
                        <a:t>Fixed amount of on-chip ROM, RAM, I/O ports</a:t>
                      </a:r>
                      <a:endParaRPr lang="en-US" altLang="zh-TW" sz="2000" dirty="0">
                        <a:latin typeface="+mn-lt"/>
                        <a:cs typeface="+mn-cs"/>
                      </a:endParaRPr>
                    </a:p>
                  </a:txBody>
                  <a:tcPr/>
                </a:tc>
              </a:tr>
              <a:tr h="51326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TW" sz="2000" dirty="0" smtClean="0"/>
                        <a:t>Expensive</a:t>
                      </a:r>
                      <a:endParaRPr lang="en-US" altLang="zh-TW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6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TW" sz="2000" dirty="0" smtClean="0">
                          <a:latin typeface="+mn-lt"/>
                          <a:cs typeface="+mn-cs"/>
                        </a:rPr>
                        <a:t>For applications in which cost, power and space are critical</a:t>
                      </a:r>
                      <a:endParaRPr lang="en-US" altLang="zh-TW" sz="2000" dirty="0">
                        <a:latin typeface="+mn-lt"/>
                        <a:cs typeface="+mn-cs"/>
                      </a:endParaRPr>
                    </a:p>
                  </a:txBody>
                  <a:tcPr/>
                </a:tc>
              </a:tr>
              <a:tr h="45251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TW" sz="2000" dirty="0" smtClean="0"/>
                        <a:t>General-purpose</a:t>
                      </a:r>
                      <a:endParaRPr lang="en-US" altLang="zh-TW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6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TW" sz="2000" dirty="0" smtClean="0">
                          <a:latin typeface="+mn-lt"/>
                          <a:cs typeface="+mn-cs"/>
                        </a:rPr>
                        <a:t>Single-purpose (control-oriented)</a:t>
                      </a:r>
                      <a:endParaRPr lang="en-US" altLang="zh-TW" sz="2000" dirty="0">
                        <a:latin typeface="+mn-lt"/>
                        <a:cs typeface="+mn-cs"/>
                      </a:endParaRPr>
                    </a:p>
                  </a:txBody>
                  <a:tcPr/>
                </a:tc>
              </a:tr>
              <a:tr h="45251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TW" sz="2000" dirty="0" smtClean="0"/>
                        <a:t>High processing power</a:t>
                      </a:r>
                      <a:endParaRPr lang="en-US" altLang="zh-TW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6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TW" sz="2000" dirty="0" smtClean="0">
                          <a:latin typeface="+mn-lt"/>
                          <a:cs typeface="+mn-cs"/>
                        </a:rPr>
                        <a:t>Low processing power</a:t>
                      </a:r>
                      <a:endParaRPr lang="en-US" altLang="zh-TW" sz="2000" dirty="0">
                        <a:latin typeface="+mn-lt"/>
                        <a:cs typeface="+mn-cs"/>
                      </a:endParaRPr>
                    </a:p>
                  </a:txBody>
                  <a:tcPr/>
                </a:tc>
              </a:tr>
              <a:tr h="45251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TW" sz="2000" dirty="0" smtClean="0"/>
                        <a:t>High power consumption</a:t>
                      </a:r>
                      <a:endParaRPr lang="en-US" altLang="zh-TW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6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TW" sz="2000" dirty="0" smtClean="0">
                          <a:latin typeface="+mn-lt"/>
                          <a:cs typeface="+mn-cs"/>
                        </a:rPr>
                        <a:t>Low power consumption</a:t>
                      </a:r>
                      <a:endParaRPr lang="en-US" altLang="zh-TW" sz="2000" dirty="0">
                        <a:latin typeface="+mn-lt"/>
                        <a:cs typeface="+mn-cs"/>
                      </a:endParaRPr>
                    </a:p>
                  </a:txBody>
                  <a:tcPr/>
                </a:tc>
              </a:tr>
              <a:tr h="64716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TW" sz="2000" dirty="0" smtClean="0"/>
                        <a:t>Instruction sets focus on processing-intensive operations</a:t>
                      </a:r>
                      <a:endParaRPr lang="en-US" altLang="zh-TW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latin typeface="+mn-lt"/>
                          <a:cs typeface="+mn-cs"/>
                        </a:rPr>
                        <a:t>Instruction sets focus on control and bit-level operations</a:t>
                      </a:r>
                    </a:p>
                  </a:txBody>
                  <a:tcPr/>
                </a:tc>
              </a:tr>
              <a:tr h="45251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TW" sz="2000" dirty="0" smtClean="0"/>
                        <a:t>Typically 16/32/64 – bit</a:t>
                      </a:r>
                      <a:endParaRPr lang="en-US" altLang="zh-TW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6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TW" sz="2000" dirty="0" smtClean="0">
                          <a:latin typeface="+mn-lt"/>
                          <a:cs typeface="+mn-cs"/>
                        </a:rPr>
                        <a:t>Typically 8/16 bit</a:t>
                      </a:r>
                      <a:endParaRPr lang="en-US" altLang="zh-TW" sz="2000" dirty="0">
                        <a:latin typeface="+mn-lt"/>
                        <a:cs typeface="+mn-cs"/>
                      </a:endParaRPr>
                    </a:p>
                  </a:txBody>
                  <a:tcPr/>
                </a:tc>
              </a:tr>
              <a:tr h="53667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TW" sz="2000" dirty="0" smtClean="0"/>
                        <a:t>Typically deep pipeline (5-20 stages)</a:t>
                      </a:r>
                      <a:endParaRPr lang="en-US" altLang="zh-TW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6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TW" sz="2000" dirty="0" smtClean="0">
                          <a:latin typeface="+mn-lt"/>
                          <a:cs typeface="+mn-cs"/>
                        </a:rPr>
                        <a:t>Typically single-cycle/two-stage pipeline</a:t>
                      </a:r>
                      <a:endParaRPr lang="en-US" altLang="zh-TW" sz="2000" dirty="0">
                        <a:latin typeface="+mn-lt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267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8"/>
          <p:cNvSpPr>
            <a:spLocks noGrp="1"/>
          </p:cNvSpPr>
          <p:nvPr>
            <p:ph idx="1"/>
          </p:nvPr>
        </p:nvSpPr>
        <p:spPr>
          <a:xfrm>
            <a:off x="950793" y="1662112"/>
            <a:ext cx="10415901" cy="4876800"/>
          </a:xfrm>
        </p:spPr>
        <p:txBody>
          <a:bodyPr>
            <a:noAutofit/>
          </a:bodyPr>
          <a:lstStyle/>
          <a:p>
            <a:pPr marL="514350" indent="-514350" algn="just">
              <a:spcBef>
                <a:spcPct val="0"/>
              </a:spcBef>
              <a:spcAft>
                <a:spcPts val="3000"/>
              </a:spcAft>
              <a:buFont typeface="Wingdings" pitchFamily="2" charset="2"/>
              <a:buChar char="Ø"/>
            </a:pPr>
            <a:r>
              <a:rPr lang="en-US" dirty="0"/>
              <a:t>The microprocessor is the core of computer systems</a:t>
            </a:r>
            <a:r>
              <a:rPr lang="en-US" dirty="0" smtClean="0"/>
              <a:t>.</a:t>
            </a:r>
          </a:p>
          <a:p>
            <a:pPr marL="514350" indent="-514350" algn="just">
              <a:spcBef>
                <a:spcPct val="0"/>
              </a:spcBef>
              <a:spcAft>
                <a:spcPts val="3000"/>
              </a:spcAft>
              <a:buFont typeface="Wingdings" pitchFamily="2" charset="2"/>
              <a:buChar char="Ø"/>
            </a:pPr>
            <a:r>
              <a:rPr lang="en-US" dirty="0" smtClean="0"/>
              <a:t>Its’ </a:t>
            </a:r>
            <a:r>
              <a:rPr lang="en-US" dirty="0"/>
              <a:t>not an </a:t>
            </a:r>
            <a:r>
              <a:rPr lang="en-US" dirty="0" smtClean="0"/>
              <a:t>overstatement if it says that, today  </a:t>
            </a:r>
            <a:r>
              <a:rPr lang="en-US" dirty="0"/>
              <a:t>there is no electronic gadget on the earth which is designed without a </a:t>
            </a:r>
            <a:r>
              <a:rPr lang="en-US" dirty="0" smtClean="0"/>
              <a:t>Microcontroller. Ex</a:t>
            </a:r>
            <a:r>
              <a:rPr lang="en-US" dirty="0"/>
              <a:t>: </a:t>
            </a:r>
            <a:r>
              <a:rPr lang="en-US" dirty="0" smtClean="0"/>
              <a:t>communication devices, digital entertainment, portable </a:t>
            </a:r>
            <a:r>
              <a:rPr lang="en-US" dirty="0"/>
              <a:t>devices etc…</a:t>
            </a:r>
          </a:p>
          <a:p>
            <a:pPr marL="514350" indent="-514350" algn="just">
              <a:spcBef>
                <a:spcPct val="0"/>
              </a:spcBef>
              <a:spcAft>
                <a:spcPts val="3000"/>
              </a:spcAft>
              <a:buFont typeface="Wingdings" pitchFamily="2" charset="2"/>
              <a:buChar char="Ø"/>
            </a:pPr>
            <a:r>
              <a:rPr lang="en-US" dirty="0"/>
              <a:t>Nowadays many communication, digital entertainment, portable </a:t>
            </a:r>
            <a:r>
              <a:rPr lang="en-US" dirty="0" smtClean="0"/>
              <a:t>devices </a:t>
            </a:r>
            <a:r>
              <a:rPr lang="en-US" dirty="0"/>
              <a:t>are controlled by them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33735" y="2150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Why do  we need to learn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Microprocessors/Microcontrollers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14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738" y="274638"/>
            <a:ext cx="10972800" cy="667058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Types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333" r="2500" b="5556"/>
          <a:stretch>
            <a:fillRect/>
          </a:stretch>
        </p:blipFill>
        <p:spPr bwMode="auto">
          <a:xfrm>
            <a:off x="1580754" y="1365974"/>
            <a:ext cx="8871045" cy="5044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B637-49E2-4D47-A77F-CEBD00C72AFF}" type="slidenum">
              <a:rPr lang="el-GR" smtClean="0">
                <a:solidFill>
                  <a:srgbClr val="000000"/>
                </a:solidFill>
              </a:rPr>
              <a:pPr/>
              <a:t>20</a:t>
            </a:fld>
            <a:endParaRPr lang="el-G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9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7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762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rgbClr val="FF0000"/>
                </a:solidFill>
              </a:rPr>
              <a:t/>
            </a:r>
            <a:br>
              <a:rPr lang="en-US" sz="4000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Criteria </a:t>
            </a:r>
            <a:r>
              <a:rPr lang="en-US" b="1" dirty="0">
                <a:solidFill>
                  <a:srgbClr val="FF0000"/>
                </a:solidFill>
              </a:rPr>
              <a:t>for Choosing a Microcontroller</a:t>
            </a:r>
          </a:p>
        </p:txBody>
      </p:sp>
      <p:sp>
        <p:nvSpPr>
          <p:cNvPr id="28675" name="Content Placeholder 8"/>
          <p:cNvSpPr>
            <a:spLocks noGrp="1"/>
          </p:cNvSpPr>
          <p:nvPr>
            <p:ph idx="1"/>
          </p:nvPr>
        </p:nvSpPr>
        <p:spPr>
          <a:xfrm>
            <a:off x="788652" y="1235420"/>
            <a:ext cx="10352964" cy="58674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600" dirty="0" smtClean="0"/>
              <a:t>1. Meeting </a:t>
            </a:r>
            <a:r>
              <a:rPr lang="en-US" sz="2600" dirty="0"/>
              <a:t>the computing needs of the task at hand efficiently and cost </a:t>
            </a:r>
            <a:r>
              <a:rPr lang="en-US" sz="2600" dirty="0" smtClean="0"/>
              <a:t>effectively.</a:t>
            </a:r>
            <a:endParaRPr lang="en-US" sz="2600" dirty="0"/>
          </a:p>
          <a:p>
            <a:pPr marL="457200" lvl="2" indent="-457200" algn="just">
              <a:lnSpc>
                <a:spcPct val="60000"/>
              </a:lnSpc>
              <a:spcBef>
                <a:spcPts val="10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Speed</a:t>
            </a:r>
          </a:p>
          <a:p>
            <a:pPr marL="457200" lvl="2" indent="-457200" algn="just">
              <a:lnSpc>
                <a:spcPct val="60000"/>
              </a:lnSpc>
              <a:spcBef>
                <a:spcPts val="10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Power </a:t>
            </a:r>
            <a:r>
              <a:rPr lang="en-US" sz="2400" dirty="0">
                <a:solidFill>
                  <a:srgbClr val="0070C0"/>
                </a:solidFill>
              </a:rPr>
              <a:t>consumption</a:t>
            </a:r>
          </a:p>
          <a:p>
            <a:pPr marL="457200" lvl="2" indent="-457200" algn="just">
              <a:lnSpc>
                <a:spcPct val="60000"/>
              </a:lnSpc>
              <a:spcBef>
                <a:spcPts val="10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The amount of RAM and ROM on chip</a:t>
            </a:r>
          </a:p>
          <a:p>
            <a:pPr marL="457200" lvl="2" indent="-457200" algn="just">
              <a:lnSpc>
                <a:spcPct val="60000"/>
              </a:lnSpc>
              <a:spcBef>
                <a:spcPts val="10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The number of I/O pins and the timer on chip</a:t>
            </a:r>
          </a:p>
          <a:p>
            <a:pPr marL="457200" lvl="2" indent="-457200" algn="just">
              <a:lnSpc>
                <a:spcPct val="60000"/>
              </a:lnSpc>
              <a:spcBef>
                <a:spcPts val="10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How easy to upgrade to higher performance or lower power-consumption </a:t>
            </a:r>
            <a:r>
              <a:rPr lang="en-US" sz="2400" dirty="0" smtClean="0">
                <a:solidFill>
                  <a:srgbClr val="0070C0"/>
                </a:solidFill>
              </a:rPr>
              <a:t>versions.</a:t>
            </a:r>
            <a:endParaRPr lang="en-US" sz="2400" dirty="0">
              <a:solidFill>
                <a:srgbClr val="0070C0"/>
              </a:solidFill>
            </a:endParaRPr>
          </a:p>
          <a:p>
            <a:pPr marL="457200" lvl="2" indent="-457200" algn="just">
              <a:lnSpc>
                <a:spcPct val="60000"/>
              </a:lnSpc>
              <a:spcBef>
                <a:spcPts val="10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Cost per unit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74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>
            <a:spLocks noGrp="1"/>
          </p:cNvSpPr>
          <p:nvPr>
            <p:ph type="title"/>
          </p:nvPr>
        </p:nvSpPr>
        <p:spPr>
          <a:xfrm>
            <a:off x="1214926" y="152400"/>
            <a:ext cx="9856343" cy="762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rgbClr val="FF0000"/>
                </a:solidFill>
              </a:rPr>
              <a:t>Criteria </a:t>
            </a:r>
            <a:r>
              <a:rPr lang="en-US" sz="4000" b="1" dirty="0">
                <a:solidFill>
                  <a:srgbClr val="FF0000"/>
                </a:solidFill>
              </a:rPr>
              <a:t>for Choosing a </a:t>
            </a:r>
            <a:r>
              <a:rPr lang="en-US" sz="4000" b="1" dirty="0" smtClean="0">
                <a:solidFill>
                  <a:srgbClr val="FF0000"/>
                </a:solidFill>
              </a:rPr>
              <a:t>Microcontroller (cont’d.)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9699" name="Content Placeholder 8"/>
          <p:cNvSpPr>
            <a:spLocks noGrp="1"/>
          </p:cNvSpPr>
          <p:nvPr>
            <p:ph idx="1"/>
          </p:nvPr>
        </p:nvSpPr>
        <p:spPr>
          <a:xfrm>
            <a:off x="838200" y="928467"/>
            <a:ext cx="10486292" cy="5943600"/>
          </a:xfrm>
        </p:spPr>
        <p:txBody>
          <a:bodyPr>
            <a:normAutofit fontScale="62500" lnSpcReduction="20000"/>
          </a:bodyPr>
          <a:lstStyle/>
          <a:p>
            <a:pPr marL="514350" indent="-514350" algn="just">
              <a:lnSpc>
                <a:spcPct val="150000"/>
              </a:lnSpc>
              <a:spcBef>
                <a:spcPct val="0"/>
              </a:spcBef>
              <a:spcAft>
                <a:spcPts val="1800"/>
              </a:spcAft>
              <a:buNone/>
            </a:pPr>
            <a:r>
              <a:rPr lang="en-US" sz="4200" dirty="0" smtClean="0"/>
              <a:t>2. Availability </a:t>
            </a:r>
            <a:r>
              <a:rPr lang="en-US" sz="4200" dirty="0"/>
              <a:t>of software development tools, such as  compilers, assemblers, </a:t>
            </a:r>
            <a:r>
              <a:rPr lang="en-US" sz="4200" dirty="0" smtClean="0"/>
              <a:t>and debuggers</a:t>
            </a:r>
            <a:r>
              <a:rPr lang="en-US" sz="4200" dirty="0" smtClean="0"/>
              <a:t>.</a:t>
            </a:r>
            <a:endParaRPr lang="en-US" sz="42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en-US" sz="4200" dirty="0" smtClean="0"/>
              <a:t>3. Wide </a:t>
            </a:r>
            <a:r>
              <a:rPr lang="en-US" sz="4200" dirty="0"/>
              <a:t>availability and reliable sources of the </a:t>
            </a:r>
            <a:r>
              <a:rPr lang="en-US" sz="4200" dirty="0" smtClean="0"/>
              <a:t>microcontroller.</a:t>
            </a:r>
            <a:endParaRPr lang="en-US" sz="4200" dirty="0"/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4200" dirty="0" smtClean="0"/>
              <a:t> The </a:t>
            </a:r>
            <a:r>
              <a:rPr lang="en-US" sz="4200" dirty="0"/>
              <a:t>8051 family has the largest number of diversified (multiple source) suppliers</a:t>
            </a:r>
          </a:p>
          <a:p>
            <a:pPr lvl="2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900" dirty="0">
                <a:solidFill>
                  <a:srgbClr val="0070C0"/>
                </a:solidFill>
              </a:rPr>
              <a:t>Intel (original)</a:t>
            </a:r>
          </a:p>
          <a:p>
            <a:pPr lvl="2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900" dirty="0">
                <a:solidFill>
                  <a:srgbClr val="0070C0"/>
                </a:solidFill>
              </a:rPr>
              <a:t>Atmel</a:t>
            </a:r>
          </a:p>
          <a:p>
            <a:pPr lvl="2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900" dirty="0">
                <a:solidFill>
                  <a:srgbClr val="0070C0"/>
                </a:solidFill>
              </a:rPr>
              <a:t>Philips/</a:t>
            </a:r>
            <a:r>
              <a:rPr lang="en-US" sz="2900" dirty="0" err="1">
                <a:solidFill>
                  <a:srgbClr val="0070C0"/>
                </a:solidFill>
              </a:rPr>
              <a:t>Signetics</a:t>
            </a:r>
            <a:endParaRPr lang="en-US" sz="2900" dirty="0">
              <a:solidFill>
                <a:srgbClr val="0070C0"/>
              </a:solidFill>
            </a:endParaRPr>
          </a:p>
          <a:p>
            <a:pPr lvl="2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900" dirty="0">
                <a:solidFill>
                  <a:srgbClr val="0070C0"/>
                </a:solidFill>
              </a:rPr>
              <a:t>AMD</a:t>
            </a:r>
          </a:p>
          <a:p>
            <a:pPr lvl="2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900" dirty="0">
                <a:solidFill>
                  <a:srgbClr val="0070C0"/>
                </a:solidFill>
              </a:rPr>
              <a:t>Infineon (formerly Siemens)</a:t>
            </a:r>
          </a:p>
          <a:p>
            <a:pPr lvl="2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900" dirty="0">
                <a:solidFill>
                  <a:srgbClr val="0070C0"/>
                </a:solidFill>
              </a:rPr>
              <a:t>Dallas Semiconductor/Maxim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41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2316" y="-217927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/>
            </a:r>
            <a:br>
              <a:rPr lang="en-US" sz="4000" b="1" dirty="0" smtClean="0">
                <a:solidFill>
                  <a:srgbClr val="FF0000"/>
                </a:solidFill>
              </a:rPr>
            </a:br>
            <a:r>
              <a:rPr lang="en-US" sz="4900" b="1" dirty="0" smtClean="0">
                <a:solidFill>
                  <a:srgbClr val="FF0000"/>
                </a:solidFill>
              </a:rPr>
              <a:t>Microcontroller </a:t>
            </a:r>
            <a:r>
              <a:rPr lang="en-US" sz="4900" b="1" dirty="0">
                <a:solidFill>
                  <a:srgbClr val="FF0000"/>
                </a:solidFill>
              </a:rPr>
              <a:t>Architectures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387B-D532-4BC9-BA0E-959842BD544A}" type="slidenum">
              <a:rPr lang="en-US" smtClean="0">
                <a:solidFill>
                  <a:schemeClr val="tx1"/>
                </a:solidFill>
              </a:rPr>
              <a:pPr/>
              <a:t>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7441493" y="2048265"/>
            <a:ext cx="226953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cs typeface="Times New Roman" panose="02020603050405020304" pitchFamily="18" charset="0"/>
              </a:rPr>
              <a:t>Von Neumann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7493856" y="4628808"/>
            <a:ext cx="197370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Harvard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Architecture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691717" y="3556220"/>
            <a:ext cx="3963988" cy="2773362"/>
            <a:chOff x="2241551" y="3570288"/>
            <a:chExt cx="3963988" cy="2773362"/>
          </a:xfrm>
        </p:grpSpPr>
        <p:sp>
          <p:nvSpPr>
            <p:cNvPr id="44044" name="Rectangle 12"/>
            <p:cNvSpPr>
              <a:spLocks noChangeArrowheads="1"/>
            </p:cNvSpPr>
            <p:nvPr/>
          </p:nvSpPr>
          <p:spPr bwMode="auto">
            <a:xfrm>
              <a:off x="2241551" y="3925888"/>
              <a:ext cx="855663" cy="2336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/>
            </a:p>
          </p:txBody>
        </p:sp>
        <p:sp>
          <p:nvSpPr>
            <p:cNvPr id="44045" name="Text Box 13"/>
            <p:cNvSpPr txBox="1">
              <a:spLocks noChangeArrowheads="1"/>
            </p:cNvSpPr>
            <p:nvPr/>
          </p:nvSpPr>
          <p:spPr bwMode="auto">
            <a:xfrm>
              <a:off x="2311400" y="4579939"/>
              <a:ext cx="6794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latin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44046" name="Text Box 14"/>
            <p:cNvSpPr txBox="1">
              <a:spLocks noChangeArrowheads="1"/>
            </p:cNvSpPr>
            <p:nvPr/>
          </p:nvSpPr>
          <p:spPr bwMode="auto">
            <a:xfrm>
              <a:off x="4894264" y="3956050"/>
              <a:ext cx="1260475" cy="101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Times New Roman" panose="02020603050405020304" pitchFamily="18" charset="0"/>
                </a:rPr>
                <a:t>Program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>
              <a:off x="3097214" y="4419600"/>
              <a:ext cx="180022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/>
            </a:p>
          </p:txBody>
        </p:sp>
        <p:sp>
          <p:nvSpPr>
            <p:cNvPr id="44048" name="Text Box 16"/>
            <p:cNvSpPr txBox="1">
              <a:spLocks noChangeArrowheads="1"/>
            </p:cNvSpPr>
            <p:nvPr/>
          </p:nvSpPr>
          <p:spPr bwMode="auto">
            <a:xfrm>
              <a:off x="3206750" y="4013201"/>
              <a:ext cx="14747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latin typeface="Times New Roman" panose="02020603050405020304" pitchFamily="18" charset="0"/>
                </a:rPr>
                <a:t>Address Bus</a:t>
              </a:r>
            </a:p>
          </p:txBody>
        </p:sp>
        <p:sp>
          <p:nvSpPr>
            <p:cNvPr id="44049" name="Line 17"/>
            <p:cNvSpPr>
              <a:spLocks noChangeShapeType="1"/>
            </p:cNvSpPr>
            <p:nvPr/>
          </p:nvSpPr>
          <p:spPr bwMode="auto">
            <a:xfrm flipV="1">
              <a:off x="3121026" y="6061075"/>
              <a:ext cx="181451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/>
            </a:p>
          </p:txBody>
        </p:sp>
        <p:sp>
          <p:nvSpPr>
            <p:cNvPr id="44050" name="Text Box 18"/>
            <p:cNvSpPr txBox="1">
              <a:spLocks noChangeArrowheads="1"/>
            </p:cNvSpPr>
            <p:nvPr/>
          </p:nvSpPr>
          <p:spPr bwMode="auto">
            <a:xfrm>
              <a:off x="3414713" y="5646739"/>
              <a:ext cx="11223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latin typeface="Times New Roman" panose="02020603050405020304" pitchFamily="18" charset="0"/>
                </a:rPr>
                <a:t>Data Bus</a:t>
              </a:r>
            </a:p>
          </p:txBody>
        </p:sp>
        <p:sp>
          <p:nvSpPr>
            <p:cNvPr id="44052" name="Text Box 20"/>
            <p:cNvSpPr txBox="1">
              <a:spLocks noChangeArrowheads="1"/>
            </p:cNvSpPr>
            <p:nvPr/>
          </p:nvSpPr>
          <p:spPr bwMode="auto">
            <a:xfrm>
              <a:off x="4879975" y="3570288"/>
              <a:ext cx="12334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latin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44053" name="Text Box 21"/>
            <p:cNvSpPr txBox="1">
              <a:spLocks noChangeArrowheads="1"/>
            </p:cNvSpPr>
            <p:nvPr/>
          </p:nvSpPr>
          <p:spPr bwMode="auto">
            <a:xfrm>
              <a:off x="4945064" y="5327650"/>
              <a:ext cx="1260475" cy="101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latin typeface="Times New Roman" panose="02020603050405020304" pitchFamily="18" charset="0"/>
                </a:rPr>
                <a:t>Data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4054" name="Line 22"/>
            <p:cNvSpPr>
              <a:spLocks noChangeShapeType="1"/>
            </p:cNvSpPr>
            <p:nvPr/>
          </p:nvSpPr>
          <p:spPr bwMode="auto">
            <a:xfrm>
              <a:off x="3119439" y="5588000"/>
              <a:ext cx="180022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/>
            </a:p>
          </p:txBody>
        </p:sp>
        <p:sp>
          <p:nvSpPr>
            <p:cNvPr id="44055" name="Text Box 23"/>
            <p:cNvSpPr txBox="1">
              <a:spLocks noChangeArrowheads="1"/>
            </p:cNvSpPr>
            <p:nvPr/>
          </p:nvSpPr>
          <p:spPr bwMode="auto">
            <a:xfrm>
              <a:off x="3228975" y="5181601"/>
              <a:ext cx="14747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latin typeface="Times New Roman" panose="02020603050405020304" pitchFamily="18" charset="0"/>
                </a:rPr>
                <a:t>Address Bus</a:t>
              </a:r>
            </a:p>
          </p:txBody>
        </p:sp>
        <p:sp>
          <p:nvSpPr>
            <p:cNvPr id="44056" name="Line 24"/>
            <p:cNvSpPr>
              <a:spLocks noChangeShapeType="1"/>
            </p:cNvSpPr>
            <p:nvPr/>
          </p:nvSpPr>
          <p:spPr bwMode="auto">
            <a:xfrm flipV="1">
              <a:off x="3086101" y="4892675"/>
              <a:ext cx="181451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/>
            </a:p>
          </p:txBody>
        </p:sp>
        <p:sp>
          <p:nvSpPr>
            <p:cNvPr id="44057" name="Text Box 25"/>
            <p:cNvSpPr txBox="1">
              <a:spLocks noChangeArrowheads="1"/>
            </p:cNvSpPr>
            <p:nvPr/>
          </p:nvSpPr>
          <p:spPr bwMode="auto">
            <a:xfrm>
              <a:off x="3379788" y="4478339"/>
              <a:ext cx="12065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latin typeface="Times New Roman" panose="02020603050405020304" pitchFamily="18" charset="0"/>
                </a:rPr>
                <a:t>Fetch Bus</a:t>
              </a:r>
            </a:p>
          </p:txBody>
        </p:sp>
        <p:sp>
          <p:nvSpPr>
            <p:cNvPr id="44059" name="Text Box 27"/>
            <p:cNvSpPr txBox="1">
              <a:spLocks noChangeArrowheads="1"/>
            </p:cNvSpPr>
            <p:nvPr/>
          </p:nvSpPr>
          <p:spPr bwMode="auto">
            <a:xfrm>
              <a:off x="4660900" y="389096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060" name="Text Box 28"/>
            <p:cNvSpPr txBox="1">
              <a:spLocks noChangeArrowheads="1"/>
            </p:cNvSpPr>
            <p:nvPr/>
          </p:nvSpPr>
          <p:spPr bwMode="auto">
            <a:xfrm>
              <a:off x="4713288" y="5189538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671079" y="1213729"/>
            <a:ext cx="3913188" cy="2139951"/>
            <a:chOff x="2220913" y="1270000"/>
            <a:chExt cx="3913188" cy="2139951"/>
          </a:xfrm>
        </p:grpSpPr>
        <p:sp>
          <p:nvSpPr>
            <p:cNvPr id="44035" name="Rectangle 3"/>
            <p:cNvSpPr>
              <a:spLocks noChangeArrowheads="1"/>
            </p:cNvSpPr>
            <p:nvPr/>
          </p:nvSpPr>
          <p:spPr bwMode="auto">
            <a:xfrm>
              <a:off x="2220913" y="1654176"/>
              <a:ext cx="855662" cy="175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/>
            </a:p>
          </p:txBody>
        </p:sp>
        <p:sp>
          <p:nvSpPr>
            <p:cNvPr id="44036" name="Text Box 4"/>
            <p:cNvSpPr txBox="1">
              <a:spLocks noChangeArrowheads="1"/>
            </p:cNvSpPr>
            <p:nvPr/>
          </p:nvSpPr>
          <p:spPr bwMode="auto">
            <a:xfrm>
              <a:off x="2290763" y="2308226"/>
              <a:ext cx="6794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44037" name="Text Box 5"/>
            <p:cNvSpPr txBox="1">
              <a:spLocks noChangeArrowheads="1"/>
            </p:cNvSpPr>
            <p:nvPr/>
          </p:nvSpPr>
          <p:spPr bwMode="auto">
            <a:xfrm>
              <a:off x="4873626" y="1684338"/>
              <a:ext cx="1260475" cy="1625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Times New Roman" panose="02020603050405020304" pitchFamily="18" charset="0"/>
                </a:rPr>
                <a:t>Program + Data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>
              <a:off x="3076576" y="2147888"/>
              <a:ext cx="180022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/>
            </a:p>
          </p:txBody>
        </p:sp>
        <p:sp>
          <p:nvSpPr>
            <p:cNvPr id="44039" name="Text Box 7"/>
            <p:cNvSpPr txBox="1">
              <a:spLocks noChangeArrowheads="1"/>
            </p:cNvSpPr>
            <p:nvPr/>
          </p:nvSpPr>
          <p:spPr bwMode="auto">
            <a:xfrm>
              <a:off x="3186114" y="1741489"/>
              <a:ext cx="147478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Times New Roman" panose="02020603050405020304" pitchFamily="18" charset="0"/>
                </a:rPr>
                <a:t>Address Bus</a:t>
              </a:r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 flipV="1">
              <a:off x="3071813" y="2714625"/>
              <a:ext cx="18145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/>
            </a:p>
          </p:txBody>
        </p:sp>
        <p:sp>
          <p:nvSpPr>
            <p:cNvPr id="44041" name="Text Box 9"/>
            <p:cNvSpPr txBox="1">
              <a:spLocks noChangeArrowheads="1"/>
            </p:cNvSpPr>
            <p:nvPr/>
          </p:nvSpPr>
          <p:spPr bwMode="auto">
            <a:xfrm>
              <a:off x="3379788" y="2359026"/>
              <a:ext cx="11223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Times New Roman" panose="02020603050405020304" pitchFamily="18" charset="0"/>
                </a:rPr>
                <a:t>Data Bus</a:t>
              </a:r>
            </a:p>
          </p:txBody>
        </p:sp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4857750" y="1270000"/>
              <a:ext cx="12334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44058" name="Text Box 26"/>
            <p:cNvSpPr txBox="1">
              <a:spLocks noChangeArrowheads="1"/>
            </p:cNvSpPr>
            <p:nvPr/>
          </p:nvSpPr>
          <p:spPr bwMode="auto">
            <a:xfrm>
              <a:off x="4624388" y="160496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061" name="Text Box 29"/>
            <p:cNvSpPr txBox="1">
              <a:spLocks noChangeArrowheads="1"/>
            </p:cNvSpPr>
            <p:nvPr/>
          </p:nvSpPr>
          <p:spPr bwMode="auto">
            <a:xfrm>
              <a:off x="4552950" y="2984501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latin typeface="Times New Roman" panose="02020603050405020304" pitchFamily="18" charset="0"/>
                </a:rPr>
                <a:t>2</a:t>
              </a:r>
              <a:r>
                <a:rPr lang="en-US" baseline="30000">
                  <a:latin typeface="Times New Roman" panose="02020603050405020304" pitchFamily="18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978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Microcontroller </a:t>
            </a:r>
            <a:r>
              <a:rPr lang="en-US" b="1" dirty="0" smtClean="0">
                <a:solidFill>
                  <a:srgbClr val="FF0000"/>
                </a:solidFill>
              </a:rPr>
              <a:t>Architectures(cont’d.)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3200" dirty="0" smtClean="0"/>
              <a:t>Von-Neumann </a:t>
            </a:r>
            <a:r>
              <a:rPr lang="en-US" sz="3200" dirty="0"/>
              <a:t>Architecture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one </a:t>
            </a:r>
            <a:r>
              <a:rPr lang="en-US" dirty="0" smtClean="0"/>
              <a:t>bus.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for both data transfer and instruction fetches.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</a:t>
            </a:r>
            <a:r>
              <a:rPr lang="en-US" dirty="0" smtClean="0"/>
              <a:t>annot </a:t>
            </a:r>
            <a:r>
              <a:rPr lang="en-US" dirty="0"/>
              <a:t>be performed at same time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sz="3200" dirty="0" smtClean="0"/>
              <a:t>Harvard </a:t>
            </a:r>
            <a:r>
              <a:rPr lang="en-US" sz="3200" dirty="0"/>
              <a:t>Architecture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Separate data and instruction buses.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Transfers to be performed simultaneously on both buses.</a:t>
            </a:r>
          </a:p>
          <a:p>
            <a:pPr marL="57150" indent="0">
              <a:buNone/>
            </a:pPr>
            <a:r>
              <a:rPr lang="en-US" sz="3200" dirty="0"/>
              <a:t>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8A65-B952-40D1-9D4E-1F84A8729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4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132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Applications of microcontrollers</a:t>
            </a: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90603" y="1339952"/>
            <a:ext cx="4517828" cy="5213350"/>
          </a:xfrm>
        </p:spPr>
        <p:txBody>
          <a:bodyPr>
            <a:noAutofit/>
          </a:bodyPr>
          <a:lstStyle/>
          <a:p>
            <a:r>
              <a:rPr lang="en-US" sz="2200" b="1" dirty="0"/>
              <a:t>Cell phone</a:t>
            </a:r>
          </a:p>
          <a:p>
            <a:r>
              <a:rPr lang="en-US" sz="2200" b="1" dirty="0"/>
              <a:t>Pager</a:t>
            </a:r>
          </a:p>
          <a:p>
            <a:r>
              <a:rPr lang="en-US" sz="2200" b="1" dirty="0"/>
              <a:t>Watch</a:t>
            </a:r>
          </a:p>
          <a:p>
            <a:r>
              <a:rPr lang="en-US" sz="2200" b="1" dirty="0"/>
              <a:t>Calculator</a:t>
            </a:r>
          </a:p>
          <a:p>
            <a:r>
              <a:rPr lang="en-US" sz="2200" b="1" dirty="0"/>
              <a:t>video games</a:t>
            </a:r>
          </a:p>
          <a:p>
            <a:r>
              <a:rPr lang="en-US" sz="2200" b="1" dirty="0"/>
              <a:t>Alarm clock</a:t>
            </a:r>
          </a:p>
          <a:p>
            <a:r>
              <a:rPr lang="en-US" sz="2200" b="1" dirty="0"/>
              <a:t>Air </a:t>
            </a:r>
            <a:r>
              <a:rPr lang="en-US" sz="2200" b="1" dirty="0" smtClean="0"/>
              <a:t>conditioner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D862-C6DC-4624-B11A-CF4F51481EA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962603" y="1311816"/>
            <a:ext cx="5390026" cy="5213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/>
              <a:t>TV remote</a:t>
            </a:r>
          </a:p>
          <a:p>
            <a:r>
              <a:rPr lang="en-US" sz="2200" b="1" dirty="0" smtClean="0"/>
              <a:t>Microwave  oven</a:t>
            </a:r>
          </a:p>
          <a:p>
            <a:r>
              <a:rPr lang="en-US" sz="2200" b="1" dirty="0" smtClean="0"/>
              <a:t>Washing machines</a:t>
            </a:r>
          </a:p>
          <a:p>
            <a:r>
              <a:rPr lang="en-US" sz="2200" b="1" dirty="0" smtClean="0"/>
              <a:t>An electronic smart weight display system</a:t>
            </a:r>
          </a:p>
          <a:p>
            <a:r>
              <a:rPr lang="en-US" sz="2200" b="1" dirty="0" smtClean="0"/>
              <a:t>Robotic system</a:t>
            </a:r>
          </a:p>
          <a:p>
            <a:r>
              <a:rPr lang="en-US" sz="2200" b="1" dirty="0" smtClean="0"/>
              <a:t>An anti-lock braking system monitor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776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r>
              <a:rPr lang="en-US" sz="6000" dirty="0" smtClean="0">
                <a:solidFill>
                  <a:srgbClr val="FF0000"/>
                </a:solidFill>
              </a:rPr>
              <a:t>Thank </a:t>
            </a:r>
            <a:r>
              <a:rPr lang="en-US" sz="6000" dirty="0" smtClean="0">
                <a:solidFill>
                  <a:srgbClr val="FF0000"/>
                </a:solidFill>
              </a:rPr>
              <a:t>You!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9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735" y="2150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Why do  we need to learn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Microprocessors/Microcontrollers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3094"/>
            <a:ext cx="10515600" cy="4673256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spcBef>
                <a:spcPct val="0"/>
              </a:spcBef>
              <a:spcAft>
                <a:spcPts val="3000"/>
              </a:spcAft>
              <a:buFont typeface="Wingdings" pitchFamily="2" charset="2"/>
              <a:buChar char="Ø"/>
            </a:pPr>
            <a:r>
              <a:rPr lang="en-US" sz="3600" dirty="0">
                <a:solidFill>
                  <a:srgbClr val="0070C0"/>
                </a:solidFill>
              </a:rPr>
              <a:t>Personal information products:</a:t>
            </a:r>
            <a:r>
              <a:rPr lang="en-US" sz="3600" dirty="0"/>
              <a:t> Cell phone, </a:t>
            </a:r>
            <a:r>
              <a:rPr lang="en-US" sz="3600" dirty="0" smtClean="0"/>
              <a:t>Pager</a:t>
            </a:r>
            <a:r>
              <a:rPr lang="en-US" sz="3600" dirty="0"/>
              <a:t>, </a:t>
            </a:r>
            <a:r>
              <a:rPr lang="en-US" sz="3600" dirty="0" smtClean="0"/>
              <a:t>Watch</a:t>
            </a:r>
            <a:r>
              <a:rPr lang="en-US" sz="3600" dirty="0"/>
              <a:t>, </a:t>
            </a:r>
            <a:r>
              <a:rPr lang="en-US" sz="3600" dirty="0" smtClean="0"/>
              <a:t>Pocket </a:t>
            </a:r>
            <a:r>
              <a:rPr lang="en-US" sz="3600" dirty="0"/>
              <a:t>recorder, </a:t>
            </a:r>
            <a:r>
              <a:rPr lang="en-US" sz="3600" dirty="0" smtClean="0"/>
              <a:t>Calculator</a:t>
            </a:r>
            <a:endParaRPr lang="en-US" sz="3600" dirty="0"/>
          </a:p>
          <a:p>
            <a:pPr marL="514350" indent="-514350" algn="just">
              <a:spcBef>
                <a:spcPct val="0"/>
              </a:spcBef>
              <a:spcAft>
                <a:spcPts val="3000"/>
              </a:spcAft>
              <a:buFont typeface="Wingdings" pitchFamily="2" charset="2"/>
              <a:buChar char="Ø"/>
            </a:pPr>
            <a:r>
              <a:rPr lang="en-US" sz="3600" dirty="0">
                <a:solidFill>
                  <a:srgbClr val="0070C0"/>
                </a:solidFill>
              </a:rPr>
              <a:t>Laptop </a:t>
            </a:r>
            <a:r>
              <a:rPr lang="en-US" sz="3600" dirty="0" smtClean="0">
                <a:solidFill>
                  <a:srgbClr val="0070C0"/>
                </a:solidFill>
              </a:rPr>
              <a:t>components: </a:t>
            </a:r>
            <a:r>
              <a:rPr lang="en-US" sz="3600" dirty="0"/>
              <a:t>M</a:t>
            </a:r>
            <a:r>
              <a:rPr lang="en-US" sz="3600" dirty="0" smtClean="0"/>
              <a:t>ouse</a:t>
            </a:r>
            <a:r>
              <a:rPr lang="en-US" sz="3600" dirty="0"/>
              <a:t>, </a:t>
            </a:r>
            <a:r>
              <a:rPr lang="en-US" sz="3600" dirty="0" smtClean="0"/>
              <a:t>Keyboard</a:t>
            </a:r>
            <a:r>
              <a:rPr lang="en-US" sz="3600" dirty="0"/>
              <a:t>, </a:t>
            </a:r>
            <a:r>
              <a:rPr lang="en-US" sz="3600" dirty="0" smtClean="0"/>
              <a:t>Modem</a:t>
            </a:r>
            <a:r>
              <a:rPr lang="en-US" sz="3600" dirty="0"/>
              <a:t>, </a:t>
            </a:r>
            <a:r>
              <a:rPr lang="en-US" sz="3600" dirty="0" smtClean="0"/>
              <a:t>Fax </a:t>
            </a:r>
            <a:r>
              <a:rPr lang="en-US" sz="3600" dirty="0"/>
              <a:t>card, </a:t>
            </a:r>
            <a:r>
              <a:rPr lang="en-US" sz="3600" dirty="0" smtClean="0"/>
              <a:t>Sound </a:t>
            </a:r>
            <a:r>
              <a:rPr lang="en-US" sz="3600" dirty="0"/>
              <a:t>card, </a:t>
            </a:r>
            <a:r>
              <a:rPr lang="en-US" sz="3600" dirty="0" smtClean="0"/>
              <a:t>Battery </a:t>
            </a:r>
            <a:r>
              <a:rPr lang="en-US" sz="3600" dirty="0"/>
              <a:t>charger</a:t>
            </a:r>
          </a:p>
          <a:p>
            <a:pPr marL="514350" indent="-514350" algn="just">
              <a:spcBef>
                <a:spcPct val="0"/>
              </a:spcBef>
              <a:spcAft>
                <a:spcPts val="3000"/>
              </a:spcAft>
              <a:buFont typeface="Wingdings" pitchFamily="2" charset="2"/>
              <a:buChar char="Ø"/>
            </a:pPr>
            <a:r>
              <a:rPr lang="en-US" sz="3600" dirty="0">
                <a:solidFill>
                  <a:srgbClr val="0070C0"/>
                </a:solidFill>
              </a:rPr>
              <a:t>Home appliances:  </a:t>
            </a:r>
            <a:r>
              <a:rPr lang="en-US" sz="3600" dirty="0"/>
              <a:t>D</a:t>
            </a:r>
            <a:r>
              <a:rPr lang="en-US" sz="3600" dirty="0" smtClean="0"/>
              <a:t>oor </a:t>
            </a:r>
            <a:r>
              <a:rPr lang="en-US" sz="3600" dirty="0"/>
              <a:t>lock, </a:t>
            </a:r>
            <a:r>
              <a:rPr lang="en-US" sz="3600" dirty="0" smtClean="0"/>
              <a:t>Alarm </a:t>
            </a:r>
            <a:r>
              <a:rPr lang="en-US" sz="3600" dirty="0"/>
              <a:t>clock, </a:t>
            </a:r>
            <a:r>
              <a:rPr lang="en-US" sz="3600" dirty="0" smtClean="0"/>
              <a:t>Thermostat</a:t>
            </a:r>
            <a:r>
              <a:rPr lang="en-US" sz="3600" dirty="0"/>
              <a:t>, </a:t>
            </a:r>
            <a:r>
              <a:rPr lang="en-US" sz="3600" dirty="0" smtClean="0"/>
              <a:t>Air </a:t>
            </a:r>
            <a:r>
              <a:rPr lang="en-US" sz="3600" dirty="0"/>
              <a:t>conditioner, TV remote, VCR, </a:t>
            </a:r>
            <a:r>
              <a:rPr lang="en-US" sz="3600" dirty="0" smtClean="0"/>
              <a:t>Refrigerator</a:t>
            </a:r>
            <a:r>
              <a:rPr lang="en-US" sz="3600" dirty="0"/>
              <a:t>, </a:t>
            </a:r>
            <a:r>
              <a:rPr lang="en-US" sz="3600" dirty="0" smtClean="0"/>
              <a:t>Exercise </a:t>
            </a:r>
            <a:r>
              <a:rPr lang="en-US" sz="3600" dirty="0"/>
              <a:t>equipment, </a:t>
            </a:r>
            <a:r>
              <a:rPr lang="en-US" sz="3600" dirty="0" smtClean="0"/>
              <a:t>Washer/dryer</a:t>
            </a:r>
            <a:r>
              <a:rPr lang="en-US" sz="3600" dirty="0"/>
              <a:t>, </a:t>
            </a:r>
            <a:r>
              <a:rPr lang="en-US" sz="3600" dirty="0" smtClean="0"/>
              <a:t>Microwave oven</a:t>
            </a:r>
          </a:p>
          <a:p>
            <a:pPr marL="514350" indent="-514350" algn="just">
              <a:spcBef>
                <a:spcPct val="0"/>
              </a:spcBef>
              <a:spcAft>
                <a:spcPts val="3000"/>
              </a:spcAft>
              <a:buFont typeface="Wingdings" pitchFamily="2" charset="2"/>
              <a:buChar char="Ø"/>
            </a:pPr>
            <a:r>
              <a:rPr lang="en-US" sz="3600" dirty="0">
                <a:solidFill>
                  <a:srgbClr val="0070C0"/>
                </a:solidFill>
              </a:rPr>
              <a:t>Industrial equipment: </a:t>
            </a:r>
            <a:r>
              <a:rPr lang="en-US" sz="3600" dirty="0"/>
              <a:t>Temperature/pressure controllers, Counters, </a:t>
            </a:r>
            <a:r>
              <a:rPr lang="en-US" sz="3600" dirty="0" smtClean="0"/>
              <a:t>Timers</a:t>
            </a:r>
            <a:r>
              <a:rPr lang="en-US" sz="3600" dirty="0"/>
              <a:t>, RPM Controllers </a:t>
            </a:r>
          </a:p>
          <a:p>
            <a:pPr marL="514350" indent="-514350" algn="just">
              <a:spcBef>
                <a:spcPct val="0"/>
              </a:spcBef>
              <a:spcAft>
                <a:spcPts val="3000"/>
              </a:spcAft>
              <a:buFont typeface="Wingdings" pitchFamily="2" charset="2"/>
              <a:buChar char="Ø"/>
            </a:pPr>
            <a:r>
              <a:rPr lang="en-US" sz="3600" dirty="0">
                <a:solidFill>
                  <a:srgbClr val="0070C0"/>
                </a:solidFill>
              </a:rPr>
              <a:t>Toys: </a:t>
            </a:r>
            <a:r>
              <a:rPr lang="en-US" sz="3600" dirty="0"/>
              <a:t>V</a:t>
            </a:r>
            <a:r>
              <a:rPr lang="en-US" sz="3600" dirty="0" smtClean="0"/>
              <a:t>ideo </a:t>
            </a:r>
            <a:r>
              <a:rPr lang="en-US" sz="3600" dirty="0"/>
              <a:t>games, </a:t>
            </a:r>
            <a:r>
              <a:rPr lang="en-US" sz="3600" dirty="0" smtClean="0"/>
              <a:t>Cars</a:t>
            </a:r>
            <a:r>
              <a:rPr lang="en-US" sz="3600" dirty="0"/>
              <a:t>, </a:t>
            </a:r>
            <a:r>
              <a:rPr lang="en-US" sz="3600" dirty="0" smtClean="0"/>
              <a:t>Dolls</a:t>
            </a:r>
            <a:r>
              <a:rPr lang="en-US" sz="3600" dirty="0"/>
              <a:t>, etc. </a:t>
            </a:r>
          </a:p>
          <a:p>
            <a:pPr marL="0" indent="0" algn="just">
              <a:spcBef>
                <a:spcPct val="0"/>
              </a:spcBef>
              <a:spcAft>
                <a:spcPts val="3000"/>
              </a:spcAft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735" y="2853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Why do  we need to learn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Microprocessors/Microcontrollers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3094"/>
            <a:ext cx="10515600" cy="4673256"/>
          </a:xfrm>
        </p:spPr>
        <p:txBody>
          <a:bodyPr>
            <a:normAutofit/>
          </a:bodyPr>
          <a:lstStyle/>
          <a:p>
            <a:pPr marL="0" lvl="1" indent="0" algn="just">
              <a:spcBef>
                <a:spcPct val="0"/>
              </a:spcBef>
              <a:spcAft>
                <a:spcPts val="3000"/>
              </a:spcAft>
              <a:buNone/>
            </a:pPr>
            <a:r>
              <a:rPr lang="en-US" sz="1100" dirty="0">
                <a:solidFill>
                  <a:schemeClr val="tx2"/>
                </a:solidFill>
              </a:rPr>
              <a:t> </a:t>
            </a:r>
            <a:endParaRPr lang="en-US" sz="1100" dirty="0" smtClean="0">
              <a:solidFill>
                <a:schemeClr val="tx2"/>
              </a:solidFill>
            </a:endParaRPr>
          </a:p>
          <a:p>
            <a:pPr marL="0" lvl="1" indent="0" algn="just">
              <a:spcBef>
                <a:spcPct val="0"/>
              </a:spcBef>
              <a:spcAft>
                <a:spcPts val="3000"/>
              </a:spcAft>
              <a:buNone/>
            </a:pPr>
            <a:endParaRPr lang="en-US" sz="1100" dirty="0">
              <a:solidFill>
                <a:schemeClr val="tx2"/>
              </a:solidFill>
            </a:endParaRPr>
          </a:p>
          <a:p>
            <a:pPr marL="0" lvl="1" indent="0" algn="just">
              <a:spcBef>
                <a:spcPct val="0"/>
              </a:spcBef>
              <a:spcAft>
                <a:spcPts val="3000"/>
              </a:spcAft>
              <a:buNone/>
            </a:pPr>
            <a:r>
              <a:rPr lang="en-US" sz="2800" dirty="0" smtClean="0"/>
              <a:t>So</a:t>
            </a:r>
            <a:r>
              <a:rPr lang="en-US" sz="2800" dirty="0"/>
              <a:t>, A </a:t>
            </a:r>
            <a:r>
              <a:rPr lang="en-US" sz="2800" dirty="0" smtClean="0"/>
              <a:t>good designer should always know what type </a:t>
            </a:r>
            <a:r>
              <a:rPr lang="en-US" sz="2800" dirty="0"/>
              <a:t>of controller  he/she </a:t>
            </a:r>
            <a:r>
              <a:rPr lang="en-US" sz="2800" dirty="0" smtClean="0"/>
              <a:t>is using, their </a:t>
            </a:r>
            <a:r>
              <a:rPr lang="en-US" sz="2800" dirty="0"/>
              <a:t>architecture, </a:t>
            </a:r>
            <a:r>
              <a:rPr lang="en-US" sz="2800" dirty="0" smtClean="0"/>
              <a:t>advantages, disadvantages, </a:t>
            </a:r>
            <a:r>
              <a:rPr lang="en-US" sz="2800" dirty="0"/>
              <a:t>ways to reduce production costs and product reliability etc</a:t>
            </a:r>
            <a:r>
              <a:rPr lang="en-US" sz="2800" dirty="0" smtClean="0"/>
              <a:t>…                                                </a:t>
            </a:r>
            <a:endParaRPr lang="en-US" sz="2800" dirty="0"/>
          </a:p>
          <a:p>
            <a:pPr marL="0" indent="0" algn="just">
              <a:spcBef>
                <a:spcPct val="0"/>
              </a:spcBef>
              <a:spcAft>
                <a:spcPts val="3000"/>
              </a:spcAft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0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736978" y="1527176"/>
            <a:ext cx="10671919" cy="425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71463" indent="-2714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marL="457200" indent="-457200" algn="just" eaLnBrk="1" hangingPunct="1">
              <a:spcBef>
                <a:spcPts val="675"/>
              </a:spcBef>
              <a:buSzPct val="85000"/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000000"/>
                </a:solidFill>
                <a:latin typeface="+mn-lt"/>
              </a:rPr>
              <a:t>Microprocessor and CPU are used </a:t>
            </a:r>
            <a:r>
              <a:rPr lang="en-US" sz="2800" b="0" dirty="0" smtClean="0">
                <a:solidFill>
                  <a:srgbClr val="000000"/>
                </a:solidFill>
                <a:latin typeface="+mn-lt"/>
              </a:rPr>
              <a:t>interchangeably.</a:t>
            </a:r>
          </a:p>
          <a:p>
            <a:pPr marL="457200" indent="-457200" algn="just" eaLnBrk="1" hangingPunct="1">
              <a:spcBef>
                <a:spcPts val="675"/>
              </a:spcBef>
              <a:buSzPct val="85000"/>
              <a:buFont typeface="Wingdings" panose="05000000000000000000" pitchFamily="2" charset="2"/>
              <a:buChar char="Ø"/>
            </a:pPr>
            <a:endParaRPr lang="en-US" sz="2800" b="0" dirty="0">
              <a:solidFill>
                <a:srgbClr val="000000"/>
              </a:solidFill>
              <a:latin typeface="+mn-lt"/>
            </a:endParaRPr>
          </a:p>
          <a:p>
            <a:pPr marL="457200" indent="-457200" algn="just" eaLnBrk="1" hangingPunct="1">
              <a:spcBef>
                <a:spcPts val="675"/>
              </a:spcBef>
              <a:buSzPct val="85000"/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000000"/>
                </a:solidFill>
                <a:latin typeface="+mn-lt"/>
              </a:rPr>
              <a:t>A microprocessor is a multipurpose, programmable, clock-driven, register based electronic device that reads binary instructions from a storage device called memory, accepts binary data as input and processes data according to those instructions and provides results as output.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4900" b="1" dirty="0" smtClean="0">
                <a:solidFill>
                  <a:srgbClr val="FF0000"/>
                </a:solidFill>
              </a:rPr>
              <a:t>Microprocessor</a:t>
            </a:r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248414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4900" b="1" dirty="0" smtClean="0">
                <a:solidFill>
                  <a:srgbClr val="FF0000"/>
                </a:solidFill>
              </a:rPr>
              <a:t>Microprocessor (cont’d.)</a:t>
            </a:r>
            <a:r>
              <a:rPr lang="en-US" sz="3600" b="1" dirty="0">
                <a:solidFill>
                  <a:srgbClr val="FF0000"/>
                </a:solidFill>
              </a:rPr>
              <a:t/>
            </a:r>
            <a:br>
              <a:rPr lang="en-US" sz="3600" b="1" dirty="0">
                <a:solidFill>
                  <a:srgbClr val="FF0000"/>
                </a:solidFill>
              </a:rPr>
            </a:b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374"/>
            <a:ext cx="10515600" cy="483097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 CPU built into a single VLSI chip is called a </a:t>
            </a:r>
            <a:r>
              <a:rPr lang="en-US" dirty="0" smtClean="0"/>
              <a:t>microprocessor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It is </a:t>
            </a:r>
            <a:r>
              <a:rPr lang="en-US" dirty="0" smtClean="0"/>
              <a:t>a general-purpose </a:t>
            </a:r>
            <a:r>
              <a:rPr lang="en-US" dirty="0"/>
              <a:t>device and additional external circuitry are added to make it a microcomputer.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microprocessor   contains arithmetic and logic unit (ALU), </a:t>
            </a:r>
            <a:r>
              <a:rPr lang="en-US" dirty="0" smtClean="0"/>
              <a:t>control </a:t>
            </a:r>
            <a:r>
              <a:rPr lang="en-US" dirty="0"/>
              <a:t>unit, Instruction register, Program counter (PC), clock circuit (internal or external), reset circuit (internal or external) and registers. But the microprocessor has no on chip I/O Ports, </a:t>
            </a:r>
            <a:r>
              <a:rPr lang="en-US" dirty="0" smtClean="0"/>
              <a:t>Timers, Memory </a:t>
            </a:r>
            <a:r>
              <a:rPr lang="en-US" dirty="0"/>
              <a:t>etc.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For example, Intel </a:t>
            </a:r>
            <a:r>
              <a:rPr lang="en-US" dirty="0" smtClean="0"/>
              <a:t>8085 is </a:t>
            </a:r>
            <a:r>
              <a:rPr lang="en-US" dirty="0"/>
              <a:t>an 8-bit microprocessor and Intel 8086/8088 a 16-bit microprocessor.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Microprocessor (cont’d.)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640" y="1772576"/>
            <a:ext cx="5486400" cy="423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83901" y="5987018"/>
            <a:ext cx="40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</a:t>
            </a:r>
            <a:r>
              <a:rPr lang="en-US" b="1" dirty="0" smtClean="0"/>
              <a:t>. </a:t>
            </a:r>
            <a:r>
              <a:rPr lang="en-US" b="1" dirty="0"/>
              <a:t>Block diagram of a Microprocessor.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Microprocessor (</a:t>
            </a:r>
            <a:r>
              <a:rPr lang="en-US" b="1" dirty="0">
                <a:solidFill>
                  <a:srgbClr val="FF0000"/>
                </a:solidFill>
              </a:rPr>
              <a:t>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247142" cy="43513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Arithmetic and Logic Unit (ALU)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/>
              <a:t>It is the place where actual computations take place. </a:t>
            </a:r>
            <a:endParaRPr lang="en-US" sz="2800" dirty="0" smtClean="0"/>
          </a:p>
          <a:p>
            <a:pPr marL="457200" lvl="1" indent="0">
              <a:buNone/>
            </a:pPr>
            <a:endParaRPr lang="en-US" sz="2800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Consist of circuits which performs arithmetic operations over data received from memory and capable to compare to compare numbers.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2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Microprocessor (</a:t>
            </a:r>
            <a:r>
              <a:rPr lang="en-US" b="1" dirty="0">
                <a:solidFill>
                  <a:srgbClr val="FF0000"/>
                </a:solidFill>
              </a:rPr>
              <a:t>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19006" cy="43513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Control Unit (CU)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The coordination and control of a computer is the sole responsibility of the CU.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It interrupts the instructions fetched into the computers, determines what data if any are needed, where it is stored, where to store the result of the operations.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It ensured that according to the fetched instructions the right operation is done on the right data at the right time.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1092</Words>
  <Application>Microsoft Office PowerPoint</Application>
  <PresentationFormat>Widescreen</PresentationFormat>
  <Paragraphs>193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DejaVu Sans</vt:lpstr>
      <vt:lpstr>新細明體</vt:lpstr>
      <vt:lpstr>Times New Roman</vt:lpstr>
      <vt:lpstr>Wingdings</vt:lpstr>
      <vt:lpstr>Office Theme</vt:lpstr>
      <vt:lpstr>Introduction to Microprocessor and Microcontroller</vt:lpstr>
      <vt:lpstr>Why do  we need to learn  Microprocessors/Microcontrollers?</vt:lpstr>
      <vt:lpstr>Why do  we need to learn  Microprocessors/Microcontrollers? (cont’d.)</vt:lpstr>
      <vt:lpstr>Why do  we need to learn  Microprocessors/Microcontrollers? (cont’d.)</vt:lpstr>
      <vt:lpstr>PowerPoint Presentation</vt:lpstr>
      <vt:lpstr> Microprocessor (cont’d.) </vt:lpstr>
      <vt:lpstr>Microprocessor (cont’d.)</vt:lpstr>
      <vt:lpstr>Microprocessor (cont’d.)</vt:lpstr>
      <vt:lpstr>Microprocessor (cont’d.)</vt:lpstr>
      <vt:lpstr>Microprocessor (cont’d.)</vt:lpstr>
      <vt:lpstr>Microprocessor (cont’d.)</vt:lpstr>
      <vt:lpstr>Microprocessor (cont’d.)</vt:lpstr>
      <vt:lpstr>Microprocessor (cont’d.)</vt:lpstr>
      <vt:lpstr>Microcontroller</vt:lpstr>
      <vt:lpstr>Microcontroller (cont’d.)</vt:lpstr>
      <vt:lpstr>Microcontroller (cont’d.) </vt:lpstr>
      <vt:lpstr>Microcontroller (cont’d.)</vt:lpstr>
      <vt:lpstr> Microprocessor vs. Microcontroller </vt:lpstr>
      <vt:lpstr>PowerPoint Presentation</vt:lpstr>
      <vt:lpstr>Types</vt:lpstr>
      <vt:lpstr> Criteria for Choosing a Microcontroller</vt:lpstr>
      <vt:lpstr>Criteria for Choosing a Microcontroller (cont’d.)</vt:lpstr>
      <vt:lpstr> Microcontroller Architectures</vt:lpstr>
      <vt:lpstr>Microcontroller Architectures(cont’d.)</vt:lpstr>
      <vt:lpstr>Applications of microcontrollers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Insanur Shuvo</dc:creator>
  <cp:lastModifiedBy>Microsoft account</cp:lastModifiedBy>
  <cp:revision>180</cp:revision>
  <dcterms:created xsi:type="dcterms:W3CDTF">2016-09-19T04:08:53Z</dcterms:created>
  <dcterms:modified xsi:type="dcterms:W3CDTF">2023-08-06T21:23:15Z</dcterms:modified>
</cp:coreProperties>
</file>