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310" r:id="rId3"/>
    <p:sldId id="267" r:id="rId4"/>
    <p:sldId id="269" r:id="rId5"/>
    <p:sldId id="295" r:id="rId6"/>
    <p:sldId id="296" r:id="rId7"/>
    <p:sldId id="268" r:id="rId8"/>
    <p:sldId id="270" r:id="rId9"/>
    <p:sldId id="271" r:id="rId10"/>
    <p:sldId id="272" r:id="rId11"/>
    <p:sldId id="305" r:id="rId12"/>
    <p:sldId id="297" r:id="rId13"/>
    <p:sldId id="300" r:id="rId14"/>
    <p:sldId id="298" r:id="rId15"/>
    <p:sldId id="306" r:id="rId16"/>
    <p:sldId id="301" r:id="rId17"/>
    <p:sldId id="302" r:id="rId18"/>
    <p:sldId id="303" r:id="rId19"/>
    <p:sldId id="304" r:id="rId20"/>
    <p:sldId id="275" r:id="rId21"/>
    <p:sldId id="276" r:id="rId22"/>
    <p:sldId id="308" r:id="rId23"/>
    <p:sldId id="309" r:id="rId24"/>
    <p:sldId id="278" r:id="rId25"/>
    <p:sldId id="279" r:id="rId26"/>
    <p:sldId id="307" r:id="rId27"/>
    <p:sldId id="312" r:id="rId28"/>
    <p:sldId id="313" r:id="rId29"/>
    <p:sldId id="314" r:id="rId30"/>
    <p:sldId id="315" r:id="rId31"/>
    <p:sldId id="326" r:id="rId32"/>
    <p:sldId id="327" r:id="rId33"/>
    <p:sldId id="335" r:id="rId34"/>
    <p:sldId id="328" r:id="rId35"/>
    <p:sldId id="319" r:id="rId36"/>
    <p:sldId id="317" r:id="rId37"/>
    <p:sldId id="318" r:id="rId38"/>
    <p:sldId id="316" r:id="rId39"/>
    <p:sldId id="320" r:id="rId40"/>
    <p:sldId id="321" r:id="rId41"/>
    <p:sldId id="322" r:id="rId42"/>
    <p:sldId id="329" r:id="rId43"/>
    <p:sldId id="330" r:id="rId44"/>
    <p:sldId id="331" r:id="rId45"/>
    <p:sldId id="332" r:id="rId46"/>
    <p:sldId id="333" r:id="rId47"/>
    <p:sldId id="334" r:id="rId48"/>
    <p:sldId id="311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>
      <p:cViewPr varScale="1">
        <p:scale>
          <a:sx n="68" d="100"/>
          <a:sy n="68" d="100"/>
        </p:scale>
        <p:origin x="133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2DA32-312D-4A83-ACF2-C2A3577831A3}" type="datetimeFigureOut">
              <a:rPr lang="en-US" smtClean="0"/>
              <a:t>10-Aug-23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5A01F-F623-44C5-A5DF-96BD81DC3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53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5A01F-F623-44C5-A5DF-96BD81DC39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03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5A01F-F623-44C5-A5DF-96BD81DC39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17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5A01F-F623-44C5-A5DF-96BD81DC39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02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Float to</a:t>
            </a:r>
            <a:r>
              <a:rPr lang="en-US" baseline="0" dirty="0" smtClean="0"/>
              <a:t> binary conversion: https://www.log2base2.com/number-system/float-to-binary-conversion.html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5A01F-F623-44C5-A5DF-96BD81DC39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41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5A01F-F623-44C5-A5DF-96BD81DC39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2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99BB947-17E4-4DAC-A706-6CBF84D8AD6B}" type="datetime1">
              <a:rPr lang="en-US" smtClean="0"/>
              <a:t>10-Aug-23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2C23-3A8F-407D-AA41-DE0D7110FFE0}" type="datetime1">
              <a:rPr lang="en-US" smtClean="0"/>
              <a:t>10-Aug-23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A9F8-25CB-435C-BC58-739E7BE801B6}" type="datetime1">
              <a:rPr lang="en-US" smtClean="0"/>
              <a:t>10-Aug-23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0544824-38C6-452E-981C-B0139C768F36}" type="datetime1">
              <a:rPr lang="en-US" smtClean="0"/>
              <a:t>10-Aug-23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84AAC2A-7625-4FAF-AC7A-A1D865CA9084}" type="datetime1">
              <a:rPr lang="en-US" smtClean="0"/>
              <a:t>10-Aug-23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5ED9-F45E-4109-A7CC-769DFC651ED5}" type="datetime1">
              <a:rPr lang="en-US" smtClean="0"/>
              <a:t>10-Aug-23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7D89-B89E-404B-8659-D0C24AC743F0}" type="datetime1">
              <a:rPr lang="en-US" smtClean="0"/>
              <a:t>10-Aug-23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10C116E-866A-4CB6-9EF4-E039B71332DE}" type="datetime1">
              <a:rPr lang="en-US" smtClean="0"/>
              <a:t>10-Aug-23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240B-71BE-4FDD-98BF-B870C9CDC854}" type="datetime1">
              <a:rPr lang="en-US" smtClean="0"/>
              <a:t>10-Aug-23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2B94716-0891-4BEC-854F-47D43DE56494}" type="datetime1">
              <a:rPr lang="en-US" smtClean="0"/>
              <a:t>10-Aug-23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CDA1C43-C044-4965-9062-86619F993851}" type="datetime1">
              <a:rPr lang="en-US" smtClean="0"/>
              <a:t>10-Aug-23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656D36C-5655-4A62-99BD-890AB6498CD0}" type="datetime1">
              <a:rPr lang="en-US" smtClean="0"/>
              <a:t>10-Aug-23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86000"/>
            <a:ext cx="6096000" cy="827562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Calibri (Head)"/>
              </a:rPr>
              <a:t>math coprocessor</a:t>
            </a:r>
            <a:endParaRPr lang="en-US" sz="4400" dirty="0">
              <a:solidFill>
                <a:srgbClr val="002060"/>
              </a:solidFill>
              <a:latin typeface="Calibri (Headings)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362200" y="3352800"/>
            <a:ext cx="33528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2060"/>
              </a:buClr>
              <a:buSzPct val="100000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Farhan Sadaf</a:t>
            </a:r>
          </a:p>
          <a:p>
            <a:pPr>
              <a:buClr>
                <a:srgbClr val="002060"/>
              </a:buClr>
              <a:buSzPct val="100000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Lecturer, Dept. of CSE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6096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Calibri (Body)"/>
              </a:rPr>
              <a:t>Packed decimal numbers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8281416" cy="2895600"/>
          </a:xfrm>
        </p:spPr>
        <p:txBody>
          <a:bodyPr/>
          <a:lstStyle/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The binary coded decimal </a:t>
            </a:r>
            <a:r>
              <a:rPr lang="en-US" dirty="0">
                <a:solidFill>
                  <a:srgbClr val="00B050"/>
                </a:solidFill>
                <a:latin typeface="Calibri (Body)"/>
              </a:rPr>
              <a:t>(BCD) form requires 80 bits of memory. </a:t>
            </a: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Each number is stored as an </a:t>
            </a:r>
            <a:r>
              <a:rPr lang="en-US" dirty="0">
                <a:solidFill>
                  <a:srgbClr val="00B050"/>
                </a:solidFill>
                <a:latin typeface="Calibri (Body)"/>
              </a:rPr>
              <a:t>18-digit packed integer 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in nine bytes of memory as two digits per byte.</a:t>
            </a: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The </a:t>
            </a:r>
            <a:r>
              <a:rPr lang="en-US" dirty="0">
                <a:solidFill>
                  <a:srgbClr val="00B050"/>
                </a:solidFill>
                <a:latin typeface="Calibri (Body)"/>
              </a:rPr>
              <a:t>tenth byte contains only a sign bit 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for the 18-digit signed BCD number.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26013"/>
              </p:ext>
            </p:extLst>
          </p:nvPr>
        </p:nvGraphicFramePr>
        <p:xfrm>
          <a:off x="76200" y="3657600"/>
          <a:ext cx="8915408" cy="9753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692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92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92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92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92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92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923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923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923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6923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923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6923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69232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69232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69232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469232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469232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469232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469232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</a:tblGrid>
              <a:tr h="457200">
                <a:tc grid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rgbClr val="002060"/>
                          </a:solidFill>
                        </a:rPr>
                        <a:t>79</a:t>
                      </a:r>
                    </a:p>
                    <a:p>
                      <a:pPr algn="l"/>
                      <a:endParaRPr lang="en-US" sz="13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2060"/>
                          </a:solidFill>
                        </a:rPr>
                        <a:t>                                                                                  0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002060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2060"/>
                          </a:solidFill>
                        </a:rPr>
                        <a:t>d17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rgbClr val="002060"/>
                          </a:solidFill>
                        </a:rPr>
                        <a:t>d16</a:t>
                      </a:r>
                    </a:p>
                    <a:p>
                      <a:endParaRPr lang="en-US" sz="13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rgbClr val="002060"/>
                          </a:solidFill>
                        </a:rPr>
                        <a:t>d15</a:t>
                      </a:r>
                    </a:p>
                    <a:p>
                      <a:endParaRPr lang="en-US" sz="13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rgbClr val="002060"/>
                          </a:solidFill>
                        </a:rPr>
                        <a:t>d14</a:t>
                      </a:r>
                    </a:p>
                    <a:p>
                      <a:endParaRPr lang="en-US" sz="13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rgbClr val="002060"/>
                          </a:solidFill>
                        </a:rPr>
                        <a:t>d13</a:t>
                      </a:r>
                    </a:p>
                    <a:p>
                      <a:endParaRPr lang="en-US" sz="13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rgbClr val="002060"/>
                          </a:solidFill>
                        </a:rPr>
                        <a:t>d12</a:t>
                      </a:r>
                    </a:p>
                    <a:p>
                      <a:endParaRPr lang="en-US" sz="13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rgbClr val="002060"/>
                          </a:solidFill>
                        </a:rPr>
                        <a:t>d11</a:t>
                      </a:r>
                    </a:p>
                    <a:p>
                      <a:endParaRPr lang="en-US" sz="13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2060"/>
                          </a:solidFill>
                        </a:rPr>
                        <a:t>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2060"/>
                          </a:solidFill>
                        </a:rPr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2060"/>
                          </a:solidFill>
                        </a:rPr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2060"/>
                          </a:solidFill>
                        </a:rPr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2060"/>
                          </a:solidFill>
                        </a:rPr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2060"/>
                          </a:solidFill>
                        </a:rPr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2060"/>
                          </a:solidFill>
                        </a:rPr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2060"/>
                          </a:solidFill>
                        </a:rPr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2060"/>
                          </a:solidFill>
                        </a:rPr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2060"/>
                          </a:solidFill>
                        </a:rPr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2060"/>
                          </a:solidFill>
                        </a:rPr>
                        <a:t>d0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467600" cy="6096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Calibri (Body)"/>
              </a:rPr>
              <a:t>Real numbers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81416" cy="4873752"/>
          </a:xfrm>
        </p:spPr>
        <p:txBody>
          <a:bodyPr/>
          <a:lstStyle/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Calibri (Body)"/>
              </a:rPr>
              <a:t>Floating point numbers are often called real numbers because they hold signed integers, fractions and mixed numbers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.</a:t>
            </a: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A floating point number has three parts:  a    </a:t>
            </a:r>
            <a:r>
              <a:rPr lang="en-US" dirty="0">
                <a:solidFill>
                  <a:srgbClr val="00B050"/>
                </a:solidFill>
                <a:latin typeface="Calibri (Body)"/>
              </a:rPr>
              <a:t>sign-bit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,  </a:t>
            </a:r>
            <a:r>
              <a:rPr lang="en-US" dirty="0">
                <a:solidFill>
                  <a:srgbClr val="00B050"/>
                </a:solidFill>
                <a:latin typeface="Calibri (Body)"/>
              </a:rPr>
              <a:t>a biased exponent 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and </a:t>
            </a:r>
            <a:r>
              <a:rPr lang="en-US" dirty="0">
                <a:solidFill>
                  <a:srgbClr val="00B050"/>
                </a:solidFill>
                <a:latin typeface="Calibri (Body)"/>
              </a:rPr>
              <a:t>a </a:t>
            </a:r>
            <a:r>
              <a:rPr lang="en-US" dirty="0" err="1" smtClean="0">
                <a:solidFill>
                  <a:srgbClr val="00B050"/>
                </a:solidFill>
                <a:latin typeface="Calibri (Body)"/>
              </a:rPr>
              <a:t>significand</a:t>
            </a:r>
            <a:r>
              <a:rPr lang="en-US" dirty="0" smtClean="0">
                <a:solidFill>
                  <a:srgbClr val="002060"/>
                </a:solidFill>
                <a:latin typeface="Calibri (Body)"/>
              </a:rPr>
              <a:t>.</a:t>
            </a:r>
            <a:endParaRPr lang="en-US" dirty="0">
              <a:solidFill>
                <a:srgbClr val="002060"/>
              </a:solidFill>
              <a:latin typeface="Calibri (Body)"/>
            </a:endParaRP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Floating point numbers are written in scientific binary notation. </a:t>
            </a: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Calibri (Body)"/>
              </a:rPr>
              <a:t>Three types 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of floating point numbers: </a:t>
            </a:r>
            <a:endParaRPr lang="en-US" dirty="0" smtClean="0">
              <a:solidFill>
                <a:srgbClr val="002060"/>
              </a:solidFill>
              <a:latin typeface="Calibri (Body)"/>
            </a:endParaRPr>
          </a:p>
          <a:p>
            <a:pPr lvl="1"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sz="2400" dirty="0">
                <a:solidFill>
                  <a:srgbClr val="002060"/>
                </a:solidFill>
                <a:latin typeface="Calibri (Body)"/>
              </a:rPr>
              <a:t> short </a:t>
            </a:r>
            <a:r>
              <a:rPr lang="en-US" sz="2400" dirty="0">
                <a:solidFill>
                  <a:srgbClr val="002060"/>
                </a:solidFill>
                <a:latin typeface="Calibri (Body)"/>
              </a:rPr>
              <a:t>(32 bits), </a:t>
            </a:r>
          </a:p>
          <a:p>
            <a:pPr lvl="1"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sz="2400" dirty="0">
                <a:solidFill>
                  <a:srgbClr val="002060"/>
                </a:solidFill>
                <a:latin typeface="Calibri (Body)"/>
              </a:rPr>
              <a:t> long </a:t>
            </a:r>
            <a:r>
              <a:rPr lang="en-US" sz="2400" dirty="0">
                <a:solidFill>
                  <a:srgbClr val="002060"/>
                </a:solidFill>
                <a:latin typeface="Calibri (Body)"/>
              </a:rPr>
              <a:t>(64 bits), </a:t>
            </a:r>
          </a:p>
          <a:p>
            <a:pPr lvl="1"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sz="2400" dirty="0">
                <a:solidFill>
                  <a:srgbClr val="002060"/>
                </a:solidFill>
                <a:latin typeface="Calibri (Body)"/>
              </a:rPr>
              <a:t> temporary </a:t>
            </a:r>
            <a:r>
              <a:rPr lang="en-US" sz="2400" dirty="0">
                <a:solidFill>
                  <a:srgbClr val="002060"/>
                </a:solidFill>
                <a:latin typeface="Calibri (Body)"/>
              </a:rPr>
              <a:t>(80 bits).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1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229600" cy="37338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The goal of floating point representation is represent a large range of numbers </a:t>
            </a:r>
          </a:p>
          <a:p>
            <a:pPr eaLnBrk="1" hangingPunct="1"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rgbClr val="002060"/>
              </a:solidFill>
              <a:latin typeface="Calibri (Body)"/>
            </a:endParaRPr>
          </a:p>
          <a:p>
            <a:pPr eaLnBrk="1" hangingPunct="1"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Important Terms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>
                <a:solidFill>
                  <a:srgbClr val="002060"/>
                </a:solidFill>
                <a:latin typeface="Calibri (Body)"/>
              </a:rPr>
              <a:t>  Given the number     -</a:t>
            </a:r>
            <a:r>
              <a:rPr lang="en-US" sz="2400" b="1" dirty="0">
                <a:solidFill>
                  <a:srgbClr val="002060"/>
                </a:solidFill>
              </a:rPr>
              <a:t>1.234 x 10</a:t>
            </a:r>
            <a:r>
              <a:rPr lang="en-US" sz="2400" b="1" baseline="30000" dirty="0">
                <a:solidFill>
                  <a:srgbClr val="002060"/>
                </a:solidFill>
              </a:rPr>
              <a:t>2</a:t>
            </a:r>
          </a:p>
          <a:p>
            <a:pPr marL="365760" lvl="1" indent="0">
              <a:lnSpc>
                <a:spcPct val="90000"/>
              </a:lnSpc>
              <a:buClr>
                <a:srgbClr val="002060"/>
              </a:buClr>
              <a:buNone/>
            </a:pPr>
            <a:endParaRPr lang="en-US" sz="2400" dirty="0">
              <a:solidFill>
                <a:srgbClr val="002060"/>
              </a:solidFill>
              <a:latin typeface="Calibri (Body)"/>
            </a:endParaRPr>
          </a:p>
          <a:p>
            <a:pPr lvl="1" eaLnBrk="1" hangingPunct="1"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2060"/>
                </a:solidFill>
                <a:latin typeface="Calibri (Body)"/>
              </a:rPr>
              <a:t>			Sign = negative</a:t>
            </a:r>
          </a:p>
          <a:p>
            <a:pPr lvl="1" eaLnBrk="1" hangingPunct="1"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2060"/>
                </a:solidFill>
                <a:latin typeface="Calibri (Body)"/>
              </a:rPr>
              <a:t>			Mantissa  = .234</a:t>
            </a:r>
          </a:p>
          <a:p>
            <a:pPr lvl="1" eaLnBrk="1" hangingPunct="1"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2060"/>
                </a:solidFill>
                <a:latin typeface="Calibri (Body)"/>
              </a:rPr>
              <a:t>			Exponent  =  2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0010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800" b="1" dirty="0">
                <a:solidFill>
                  <a:srgbClr val="002060"/>
                </a:solidFill>
                <a:latin typeface="Calibri (Head)"/>
              </a:rPr>
              <a:t>Floating Point Arithmetic (Real)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350293" y="1295400"/>
            <a:ext cx="8229600" cy="4648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The Sign</a:t>
            </a:r>
          </a:p>
          <a:p>
            <a:pPr lvl="1" algn="just" eaLnBrk="1" hangingPunct="1">
              <a:lnSpc>
                <a:spcPct val="8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2060"/>
                </a:solidFill>
                <a:latin typeface="Calibri (Body)"/>
              </a:rPr>
              <a:t>The sign is positive(a 0 bit) or negative (a 1 bit)</a:t>
            </a:r>
          </a:p>
          <a:p>
            <a:pPr lvl="1" algn="just" eaLnBrk="1" hangingPunct="1">
              <a:lnSpc>
                <a:spcPct val="8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002060"/>
              </a:solidFill>
              <a:latin typeface="Calibri (Body)"/>
            </a:endParaRPr>
          </a:p>
          <a:p>
            <a:pPr algn="just" eaLnBrk="1" hangingPunct="1">
              <a:lnSpc>
                <a:spcPct val="8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The Mantissa (</a:t>
            </a:r>
            <a:r>
              <a:rPr lang="en-US" dirty="0" err="1">
                <a:solidFill>
                  <a:srgbClr val="002060"/>
                </a:solidFill>
                <a:latin typeface="Calibri (Body)"/>
              </a:rPr>
              <a:t>Significand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)</a:t>
            </a:r>
          </a:p>
          <a:p>
            <a:pPr lvl="1" algn="just">
              <a:lnSpc>
                <a:spcPct val="8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B050"/>
                </a:solidFill>
                <a:latin typeface="Calibri (Body)"/>
              </a:rPr>
              <a:t>The bits to the right of decimal point is the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 (Body)"/>
              </a:rPr>
              <a:t>mantissa</a:t>
            </a:r>
            <a:r>
              <a:rPr lang="en-US" sz="2400" dirty="0">
                <a:solidFill>
                  <a:srgbClr val="00B050"/>
                </a:solidFill>
                <a:latin typeface="Calibri (Body)"/>
              </a:rPr>
              <a:t> or </a:t>
            </a:r>
            <a:r>
              <a:rPr lang="en-US" sz="2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 (Body)"/>
              </a:rPr>
              <a:t>significand</a:t>
            </a:r>
            <a:r>
              <a:rPr lang="en-US" sz="2400" dirty="0">
                <a:solidFill>
                  <a:srgbClr val="002060"/>
                </a:solidFill>
                <a:latin typeface="Calibri (Body)"/>
              </a:rPr>
              <a:t>. </a:t>
            </a:r>
          </a:p>
          <a:p>
            <a:pPr lvl="1" algn="just" eaLnBrk="1" hangingPunct="1">
              <a:lnSpc>
                <a:spcPct val="8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B050"/>
                </a:solidFill>
                <a:latin typeface="Calibri (Body)"/>
              </a:rPr>
              <a:t>The numeral to the left of the decimal point is ALWAYS 1 </a:t>
            </a:r>
            <a:r>
              <a:rPr lang="en-US" sz="2400" dirty="0">
                <a:solidFill>
                  <a:srgbClr val="002060"/>
                </a:solidFill>
                <a:latin typeface="Calibri (Body)"/>
              </a:rPr>
              <a:t>(normalized notation).</a:t>
            </a:r>
          </a:p>
          <a:p>
            <a:pPr lvl="1" algn="just" eaLnBrk="1" hangingPunct="1">
              <a:lnSpc>
                <a:spcPct val="8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002060"/>
              </a:solidFill>
              <a:latin typeface="Calibri (Body)"/>
            </a:endParaRPr>
          </a:p>
          <a:p>
            <a:pPr algn="just" eaLnBrk="1" hangingPunct="1">
              <a:lnSpc>
                <a:spcPct val="8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The Exponent</a:t>
            </a:r>
          </a:p>
          <a:p>
            <a:pPr lvl="1" algn="just" eaLnBrk="1" hangingPunct="1">
              <a:lnSpc>
                <a:spcPct val="8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2060"/>
                </a:solidFill>
                <a:latin typeface="Calibri (Body)"/>
              </a:rPr>
              <a:t>The exponent can be either positive or negative.  The exponent is biased by +127.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3412"/>
            <a:ext cx="7467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>
                <a:solidFill>
                  <a:srgbClr val="002060"/>
                </a:solidFill>
                <a:latin typeface="Calibri (Body)"/>
              </a:rPr>
              <a:t>Storage Components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5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400" dirty="0">
                <a:solidFill>
                  <a:srgbClr val="002060"/>
                </a:solidFill>
                <a:latin typeface="Calibri (Body)"/>
              </a:rPr>
              <a:t>Data Type (REAL</a:t>
            </a:r>
            <a:r>
              <a:rPr lang="en-US" dirty="0"/>
              <a:t>)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65" y="1828800"/>
            <a:ext cx="7882037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1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1066800"/>
          <a:ext cx="7467600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Biased exponent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Magnitude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6096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Calibri (Body)"/>
              </a:rPr>
              <a:t>Real numbers</a:t>
            </a:r>
            <a:endParaRPr lang="en-US" sz="4400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457200" y="2286000"/>
          <a:ext cx="7467600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Biased exponent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Magnitude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457200" y="3810000"/>
          <a:ext cx="7467600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60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73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821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03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76684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Biased exponent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Magnitude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4953000"/>
            <a:ext cx="7467600" cy="1676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ts val="600"/>
              </a:spcBef>
              <a:buClr>
                <a:srgbClr val="002060"/>
              </a:buClr>
              <a:buSzPct val="100000"/>
              <a:buFont typeface="Wingdings" pitchFamily="2" charset="2"/>
              <a:buChar char="v"/>
              <a:defRPr/>
            </a:pPr>
            <a:r>
              <a:rPr lang="en-US" sz="2400" dirty="0">
                <a:solidFill>
                  <a:srgbClr val="002060"/>
                </a:solidFill>
                <a:latin typeface="Calibri (Body)"/>
              </a:rPr>
              <a:t>Short with a bias of 7FH (127D).</a:t>
            </a:r>
          </a:p>
          <a:p>
            <a:pPr marL="274320" indent="-274320">
              <a:spcBef>
                <a:spcPts val="600"/>
              </a:spcBef>
              <a:buClr>
                <a:srgbClr val="002060"/>
              </a:buClr>
              <a:buSzPct val="100000"/>
              <a:buFont typeface="Wingdings" pitchFamily="2" charset="2"/>
              <a:buChar char="v"/>
              <a:defRPr/>
            </a:pPr>
            <a:r>
              <a:rPr lang="en-US" sz="2400" dirty="0">
                <a:solidFill>
                  <a:srgbClr val="002060"/>
                </a:solidFill>
                <a:latin typeface="Calibri (Body)"/>
              </a:rPr>
              <a:t>Long with a bias of 3FFH (1023D).</a:t>
            </a:r>
          </a:p>
          <a:p>
            <a:pPr marL="274320" indent="-274320">
              <a:spcBef>
                <a:spcPts val="600"/>
              </a:spcBef>
              <a:buClr>
                <a:srgbClr val="002060"/>
              </a:buClr>
              <a:buSzPct val="100000"/>
              <a:buFont typeface="Wingdings" pitchFamily="2" charset="2"/>
              <a:buChar char="v"/>
              <a:defRPr/>
            </a:pPr>
            <a:r>
              <a:rPr lang="en-US" sz="2400" dirty="0">
                <a:solidFill>
                  <a:srgbClr val="002060"/>
                </a:solidFill>
                <a:latin typeface="Calibri (Body)"/>
              </a:rPr>
              <a:t>Temporary with a bias of 3FFFH(16383D).</a:t>
            </a:r>
          </a:p>
          <a:p>
            <a:pPr marL="274320" indent="-274320">
              <a:spcBef>
                <a:spcPts val="600"/>
              </a:spcBef>
              <a:buClr>
                <a:srgbClr val="002060"/>
              </a:buClr>
              <a:buSzPct val="100000"/>
              <a:buFont typeface="Wingdings" pitchFamily="2" charset="2"/>
              <a:buChar char="v"/>
              <a:defRPr/>
            </a:pPr>
            <a:endParaRPr lang="en-US" sz="2400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8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386262"/>
          </a:xfrm>
        </p:spPr>
        <p:txBody>
          <a:bodyPr>
            <a:normAutofit/>
          </a:bodyPr>
          <a:lstStyle/>
          <a:p>
            <a:pPr marL="365760" indent="-256032" algn="just">
              <a:buFont typeface="Wingdings 3"/>
              <a:buChar char=""/>
              <a:defRPr/>
            </a:pPr>
            <a:endParaRPr lang="en-US" dirty="0"/>
          </a:p>
          <a:p>
            <a:pPr marL="566928" indent="-457200" algn="just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1234.567  </a:t>
            </a:r>
            <a:r>
              <a:rPr lang="en-US" dirty="0"/>
              <a:t> = </a:t>
            </a:r>
            <a:r>
              <a:rPr lang="en-US" b="1" dirty="0">
                <a:solidFill>
                  <a:srgbClr val="002060"/>
                </a:solidFill>
              </a:rPr>
              <a:t>1.234567  x 10</a:t>
            </a:r>
            <a:r>
              <a:rPr lang="en-US" b="1" baseline="30000" dirty="0">
                <a:solidFill>
                  <a:srgbClr val="002060"/>
                </a:solidFill>
              </a:rPr>
              <a:t>3</a:t>
            </a:r>
            <a:endParaRPr lang="en-US" b="1" dirty="0">
              <a:solidFill>
                <a:srgbClr val="002060"/>
              </a:solidFill>
            </a:endParaRPr>
          </a:p>
          <a:p>
            <a:pPr marL="566928" indent="-457200" algn="just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Numbers are normalized by moving the decimal point so that </a:t>
            </a:r>
            <a:r>
              <a:rPr lang="en-US" dirty="0">
                <a:solidFill>
                  <a:srgbClr val="00B050"/>
                </a:solidFill>
                <a:latin typeface="Calibri (Body)"/>
              </a:rPr>
              <a:t>only one digit appears to the left of the decimal point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.</a:t>
            </a:r>
          </a:p>
          <a:p>
            <a:pPr marL="566928" indent="-457200" algn="just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endParaRPr lang="en-US" dirty="0">
              <a:solidFill>
                <a:srgbClr val="002060"/>
              </a:solidFill>
              <a:latin typeface="Calibri (Body)"/>
            </a:endParaRPr>
          </a:p>
          <a:p>
            <a:pPr marL="566928" indent="-457200" algn="just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1101.101   = 1.101101   exponent = 3</a:t>
            </a:r>
          </a:p>
          <a:p>
            <a:pPr marL="566928" indent="-457200" algn="just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0.00101     =  1.01           exponent = -3</a:t>
            </a:r>
          </a:p>
          <a:p>
            <a:pPr marL="566928" indent="-457200" algn="just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Note that the leading 1 is omitted from storage  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Calibri (Body)"/>
              </a:rPr>
              <a:t>The </a:t>
            </a:r>
            <a:r>
              <a:rPr lang="en-US" sz="3600" dirty="0" err="1">
                <a:solidFill>
                  <a:srgbClr val="002060"/>
                </a:solidFill>
                <a:latin typeface="Calibri (Body)"/>
              </a:rPr>
              <a:t>Significand</a:t>
            </a:r>
            <a:r>
              <a:rPr lang="en-US" sz="3600" dirty="0">
                <a:solidFill>
                  <a:srgbClr val="002060"/>
                </a:solidFill>
                <a:latin typeface="Calibri (Body)"/>
              </a:rPr>
              <a:t> Must be Normalized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800" dirty="0">
                <a:solidFill>
                  <a:srgbClr val="002060"/>
                </a:solidFill>
                <a:latin typeface="Calibri (Body)"/>
              </a:rPr>
              <a:t>Short real Representation</a:t>
            </a:r>
          </a:p>
        </p:txBody>
      </p:sp>
      <p:pic>
        <p:nvPicPr>
          <p:cNvPr id="23554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2" y="1828800"/>
            <a:ext cx="7381875" cy="35052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94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2386015"/>
            <a:ext cx="6400800" cy="2947987"/>
          </a:xfrm>
        </p:spPr>
      </p:pic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800" dirty="0">
                <a:solidFill>
                  <a:srgbClr val="002060"/>
                </a:solidFill>
                <a:latin typeface="Calibri (Body)"/>
              </a:rPr>
              <a:t>The Exponent is Biased by +127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9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138"/>
            <a:ext cx="8229600" cy="3243262"/>
          </a:xfrm>
        </p:spPr>
        <p:txBody>
          <a:bodyPr>
            <a:noAutofit/>
          </a:bodyPr>
          <a:lstStyle/>
          <a:p>
            <a:pPr eaLnBrk="1" hangingPunct="1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Exponent encoding is bias 127.   To get the encoding, take the exponent and add 127 to it. </a:t>
            </a:r>
          </a:p>
          <a:p>
            <a:pPr eaLnBrk="1" hangingPunct="1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If exponent is –1,  then exponent field = -1 + 127 = 126 = 7Eh</a:t>
            </a:r>
            <a:br>
              <a:rPr lang="en-US" dirty="0">
                <a:solidFill>
                  <a:srgbClr val="002060"/>
                </a:solidFill>
                <a:latin typeface="Calibri (Body)"/>
              </a:rPr>
            </a:br>
            <a:r>
              <a:rPr lang="en-US" dirty="0">
                <a:solidFill>
                  <a:srgbClr val="002060"/>
                </a:solidFill>
                <a:latin typeface="Calibri (Body)"/>
              </a:rPr>
              <a:t>If exponent is 10, then exponent field = 10 + 127 = 137 = 89h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Calibri (Body)"/>
              </a:rPr>
              <a:t>Exponent Encoding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6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Calibri (Head)"/>
              </a:rPr>
              <a:t>coprocessor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A coprocessor is a computer processor used to </a:t>
            </a:r>
            <a:r>
              <a:rPr lang="en-US" dirty="0">
                <a:solidFill>
                  <a:srgbClr val="92D050"/>
                </a:solidFill>
                <a:latin typeface="Calibri (Body)"/>
              </a:rPr>
              <a:t>supplement the functions of the primary processor 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(the CPU).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An extra processor in a computer that is designed to </a:t>
            </a:r>
            <a:r>
              <a:rPr lang="en-US" dirty="0">
                <a:solidFill>
                  <a:srgbClr val="92D050"/>
                </a:solidFill>
                <a:latin typeface="Calibri (Body)"/>
              </a:rPr>
              <a:t>perform specialized tasks 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(as mathematical calculations)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Operations performed by the coprocessor may be floating point arithmetic, graphics, signal processing, string processing, encryption or I/O Interfacing with peripheral devices.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606" y="381000"/>
            <a:ext cx="7467600" cy="685800"/>
          </a:xfrm>
        </p:spPr>
        <p:txBody>
          <a:bodyPr>
            <a:noAutofit/>
          </a:bodyPr>
          <a:lstStyle/>
          <a:p>
            <a:r>
              <a:rPr lang="en-US" sz="3400" b="1" dirty="0">
                <a:solidFill>
                  <a:srgbClr val="002060"/>
                </a:solidFill>
                <a:latin typeface="Calibri (Head)"/>
              </a:rPr>
              <a:t>Converting to floating point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4114800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Convert the decimal number into binary.</a:t>
            </a:r>
          </a:p>
          <a:p>
            <a:pPr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Normalize the binary number.</a:t>
            </a:r>
          </a:p>
          <a:p>
            <a:pPr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Calculate the biased exponent.</a:t>
            </a:r>
          </a:p>
          <a:p>
            <a:pPr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Store the number in the floating-point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534400" cy="53340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Calibri (Head)"/>
              </a:rPr>
              <a:t>Convert 9.75 to single-precision floating point</a:t>
            </a:r>
            <a:endParaRPr lang="en-GB" sz="3200" dirty="0">
              <a:solidFill>
                <a:schemeClr val="tx1"/>
              </a:solidFill>
              <a:latin typeface="Calibri (Head)"/>
            </a:endParaRP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>
                <a:solidFill>
                  <a:srgbClr val="339933"/>
                </a:solidFill>
              </a:rPr>
              <a:t> </a:t>
            </a:r>
          </a:p>
          <a:p>
            <a:pPr algn="just"/>
            <a:endParaRPr lang="en-GB" b="1"/>
          </a:p>
        </p:txBody>
      </p:sp>
      <p:pic>
        <p:nvPicPr>
          <p:cNvPr id="362501" name="Picture 5" descr="C:\WINDOWS\TEMP\~AUT0006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537" y="838200"/>
            <a:ext cx="850526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533401" y="1391512"/>
            <a:ext cx="7675269" cy="5009288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3000" dirty="0">
                <a:solidFill>
                  <a:srgbClr val="002060"/>
                </a:solidFill>
                <a:latin typeface="Calibri (Body)"/>
              </a:rPr>
              <a:t>1. Ignore the sign, convert integer and fractional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000" dirty="0">
                <a:solidFill>
                  <a:srgbClr val="002060"/>
                </a:solidFill>
                <a:latin typeface="Calibri (Body)"/>
              </a:rPr>
              <a:t> part to binary representation first</a:t>
            </a:r>
            <a:r>
              <a:rPr lang="en-US" sz="3000" dirty="0">
                <a:solidFill>
                  <a:srgbClr val="002060"/>
                </a:solidFill>
                <a:latin typeface="Calibri (Body)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000" dirty="0">
                <a:solidFill>
                  <a:srgbClr val="002060"/>
                </a:solidFill>
                <a:latin typeface="Calibri (Body)"/>
              </a:rPr>
              <a:t/>
            </a:r>
            <a:br>
              <a:rPr lang="en-US" sz="3000" dirty="0">
                <a:solidFill>
                  <a:srgbClr val="002060"/>
                </a:solidFill>
                <a:latin typeface="Calibri (Body)"/>
              </a:rPr>
            </a:br>
            <a:r>
              <a:rPr lang="en-US" sz="3000" dirty="0">
                <a:solidFill>
                  <a:srgbClr val="002060"/>
                </a:solidFill>
                <a:latin typeface="Calibri (Body)"/>
              </a:rPr>
              <a:t>	a.   28 = 0001 </a:t>
            </a:r>
            <a:r>
              <a:rPr lang="en-US" sz="3000" dirty="0">
                <a:solidFill>
                  <a:srgbClr val="002060"/>
                </a:solidFill>
                <a:latin typeface="Calibri (Body)"/>
              </a:rPr>
              <a:t>1100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000" dirty="0">
                <a:solidFill>
                  <a:srgbClr val="002060"/>
                </a:solidFill>
                <a:latin typeface="Calibri (Body)"/>
              </a:rPr>
              <a:t/>
            </a:r>
            <a:br>
              <a:rPr lang="en-US" sz="3000" dirty="0">
                <a:solidFill>
                  <a:srgbClr val="002060"/>
                </a:solidFill>
                <a:latin typeface="Calibri (Body)"/>
              </a:rPr>
            </a:br>
            <a:r>
              <a:rPr lang="en-US" sz="3000" dirty="0">
                <a:solidFill>
                  <a:srgbClr val="002060"/>
                </a:solidFill>
                <a:latin typeface="Calibri (Body)"/>
              </a:rPr>
              <a:t>	b.  .75 =.11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000" dirty="0">
                <a:solidFill>
                  <a:srgbClr val="002060"/>
                </a:solidFill>
                <a:latin typeface="Calibri (Body)"/>
              </a:rPr>
              <a:t>	-28.75  in binary is  -00011100.11 (ignore leading zeros)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3000" dirty="0">
              <a:solidFill>
                <a:srgbClr val="002060"/>
              </a:solidFill>
              <a:latin typeface="Calibri (Body)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000" dirty="0">
                <a:solidFill>
                  <a:srgbClr val="002060"/>
                </a:solidFill>
                <a:latin typeface="Calibri (Body)"/>
              </a:rPr>
              <a:t>2. Now NORMALIZE the number to the format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000" dirty="0">
                <a:solidFill>
                  <a:srgbClr val="002060"/>
                </a:solidFill>
                <a:latin typeface="Calibri (Body)"/>
              </a:rPr>
              <a:t>		1.mmmm x 2exp</a:t>
            </a:r>
            <a:br>
              <a:rPr lang="en-US" sz="3000" dirty="0">
                <a:solidFill>
                  <a:srgbClr val="002060"/>
                </a:solidFill>
                <a:latin typeface="Calibri (Body)"/>
              </a:rPr>
            </a:br>
            <a:endParaRPr lang="en-US" sz="3000" dirty="0">
              <a:solidFill>
                <a:srgbClr val="002060"/>
              </a:solidFill>
              <a:latin typeface="Calibri (Body)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000" dirty="0">
                <a:solidFill>
                  <a:srgbClr val="002060"/>
                </a:solidFill>
                <a:latin typeface="Calibri (Body)"/>
              </a:rPr>
              <a:t>	Normalize by shifting.  Each shift right add one to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000" dirty="0">
                <a:solidFill>
                  <a:srgbClr val="002060"/>
                </a:solidFill>
                <a:latin typeface="Calibri (Body)"/>
              </a:rPr>
              <a:t>exponent, each shift left subtract one from exponent: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/>
              <a:t>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/>
              <a:t>		</a:t>
            </a:r>
            <a:r>
              <a:rPr lang="en-US" sz="2100" b="1" dirty="0">
                <a:solidFill>
                  <a:srgbClr val="002060"/>
                </a:solidFill>
              </a:rPr>
              <a:t>- 11100.11 x 2</a:t>
            </a:r>
            <a:r>
              <a:rPr lang="en-US" sz="2100" b="1" baseline="30000" dirty="0">
                <a:solidFill>
                  <a:srgbClr val="002060"/>
                </a:solidFill>
              </a:rPr>
              <a:t>0</a:t>
            </a:r>
            <a:r>
              <a:rPr lang="en-US" sz="2100" b="1" dirty="0">
                <a:solidFill>
                  <a:srgbClr val="002060"/>
                </a:solidFill>
              </a:rPr>
              <a:t>	= - 1110.011 x 2</a:t>
            </a:r>
            <a:r>
              <a:rPr lang="en-US" sz="2100" b="1" baseline="30000" dirty="0">
                <a:solidFill>
                  <a:srgbClr val="002060"/>
                </a:solidFill>
              </a:rPr>
              <a:t>1 </a:t>
            </a:r>
            <a:r>
              <a:rPr lang="en-US" sz="2100" b="1" dirty="0">
                <a:solidFill>
                  <a:srgbClr val="00206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100" b="1" dirty="0">
                <a:solidFill>
                  <a:srgbClr val="002060"/>
                </a:solidFill>
              </a:rPr>
              <a:t> </a:t>
            </a:r>
            <a:br>
              <a:rPr lang="en-US" sz="2100" b="1" dirty="0">
                <a:solidFill>
                  <a:srgbClr val="002060"/>
                </a:solidFill>
              </a:rPr>
            </a:br>
            <a:r>
              <a:rPr lang="en-US" sz="2100" b="1" dirty="0">
                <a:solidFill>
                  <a:srgbClr val="002060"/>
                </a:solidFill>
              </a:rPr>
              <a:t>        	                               = - 111.0011 x 2</a:t>
            </a:r>
            <a:r>
              <a:rPr lang="en-US" sz="2100" b="1" baseline="30000" dirty="0">
                <a:solidFill>
                  <a:srgbClr val="002060"/>
                </a:solidFill>
              </a:rPr>
              <a:t>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</a:rPr>
              <a:t/>
            </a:r>
            <a:br>
              <a:rPr lang="en-US" sz="2000" b="1" dirty="0">
                <a:solidFill>
                  <a:srgbClr val="002060"/>
                </a:solidFill>
              </a:rPr>
            </a:br>
            <a:r>
              <a:rPr lang="en-US" sz="2000" b="1" dirty="0">
                <a:solidFill>
                  <a:srgbClr val="002060"/>
                </a:solidFill>
              </a:rPr>
              <a:t>                                 	= - 1.110011 x 2</a:t>
            </a:r>
            <a:r>
              <a:rPr lang="en-US" sz="2000" b="1" baseline="30000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91440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002060"/>
                </a:solidFill>
                <a:latin typeface="Calibri (Head)"/>
              </a:rPr>
              <a:t>Convert FP Decimal to binary encoding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000" b="1" dirty="0">
                <a:solidFill>
                  <a:srgbClr val="002060"/>
                </a:solidFill>
                <a:latin typeface="Calibri (Head)"/>
              </a:rPr>
              <a:t>What is the number  -28.75 in Single Precision Floating Point?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393510" y="1600200"/>
            <a:ext cx="8229600" cy="39290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300" dirty="0">
                <a:solidFill>
                  <a:srgbClr val="002060"/>
                </a:solidFill>
                <a:latin typeface="Calibri (Body)"/>
              </a:rPr>
              <a:t>Normalized number is:    </a:t>
            </a:r>
            <a:r>
              <a:rPr lang="en-US" b="1" dirty="0">
                <a:solidFill>
                  <a:srgbClr val="002060"/>
                </a:solidFill>
              </a:rPr>
              <a:t>- 1.110011 x 2</a:t>
            </a:r>
            <a:r>
              <a:rPr lang="en-US" b="1" baseline="30000" dirty="0">
                <a:solidFill>
                  <a:srgbClr val="002060"/>
                </a:solidFill>
              </a:rPr>
              <a:t>4</a:t>
            </a:r>
            <a:r>
              <a:rPr lang="en-US" b="1" dirty="0">
                <a:solidFill>
                  <a:srgbClr val="002060"/>
                </a:solidFill>
              </a:rPr>
              <a:t>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300" dirty="0">
                <a:solidFill>
                  <a:srgbClr val="002060"/>
                </a:solidFill>
                <a:latin typeface="Calibri (Body)"/>
              </a:rPr>
              <a:t>Sign bit =   1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300" dirty="0" err="1">
                <a:solidFill>
                  <a:srgbClr val="002060"/>
                </a:solidFill>
                <a:latin typeface="Calibri (Body)"/>
              </a:rPr>
              <a:t>Significand</a:t>
            </a:r>
            <a:r>
              <a:rPr lang="en-US" sz="2300" dirty="0">
                <a:solidFill>
                  <a:srgbClr val="002060"/>
                </a:solidFill>
                <a:latin typeface="Calibri (Body)"/>
              </a:rPr>
              <a:t> field =  110011000...000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300" dirty="0">
                <a:solidFill>
                  <a:srgbClr val="002060"/>
                </a:solidFill>
                <a:latin typeface="Calibri (Body)"/>
              </a:rPr>
              <a:t>Exponent field =    4 + 127 =  131 =  83h =  1000 0011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300" dirty="0">
                <a:solidFill>
                  <a:srgbClr val="002060"/>
                </a:solidFill>
                <a:latin typeface="Calibri (Body)"/>
              </a:rPr>
              <a:t>Complete 32-bit number is: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300" dirty="0">
                <a:solidFill>
                  <a:srgbClr val="002060"/>
                </a:solidFill>
                <a:latin typeface="Calibri (Body)"/>
              </a:rPr>
              <a:t>      1     10000011     110011000….000 </a:t>
            </a:r>
          </a:p>
          <a:p>
            <a:pPr eaLnBrk="1" hangingPunct="1"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sz="2300" dirty="0">
                <a:solidFill>
                  <a:srgbClr val="002060"/>
                </a:solidFill>
                <a:latin typeface="Calibri (Body)"/>
              </a:rPr>
              <a:t>Sign    exponent           mantissa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2060"/>
                </a:solidFill>
                <a:latin typeface="Calibri (Head)"/>
              </a:rPr>
              <a:t>Convert Decimal FP to binary encoding  (cont)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6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77200" cy="838200"/>
          </a:xfrm>
        </p:spPr>
        <p:txBody>
          <a:bodyPr>
            <a:noAutofit/>
          </a:bodyPr>
          <a:lstStyle/>
          <a:p>
            <a:r>
              <a:rPr lang="en-US" sz="3400" b="1" dirty="0">
                <a:solidFill>
                  <a:srgbClr val="002060"/>
                </a:solidFill>
                <a:latin typeface="Calibri (Head)"/>
              </a:rPr>
              <a:t>Converting from floating-point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4873752"/>
          </a:xfrm>
        </p:spPr>
        <p:txBody>
          <a:bodyPr/>
          <a:lstStyle/>
          <a:p>
            <a:pPr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Separate the sign-bit, biased exponent and </a:t>
            </a:r>
            <a:r>
              <a:rPr lang="en-US" dirty="0" err="1">
                <a:solidFill>
                  <a:srgbClr val="002060"/>
                </a:solidFill>
                <a:latin typeface="Calibri (Body)"/>
              </a:rPr>
              <a:t>significand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.</a:t>
            </a:r>
          </a:p>
          <a:p>
            <a:pPr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Convert the biased exponent into a true exponent by subtracting the bias.</a:t>
            </a:r>
          </a:p>
          <a:p>
            <a:pPr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Write the number as a normalized binary number.</a:t>
            </a:r>
          </a:p>
          <a:p>
            <a:pPr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Convert it to a de-normalized binary number.</a:t>
            </a:r>
          </a:p>
          <a:p>
            <a:pPr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Convert the de-normalized binary number to decimal.  </a:t>
            </a:r>
          </a:p>
          <a:p>
            <a:pPr>
              <a:buClr>
                <a:srgbClr val="002060"/>
              </a:buClr>
              <a:buSzPct val="100000"/>
              <a:buFont typeface="Wingdings" pitchFamily="2" charset="2"/>
              <a:buChar char="v"/>
            </a:pPr>
            <a:endParaRPr lang="en-US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77200" cy="838200"/>
          </a:xfrm>
        </p:spPr>
        <p:txBody>
          <a:bodyPr>
            <a:noAutofit/>
          </a:bodyPr>
          <a:lstStyle/>
          <a:p>
            <a:r>
              <a:rPr lang="en-US" sz="3400" b="1" dirty="0">
                <a:solidFill>
                  <a:srgbClr val="002060"/>
                </a:solidFill>
                <a:latin typeface="Calibri (Head)"/>
              </a:rPr>
              <a:t>Converting from floating-point form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191386"/>
              </p:ext>
            </p:extLst>
          </p:nvPr>
        </p:nvGraphicFramePr>
        <p:xfrm>
          <a:off x="152400" y="1066802"/>
          <a:ext cx="8610600" cy="522816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275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Result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27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Sign = 1</a:t>
                      </a:r>
                    </a:p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Exponent = 10000011</a:t>
                      </a:r>
                    </a:p>
                    <a:p>
                      <a:r>
                        <a:rPr lang="en-US" b="1" dirty="0" err="1">
                          <a:solidFill>
                            <a:srgbClr val="002060"/>
                          </a:solidFill>
                        </a:rPr>
                        <a:t>Significand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 = 10010010000000000000000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27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rgbClr val="002060"/>
                          </a:solidFill>
                        </a:rPr>
                        <a:t>10000011 – 01111111 = </a:t>
                      </a:r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100</a:t>
                      </a:r>
                      <a:endParaRPr lang="en-US" b="1" strike="noStrike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27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1.1001001 X 2</a:t>
                      </a:r>
                      <a:r>
                        <a:rPr lang="en-US" b="1" baseline="300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627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11001.001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627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-25.125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7467600" cy="487375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What is the number shown?</a:t>
            </a:r>
          </a:p>
          <a:p>
            <a:pPr eaLnBrk="1" hangingPunct="1"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Sign bit = 1, so negative. </a:t>
            </a:r>
          </a:p>
          <a:p>
            <a:pPr eaLnBrk="1" hangingPunct="1"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Exponent field = 81h = 129.  </a:t>
            </a:r>
            <a:br>
              <a:rPr lang="en-US" dirty="0">
                <a:solidFill>
                  <a:srgbClr val="002060"/>
                </a:solidFill>
                <a:latin typeface="Calibri (Body)"/>
              </a:rPr>
            </a:br>
            <a:r>
              <a:rPr lang="en-US" dirty="0">
                <a:solidFill>
                  <a:srgbClr val="002060"/>
                </a:solidFill>
                <a:latin typeface="Calibri (Body)"/>
              </a:rPr>
              <a:t>Actual exponent = Exponent field – 127 = 129 – 127 = 2. </a:t>
            </a:r>
          </a:p>
          <a:p>
            <a:pPr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Number is:</a:t>
            </a:r>
            <a:br>
              <a:rPr lang="en-US" dirty="0">
                <a:solidFill>
                  <a:srgbClr val="002060"/>
                </a:solidFill>
                <a:latin typeface="Calibri (Body)"/>
              </a:rPr>
            </a:br>
            <a:r>
              <a:rPr lang="en-US" dirty="0">
                <a:solidFill>
                  <a:srgbClr val="002060"/>
                </a:solidFill>
              </a:rPr>
              <a:t>   </a:t>
            </a:r>
            <a:r>
              <a:rPr lang="en-US" b="1" dirty="0">
                <a:solidFill>
                  <a:srgbClr val="002060"/>
                </a:solidFill>
              </a:rPr>
              <a:t>-1  .  (01000...000)   x  2</a:t>
            </a:r>
            <a:r>
              <a:rPr lang="en-US" b="1" baseline="30000" dirty="0">
                <a:solidFill>
                  <a:srgbClr val="002060"/>
                </a:solidFill>
              </a:rPr>
              <a:t>2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dirty="0">
                <a:solidFill>
                  <a:srgbClr val="002060"/>
                </a:solidFill>
                <a:latin typeface="Calibri (Body)"/>
              </a:rPr>
              <a:t>=-101.00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    = -5.0. 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9266" y="457200"/>
            <a:ext cx="89154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002060"/>
                </a:solidFill>
                <a:latin typeface="Calibri (Head)"/>
              </a:rPr>
              <a:t>Convert Floating Point Binary Format to Decimal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400" dirty="0">
                <a:solidFill>
                  <a:srgbClr val="002060"/>
                </a:solidFill>
                <a:latin typeface="Calibri (Body)"/>
                <a:ea typeface="+mn-ea"/>
                <a:cs typeface="+mn-cs"/>
              </a:rPr>
              <a:t>1 10000001 01000000000000000000000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7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62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Calibri (Head)"/>
              </a:rPr>
              <a:t>Architecture of 8087</a:t>
            </a:r>
            <a:endParaRPr lang="en-US" sz="4000" dirty="0">
              <a:solidFill>
                <a:srgbClr val="002060"/>
              </a:solidFill>
              <a:latin typeface="Calibri (Head)"/>
            </a:endParaRPr>
          </a:p>
        </p:txBody>
      </p:sp>
      <p:pic>
        <p:nvPicPr>
          <p:cNvPr id="1026" name="Picture 2" descr="C:\Users\cse\Desktop\ur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616" y="990602"/>
            <a:ext cx="8382000" cy="5670717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3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6705FD44-9D79-40A1-88CF-F03DFAE4A5D5}" type="slidenum">
              <a:rPr lang="en-US"/>
              <a:pPr/>
              <a:t>28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pPr marL="609600" indent="-609600">
              <a:buNone/>
            </a:pPr>
            <a:r>
              <a:rPr lang="en-US" sz="2800" b="1" dirty="0">
                <a:solidFill>
                  <a:srgbClr val="002060"/>
                </a:solidFill>
                <a:latin typeface="Calibri (Body)"/>
              </a:rPr>
              <a:t>Two major sections: </a:t>
            </a:r>
          </a:p>
          <a:p>
            <a:pPr marL="609600" indent="-609600">
              <a:buClr>
                <a:srgbClr val="002060"/>
              </a:buClr>
              <a:buSzPct val="100000"/>
              <a:buFontTx/>
              <a:buAutoNum type="arabicParenR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Control unit</a:t>
            </a:r>
          </a:p>
          <a:p>
            <a:pPr marL="609600" indent="-609600">
              <a:buClr>
                <a:srgbClr val="002060"/>
              </a:buClr>
              <a:buSzPct val="100000"/>
              <a:buFontTx/>
              <a:buAutoNum type="arabicParenR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Numeric Execution unit </a:t>
            </a:r>
          </a:p>
          <a:p>
            <a:pPr marL="609600" indent="-609600">
              <a:buNone/>
            </a:pPr>
            <a:endParaRPr lang="en-US" dirty="0">
              <a:solidFill>
                <a:srgbClr val="002060"/>
              </a:solidFill>
              <a:latin typeface="Calibri (Body)"/>
            </a:endParaRPr>
          </a:p>
          <a:p>
            <a:pPr marL="609600" indent="-609600">
              <a:buNone/>
            </a:pPr>
            <a:r>
              <a:rPr lang="en-US" sz="2800" u="sng" dirty="0">
                <a:solidFill>
                  <a:srgbClr val="002060"/>
                </a:solidFill>
                <a:latin typeface="Calibri (Body)"/>
              </a:rPr>
              <a:t>Control Unit :</a:t>
            </a:r>
          </a:p>
          <a:p>
            <a:pPr marL="609600" indent="-609600" algn="just">
              <a:buNone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  </a:t>
            </a:r>
            <a:r>
              <a:rPr lang="en-US" i="1" dirty="0">
                <a:solidFill>
                  <a:srgbClr val="002060"/>
                </a:solidFill>
                <a:latin typeface="Calibri (Body)"/>
              </a:rPr>
              <a:t>Function :</a:t>
            </a:r>
          </a:p>
          <a:p>
            <a:pPr marL="609600" indent="-609600"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It </a:t>
            </a:r>
            <a:r>
              <a:rPr lang="en-US" dirty="0">
                <a:solidFill>
                  <a:srgbClr val="00B050"/>
                </a:solidFill>
                <a:latin typeface="Calibri (Body)"/>
              </a:rPr>
              <a:t>interface the coprocessor to the microprocessor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 –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 (Body)"/>
              </a:rPr>
              <a:t>system data bus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.</a:t>
            </a:r>
          </a:p>
          <a:p>
            <a:pPr marL="609600" indent="-609600"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Monitors the </a:t>
            </a:r>
            <a:r>
              <a:rPr lang="en-US" dirty="0">
                <a:solidFill>
                  <a:srgbClr val="00B050"/>
                </a:solidFill>
                <a:latin typeface="Calibri (Body)"/>
              </a:rPr>
              <a:t>instruction stream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. </a:t>
            </a:r>
          </a:p>
          <a:p>
            <a:pPr marL="609600" indent="-609600"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Calibri (Body)"/>
              </a:rPr>
              <a:t>If the instruction is an Escape(coprocessor) instruction, the coprocessor executes it; if not the microprocessor executes it.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 </a:t>
            </a:r>
          </a:p>
          <a:p>
            <a:pPr marL="609600" indent="-609600"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It </a:t>
            </a:r>
            <a:r>
              <a:rPr lang="en-US" dirty="0">
                <a:solidFill>
                  <a:srgbClr val="00B050"/>
                </a:solidFill>
                <a:latin typeface="Calibri (Body)"/>
              </a:rPr>
              <a:t>receives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 , </a:t>
            </a:r>
            <a:r>
              <a:rPr lang="en-US" dirty="0">
                <a:solidFill>
                  <a:srgbClr val="00B050"/>
                </a:solidFill>
                <a:latin typeface="Calibri (Body)"/>
              </a:rPr>
              <a:t>decodes instructions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, </a:t>
            </a:r>
            <a:r>
              <a:rPr lang="en-US" dirty="0">
                <a:solidFill>
                  <a:srgbClr val="00B050"/>
                </a:solidFill>
                <a:latin typeface="Calibri (Body)"/>
              </a:rPr>
              <a:t>read and write memory operands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 and </a:t>
            </a:r>
            <a:r>
              <a:rPr lang="en-US" dirty="0">
                <a:solidFill>
                  <a:srgbClr val="00B050"/>
                </a:solidFill>
                <a:latin typeface="Calibri (Body)"/>
              </a:rPr>
              <a:t>executes the 8087 instruction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.</a:t>
            </a:r>
          </a:p>
          <a:p>
            <a:pPr marL="609600" indent="-609600">
              <a:buNone/>
            </a:pPr>
            <a:endParaRPr lang="en-US" i="1" dirty="0">
              <a:solidFill>
                <a:srgbClr val="002060"/>
              </a:solidFill>
              <a:latin typeface="Calibri (Body)"/>
            </a:endParaRPr>
          </a:p>
          <a:p>
            <a:pPr marL="609600" indent="-609600">
              <a:buFontTx/>
              <a:buAutoNum type="arabicParenR"/>
            </a:pPr>
            <a:endParaRPr lang="en-US" dirty="0">
              <a:solidFill>
                <a:srgbClr val="002060"/>
              </a:solidFill>
              <a:latin typeface="Calibri (Body)"/>
            </a:endParaRPr>
          </a:p>
          <a:p>
            <a:pPr marL="609600" indent="-609600">
              <a:buFontTx/>
              <a:buAutoNum type="arabicParenR"/>
            </a:pPr>
            <a:endParaRPr lang="en-US" dirty="0">
              <a:solidFill>
                <a:srgbClr val="00206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4358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811D78A7-632D-4E2E-8B5B-F562AD1E9DD9}" type="slidenum">
              <a:rPr lang="en-US"/>
              <a:pPr/>
              <a:t>29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2060"/>
                </a:solidFill>
                <a:latin typeface="Calibri (Head)"/>
              </a:rPr>
              <a:t>Numeric Execution Unit (NEU)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229600" cy="5715000"/>
          </a:xfrm>
        </p:spPr>
        <p:txBody>
          <a:bodyPr>
            <a:normAutofit/>
          </a:bodyPr>
          <a:lstStyle/>
          <a:p>
            <a:pPr marL="0" indent="0">
              <a:buClr>
                <a:srgbClr val="002060"/>
              </a:buClr>
              <a:buSzPct val="100000"/>
              <a:buNone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Functions : </a:t>
            </a: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Calibri (Body)"/>
              </a:rPr>
              <a:t>Execute all the numeric processor instructions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.</a:t>
            </a: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endParaRPr lang="en-US" dirty="0">
              <a:solidFill>
                <a:srgbClr val="002060"/>
              </a:solidFill>
              <a:latin typeface="Calibri (Body)"/>
            </a:endParaRP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 (Body)"/>
              </a:rPr>
              <a:t>It has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 (Body)"/>
              </a:rPr>
              <a:t>8 register (80 bit)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 (Body)"/>
              </a:rPr>
              <a:t> stack that holds the operands for arithmetic instructions &amp; the result.</a:t>
            </a: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endParaRPr lang="en-US" dirty="0">
              <a:solidFill>
                <a:srgbClr val="002060"/>
              </a:solidFill>
              <a:latin typeface="Calibri (Body)"/>
            </a:endParaRP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I</a:t>
            </a:r>
            <a:r>
              <a:rPr lang="en-US" dirty="0">
                <a:solidFill>
                  <a:srgbClr val="00B050"/>
                </a:solidFill>
                <a:latin typeface="Calibri (Body)"/>
              </a:rPr>
              <a:t>t uses push and pop mechanism to store and retrieve data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.</a:t>
            </a:r>
          </a:p>
          <a:p>
            <a:pPr>
              <a:buClr>
                <a:srgbClr val="002060"/>
              </a:buClr>
              <a:buSzPct val="100000"/>
              <a:buFont typeface="Wingdings" pitchFamily="2" charset="2"/>
              <a:buChar char="v"/>
            </a:pPr>
            <a:endParaRPr lang="en-US" sz="2800" dirty="0">
              <a:solidFill>
                <a:srgbClr val="CC6600"/>
              </a:solidFill>
              <a:latin typeface="Calibri (Body)"/>
            </a:endParaRPr>
          </a:p>
          <a:p>
            <a:pPr marL="0" indent="0">
              <a:buClr>
                <a:srgbClr val="002060"/>
              </a:buClr>
              <a:buSzPct val="100000"/>
              <a:buNone/>
            </a:pPr>
            <a:endParaRPr lang="en-US" sz="20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332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5300"/>
            <a:ext cx="8229600" cy="533400"/>
          </a:xfrm>
        </p:spPr>
        <p:txBody>
          <a:bodyPr>
            <a:noAutofit/>
          </a:bodyPr>
          <a:lstStyle/>
          <a:p>
            <a:r>
              <a:rPr lang="en-US" sz="3800" b="1" dirty="0">
                <a:solidFill>
                  <a:srgbClr val="002060"/>
                </a:solidFill>
                <a:latin typeface="Calibri (Head)"/>
              </a:rPr>
              <a:t>Why we need a math coprocessor?</a:t>
            </a:r>
            <a:endParaRPr lang="en-GB" sz="3800" b="1" dirty="0">
              <a:solidFill>
                <a:srgbClr val="002060"/>
              </a:solidFill>
              <a:latin typeface="Calibri (Head)"/>
            </a:endParaRPr>
          </a:p>
        </p:txBody>
      </p:sp>
      <p:sp>
        <p:nvSpPr>
          <p:cNvPr id="254980" name="Rectangle 4"/>
          <p:cNvSpPr>
            <a:spLocks noChangeArrowheads="1"/>
          </p:cNvSpPr>
          <p:nvPr/>
        </p:nvSpPr>
        <p:spPr bwMode="auto">
          <a:xfrm>
            <a:off x="228600" y="762000"/>
            <a:ext cx="86868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74650" indent="-374650">
              <a:spcBef>
                <a:spcPct val="20000"/>
              </a:spcBef>
            </a:pPr>
            <a:endParaRPr lang="en-CA" sz="3200"/>
          </a:p>
        </p:txBody>
      </p:sp>
      <p:sp>
        <p:nvSpPr>
          <p:cNvPr id="2549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001000" cy="4873752"/>
          </a:xfrm>
        </p:spPr>
        <p:txBody>
          <a:bodyPr/>
          <a:lstStyle/>
          <a:p>
            <a:pPr>
              <a:buClr>
                <a:srgbClr val="002060"/>
              </a:buClr>
              <a:buSzPct val="100000"/>
              <a:buFont typeface="Wingdings" pitchFamily="2" charset="2"/>
              <a:buChar char="v"/>
            </a:pPr>
            <a:endParaRPr lang="en-US" dirty="0">
              <a:solidFill>
                <a:srgbClr val="002060"/>
              </a:solidFill>
              <a:latin typeface="Calibri (Body)"/>
            </a:endParaRP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Using a </a:t>
            </a:r>
            <a:r>
              <a:rPr lang="en-US" dirty="0">
                <a:solidFill>
                  <a:srgbClr val="92D050"/>
                </a:solidFill>
                <a:latin typeface="Calibri (Body)"/>
              </a:rPr>
              <a:t>general-purpose microprocessor 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such as the 8088/86 </a:t>
            </a:r>
            <a:r>
              <a:rPr lang="en-US" dirty="0">
                <a:solidFill>
                  <a:srgbClr val="92D050"/>
                </a:solidFill>
                <a:latin typeface="Calibri (Body)"/>
              </a:rPr>
              <a:t>to perform mathematical functions such as </a:t>
            </a:r>
            <a:r>
              <a:rPr lang="en-US" b="1" dirty="0">
                <a:solidFill>
                  <a:srgbClr val="92D050"/>
                </a:solidFill>
                <a:latin typeface="Calibri (Body)"/>
              </a:rPr>
              <a:t>log, sine</a:t>
            </a:r>
            <a:r>
              <a:rPr lang="en-US" dirty="0">
                <a:solidFill>
                  <a:srgbClr val="92D050"/>
                </a:solidFill>
                <a:latin typeface="Calibri (Body)"/>
              </a:rPr>
              <a:t>, and others is very time consuming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, </a:t>
            </a:r>
            <a:r>
              <a:rPr lang="en-US" dirty="0">
                <a:solidFill>
                  <a:srgbClr val="92D050"/>
                </a:solidFill>
                <a:latin typeface="Calibri (Body)"/>
              </a:rPr>
              <a:t>not only for the CPU but also for programmers 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writing such programs. </a:t>
            </a: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endParaRPr lang="en-US" dirty="0">
              <a:solidFill>
                <a:srgbClr val="002060"/>
              </a:solidFill>
              <a:latin typeface="Calibri (Body)"/>
            </a:endParaRP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In the absence of a math coprocessor, programmers must write subroutines using 8088/86 instructions for mathematical functions.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0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4C192C67-A1ED-41D4-B45E-12690085C325}" type="slidenum">
              <a:rPr lang="en-US"/>
              <a:pPr/>
              <a:t>30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2"/>
            <a:ext cx="8229600" cy="58213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3200" b="1" dirty="0">
                <a:solidFill>
                  <a:srgbClr val="002060"/>
                </a:solidFill>
                <a:latin typeface="Calibri (Body)"/>
              </a:rPr>
              <a:t>Microcode control unit :</a:t>
            </a:r>
          </a:p>
          <a:p>
            <a:pPr>
              <a:buFontTx/>
              <a:buNone/>
            </a:pPr>
            <a:endParaRPr lang="en-US" sz="2600" u="sng" dirty="0">
              <a:solidFill>
                <a:srgbClr val="002060"/>
              </a:solidFill>
              <a:latin typeface="Calibri (Body)"/>
            </a:endParaRPr>
          </a:p>
          <a:p>
            <a:pPr algn="just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sz="2600" dirty="0">
                <a:solidFill>
                  <a:srgbClr val="002060"/>
                </a:solidFill>
                <a:latin typeface="Calibri (Body)"/>
              </a:rPr>
              <a:t>It </a:t>
            </a:r>
            <a:r>
              <a:rPr lang="en-US" sz="2600" dirty="0">
                <a:solidFill>
                  <a:srgbClr val="FF0000"/>
                </a:solidFill>
                <a:latin typeface="Calibri (Body)"/>
              </a:rPr>
              <a:t>generates the control signals </a:t>
            </a:r>
            <a:r>
              <a:rPr lang="en-US" sz="2600" dirty="0">
                <a:solidFill>
                  <a:srgbClr val="00B050"/>
                </a:solidFill>
                <a:latin typeface="Calibri (Body)"/>
              </a:rPr>
              <a:t>required for the execution of instruction</a:t>
            </a:r>
            <a:r>
              <a:rPr lang="en-US" sz="2600" dirty="0">
                <a:solidFill>
                  <a:srgbClr val="002060"/>
                </a:solidFill>
                <a:latin typeface="Calibri (Body)"/>
              </a:rPr>
              <a:t>.</a:t>
            </a:r>
          </a:p>
          <a:p>
            <a:pPr algn="just">
              <a:buClr>
                <a:schemeClr val="tx1"/>
              </a:buClr>
              <a:buSzPct val="100000"/>
              <a:buFont typeface="Wingdings" pitchFamily="2" charset="2"/>
              <a:buChar char="v"/>
            </a:pPr>
            <a:endParaRPr lang="en-US" sz="2600" dirty="0">
              <a:solidFill>
                <a:srgbClr val="002060"/>
              </a:solidFill>
              <a:latin typeface="Calibri (Body)"/>
            </a:endParaRPr>
          </a:p>
          <a:p>
            <a:pPr algn="just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sz="2600" dirty="0">
                <a:solidFill>
                  <a:srgbClr val="002060"/>
                </a:solidFill>
                <a:latin typeface="Calibri (Body)"/>
              </a:rPr>
              <a:t>The internal data bus is 84 bits wide including 68 bit fraction, 15 bit exponent and a sign bit.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endParaRPr lang="en-US" sz="2600" dirty="0">
              <a:solidFill>
                <a:srgbClr val="002060"/>
              </a:solidFill>
              <a:latin typeface="Calibri (Body)"/>
            </a:endParaRP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endParaRPr lang="en-US" sz="2600" dirty="0">
              <a:solidFill>
                <a:srgbClr val="002060"/>
              </a:solidFill>
              <a:latin typeface="Calibri (Body)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sz="2600" dirty="0">
              <a:solidFill>
                <a:srgbClr val="002060"/>
              </a:solidFill>
              <a:latin typeface="Calibri (Body)"/>
            </a:endParaRP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2600" dirty="0">
                <a:solidFill>
                  <a:srgbClr val="002060"/>
                </a:solidFill>
                <a:latin typeface="Calibri (Body)"/>
              </a:rPr>
              <a:t> </a:t>
            </a:r>
          </a:p>
          <a:p>
            <a:pPr>
              <a:buFontTx/>
              <a:buNone/>
            </a:pPr>
            <a:endParaRPr lang="en-US" sz="2600" dirty="0">
              <a:solidFill>
                <a:srgbClr val="002060"/>
              </a:solidFill>
              <a:latin typeface="Calibri (Body)"/>
            </a:endParaRPr>
          </a:p>
          <a:p>
            <a:endParaRPr lang="en-US" sz="2600" dirty="0">
              <a:solidFill>
                <a:srgbClr val="00206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44539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6858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alibri (Head)"/>
              </a:rPr>
              <a:t>8087 register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81416" cy="5715000"/>
          </a:xfrm>
        </p:spPr>
        <p:txBody>
          <a:bodyPr/>
          <a:lstStyle/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The 8087 works internally with all numbers in the 80-bit temporary-real format.</a:t>
            </a: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To hold numbers being work on, the 8087 has a register stack of </a:t>
            </a:r>
            <a:r>
              <a:rPr lang="en-US" dirty="0">
                <a:solidFill>
                  <a:srgbClr val="00B050"/>
                </a:solidFill>
                <a:latin typeface="Calibri (Body)"/>
              </a:rPr>
              <a:t>eight 80-bit registers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, </a:t>
            </a:r>
            <a:r>
              <a:rPr lang="en-US" dirty="0">
                <a:solidFill>
                  <a:srgbClr val="00B050"/>
                </a:solidFill>
                <a:latin typeface="Calibri (Body)"/>
              </a:rPr>
              <a:t>labeled (0)-(7).</a:t>
            </a: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These registers are used as a </a:t>
            </a:r>
            <a:r>
              <a:rPr lang="en-US" dirty="0">
                <a:solidFill>
                  <a:srgbClr val="00B050"/>
                </a:solidFill>
                <a:latin typeface="Calibri (Body)"/>
              </a:rPr>
              <a:t>last-in-first out stack 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in the same way the 8086 uses a stack.</a:t>
            </a: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The 8087 has a </a:t>
            </a:r>
            <a:r>
              <a:rPr lang="en-US" dirty="0">
                <a:solidFill>
                  <a:srgbClr val="FF0000"/>
                </a:solidFill>
                <a:latin typeface="Calibri (Body)"/>
              </a:rPr>
              <a:t>3-bit stack pointer </a:t>
            </a:r>
            <a:r>
              <a:rPr lang="en-US" dirty="0">
                <a:solidFill>
                  <a:srgbClr val="00B050"/>
                </a:solidFill>
                <a:latin typeface="Calibri (Body)"/>
              </a:rPr>
              <a:t>which holds the number of the register that is the current top of stack </a:t>
            </a:r>
            <a:r>
              <a:rPr lang="en-US" dirty="0">
                <a:solidFill>
                  <a:srgbClr val="FF0000"/>
                </a:solidFill>
                <a:latin typeface="Calibri (Body)"/>
              </a:rPr>
              <a:t>(TOS).</a:t>
            </a: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Calibri (Body)"/>
              </a:rPr>
              <a:t>When the 8087 is initialized , the 3-bit stack pointer in the 8087 is loaded with 000, so register 0 is then the TOS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.</a:t>
            </a: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endParaRPr lang="en-US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6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81416" cy="4873752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The register that is currently the TOS is referred to as ST(0) or simply ST</a:t>
            </a:r>
            <a:r>
              <a:rPr lang="en-US" dirty="0" smtClean="0">
                <a:solidFill>
                  <a:srgbClr val="002060"/>
                </a:solidFill>
                <a:latin typeface="Calibri (Body)"/>
              </a:rPr>
              <a:t>.</a:t>
            </a: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Calibri (Body)"/>
              </a:rPr>
              <a:t>During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 (Body)"/>
              </a:rPr>
              <a:t>PUSH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 (Body)"/>
              </a:rPr>
              <a:t>, SP is decremented by 1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. Therefore, SP = 111 and hence the data is stored at register 7. So register 7 becomes ST (0</a:t>
            </a:r>
            <a:r>
              <a:rPr lang="en-US" dirty="0" smtClean="0">
                <a:solidFill>
                  <a:srgbClr val="002060"/>
                </a:solidFill>
                <a:latin typeface="Calibri (Body)"/>
              </a:rPr>
              <a:t>).</a:t>
            </a: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During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 (Body)"/>
              </a:rPr>
              <a:t>POP, data is read from top of stack and SP is incremented by 1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. Therefore, SP = 000 so register 0 becomes ST (0</a:t>
            </a:r>
            <a:r>
              <a:rPr lang="en-US" dirty="0" smtClean="0">
                <a:solidFill>
                  <a:srgbClr val="002060"/>
                </a:solidFill>
                <a:latin typeface="Calibri (Body)"/>
              </a:rPr>
              <a:t>).</a:t>
            </a:r>
            <a:endParaRPr lang="en-US" dirty="0">
              <a:solidFill>
                <a:srgbClr val="002060"/>
              </a:solidFill>
              <a:latin typeface="Calibri (Body)"/>
            </a:endParaRP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 (Body)"/>
              </a:rPr>
              <a:t>It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 (Body)"/>
              </a:rPr>
              <a:t>is a circular stack 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i.e. </a:t>
            </a:r>
            <a:r>
              <a:rPr lang="en-US" dirty="0">
                <a:solidFill>
                  <a:srgbClr val="00B050"/>
                </a:solidFill>
                <a:latin typeface="Calibri (Body)"/>
              </a:rPr>
              <a:t>after pushing 8 elements if we PUSH the 9th element it will overwrite on the 1st element itself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.</a:t>
            </a: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endParaRPr lang="en-US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6858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alibri (Head)"/>
              </a:rPr>
              <a:t>8087 register stack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81416" cy="4873752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endParaRPr lang="en-US" dirty="0">
              <a:solidFill>
                <a:srgbClr val="002060"/>
              </a:solidFill>
              <a:latin typeface="Calibri (Body)"/>
            </a:endParaRPr>
          </a:p>
          <a:p>
            <a:pPr marL="0" indent="0" algn="just">
              <a:buClr>
                <a:srgbClr val="002060"/>
              </a:buClr>
              <a:buSzPct val="100000"/>
              <a:buNone/>
            </a:pPr>
            <a:endParaRPr lang="en-US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6858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alibri (Head)"/>
              </a:rPr>
              <a:t>8087 register stack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5216" y="1143000"/>
            <a:ext cx="80253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sz="2400" dirty="0">
                <a:solidFill>
                  <a:srgbClr val="002060"/>
                </a:solidFill>
                <a:latin typeface="Calibri (Body)"/>
              </a:rPr>
              <a:t>The register just below this in the stack is referred to as ST(1).</a:t>
            </a: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sz="2400" dirty="0">
                <a:solidFill>
                  <a:srgbClr val="002060"/>
                </a:solidFill>
                <a:latin typeface="Calibri (Body)"/>
              </a:rPr>
              <a:t>By the register “just below” mean the register that the stack pointer would be pointing to if we popped one number off the stack.</a:t>
            </a: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sz="2400" dirty="0">
                <a:solidFill>
                  <a:srgbClr val="002060"/>
                </a:solidFill>
                <a:latin typeface="Calibri (Body)"/>
              </a:rPr>
              <a:t>For example, register 000 would be ST(1) after first push.</a:t>
            </a:r>
          </a:p>
        </p:txBody>
      </p:sp>
    </p:spTree>
    <p:extLst>
      <p:ext uri="{BB962C8B-B14F-4D97-AF65-F5344CB8AC3E}">
        <p14:creationId xmlns:p14="http://schemas.microsoft.com/office/powerpoint/2010/main" val="203563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6858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alibri (Head)"/>
              </a:rPr>
              <a:t>8087 register stack</a:t>
            </a:r>
          </a:p>
        </p:txBody>
      </p:sp>
      <p:pic>
        <p:nvPicPr>
          <p:cNvPr id="2050" name="Picture 2" descr="E:\3-1\Microprocessor\Microprocessor_Theory\DMA\stac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762002"/>
            <a:ext cx="5257800" cy="5943599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6858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alibri (Head)"/>
              </a:rPr>
              <a:t>Status Register of 8087</a:t>
            </a:r>
            <a:endParaRPr lang="en-US" sz="3600" dirty="0">
              <a:solidFill>
                <a:srgbClr val="002060"/>
              </a:solidFill>
              <a:latin typeface="Calibri (Head)"/>
            </a:endParaRPr>
          </a:p>
        </p:txBody>
      </p:sp>
      <p:pic>
        <p:nvPicPr>
          <p:cNvPr id="4" name="Picture 4" descr="C:\WINDOWS\TEMP\~AUT0024.bmp"/>
          <p:cNvPicPr>
            <a:picLocks noChangeAspect="1" noChangeArrowheads="1"/>
          </p:cNvPicPr>
          <p:nvPr/>
        </p:nvPicPr>
        <p:blipFill>
          <a:blip r:embed="rId2"/>
          <a:srcRect t="59103"/>
          <a:stretch>
            <a:fillRect/>
          </a:stretch>
        </p:blipFill>
        <p:spPr bwMode="auto">
          <a:xfrm>
            <a:off x="381001" y="762000"/>
            <a:ext cx="8357617" cy="4898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0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D137DADA-9A8A-48AF-B4DF-469B4A915767}" type="slidenum">
              <a:rPr lang="en-US"/>
              <a:pPr/>
              <a:t>36</a:t>
            </a:fld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 fontScale="92500"/>
          </a:bodyPr>
          <a:lstStyle/>
          <a:p>
            <a:pPr marL="609600" indent="-609600">
              <a:buClr>
                <a:schemeClr val="tx1"/>
              </a:buClr>
              <a:buFont typeface="Wingdings" pitchFamily="2" charset="2"/>
              <a:buAutoNum type="arabicParenR"/>
            </a:pPr>
            <a:r>
              <a:rPr lang="en-US" sz="2800" dirty="0">
                <a:solidFill>
                  <a:srgbClr val="002060"/>
                </a:solidFill>
                <a:latin typeface="Calibri (Body)"/>
              </a:rPr>
              <a:t>B – </a:t>
            </a:r>
            <a:r>
              <a:rPr lang="en-US" sz="2800" dirty="0">
                <a:solidFill>
                  <a:srgbClr val="002060"/>
                </a:solidFill>
                <a:latin typeface="Calibri (Body)"/>
              </a:rPr>
              <a:t>Busy </a:t>
            </a:r>
            <a:r>
              <a:rPr lang="en-US" sz="2800" dirty="0">
                <a:solidFill>
                  <a:srgbClr val="002060"/>
                </a:solidFill>
                <a:latin typeface="Calibri (Body)"/>
              </a:rPr>
              <a:t>bit </a:t>
            </a:r>
          </a:p>
          <a:p>
            <a:pPr marL="1371600" lvl="2" indent="-457200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Calibri (Body)"/>
              </a:rPr>
              <a:t>Indicates the coprocessor is busy in executing a task.</a:t>
            </a:r>
          </a:p>
          <a:p>
            <a:pPr marL="1371600" lvl="2" indent="-457200">
              <a:buClr>
                <a:schemeClr val="tx1"/>
              </a:buClr>
              <a:buFont typeface="Wingdings" pitchFamily="2" charset="2"/>
              <a:buChar char="Ø"/>
            </a:pPr>
            <a:endParaRPr lang="en-US" sz="2000" dirty="0">
              <a:latin typeface="Calibri (Body)"/>
            </a:endParaRPr>
          </a:p>
          <a:p>
            <a:pPr marL="609600" indent="-609600">
              <a:buClr>
                <a:schemeClr val="tx1"/>
              </a:buClr>
              <a:buFont typeface="Wingdings" pitchFamily="2" charset="2"/>
              <a:buAutoNum type="arabicParenR"/>
            </a:pPr>
            <a:r>
              <a:rPr lang="en-US" sz="2800" dirty="0">
                <a:solidFill>
                  <a:srgbClr val="002060"/>
                </a:solidFill>
                <a:latin typeface="Calibri (Body)"/>
              </a:rPr>
              <a:t>C3- C0 (Condition code bits)</a:t>
            </a:r>
          </a:p>
          <a:p>
            <a:pPr marL="1371600" lvl="2" indent="-457200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Calibri (Body)"/>
              </a:rPr>
              <a:t>Indicates the condition of the coprocessor.</a:t>
            </a:r>
          </a:p>
          <a:p>
            <a:pPr marL="1371600" lvl="2" indent="-457200">
              <a:buClr>
                <a:schemeClr val="tx1"/>
              </a:buClr>
              <a:buFont typeface="Wingdings" pitchFamily="2" charset="2"/>
              <a:buChar char="Ø"/>
            </a:pPr>
            <a:endParaRPr lang="en-US" sz="2400" dirty="0">
              <a:solidFill>
                <a:srgbClr val="002060"/>
              </a:solidFill>
              <a:latin typeface="Calibri (Body)"/>
            </a:endParaRPr>
          </a:p>
          <a:p>
            <a:pPr marL="609600" indent="-609600">
              <a:buClr>
                <a:schemeClr val="tx1"/>
              </a:buClr>
              <a:buFont typeface="Wingdings" pitchFamily="2" charset="2"/>
              <a:buAutoNum type="arabicParenR"/>
            </a:pPr>
            <a:r>
              <a:rPr lang="en-US" sz="2800" dirty="0">
                <a:solidFill>
                  <a:srgbClr val="002060"/>
                </a:solidFill>
                <a:latin typeface="Calibri (Body)"/>
              </a:rPr>
              <a:t>TOP ( Top-of-stack (ST))</a:t>
            </a:r>
          </a:p>
          <a:p>
            <a:pPr marL="1371600" lvl="2" indent="-457200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Calibri (Body)"/>
              </a:rPr>
              <a:t>Indicates the current register addressed as the top-of-the stack (ST). Normally register 0.</a:t>
            </a:r>
          </a:p>
          <a:p>
            <a:pPr marL="1371600" lvl="2" indent="-457200">
              <a:buClr>
                <a:schemeClr val="tx1"/>
              </a:buClr>
              <a:buFont typeface="Wingdings" pitchFamily="2" charset="2"/>
              <a:buChar char="Ø"/>
            </a:pPr>
            <a:endParaRPr lang="en-US" sz="2000" dirty="0">
              <a:latin typeface="Calibri (Body)"/>
            </a:endParaRPr>
          </a:p>
          <a:p>
            <a:pPr marL="609600" indent="-609600">
              <a:buClr>
                <a:schemeClr val="tx1"/>
              </a:buClr>
              <a:buFont typeface="Wingdings" pitchFamily="2" charset="2"/>
              <a:buAutoNum type="arabicParenR"/>
            </a:pPr>
            <a:r>
              <a:rPr lang="en-US" sz="2800" dirty="0">
                <a:solidFill>
                  <a:srgbClr val="002060"/>
                </a:solidFill>
                <a:latin typeface="Calibri (Body)"/>
              </a:rPr>
              <a:t>ES – </a:t>
            </a:r>
            <a:r>
              <a:rPr lang="en-US" sz="2800" dirty="0">
                <a:solidFill>
                  <a:srgbClr val="002060"/>
                </a:solidFill>
                <a:latin typeface="Calibri (Body)"/>
              </a:rPr>
              <a:t>Error </a:t>
            </a:r>
            <a:r>
              <a:rPr lang="en-US" sz="2800" dirty="0">
                <a:solidFill>
                  <a:srgbClr val="002060"/>
                </a:solidFill>
                <a:latin typeface="Calibri (Body)"/>
              </a:rPr>
              <a:t>S</a:t>
            </a:r>
            <a:r>
              <a:rPr lang="en-US" sz="2800" dirty="0">
                <a:solidFill>
                  <a:srgbClr val="002060"/>
                </a:solidFill>
                <a:latin typeface="Calibri (Body)"/>
              </a:rPr>
              <a:t>ummary</a:t>
            </a:r>
            <a:endParaRPr lang="en-US" sz="2800" dirty="0">
              <a:solidFill>
                <a:srgbClr val="002060"/>
              </a:solidFill>
              <a:latin typeface="Calibri (Body)"/>
            </a:endParaRPr>
          </a:p>
          <a:p>
            <a:pPr marL="1371600" lvl="2" indent="-457200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Calibri (Body)"/>
              </a:rPr>
              <a:t>Bit is set if any unmasked error bit (PE,UE,OE, ZE, DE or IE) is set.</a:t>
            </a:r>
          </a:p>
          <a:p>
            <a:pPr marL="609600" indent="-609600">
              <a:buClr>
                <a:schemeClr val="tx1"/>
              </a:buClr>
              <a:buFont typeface="Wingdings" pitchFamily="2" charset="2"/>
              <a:buAutoNum type="arabicParenR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PE – </a:t>
            </a:r>
            <a:r>
              <a:rPr lang="en-US" sz="2800" dirty="0">
                <a:solidFill>
                  <a:srgbClr val="002060"/>
                </a:solidFill>
                <a:latin typeface="Calibri (Body)"/>
              </a:rPr>
              <a:t>Precision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Calibri (Body)"/>
              </a:rPr>
              <a:t>error</a:t>
            </a:r>
          </a:p>
          <a:p>
            <a:pPr marL="1371600" lvl="2" indent="-457200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Calibri (Body)"/>
              </a:rPr>
              <a:t>Indicate the result or operand exceed the selected precision.</a:t>
            </a:r>
          </a:p>
        </p:txBody>
      </p:sp>
    </p:spTree>
    <p:extLst>
      <p:ext uri="{BB962C8B-B14F-4D97-AF65-F5344CB8AC3E}">
        <p14:creationId xmlns:p14="http://schemas.microsoft.com/office/powerpoint/2010/main" val="421686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91C56F33-A42C-454D-8187-03ACBBF344AD}" type="slidenum">
              <a:rPr lang="en-US"/>
              <a:pPr/>
              <a:t>37</a:t>
            </a:fld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800" dirty="0">
                <a:solidFill>
                  <a:srgbClr val="002060"/>
                </a:solidFill>
                <a:latin typeface="Calibri (Body)"/>
              </a:rPr>
              <a:t>6) </a:t>
            </a:r>
            <a:r>
              <a:rPr lang="en-US" sz="2600" dirty="0">
                <a:solidFill>
                  <a:srgbClr val="002060"/>
                </a:solidFill>
                <a:latin typeface="Calibri (Body)"/>
              </a:rPr>
              <a:t>UE – Underflow Error</a:t>
            </a:r>
          </a:p>
          <a:p>
            <a:pPr marL="1371600" lvl="2" indent="-457200">
              <a:lnSpc>
                <a:spcPct val="90000"/>
              </a:lnSpc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sz="2600" dirty="0">
                <a:solidFill>
                  <a:srgbClr val="002060"/>
                </a:solidFill>
                <a:latin typeface="Calibri (Body)"/>
              </a:rPr>
              <a:t>Indicates a non zero result that is too small to represent with the current precision selected.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600" dirty="0">
                <a:solidFill>
                  <a:srgbClr val="002060"/>
                </a:solidFill>
                <a:latin typeface="Calibri (Body)"/>
              </a:rPr>
              <a:t>7) OE – Overflow Error</a:t>
            </a:r>
          </a:p>
          <a:p>
            <a:pPr marL="1371600" lvl="2" indent="-457200">
              <a:lnSpc>
                <a:spcPct val="90000"/>
              </a:lnSpc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sz="2600" dirty="0">
                <a:solidFill>
                  <a:srgbClr val="002060"/>
                </a:solidFill>
                <a:latin typeface="Calibri (Body)"/>
              </a:rPr>
              <a:t>Indicates a result is too large to be represented. </a:t>
            </a:r>
          </a:p>
          <a:p>
            <a:pPr marL="1371600" lvl="2" indent="-457200">
              <a:lnSpc>
                <a:spcPct val="90000"/>
              </a:lnSpc>
              <a:buFont typeface="Wingdings" pitchFamily="2" charset="2"/>
              <a:buChar char="Ø"/>
            </a:pPr>
            <a:endParaRPr lang="en-US" sz="2600" dirty="0">
              <a:solidFill>
                <a:srgbClr val="002060"/>
              </a:solidFill>
              <a:latin typeface="Calibri (Body)"/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600" dirty="0">
                <a:solidFill>
                  <a:srgbClr val="002060"/>
                </a:solidFill>
                <a:latin typeface="Calibri (Body)"/>
              </a:rPr>
              <a:t>8) ZE – Zero Error</a:t>
            </a:r>
          </a:p>
          <a:p>
            <a:pPr marL="1371600" lvl="2" indent="-457200">
              <a:lnSpc>
                <a:spcPct val="90000"/>
              </a:lnSpc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sz="2600" dirty="0">
                <a:solidFill>
                  <a:srgbClr val="002060"/>
                </a:solidFill>
                <a:latin typeface="Calibri (Body)"/>
              </a:rPr>
              <a:t>Indicates the divisor was zero while the dividend is a non-infinity or non  zero number. </a:t>
            </a:r>
          </a:p>
          <a:p>
            <a:pPr marL="1371600" lvl="2" indent="-457200">
              <a:lnSpc>
                <a:spcPct val="90000"/>
              </a:lnSpc>
              <a:buFont typeface="Wingdings" pitchFamily="2" charset="2"/>
              <a:buChar char="Ø"/>
            </a:pPr>
            <a:endParaRPr lang="en-US" sz="2600" dirty="0">
              <a:solidFill>
                <a:srgbClr val="002060"/>
              </a:solidFill>
              <a:latin typeface="Calibri (Body)"/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600" dirty="0">
                <a:solidFill>
                  <a:srgbClr val="002060"/>
                </a:solidFill>
                <a:latin typeface="Calibri (Body)"/>
              </a:rPr>
              <a:t>9) DE – </a:t>
            </a:r>
            <a:r>
              <a:rPr lang="en-US" sz="2600" dirty="0" err="1">
                <a:solidFill>
                  <a:srgbClr val="002060"/>
                </a:solidFill>
                <a:latin typeface="Calibri (Body)"/>
              </a:rPr>
              <a:t>Denormalized</a:t>
            </a:r>
            <a:r>
              <a:rPr lang="en-US" sz="2600" dirty="0">
                <a:solidFill>
                  <a:srgbClr val="002060"/>
                </a:solidFill>
                <a:latin typeface="Calibri (Body)"/>
              </a:rPr>
              <a:t> error</a:t>
            </a:r>
          </a:p>
          <a:p>
            <a:pPr marL="1371600" lvl="2" indent="-457200">
              <a:lnSpc>
                <a:spcPct val="90000"/>
              </a:lnSpc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sz="2600" dirty="0">
                <a:solidFill>
                  <a:srgbClr val="002060"/>
                </a:solidFill>
                <a:latin typeface="Calibri (Body)"/>
              </a:rPr>
              <a:t>Indicates that at least one of the operands is </a:t>
            </a:r>
            <a:r>
              <a:rPr lang="en-US" sz="2600" dirty="0" err="1">
                <a:solidFill>
                  <a:srgbClr val="002060"/>
                </a:solidFill>
                <a:latin typeface="Calibri (Body)"/>
              </a:rPr>
              <a:t>denormalized</a:t>
            </a:r>
            <a:r>
              <a:rPr lang="en-US" sz="2600" dirty="0">
                <a:solidFill>
                  <a:srgbClr val="002060"/>
                </a:solidFill>
                <a:latin typeface="Calibri (Body)"/>
              </a:rPr>
              <a:t>.</a:t>
            </a:r>
          </a:p>
          <a:p>
            <a:pPr marL="1371600" lvl="2" indent="-457200">
              <a:lnSpc>
                <a:spcPct val="90000"/>
              </a:lnSpc>
              <a:buFont typeface="Wingdings" pitchFamily="2" charset="2"/>
              <a:buChar char="Ø"/>
            </a:pPr>
            <a:endParaRPr lang="en-US" sz="2600" dirty="0">
              <a:solidFill>
                <a:srgbClr val="002060"/>
              </a:solidFill>
              <a:latin typeface="Calibri (Body)"/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600" dirty="0">
                <a:solidFill>
                  <a:srgbClr val="002060"/>
                </a:solidFill>
                <a:latin typeface="Calibri (Body)"/>
              </a:rPr>
              <a:t>10) IE – Invalid Error</a:t>
            </a:r>
          </a:p>
          <a:p>
            <a:pPr marL="1371600" lvl="2" indent="-457200">
              <a:lnSpc>
                <a:spcPct val="90000"/>
              </a:lnSpc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sz="2600" dirty="0">
                <a:solidFill>
                  <a:srgbClr val="002060"/>
                </a:solidFill>
                <a:latin typeface="Calibri (Body)"/>
              </a:rPr>
              <a:t>Flag indicates errors such as those produced by taking the square root of negative number. </a:t>
            </a:r>
          </a:p>
        </p:txBody>
      </p:sp>
    </p:spTree>
    <p:extLst>
      <p:ext uri="{BB962C8B-B14F-4D97-AF65-F5344CB8AC3E}">
        <p14:creationId xmlns:p14="http://schemas.microsoft.com/office/powerpoint/2010/main" val="237489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6858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alibri (Head)"/>
              </a:rPr>
              <a:t>Control register of 8087</a:t>
            </a:r>
            <a:endParaRPr lang="en-US" sz="3600" dirty="0">
              <a:solidFill>
                <a:srgbClr val="002060"/>
              </a:solidFill>
              <a:latin typeface="Calibri (Head)"/>
            </a:endParaRPr>
          </a:p>
        </p:txBody>
      </p:sp>
      <p:pic>
        <p:nvPicPr>
          <p:cNvPr id="4" name="Picture 4" descr="C:\WINDOWS\TEMP\~AUT0024.bmp"/>
          <p:cNvPicPr>
            <a:picLocks noChangeAspect="1" noChangeArrowheads="1"/>
          </p:cNvPicPr>
          <p:nvPr/>
        </p:nvPicPr>
        <p:blipFill>
          <a:blip r:embed="rId2"/>
          <a:srcRect b="48082"/>
          <a:stretch>
            <a:fillRect/>
          </a:stretch>
        </p:blipFill>
        <p:spPr bwMode="auto">
          <a:xfrm>
            <a:off x="463731" y="622123"/>
            <a:ext cx="7661346" cy="5702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7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E92671EB-37FC-40E2-9DC7-DD545024A5B3}" type="slidenum">
              <a:rPr lang="en-US"/>
              <a:pPr/>
              <a:t>39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5867400" cy="6858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libri (Head)"/>
              </a:rPr>
              <a:t>Control register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Clr>
                <a:srgbClr val="002060"/>
              </a:buClr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609600" indent="-609600">
              <a:buClr>
                <a:srgbClr val="002060"/>
              </a:buClr>
              <a:buFont typeface="Wingdings" pitchFamily="2" charset="2"/>
              <a:buAutoNum type="arabicParenR"/>
            </a:pPr>
            <a:r>
              <a:rPr lang="en-US" b="1" dirty="0">
                <a:solidFill>
                  <a:srgbClr val="002060"/>
                </a:solidFill>
                <a:latin typeface="Calibri (Body)"/>
              </a:rPr>
              <a:t>IC – Infinity Control</a:t>
            </a:r>
          </a:p>
          <a:p>
            <a:pPr marL="1371600" lvl="2" indent="-457200">
              <a:buClr>
                <a:srgbClr val="002060"/>
              </a:buClr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Calibri (Body)"/>
              </a:rPr>
              <a:t>Selects either affine ( allows positive and negative infinity) or projective (assumes infinity is unsigned)</a:t>
            </a:r>
          </a:p>
          <a:p>
            <a:pPr marL="1371600" lvl="2" indent="-457200">
              <a:buClr>
                <a:srgbClr val="002060"/>
              </a:buClr>
              <a:buFont typeface="Wingdings" pitchFamily="2" charset="2"/>
              <a:buChar char="Ø"/>
            </a:pPr>
            <a:endParaRPr lang="en-US" sz="2000" dirty="0">
              <a:solidFill>
                <a:srgbClr val="002060"/>
              </a:solidFill>
            </a:endParaRPr>
          </a:p>
          <a:p>
            <a:pPr marL="609600" indent="-609600">
              <a:buClr>
                <a:srgbClr val="002060"/>
              </a:buClr>
              <a:buFont typeface="Wingdings" pitchFamily="2" charset="2"/>
              <a:buAutoNum type="arabicParenR"/>
            </a:pPr>
            <a:r>
              <a:rPr lang="en-US" b="1" dirty="0">
                <a:solidFill>
                  <a:srgbClr val="002060"/>
                </a:solidFill>
                <a:latin typeface="Calibri (Body)"/>
              </a:rPr>
              <a:t>RC – Rounding </a:t>
            </a:r>
            <a:r>
              <a:rPr lang="en-US" b="1" dirty="0">
                <a:solidFill>
                  <a:srgbClr val="002060"/>
                </a:solidFill>
                <a:latin typeface="Calibri (Body)"/>
              </a:rPr>
              <a:t>Control</a:t>
            </a:r>
            <a:endParaRPr lang="en-US" dirty="0">
              <a:solidFill>
                <a:srgbClr val="002060"/>
              </a:solidFill>
            </a:endParaRPr>
          </a:p>
          <a:p>
            <a:pPr marL="1371600" lvl="2" indent="-457200">
              <a:buClr>
                <a:srgbClr val="002060"/>
              </a:buClr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Calibri (Body)"/>
              </a:rPr>
              <a:t>Determines the type of rounding.</a:t>
            </a:r>
          </a:p>
          <a:p>
            <a:pPr marL="1752600" lvl="3" indent="-381000">
              <a:buClr>
                <a:srgbClr val="002060"/>
              </a:buClr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Calibri (Body)"/>
              </a:rPr>
              <a:t>00</a:t>
            </a:r>
            <a:r>
              <a:rPr lang="en-US" sz="2400" dirty="0">
                <a:solidFill>
                  <a:srgbClr val="002060"/>
                </a:solidFill>
                <a:latin typeface="Calibri (Body)"/>
              </a:rPr>
              <a:t>	- round to nearest even.</a:t>
            </a:r>
          </a:p>
          <a:p>
            <a:pPr marL="1752600" lvl="3" indent="-381000">
              <a:buClr>
                <a:srgbClr val="002060"/>
              </a:buClr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Calibri (Body)"/>
              </a:rPr>
              <a:t>01	- round down towards minus infinity.</a:t>
            </a:r>
          </a:p>
          <a:p>
            <a:pPr marL="1752600" lvl="3" indent="-381000">
              <a:buClr>
                <a:srgbClr val="002060"/>
              </a:buClr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Calibri (Body)"/>
              </a:rPr>
              <a:t>10	- round up towards plus infinity.</a:t>
            </a:r>
          </a:p>
          <a:p>
            <a:pPr marL="1752600" lvl="3" indent="-381000">
              <a:buClr>
                <a:srgbClr val="002060"/>
              </a:buClr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Calibri (Body)"/>
              </a:rPr>
              <a:t>11	- chop or truncate toward Zero.</a:t>
            </a:r>
          </a:p>
          <a:p>
            <a:pPr marL="1752600" lvl="3" indent="-381000">
              <a:buFont typeface="Wingdings" pitchFamily="2" charset="2"/>
              <a:buChar char="Ø"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93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562600"/>
          </a:xfrm>
        </p:spPr>
        <p:txBody>
          <a:bodyPr/>
          <a:lstStyle/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In an application where you need a calculation to be done as quickly as possible.</a:t>
            </a: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The </a:t>
            </a:r>
            <a:r>
              <a:rPr lang="en-US" dirty="0">
                <a:solidFill>
                  <a:srgbClr val="92D050"/>
                </a:solidFill>
                <a:latin typeface="Calibri (Body)"/>
              </a:rPr>
              <a:t>architecture and instruction sets of general purpose microprocessor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 such as 8086 </a:t>
            </a:r>
            <a:r>
              <a:rPr lang="en-US" dirty="0">
                <a:solidFill>
                  <a:srgbClr val="92D050"/>
                </a:solidFill>
                <a:latin typeface="Calibri (Body)"/>
              </a:rPr>
              <a:t>are not designed to do complex mathematical operations efficiently.</a:t>
            </a: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Even </a:t>
            </a:r>
            <a:r>
              <a:rPr lang="en-US" dirty="0">
                <a:solidFill>
                  <a:srgbClr val="92D050"/>
                </a:solidFill>
                <a:latin typeface="Calibri (Body)"/>
              </a:rPr>
              <a:t>highly optimized number-crunching programs run slowly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 on these general purpose machines. </a:t>
            </a: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To solve this problem, special processors with architectures and instruction sets optimized for number-crunching have been developed.</a:t>
            </a: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An example of this number crunching processor is the </a:t>
            </a:r>
            <a:r>
              <a:rPr lang="en-US" dirty="0">
                <a:solidFill>
                  <a:srgbClr val="92D050"/>
                </a:solidFill>
                <a:latin typeface="Calibri (Body)"/>
              </a:rPr>
              <a:t>Intel 8087 math processor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alibri (Head)"/>
              </a:rPr>
              <a:t>Why we need a math coprocessor?</a:t>
            </a:r>
            <a:endParaRPr lang="en-GB" sz="3600" b="1" dirty="0">
              <a:solidFill>
                <a:srgbClr val="002060"/>
              </a:solidFill>
              <a:latin typeface="Calibri (Head)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CECAF985-8F3A-462B-8941-77A5FD7B3B4C}" type="slidenum">
              <a:rPr lang="en-US"/>
              <a:pPr/>
              <a:t>40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 fontScale="92500" lnSpcReduction="10000"/>
          </a:bodyPr>
          <a:lstStyle/>
          <a:p>
            <a:pPr marL="609600" indent="-609600" algn="just">
              <a:buNone/>
            </a:pPr>
            <a:r>
              <a:rPr lang="en-US" b="1" dirty="0">
                <a:solidFill>
                  <a:srgbClr val="002060"/>
                </a:solidFill>
              </a:rPr>
              <a:t>3) </a:t>
            </a:r>
            <a:r>
              <a:rPr lang="en-US" sz="2600" b="1" dirty="0">
                <a:solidFill>
                  <a:srgbClr val="002060"/>
                </a:solidFill>
                <a:latin typeface="Calibri (Body)"/>
              </a:rPr>
              <a:t>PC – Precision Control</a:t>
            </a:r>
          </a:p>
          <a:p>
            <a:pPr marL="1371600" lvl="2" indent="-457200" algn="just">
              <a:buClr>
                <a:srgbClr val="002060"/>
              </a:buClr>
              <a:buSzPct val="100000"/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Calibri (Body)"/>
              </a:rPr>
              <a:t>Sets the precision </a:t>
            </a:r>
            <a:r>
              <a:rPr lang="en-US" sz="2400" dirty="0">
                <a:solidFill>
                  <a:srgbClr val="002060"/>
                </a:solidFill>
                <a:latin typeface="Calibri (Body)"/>
              </a:rPr>
              <a:t>of </a:t>
            </a:r>
            <a:r>
              <a:rPr lang="en-US" sz="2400" dirty="0">
                <a:solidFill>
                  <a:srgbClr val="002060"/>
                </a:solidFill>
                <a:latin typeface="Calibri (Body)"/>
              </a:rPr>
              <a:t>the result.</a:t>
            </a:r>
          </a:p>
          <a:p>
            <a:pPr marL="1752600" lvl="3" indent="-381000" algn="just">
              <a:buClr>
                <a:srgbClr val="002060"/>
              </a:buClr>
              <a:buSzPct val="100000"/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Calibri (Body)"/>
              </a:rPr>
              <a:t>00	-&gt; Single precision (short)</a:t>
            </a:r>
          </a:p>
          <a:p>
            <a:pPr marL="1752600" lvl="3" indent="-381000" algn="just">
              <a:buClr>
                <a:srgbClr val="002060"/>
              </a:buClr>
              <a:buSzPct val="100000"/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Calibri (Body)"/>
              </a:rPr>
              <a:t>01	-&gt; Reserved</a:t>
            </a:r>
          </a:p>
          <a:p>
            <a:pPr marL="1752600" lvl="3" indent="-381000" algn="just">
              <a:buClr>
                <a:srgbClr val="002060"/>
              </a:buClr>
              <a:buSzPct val="100000"/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Calibri (Body)"/>
              </a:rPr>
              <a:t>10	-&gt; Double – precision (long) </a:t>
            </a:r>
          </a:p>
          <a:p>
            <a:pPr marL="1752600" lvl="3" indent="-381000" algn="just">
              <a:buClr>
                <a:srgbClr val="002060"/>
              </a:buClr>
              <a:buSzPct val="100000"/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Calibri (Body)"/>
              </a:rPr>
              <a:t>11	-&gt; Extended precision (temporary)</a:t>
            </a:r>
          </a:p>
          <a:p>
            <a:pPr marL="1371600" lvl="2" indent="-457200" algn="just">
              <a:buFont typeface="Wingdings" pitchFamily="2" charset="2"/>
              <a:buChar char="Ø"/>
            </a:pPr>
            <a:endParaRPr lang="en-US" sz="2000" dirty="0"/>
          </a:p>
          <a:p>
            <a:pPr marL="609600" indent="-609600" algn="just">
              <a:buNone/>
            </a:pPr>
            <a:r>
              <a:rPr lang="en-US" b="1" dirty="0">
                <a:solidFill>
                  <a:srgbClr val="002060"/>
                </a:solidFill>
              </a:rPr>
              <a:t>4) </a:t>
            </a:r>
            <a:r>
              <a:rPr lang="en-US" sz="2600" b="1" dirty="0">
                <a:solidFill>
                  <a:srgbClr val="002060"/>
                </a:solidFill>
                <a:latin typeface="Calibri (Body)"/>
              </a:rPr>
              <a:t>Exception Masks</a:t>
            </a:r>
          </a:p>
          <a:p>
            <a:pPr marL="1371600" lvl="2" indent="-457200" algn="just">
              <a:buClr>
                <a:srgbClr val="002060"/>
              </a:buClr>
              <a:buSzPct val="100000"/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Calibri (Body)"/>
              </a:rPr>
              <a:t>Determine whether the error indicated by the exception affects the error bit in the status flag.</a:t>
            </a:r>
          </a:p>
          <a:p>
            <a:pPr marL="1371600" lvl="2" indent="-457200" algn="just">
              <a:buFont typeface="Wingdings" pitchFamily="2" charset="2"/>
              <a:buChar char="Ø"/>
            </a:pPr>
            <a:endParaRPr lang="en-US" sz="2000" dirty="0"/>
          </a:p>
          <a:p>
            <a:pPr marL="609600" indent="-609600" algn="just">
              <a:buNone/>
            </a:pPr>
            <a:r>
              <a:rPr lang="en-US" b="1" dirty="0">
                <a:solidFill>
                  <a:srgbClr val="002060"/>
                </a:solidFill>
              </a:rPr>
              <a:t>5) </a:t>
            </a:r>
            <a:r>
              <a:rPr lang="en-US" sz="2600" b="1" dirty="0">
                <a:solidFill>
                  <a:srgbClr val="002060"/>
                </a:solidFill>
                <a:latin typeface="Calibri (Body)"/>
              </a:rPr>
              <a:t>Zero Divide </a:t>
            </a:r>
          </a:p>
          <a:p>
            <a:pPr marL="1371600" lvl="2" indent="-457200" algn="just">
              <a:buClr>
                <a:srgbClr val="002060"/>
              </a:buClr>
              <a:buSzPct val="100000"/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Calibri (Body)"/>
              </a:rPr>
              <a:t>If any non zero finite operand is divided by zero, this exception is generated.</a:t>
            </a:r>
          </a:p>
          <a:p>
            <a:pPr marL="609600" indent="-609600" algn="just">
              <a:buNone/>
            </a:pPr>
            <a:r>
              <a:rPr lang="en-US" b="1" dirty="0">
                <a:solidFill>
                  <a:srgbClr val="002060"/>
                </a:solidFill>
              </a:rPr>
              <a:t>6) </a:t>
            </a:r>
            <a:r>
              <a:rPr lang="en-US" sz="2600" b="1" dirty="0" err="1">
                <a:solidFill>
                  <a:srgbClr val="002060"/>
                </a:solidFill>
                <a:latin typeface="Calibri (Body)"/>
              </a:rPr>
              <a:t>Denormalized</a:t>
            </a:r>
            <a:r>
              <a:rPr lang="en-US" sz="2600" b="1" dirty="0">
                <a:solidFill>
                  <a:srgbClr val="002060"/>
                </a:solidFill>
                <a:latin typeface="Calibri (Body)"/>
              </a:rPr>
              <a:t> Operand </a:t>
            </a:r>
          </a:p>
          <a:p>
            <a:pPr marL="1371600" lvl="2" indent="-457200" algn="just">
              <a:buClr>
                <a:srgbClr val="002060"/>
              </a:buClr>
              <a:buSzPct val="100000"/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Calibri (Body)"/>
              </a:rPr>
              <a:t>Exception is generated if at least one of the operand or the result is </a:t>
            </a:r>
            <a:r>
              <a:rPr lang="en-US" sz="2400" dirty="0" err="1">
                <a:solidFill>
                  <a:srgbClr val="002060"/>
                </a:solidFill>
                <a:latin typeface="Calibri (Body)"/>
              </a:rPr>
              <a:t>denormalized</a:t>
            </a:r>
            <a:r>
              <a:rPr lang="en-US" sz="2400" dirty="0">
                <a:solidFill>
                  <a:srgbClr val="002060"/>
                </a:solidFill>
                <a:latin typeface="Calibri (Body)"/>
              </a:rPr>
              <a:t>.  </a:t>
            </a:r>
          </a:p>
          <a:p>
            <a:pPr marL="609600" indent="-609600">
              <a:buFont typeface="Wingdings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924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6858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Calibri (Head)"/>
              </a:rPr>
              <a:t>Tag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467600" cy="1828800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The tag register indicates the contents of each location in the coprocessor stack.</a:t>
            </a:r>
          </a:p>
          <a:p>
            <a:pPr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Corresponding to each of the 8 registers, there is a two bit TAG field to indicate the status of contents </a:t>
            </a:r>
          </a:p>
        </p:txBody>
      </p:sp>
      <p:pic>
        <p:nvPicPr>
          <p:cNvPr id="1027" name="Picture 3" descr="C:\Users\cse\Desktop\Register Set of 8087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438402"/>
            <a:ext cx="7848600" cy="3221745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1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alibri (Head)"/>
              </a:rPr>
              <a:t>80287 Coprocessor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81416" cy="4873752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The 80287 is also a math coprocessor which works in conjunction with </a:t>
            </a:r>
            <a:r>
              <a:rPr lang="en-US" dirty="0">
                <a:solidFill>
                  <a:srgbClr val="FF0000"/>
                </a:solidFill>
                <a:latin typeface="Calibri (Body)"/>
              </a:rPr>
              <a:t>80286 microprocessor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It performs </a:t>
            </a:r>
            <a:r>
              <a:rPr lang="en-US" dirty="0">
                <a:solidFill>
                  <a:srgbClr val="00B050"/>
                </a:solidFill>
                <a:latin typeface="Calibri (Body)"/>
              </a:rPr>
              <a:t>arithmetic, logarithmic, exponential and trigonometric functions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It handles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32 and 64 bit integers</a:t>
            </a:r>
            <a:r>
              <a:rPr lang="en-US" dirty="0" smtClean="0">
                <a:solidFill>
                  <a:srgbClr val="002060"/>
                </a:solidFill>
                <a:latin typeface="Calibri (Body)"/>
              </a:rPr>
              <a:t>;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32,64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and 80-bit real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;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18-digit BCD operands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Calibri (Body)"/>
              </a:rPr>
              <a:t>It also contains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8 80-bit registers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control registers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status registers 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tag words 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like as 8087.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The 8 80-bit registers are used as data register to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hold the operands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 during the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3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887" y="228600"/>
            <a:ext cx="7467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alibri (Head)"/>
              </a:rPr>
              <a:t>80287 Coprocessor (cont’d.)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81416" cy="4873752"/>
          </a:xfrm>
        </p:spPr>
        <p:txBody>
          <a:bodyPr/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These registers can be accessed either as a stack or as individually addressable register.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The </a:t>
            </a:r>
            <a:r>
              <a:rPr lang="en-US" dirty="0">
                <a:solidFill>
                  <a:srgbClr val="00B050"/>
                </a:solidFill>
                <a:latin typeface="Calibri (Body)"/>
              </a:rPr>
              <a:t>16 bit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status register </a:t>
            </a:r>
            <a:r>
              <a:rPr lang="en-US" dirty="0">
                <a:solidFill>
                  <a:srgbClr val="00B050"/>
                </a:solidFill>
                <a:latin typeface="Calibri (Body)"/>
              </a:rPr>
              <a:t>gives the overall state of the 80287 coprocessor.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The coprocessor contains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control word register 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which </a:t>
            </a:r>
            <a:r>
              <a:rPr lang="en-US" dirty="0">
                <a:solidFill>
                  <a:srgbClr val="00B050"/>
                </a:solidFill>
                <a:latin typeface="Calibri (Body)"/>
              </a:rPr>
              <a:t>holds the control word for the coprocessor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The 80287 is capable of providing several processing options which can be selected by loading a control word from the memory into the control word register.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9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alibri (Head)"/>
              </a:rPr>
              <a:t>80287 Coprocessor (cont’d.)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81416" cy="4873752"/>
          </a:xfrm>
        </p:spPr>
        <p:txBody>
          <a:bodyPr/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A 2-bit tag word points to the contents of each data register whether it is valid, zero, special or empty.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It is object code compatible with 8087 coprocessor.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libri (Head)"/>
              </a:rPr>
              <a:t>80387 Coprocessor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Calibri (Body)"/>
              </a:rPr>
              <a:t>Same as 80287 coprocessor.</a:t>
            </a:r>
          </a:p>
          <a:p>
            <a:r>
              <a:rPr lang="en-US" dirty="0">
                <a:solidFill>
                  <a:srgbClr val="002060"/>
                </a:solidFill>
                <a:latin typeface="Calibri (Body)"/>
              </a:rPr>
              <a:t>Self Study.</a:t>
            </a:r>
          </a:p>
          <a:p>
            <a:endParaRPr lang="en-US" dirty="0">
              <a:solidFill>
                <a:srgbClr val="002060"/>
              </a:solidFill>
              <a:latin typeface="Calibri (Body)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3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alibri (Head)"/>
              </a:rPr>
              <a:t>82786 Coprocessor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81416" cy="4873752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82786 is a graphics coprocessor 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which works with all Intel microprocessors.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It is a high performance replacement for subsystem and boards, which use discrete components for graphics function.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It is an intelligent peripheral device capable of both drawing and refreshing raster display.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It provides hardware supports for fast manipulation and display of multiple windows on the screen.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It can support high resolution displays and can display up to 256 colors simultaneously.</a:t>
            </a:r>
          </a:p>
          <a:p>
            <a:pPr algn="just"/>
            <a:endParaRPr lang="en-US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3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alibri (Head)"/>
              </a:rPr>
              <a:t>82786 Coprocessor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81416" cy="4873752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It has fast polygon and line drawing capability and high speed character drawing capacity.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It has integral DRAM/VRAM controller, shift registers and DMA channel.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3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2289048"/>
            <a:ext cx="7467600" cy="32735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 algn="ctr">
              <a:buNone/>
            </a:pPr>
            <a:r>
              <a:rPr lang="en-US" sz="4000" dirty="0">
                <a:solidFill>
                  <a:srgbClr val="002060"/>
                </a:solidFill>
              </a:rPr>
              <a:t> Thank </a:t>
            </a:r>
            <a:r>
              <a:rPr lang="en-US" sz="4000" dirty="0">
                <a:solidFill>
                  <a:srgbClr val="002060"/>
                </a:solidFill>
              </a:rPr>
              <a:t>You!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7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4216" y="20955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002060"/>
                </a:solidFill>
                <a:latin typeface="Calibri (Head)"/>
              </a:rPr>
              <a:t>8087 </a:t>
            </a:r>
            <a:r>
              <a:rPr lang="en-US" sz="3200" b="1" dirty="0">
                <a:solidFill>
                  <a:srgbClr val="002060"/>
                </a:solidFill>
                <a:latin typeface="Calibri (Head)"/>
              </a:rPr>
              <a:t>NDP</a:t>
            </a:r>
            <a:br>
              <a:rPr lang="en-US" sz="3200" b="1" dirty="0">
                <a:solidFill>
                  <a:srgbClr val="002060"/>
                </a:solidFill>
                <a:latin typeface="Calibri (Head)"/>
              </a:rPr>
            </a:br>
            <a:r>
              <a:rPr lang="en-US" sz="3200" b="1" dirty="0">
                <a:solidFill>
                  <a:srgbClr val="002060"/>
                </a:solidFill>
                <a:latin typeface="Calibri (Head)"/>
              </a:rPr>
              <a:t>(Numeric Data Processor)</a:t>
            </a:r>
            <a:endParaRPr lang="en-US" sz="3200" b="1" dirty="0">
              <a:solidFill>
                <a:srgbClr val="002060"/>
              </a:solidFill>
              <a:latin typeface="Calibri (Head)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3773" y="1447800"/>
            <a:ext cx="8229600" cy="4191000"/>
          </a:xfrm>
        </p:spPr>
        <p:txBody>
          <a:bodyPr/>
          <a:lstStyle/>
          <a:p>
            <a:pPr algn="just" eaLnBrk="1" hangingPunct="1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92D050"/>
                </a:solidFill>
                <a:latin typeface="Calibri (Body)"/>
              </a:rPr>
              <a:t>It is a processor which works in parallel with the main processor. </a:t>
            </a:r>
          </a:p>
          <a:p>
            <a:pPr algn="just" eaLnBrk="1" hangingPunct="1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Therefore, it is referred to as a </a:t>
            </a:r>
            <a:r>
              <a:rPr lang="en-US" dirty="0">
                <a:solidFill>
                  <a:srgbClr val="92D050"/>
                </a:solidFill>
                <a:latin typeface="Calibri (Body)"/>
              </a:rPr>
              <a:t>coprocessor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.</a:t>
            </a:r>
          </a:p>
          <a:p>
            <a:pPr algn="just" eaLnBrk="1" hangingPunct="1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It has its </a:t>
            </a:r>
            <a:r>
              <a:rPr lang="en-US" dirty="0">
                <a:solidFill>
                  <a:srgbClr val="92D050"/>
                </a:solidFill>
                <a:latin typeface="Calibri (Body)"/>
              </a:rPr>
              <a:t>own set of specialized instructions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.</a:t>
            </a:r>
          </a:p>
          <a:p>
            <a:pPr algn="just" eaLnBrk="1" hangingPunct="1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The </a:t>
            </a:r>
            <a:r>
              <a:rPr lang="en-US" dirty="0">
                <a:solidFill>
                  <a:srgbClr val="92D050"/>
                </a:solidFill>
                <a:latin typeface="Calibri (Body)"/>
              </a:rPr>
              <a:t>number crunching part of the program is executed by 8087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.</a:t>
            </a:r>
          </a:p>
          <a:p>
            <a:pPr algn="just" eaLnBrk="1" hangingPunct="1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Instruction for 8087 are written in the main program interspersed with the 8086 instructions.</a:t>
            </a:r>
          </a:p>
          <a:p>
            <a:pPr algn="just" eaLnBrk="1" hangingPunct="1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92D050"/>
                </a:solidFill>
                <a:latin typeface="Calibri (Body)"/>
              </a:rPr>
              <a:t>8086 handles the </a:t>
            </a:r>
            <a:r>
              <a:rPr lang="en-US" dirty="0">
                <a:solidFill>
                  <a:srgbClr val="00B050"/>
                </a:solidFill>
                <a:latin typeface="Calibri (Body)"/>
              </a:rPr>
              <a:t>general program instructions 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and </a:t>
            </a:r>
            <a:r>
              <a:rPr lang="en-US" dirty="0">
                <a:solidFill>
                  <a:srgbClr val="92D050"/>
                </a:solidFill>
                <a:latin typeface="Calibri (Body)"/>
              </a:rPr>
              <a:t>8087 processor handle </a:t>
            </a:r>
            <a:r>
              <a:rPr lang="en-US" dirty="0">
                <a:solidFill>
                  <a:srgbClr val="00B050"/>
                </a:solidFill>
                <a:latin typeface="Calibri (Body)"/>
              </a:rPr>
              <a:t>specialized math computation</a:t>
            </a:r>
          </a:p>
          <a:p>
            <a:pPr algn="just" eaLnBrk="1" hangingPunct="1">
              <a:buClr>
                <a:srgbClr val="002060"/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rgbClr val="92D050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17566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800" b="1" dirty="0">
                <a:solidFill>
                  <a:srgbClr val="002060"/>
                </a:solidFill>
                <a:latin typeface="Calibri (Head)"/>
              </a:rPr>
              <a:t>8087 NDP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8016" y="1309443"/>
            <a:ext cx="8610600" cy="4648200"/>
          </a:xfrm>
        </p:spPr>
        <p:txBody>
          <a:bodyPr>
            <a:noAutofit/>
          </a:bodyPr>
          <a:lstStyle/>
          <a:p>
            <a:pPr eaLnBrk="1" hangingPunct="1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8086 and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8087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both read same instructions from memory </a:t>
            </a:r>
            <a:r>
              <a:rPr lang="en-US" sz="2000" dirty="0">
                <a:solidFill>
                  <a:srgbClr val="002060"/>
                </a:solidFill>
                <a:latin typeface="Calibri (Body)"/>
              </a:rPr>
              <a:t>and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put in their internal instruction queue</a:t>
            </a:r>
            <a:r>
              <a:rPr lang="en-US" sz="2000" dirty="0">
                <a:solidFill>
                  <a:srgbClr val="002060"/>
                </a:solidFill>
                <a:latin typeface="Calibri (Body)"/>
              </a:rPr>
              <a:t>.</a:t>
            </a:r>
          </a:p>
          <a:p>
            <a:pPr eaLnBrk="1" hangingPunct="1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2060"/>
                </a:solidFill>
                <a:latin typeface="Calibri (Body)"/>
              </a:rPr>
              <a:t>8087 does the same thing.</a:t>
            </a:r>
          </a:p>
          <a:p>
            <a:pPr eaLnBrk="1" hangingPunct="1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2060"/>
                </a:solidFill>
                <a:latin typeface="Calibri (Body)"/>
              </a:rPr>
              <a:t>The </a:t>
            </a:r>
            <a:r>
              <a:rPr lang="en-US" sz="2000" dirty="0">
                <a:solidFill>
                  <a:srgbClr val="00B050"/>
                </a:solidFill>
                <a:latin typeface="Calibri (Body)"/>
              </a:rPr>
              <a:t>8087 decodes each instruction that comes into its queue</a:t>
            </a:r>
            <a:r>
              <a:rPr lang="en-US" sz="2000" dirty="0">
                <a:solidFill>
                  <a:srgbClr val="002060"/>
                </a:solidFill>
                <a:latin typeface="Calibri (Body)"/>
              </a:rPr>
              <a:t>.</a:t>
            </a:r>
          </a:p>
          <a:p>
            <a:pPr eaLnBrk="1" hangingPunct="1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2060"/>
                </a:solidFill>
                <a:latin typeface="Calibri (Body)"/>
              </a:rPr>
              <a:t>When it decodes an instruction from its queue and </a:t>
            </a:r>
            <a:r>
              <a:rPr lang="en-US" sz="2000" dirty="0">
                <a:solidFill>
                  <a:srgbClr val="00B050"/>
                </a:solidFill>
                <a:latin typeface="Calibri (Body)"/>
              </a:rPr>
              <a:t>finds that it is an 8086 instruction, the 8087 simply treats the instruction as an NOP</a:t>
            </a:r>
            <a:r>
              <a:rPr lang="en-US" sz="2000" dirty="0">
                <a:solidFill>
                  <a:srgbClr val="002060"/>
                </a:solidFill>
                <a:latin typeface="Calibri (Body)"/>
              </a:rPr>
              <a:t>.</a:t>
            </a:r>
          </a:p>
          <a:p>
            <a:pPr eaLnBrk="1" hangingPunct="1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2060"/>
                </a:solidFill>
                <a:latin typeface="Calibri (Body)"/>
              </a:rPr>
              <a:t>The </a:t>
            </a:r>
            <a:r>
              <a:rPr lang="en-US" sz="2000" dirty="0">
                <a:solidFill>
                  <a:srgbClr val="00B050"/>
                </a:solidFill>
                <a:latin typeface="Calibri (Body)"/>
              </a:rPr>
              <a:t>8086 also does the same</a:t>
            </a:r>
            <a:r>
              <a:rPr lang="en-US" sz="2000" dirty="0">
                <a:solidFill>
                  <a:srgbClr val="002060"/>
                </a:solidFill>
                <a:latin typeface="Calibri (Body)"/>
              </a:rPr>
              <a:t>.</a:t>
            </a:r>
          </a:p>
          <a:p>
            <a:pPr eaLnBrk="1" hangingPunct="1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That means each processor decodes all the instructions in the fetched instruction byte stream but executes only its own instruction</a:t>
            </a:r>
            <a:r>
              <a:rPr lang="en-US" sz="2000" dirty="0">
                <a:solidFill>
                  <a:srgbClr val="002060"/>
                </a:solidFill>
                <a:latin typeface="Calibri (Body)"/>
              </a:rPr>
              <a:t>.</a:t>
            </a:r>
          </a:p>
          <a:p>
            <a:pPr eaLnBrk="1" hangingPunct="1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2060"/>
                </a:solidFill>
                <a:latin typeface="Calibri (Body)"/>
              </a:rPr>
              <a:t>All the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8087 instruction codes have 11011 as the most significant bits</a:t>
            </a:r>
            <a:r>
              <a:rPr lang="en-US" sz="2000" dirty="0">
                <a:solidFill>
                  <a:srgbClr val="002060"/>
                </a:solidFill>
                <a:latin typeface="Calibri (Body)"/>
              </a:rPr>
              <a:t> of their first code byte. 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To differentiate the instructions used for 8087 here all the mnemonics begins with ‘f´. For example ,in contrast to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add/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mul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, in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8087 there is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fadd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/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fmul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libri (Body)"/>
            </a:endParaRPr>
          </a:p>
          <a:p>
            <a:pPr eaLnBrk="1" hangingPunct="1"/>
            <a:endParaRPr lang="en-US" sz="2000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3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84" name="Picture 8" descr="C:\WINDOWS\TEMP\~AUT0005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452" y="1066802"/>
            <a:ext cx="7940696" cy="403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5334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libri (Head)"/>
              </a:rPr>
              <a:t>Comparison of 8087 and 8086 Clock Times</a:t>
            </a:r>
            <a:endParaRPr lang="en-GB" sz="3200" b="1" dirty="0">
              <a:solidFill>
                <a:srgbClr val="002060"/>
              </a:solidFill>
              <a:latin typeface="Calibri (Head)"/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5626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dirty="0">
                <a:solidFill>
                  <a:srgbClr val="339933"/>
                </a:solidFill>
              </a:rPr>
              <a:t> </a:t>
            </a:r>
          </a:p>
          <a:p>
            <a:pPr algn="just"/>
            <a:endParaRPr lang="en-GB" b="1" dirty="0"/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723900" y="5337928"/>
            <a:ext cx="7696200" cy="868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74650" indent="-374650">
              <a:spcBef>
                <a:spcPts val="500"/>
              </a:spcBef>
              <a:spcAft>
                <a:spcPts val="500"/>
              </a:spcAft>
            </a:pPr>
            <a:r>
              <a:rPr lang="en-US" sz="2400" dirty="0">
                <a:solidFill>
                  <a:srgbClr val="002060"/>
                </a:solidFill>
                <a:latin typeface="Calibri (Body)"/>
              </a:rPr>
              <a:t>In some cases the differences of run times is hours between PCs with and without math-coprocessor</a:t>
            </a:r>
            <a:r>
              <a:rPr lang="en-US" sz="2800" dirty="0"/>
              <a:t>.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0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467600" cy="685800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002060"/>
                </a:solidFill>
                <a:latin typeface="Calibri (Head)"/>
              </a:rPr>
              <a:t>8087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467600" cy="4800600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Calibri (Body)"/>
              </a:rPr>
              <a:t> Binary 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integers</a:t>
            </a:r>
          </a:p>
          <a:p>
            <a:pPr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Calibri (Body)"/>
              </a:rPr>
              <a:t> Packed 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decimal numbers</a:t>
            </a:r>
          </a:p>
          <a:p>
            <a:pPr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Calibri (Body)"/>
              </a:rPr>
              <a:t> Real 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67600" cy="762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Calibri (Body)"/>
              </a:rPr>
              <a:t>Binary integers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33400"/>
          </a:xfrm>
        </p:spPr>
        <p:txBody>
          <a:bodyPr/>
          <a:lstStyle/>
          <a:p>
            <a:pPr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Three formats of binary integer.</a:t>
            </a:r>
          </a:p>
          <a:p>
            <a:pPr>
              <a:buClr>
                <a:srgbClr val="002060"/>
              </a:buClr>
              <a:buSzPct val="100000"/>
              <a:buFont typeface="Wingdings" pitchFamily="2" charset="2"/>
              <a:buChar char="v"/>
            </a:pPr>
            <a:endParaRPr lang="en-US" dirty="0">
              <a:solidFill>
                <a:srgbClr val="002060"/>
              </a:solidFill>
              <a:latin typeface="Calibri (Body)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676400"/>
          <a:ext cx="3505200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0072">
                <a:tc>
                  <a:txBody>
                    <a:bodyPr/>
                    <a:lstStyle/>
                    <a:p>
                      <a:r>
                        <a:rPr lang="en-US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528">
                <a:tc>
                  <a:txBody>
                    <a:bodyPr/>
                    <a:lstStyle/>
                    <a:p>
                      <a:r>
                        <a:rPr lang="en-US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magnitude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34855"/>
              </p:ext>
            </p:extLst>
          </p:nvPr>
        </p:nvGraphicFramePr>
        <p:xfrm>
          <a:off x="838200" y="2743200"/>
          <a:ext cx="4953000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075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54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magnitude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3733800"/>
          <a:ext cx="7315200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magnitude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97275" y="4705350"/>
            <a:ext cx="7467600" cy="20574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>
              <a:spcBef>
                <a:spcPts val="600"/>
              </a:spcBef>
              <a:buClr>
                <a:srgbClr val="002060"/>
              </a:buClr>
              <a:buSzPct val="100000"/>
              <a:defRPr/>
            </a:pPr>
            <a:endParaRPr lang="en-US" sz="2400" dirty="0">
              <a:solidFill>
                <a:srgbClr val="002060"/>
              </a:solidFill>
              <a:latin typeface="Calibri (Body)"/>
            </a:endParaRPr>
          </a:p>
          <a:p>
            <a:pPr marL="274320" indent="-274320">
              <a:spcBef>
                <a:spcPts val="600"/>
              </a:spcBef>
              <a:buClr>
                <a:srgbClr val="002060"/>
              </a:buClr>
              <a:buSzPct val="100000"/>
              <a:buFont typeface="Wingdings" pitchFamily="2" charset="2"/>
              <a:buChar char="v"/>
              <a:defRPr/>
            </a:pPr>
            <a:r>
              <a:rPr lang="en-US" sz="2400" dirty="0">
                <a:solidFill>
                  <a:srgbClr val="002060"/>
                </a:solidFill>
                <a:latin typeface="Calibri (Body)"/>
              </a:rPr>
              <a:t>The most significant bit is a sign bit which is 0 for positive numbers and 1 for negative numbers.</a:t>
            </a:r>
          </a:p>
          <a:p>
            <a:pPr marL="274320" indent="-274320">
              <a:spcBef>
                <a:spcPts val="600"/>
              </a:spcBef>
              <a:buClr>
                <a:srgbClr val="002060"/>
              </a:buClr>
              <a:buSzPct val="100000"/>
              <a:buFont typeface="Wingdings" pitchFamily="2" charset="2"/>
              <a:buChar char="v"/>
              <a:defRPr/>
            </a:pPr>
            <a:r>
              <a:rPr lang="en-US" sz="2400" dirty="0">
                <a:solidFill>
                  <a:srgbClr val="002060"/>
                </a:solidFill>
                <a:latin typeface="Calibri (Body)"/>
              </a:rPr>
              <a:t>The other bits represent magnitude of a number.</a:t>
            </a:r>
          </a:p>
          <a:p>
            <a:pPr marL="274320" indent="-274320">
              <a:spcBef>
                <a:spcPts val="600"/>
              </a:spcBef>
              <a:buClr>
                <a:srgbClr val="002060"/>
              </a:buClr>
              <a:buSzPct val="100000"/>
              <a:buFont typeface="Wingdings" pitchFamily="2" charset="2"/>
              <a:buChar char="v"/>
              <a:defRPr/>
            </a:pPr>
            <a:r>
              <a:rPr lang="en-US" sz="2400" dirty="0">
                <a:solidFill>
                  <a:srgbClr val="002060"/>
                </a:solidFill>
                <a:latin typeface="Calibri (Body)"/>
              </a:rPr>
              <a:t>If the </a:t>
            </a:r>
            <a:r>
              <a:rPr lang="en-US" sz="2400" dirty="0">
                <a:solidFill>
                  <a:srgbClr val="00B050"/>
                </a:solidFill>
                <a:latin typeface="Calibri (Body)"/>
              </a:rPr>
              <a:t>number is negative, the magnitude of the number is represented in 2’s complement form</a:t>
            </a:r>
            <a:r>
              <a:rPr lang="en-US" sz="2400" dirty="0">
                <a:solidFill>
                  <a:srgbClr val="002060"/>
                </a:solidFill>
                <a:latin typeface="Calibri (Body)"/>
              </a:rPr>
              <a:t>.</a:t>
            </a:r>
          </a:p>
          <a:p>
            <a:pPr marL="274320" indent="-274320">
              <a:spcBef>
                <a:spcPts val="600"/>
              </a:spcBef>
              <a:buClr>
                <a:srgbClr val="002060"/>
              </a:buClr>
              <a:buSzPct val="100000"/>
              <a:buFont typeface="Wingdings" pitchFamily="2" charset="2"/>
              <a:buChar char="v"/>
              <a:defRPr/>
            </a:pPr>
            <a:endParaRPr lang="en-US" sz="2400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43400" y="1818166"/>
            <a:ext cx="3240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alibri (Body)"/>
              </a:rPr>
              <a:t>Word Integer (16 bits)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1202" y="2825741"/>
            <a:ext cx="3161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alibri (Body)"/>
              </a:rPr>
              <a:t>Short Integer (32 bits)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80281" y="4477933"/>
            <a:ext cx="3265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alibri (Body)"/>
              </a:rPr>
              <a:t>Long Integers (64 bits)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1595</TotalTime>
  <Words>2298</Words>
  <Application>Microsoft Office PowerPoint</Application>
  <PresentationFormat>On-screen Show (4:3)</PresentationFormat>
  <Paragraphs>399</Paragraphs>
  <Slides>48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Calibri (Body)</vt:lpstr>
      <vt:lpstr>Calibri (Head)</vt:lpstr>
      <vt:lpstr>Calibri (Headings)</vt:lpstr>
      <vt:lpstr>Century Schoolbook</vt:lpstr>
      <vt:lpstr>Wingdings</vt:lpstr>
      <vt:lpstr>Wingdings 2</vt:lpstr>
      <vt:lpstr>Wingdings 3</vt:lpstr>
      <vt:lpstr>Oriel</vt:lpstr>
      <vt:lpstr>math coprocessor</vt:lpstr>
      <vt:lpstr>coprocessor</vt:lpstr>
      <vt:lpstr>Why we need a math coprocessor?</vt:lpstr>
      <vt:lpstr>Why we need a math coprocessor?</vt:lpstr>
      <vt:lpstr>8087 NDP (Numeric Data Processor)</vt:lpstr>
      <vt:lpstr>8087 NDP</vt:lpstr>
      <vt:lpstr>Comparison of 8087 and 8086 Clock Times</vt:lpstr>
      <vt:lpstr>8087 data types</vt:lpstr>
      <vt:lpstr>Binary integers</vt:lpstr>
      <vt:lpstr>Packed decimal numbers</vt:lpstr>
      <vt:lpstr>Real numbers</vt:lpstr>
      <vt:lpstr>Floating Point Arithmetic (Real)</vt:lpstr>
      <vt:lpstr>Storage Components</vt:lpstr>
      <vt:lpstr>Data Type (REAL)</vt:lpstr>
      <vt:lpstr>Real numbers</vt:lpstr>
      <vt:lpstr>The Significand Must be Normalized</vt:lpstr>
      <vt:lpstr>Short real Representation</vt:lpstr>
      <vt:lpstr>The Exponent is Biased by +127</vt:lpstr>
      <vt:lpstr>Exponent Encoding</vt:lpstr>
      <vt:lpstr>Converting to floating point form</vt:lpstr>
      <vt:lpstr>Convert 9.75 to single-precision floating point</vt:lpstr>
      <vt:lpstr>Convert FP Decimal to binary encoding What is the number  -28.75 in Single Precision Floating Point? </vt:lpstr>
      <vt:lpstr>Convert Decimal FP to binary encoding  (cont) </vt:lpstr>
      <vt:lpstr>Converting from floating-point form</vt:lpstr>
      <vt:lpstr>Converting from floating-point form</vt:lpstr>
      <vt:lpstr>Convert Floating Point Binary Format to Decimal 1 10000001 01000000000000000000000 </vt:lpstr>
      <vt:lpstr>Architecture of 8087</vt:lpstr>
      <vt:lpstr>PowerPoint Presentation</vt:lpstr>
      <vt:lpstr>Numeric Execution Unit (NEU)</vt:lpstr>
      <vt:lpstr>PowerPoint Presentation</vt:lpstr>
      <vt:lpstr>8087 register stack</vt:lpstr>
      <vt:lpstr>8087 register stack</vt:lpstr>
      <vt:lpstr>8087 register stack</vt:lpstr>
      <vt:lpstr>8087 register stack</vt:lpstr>
      <vt:lpstr>Status Register of 8087</vt:lpstr>
      <vt:lpstr>PowerPoint Presentation</vt:lpstr>
      <vt:lpstr>PowerPoint Presentation</vt:lpstr>
      <vt:lpstr>Control register of 8087</vt:lpstr>
      <vt:lpstr>Control register</vt:lpstr>
      <vt:lpstr>PowerPoint Presentation</vt:lpstr>
      <vt:lpstr>Tag register</vt:lpstr>
      <vt:lpstr>80287 Coprocessor</vt:lpstr>
      <vt:lpstr>80287 Coprocessor (cont’d.)</vt:lpstr>
      <vt:lpstr>80287 Coprocessor (cont’d.)</vt:lpstr>
      <vt:lpstr>80387 Coprocessor</vt:lpstr>
      <vt:lpstr>82786 Coprocessor</vt:lpstr>
      <vt:lpstr>82786 Coprocessor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 AND COPROCESSOR</dc:title>
  <dc:creator>cse</dc:creator>
  <cp:lastModifiedBy>Microsoft account</cp:lastModifiedBy>
  <cp:revision>307</cp:revision>
  <dcterms:created xsi:type="dcterms:W3CDTF">2006-08-16T00:00:00Z</dcterms:created>
  <dcterms:modified xsi:type="dcterms:W3CDTF">2023-08-09T20:02:42Z</dcterms:modified>
</cp:coreProperties>
</file>