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78" r:id="rId3"/>
    <p:sldId id="283" r:id="rId4"/>
    <p:sldId id="257" r:id="rId5"/>
    <p:sldId id="258" r:id="rId6"/>
    <p:sldId id="279" r:id="rId7"/>
    <p:sldId id="280" r:id="rId8"/>
    <p:sldId id="281" r:id="rId9"/>
    <p:sldId id="259" r:id="rId10"/>
    <p:sldId id="282" r:id="rId11"/>
    <p:sldId id="285" r:id="rId12"/>
    <p:sldId id="286" r:id="rId13"/>
    <p:sldId id="287" r:id="rId14"/>
    <p:sldId id="270" r:id="rId15"/>
    <p:sldId id="288" r:id="rId16"/>
    <p:sldId id="289" r:id="rId17"/>
    <p:sldId id="272" r:id="rId18"/>
    <p:sldId id="290" r:id="rId19"/>
    <p:sldId id="291" r:id="rId20"/>
    <p:sldId id="292" r:id="rId21"/>
    <p:sldId id="299" r:id="rId22"/>
    <p:sldId id="300" r:id="rId23"/>
    <p:sldId id="301" r:id="rId24"/>
    <p:sldId id="302" r:id="rId25"/>
    <p:sldId id="294" r:id="rId26"/>
    <p:sldId id="293" r:id="rId27"/>
    <p:sldId id="296" r:id="rId28"/>
    <p:sldId id="295" r:id="rId29"/>
    <p:sldId id="297" r:id="rId30"/>
    <p:sldId id="303" r:id="rId31"/>
    <p:sldId id="298" r:id="rId32"/>
    <p:sldId id="28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2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A0AEB-2E6E-41D9-9700-7C989770E21A}" type="datetimeFigureOut">
              <a:rPr lang="en-US" smtClean="0"/>
              <a:pPr/>
              <a:t>17-Aug-23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A8A7B-D1FE-46F8-8A58-9E986335D5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4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A8A7B-D1FE-46F8-8A58-9E986335D5B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5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B93A-BBD6-4060-9AD3-0068DDD6C256}" type="datetime1">
              <a:rPr lang="en-US" smtClean="0"/>
              <a:pPr/>
              <a:t>17-Aug-23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6485-EE91-4138-8221-12932DF85D4C}" type="datetime1">
              <a:rPr lang="en-US" smtClean="0"/>
              <a:pPr/>
              <a:t>17-Aug-23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19F1-558C-4F95-9511-C3CC35D546AE}" type="datetime1">
              <a:rPr lang="en-US" smtClean="0"/>
              <a:pPr/>
              <a:t>17-Aug-23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08A8-2C52-4909-AB3F-5344467D7FC1}" type="datetime1">
              <a:rPr lang="en-US" smtClean="0"/>
              <a:pPr/>
              <a:t>17-Aug-23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101E-45EC-4952-99EE-FCCA5253562B}" type="datetime1">
              <a:rPr lang="en-US" smtClean="0"/>
              <a:pPr/>
              <a:t>17-Aug-23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CF92-D8F8-4CF2-B511-DF8E812DDA09}" type="datetime1">
              <a:rPr lang="en-US" smtClean="0"/>
              <a:pPr/>
              <a:t>17-Aug-23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70F3-9CAC-4CB7-899F-FA92CF6F1171}" type="datetime1">
              <a:rPr lang="en-US" smtClean="0"/>
              <a:pPr/>
              <a:t>17-Aug-23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A4CD-A239-4D58-968C-F63E33747C57}" type="datetime1">
              <a:rPr lang="en-US" smtClean="0"/>
              <a:pPr/>
              <a:t>17-Aug-23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3CCC-342A-4620-8077-94AEA6B8F7C9}" type="datetime1">
              <a:rPr lang="en-US" smtClean="0"/>
              <a:pPr/>
              <a:t>17-Aug-23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534A-54DA-4D14-82C0-5601134AFFC9}" type="datetime1">
              <a:rPr lang="en-US" smtClean="0"/>
              <a:pPr/>
              <a:t>17-Aug-23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9192-C98C-49A5-ADAB-4FA3E6649991}" type="datetime1">
              <a:rPr lang="en-US" smtClean="0"/>
              <a:pPr/>
              <a:t>17-Aug-23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048D27D-EE9C-4A42-96E4-E9291711EF9D}" type="datetime1">
              <a:rPr lang="en-US" smtClean="0"/>
              <a:pPr/>
              <a:t>17-Aug-23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Programmable Interval Timer (8254)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390900" y="4114800"/>
            <a:ext cx="2362200" cy="1790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Farhan Sadaf</a:t>
            </a:r>
          </a:p>
          <a:p>
            <a:r>
              <a:rPr lang="en-US" sz="2000" dirty="0"/>
              <a:t>Lecturer, Dept. of CSE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86" y="228600"/>
            <a:ext cx="7772400" cy="1143000"/>
          </a:xfrm>
        </p:spPr>
        <p:txBody>
          <a:bodyPr/>
          <a:lstStyle/>
          <a:p>
            <a:r>
              <a:rPr lang="en-US" dirty="0"/>
              <a:t>Pins and Signals(8254)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86" y="1206367"/>
            <a:ext cx="8578027" cy="519443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8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dirty="0"/>
              <a:t>Interfacing with the system bus(8254)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599"/>
            <a:ext cx="6248400" cy="5242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101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381000"/>
            <a:ext cx="7772400" cy="1143000"/>
          </a:xfrm>
        </p:spPr>
        <p:txBody>
          <a:bodyPr>
            <a:noAutofit/>
          </a:bodyPr>
          <a:lstStyle/>
          <a:p>
            <a:r>
              <a:rPr lang="en-US" dirty="0"/>
              <a:t>Operational Description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3100" y="1631476"/>
            <a:ext cx="8446099" cy="45720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3600" dirty="0">
                <a:solidFill>
                  <a:srgbClr val="00B050"/>
                </a:solidFill>
              </a:rPr>
              <a:t>After </a:t>
            </a:r>
            <a:r>
              <a:rPr lang="en-US" sz="3600" dirty="0">
                <a:solidFill>
                  <a:srgbClr val="FF0000"/>
                </a:solidFill>
              </a:rPr>
              <a:t>power-up</a:t>
            </a:r>
            <a:r>
              <a:rPr lang="en-US" sz="3600" dirty="0">
                <a:solidFill>
                  <a:srgbClr val="00B050"/>
                </a:solidFill>
              </a:rPr>
              <a:t>, the state of the 8254 is undefined</a:t>
            </a:r>
            <a:r>
              <a:rPr lang="en-US" sz="3600" dirty="0"/>
              <a:t>. The Mode, count value, and output of all Counters are undefined.</a:t>
            </a:r>
          </a:p>
          <a:p>
            <a:pPr algn="just">
              <a:lnSpc>
                <a:spcPct val="120000"/>
              </a:lnSpc>
            </a:pPr>
            <a:r>
              <a:rPr lang="en-US" sz="3600" dirty="0"/>
              <a:t>How each Counter operates is determined when it is</a:t>
            </a:r>
            <a:br>
              <a:rPr lang="en-US" sz="3600" dirty="0"/>
            </a:br>
            <a:r>
              <a:rPr lang="en-US" sz="3600" dirty="0"/>
              <a:t>programmed. </a:t>
            </a:r>
            <a:r>
              <a:rPr lang="en-US" sz="3600" dirty="0">
                <a:solidFill>
                  <a:srgbClr val="00B050"/>
                </a:solidFill>
              </a:rPr>
              <a:t>Each Counter </a:t>
            </a:r>
            <a:r>
              <a:rPr lang="en-US" sz="3600" dirty="0">
                <a:solidFill>
                  <a:srgbClr val="FF0000"/>
                </a:solidFill>
              </a:rPr>
              <a:t>must be programmed </a:t>
            </a:r>
            <a:r>
              <a:rPr lang="en-US" sz="3600" dirty="0">
                <a:solidFill>
                  <a:srgbClr val="00B050"/>
                </a:solidFill>
              </a:rPr>
              <a:t>before it can be used</a:t>
            </a:r>
            <a:r>
              <a:rPr lang="en-US" sz="3600" dirty="0"/>
              <a:t>. 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solidFill>
                  <a:srgbClr val="00B050"/>
                </a:solidFill>
              </a:rPr>
              <a:t>Counters are </a:t>
            </a:r>
            <a:r>
              <a:rPr lang="en-US" sz="3600" dirty="0">
                <a:solidFill>
                  <a:srgbClr val="FF0000"/>
                </a:solidFill>
              </a:rPr>
              <a:t>programmed by writing a Control Word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>
                <a:solidFill>
                  <a:srgbClr val="00B050"/>
                </a:solidFill>
              </a:rPr>
              <a:t>and then </a:t>
            </a:r>
            <a:r>
              <a:rPr lang="en-US" sz="3600" dirty="0">
                <a:solidFill>
                  <a:srgbClr val="FF0000"/>
                </a:solidFill>
              </a:rPr>
              <a:t>an initial count</a:t>
            </a:r>
            <a:r>
              <a:rPr lang="en-US" sz="3600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8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08" y="304800"/>
            <a:ext cx="7772400" cy="1143000"/>
          </a:xfrm>
        </p:spPr>
        <p:txBody>
          <a:bodyPr/>
          <a:lstStyle/>
          <a:p>
            <a:r>
              <a:rPr lang="en-US" dirty="0"/>
              <a:t>Operational Description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3504" y="1638300"/>
            <a:ext cx="8007096" cy="4572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Control Words </a:t>
            </a:r>
            <a:r>
              <a:rPr lang="en-US" dirty="0">
                <a:solidFill>
                  <a:srgbClr val="00B050"/>
                </a:solidFill>
              </a:rPr>
              <a:t>are written into the Control Word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Register, which is selected when A1,A0</a:t>
            </a:r>
            <a:r>
              <a:rPr lang="en-US" sz="2000" dirty="0">
                <a:solidFill>
                  <a:srgbClr val="00B050"/>
                </a:solidFill>
              </a:rPr>
              <a:t>=</a:t>
            </a:r>
            <a:r>
              <a:rPr lang="en-US" dirty="0">
                <a:solidFill>
                  <a:srgbClr val="00B050"/>
                </a:solidFill>
              </a:rPr>
              <a:t>11</a:t>
            </a:r>
            <a:r>
              <a:rPr lang="en-US" dirty="0"/>
              <a:t>. The Control Word itself specifies which Counter is being programmed.</a:t>
            </a:r>
          </a:p>
          <a:p>
            <a:pPr marL="0" indent="0" algn="just">
              <a:buNone/>
            </a:pPr>
            <a:endParaRPr lang="en-US" dirty="0"/>
          </a:p>
          <a:p>
            <a:r>
              <a:rPr lang="en-US" dirty="0"/>
              <a:t>By contrast</a:t>
            </a:r>
            <a:r>
              <a:rPr lang="en-US" dirty="0">
                <a:solidFill>
                  <a:srgbClr val="FF0000"/>
                </a:solidFill>
              </a:rPr>
              <a:t>, initial counts are written into the Counters</a:t>
            </a:r>
            <a:r>
              <a:rPr lang="en-US" dirty="0"/>
              <a:t>, not the Control Word Register. </a:t>
            </a:r>
            <a:r>
              <a:rPr lang="en-US" dirty="0">
                <a:solidFill>
                  <a:srgbClr val="00B050"/>
                </a:solidFill>
              </a:rPr>
              <a:t>The A1,A0 inputs are used to select the Counter to be written into. The </a:t>
            </a:r>
            <a:r>
              <a:rPr lang="en-US" dirty="0">
                <a:solidFill>
                  <a:srgbClr val="FF0000"/>
                </a:solidFill>
              </a:rPr>
              <a:t>format of the initial count is determined by the Control Word </a:t>
            </a:r>
            <a:r>
              <a:rPr lang="en-US" dirty="0">
                <a:solidFill>
                  <a:srgbClr val="00B050"/>
                </a:solidFill>
              </a:rPr>
              <a:t>used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36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dirty="0"/>
              <a:t>Control Word Register (8254)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590800"/>
            <a:ext cx="8382000" cy="533400"/>
          </a:xfrm>
        </p:spPr>
        <p:txBody>
          <a:bodyPr/>
          <a:lstStyle/>
          <a:p>
            <a:r>
              <a:rPr lang="en-US" dirty="0"/>
              <a:t>Is determined to select and program a counter of 8254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399"/>
            <a:ext cx="6705600" cy="1276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633" y="3048000"/>
            <a:ext cx="4114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2495" y="3047942"/>
            <a:ext cx="493204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4502780"/>
            <a:ext cx="3581400" cy="205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51107" y="5333454"/>
            <a:ext cx="3048000" cy="104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685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Write Operations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74904" y="1638300"/>
            <a:ext cx="8464296" cy="4572000"/>
          </a:xfrm>
        </p:spPr>
        <p:txBody>
          <a:bodyPr/>
          <a:lstStyle/>
          <a:p>
            <a:pPr>
              <a:buSzPct val="90000"/>
              <a:buFont typeface="Arial" panose="020B0604020202020204" pitchFamily="34" charset="0"/>
              <a:buChar char="•"/>
            </a:pPr>
            <a:r>
              <a:rPr lang="en-US" sz="2800" dirty="0"/>
              <a:t>The programming procedure for the 8254 is very flexible. Only two conventions need to be remembered:</a:t>
            </a:r>
            <a:br>
              <a:rPr lang="en-US" sz="2800" dirty="0"/>
            </a:br>
            <a:r>
              <a:rPr lang="en-US" sz="2800" dirty="0"/>
              <a:t>   1) </a:t>
            </a:r>
            <a:r>
              <a:rPr lang="en-US" sz="2800" dirty="0">
                <a:solidFill>
                  <a:srgbClr val="00B050"/>
                </a:solidFill>
              </a:rPr>
              <a:t>For each Counter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the </a:t>
            </a:r>
            <a:r>
              <a:rPr lang="en-US" sz="2800" dirty="0">
                <a:solidFill>
                  <a:srgbClr val="FF0000"/>
                </a:solidFill>
              </a:rPr>
              <a:t>Control  Word </a:t>
            </a:r>
            <a:r>
              <a:rPr lang="en-US" sz="2800" dirty="0">
                <a:solidFill>
                  <a:srgbClr val="00B050"/>
                </a:solidFill>
              </a:rPr>
              <a:t>must be written before the initial count is written.</a:t>
            </a:r>
            <a:br>
              <a:rPr lang="en-US" sz="2800" dirty="0">
                <a:solidFill>
                  <a:srgbClr val="00B050"/>
                </a:solidFill>
              </a:rPr>
            </a:br>
            <a:r>
              <a:rPr lang="en-US" sz="2800" dirty="0"/>
              <a:t>   2) The </a:t>
            </a:r>
            <a:r>
              <a:rPr lang="en-US" sz="2800" dirty="0">
                <a:solidFill>
                  <a:srgbClr val="FF0000"/>
                </a:solidFill>
              </a:rPr>
              <a:t>initial count </a:t>
            </a:r>
            <a:r>
              <a:rPr lang="en-US" sz="2800" dirty="0"/>
              <a:t>must follow the </a:t>
            </a:r>
            <a:r>
              <a:rPr lang="en-US" sz="2800" dirty="0">
                <a:solidFill>
                  <a:srgbClr val="FF0000"/>
                </a:solidFill>
              </a:rPr>
              <a:t>count format </a:t>
            </a:r>
            <a:r>
              <a:rPr lang="en-US" sz="2800" dirty="0"/>
              <a:t>specified in the Control Word (</a:t>
            </a:r>
            <a:r>
              <a:rPr lang="en-US" sz="2800" dirty="0">
                <a:solidFill>
                  <a:srgbClr val="00B050"/>
                </a:solidFill>
              </a:rPr>
              <a:t>least significant byte only, most significant byte only, or least significant byte and then most significant byte</a:t>
            </a:r>
            <a:r>
              <a:rPr lang="en-US" sz="2800" dirty="0"/>
              <a:t>).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59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056" y="243931"/>
            <a:ext cx="7772400" cy="1143000"/>
          </a:xfrm>
        </p:spPr>
        <p:txBody>
          <a:bodyPr/>
          <a:lstStyle/>
          <a:p>
            <a:r>
              <a:rPr lang="en-US" dirty="0"/>
              <a:t>Read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7664" y="1619512"/>
            <a:ext cx="8227735" cy="4572000"/>
          </a:xfrm>
        </p:spPr>
        <p:txBody>
          <a:bodyPr>
            <a:noAutofit/>
          </a:bodyPr>
          <a:lstStyle/>
          <a:p>
            <a:pPr algn="just"/>
            <a:r>
              <a:rPr lang="en-US" sz="2500" dirty="0"/>
              <a:t>There are three possible methods for reading the counters:  </a:t>
            </a:r>
            <a:r>
              <a:rPr lang="en-US" sz="2500" dirty="0">
                <a:solidFill>
                  <a:srgbClr val="FF0000"/>
                </a:solidFill>
              </a:rPr>
              <a:t>S</a:t>
            </a:r>
            <a:r>
              <a:rPr lang="en-US" sz="2500" dirty="0" smtClean="0">
                <a:solidFill>
                  <a:srgbClr val="FF0000"/>
                </a:solidFill>
              </a:rPr>
              <a:t>imple </a:t>
            </a:r>
            <a:r>
              <a:rPr lang="en-US" sz="2500" dirty="0">
                <a:solidFill>
                  <a:srgbClr val="FF0000"/>
                </a:solidFill>
              </a:rPr>
              <a:t>R</a:t>
            </a:r>
            <a:r>
              <a:rPr lang="en-US" sz="2500" dirty="0" smtClean="0">
                <a:solidFill>
                  <a:srgbClr val="FF0000"/>
                </a:solidFill>
              </a:rPr>
              <a:t>ead </a:t>
            </a:r>
            <a:r>
              <a:rPr lang="en-US" sz="2500" dirty="0">
                <a:solidFill>
                  <a:srgbClr val="FF0000"/>
                </a:solidFill>
              </a:rPr>
              <a:t>O</a:t>
            </a:r>
            <a:r>
              <a:rPr lang="en-US" sz="2500" dirty="0" smtClean="0">
                <a:solidFill>
                  <a:srgbClr val="FF0000"/>
                </a:solidFill>
              </a:rPr>
              <a:t>peration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2060"/>
                </a:solidFill>
              </a:rPr>
              <a:t>the </a:t>
            </a:r>
            <a:r>
              <a:rPr lang="en-US" sz="2500" dirty="0">
                <a:solidFill>
                  <a:srgbClr val="FF0000"/>
                </a:solidFill>
              </a:rPr>
              <a:t>Counter Latch Command</a:t>
            </a:r>
            <a:r>
              <a:rPr lang="en-US" sz="2500" dirty="0"/>
              <a:t>, and </a:t>
            </a:r>
            <a:r>
              <a:rPr lang="en-US" sz="2500" dirty="0">
                <a:solidFill>
                  <a:srgbClr val="002060"/>
                </a:solidFill>
              </a:rPr>
              <a:t>the </a:t>
            </a:r>
            <a:r>
              <a:rPr lang="en-US" sz="2500" dirty="0">
                <a:solidFill>
                  <a:srgbClr val="FF0000"/>
                </a:solidFill>
              </a:rPr>
              <a:t>Read-Back Command</a:t>
            </a:r>
            <a:r>
              <a:rPr lang="en-US" sz="2500" dirty="0">
                <a:solidFill>
                  <a:srgbClr val="002060"/>
                </a:solidFill>
              </a:rPr>
              <a:t>. </a:t>
            </a:r>
          </a:p>
          <a:p>
            <a:endParaRPr lang="en-US" sz="2500" dirty="0"/>
          </a:p>
          <a:p>
            <a:r>
              <a:rPr lang="en-US" sz="2500" dirty="0">
                <a:solidFill>
                  <a:srgbClr val="FF0000"/>
                </a:solidFill>
              </a:rPr>
              <a:t>Simple Read Operations</a:t>
            </a:r>
          </a:p>
          <a:p>
            <a:pPr lvl="1"/>
            <a:r>
              <a:rPr lang="en-US" sz="2500" dirty="0"/>
              <a:t>The first method is to perform a simple read operation. To read the Counter, which is selected with the A1, A0 inputs, </a:t>
            </a:r>
            <a:r>
              <a:rPr lang="en-US" sz="2500" dirty="0">
                <a:solidFill>
                  <a:srgbClr val="00B050"/>
                </a:solidFill>
              </a:rPr>
              <a:t>the CLK input of the selected Counter must be inhibited </a:t>
            </a:r>
            <a:r>
              <a:rPr lang="en-US" sz="2500" dirty="0"/>
              <a:t>by</a:t>
            </a:r>
            <a:br>
              <a:rPr lang="en-US" sz="2500" dirty="0"/>
            </a:br>
            <a:r>
              <a:rPr lang="en-US" sz="2500" dirty="0"/>
              <a:t>using either the GATE input or external logic. </a:t>
            </a:r>
            <a:r>
              <a:rPr lang="en-US" sz="2500" dirty="0">
                <a:solidFill>
                  <a:srgbClr val="00B050"/>
                </a:solidFill>
              </a:rPr>
              <a:t>Otherwise, the count may be in the process of changing when it is read, giving an undefined result</a:t>
            </a:r>
            <a:r>
              <a:rPr lang="en-US" sz="2500" dirty="0"/>
              <a:t>.</a:t>
            </a:r>
            <a:br>
              <a:rPr lang="en-US" sz="2500" dirty="0"/>
            </a:br>
            <a:r>
              <a:rPr lang="en-US" sz="2500" dirty="0"/>
              <a:t/>
            </a:r>
            <a:br>
              <a:rPr lang="en-US" sz="2500" dirty="0"/>
            </a:b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24432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089" y="304800"/>
            <a:ext cx="7772400" cy="1143000"/>
          </a:xfrm>
        </p:spPr>
        <p:txBody>
          <a:bodyPr/>
          <a:lstStyle/>
          <a:p>
            <a:r>
              <a:rPr lang="en-US" dirty="0"/>
              <a:t>Counter Latch Command (8254)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73" y="1516719"/>
            <a:ext cx="3892296" cy="4693581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Like a Control Word, this command is written</a:t>
            </a:r>
            <a:br>
              <a:rPr lang="en-US" dirty="0"/>
            </a:br>
            <a:r>
              <a:rPr lang="en-US" dirty="0"/>
              <a:t>to the Control Word Register, which is selected</a:t>
            </a:r>
            <a:br>
              <a:rPr lang="en-US" dirty="0"/>
            </a:br>
            <a:r>
              <a:rPr lang="en-US" dirty="0"/>
              <a:t>when A1,A0 = 11. Also like a Control Word, the</a:t>
            </a:r>
            <a:br>
              <a:rPr lang="en-US" dirty="0"/>
            </a:br>
            <a:r>
              <a:rPr lang="en-US" dirty="0"/>
              <a:t>SC0, SC1 bits select one of the three Counters, but</a:t>
            </a:r>
            <a:br>
              <a:rPr lang="en-US" dirty="0"/>
            </a:br>
            <a:r>
              <a:rPr lang="en-US" dirty="0"/>
              <a:t>two other bits, D5 and D4, distinguish this command</a:t>
            </a:r>
            <a:br>
              <a:rPr lang="en-US" dirty="0"/>
            </a:br>
            <a:r>
              <a:rPr lang="en-US" dirty="0"/>
              <a:t>from a Control Word.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304800"/>
            <a:ext cx="7772400" cy="1143000"/>
          </a:xfrm>
        </p:spPr>
        <p:txBody>
          <a:bodyPr/>
          <a:lstStyle/>
          <a:p>
            <a:r>
              <a:rPr lang="en-US" dirty="0"/>
              <a:t>Counter Latch Command (8254)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0092" y="1653085"/>
            <a:ext cx="8235696" cy="457200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11200" dirty="0"/>
              <a:t>The </a:t>
            </a:r>
            <a:r>
              <a:rPr lang="en-US" sz="11200" dirty="0">
                <a:solidFill>
                  <a:srgbClr val="00B050"/>
                </a:solidFill>
              </a:rPr>
              <a:t>selected Counter’s </a:t>
            </a:r>
            <a:r>
              <a:rPr lang="en-US" sz="11200" dirty="0">
                <a:solidFill>
                  <a:srgbClr val="FF0000"/>
                </a:solidFill>
              </a:rPr>
              <a:t>output latch (OL)</a:t>
            </a:r>
            <a:r>
              <a:rPr lang="en-US" sz="11200" dirty="0">
                <a:solidFill>
                  <a:srgbClr val="00B050"/>
                </a:solidFill>
              </a:rPr>
              <a:t> latches the count at the time the </a:t>
            </a:r>
            <a:r>
              <a:rPr lang="en-US" sz="11200" dirty="0">
                <a:solidFill>
                  <a:srgbClr val="FF0000"/>
                </a:solidFill>
              </a:rPr>
              <a:t>Counter Latch Command is received</a:t>
            </a:r>
            <a:r>
              <a:rPr lang="en-US" sz="11200" dirty="0"/>
              <a:t>.</a:t>
            </a:r>
          </a:p>
          <a:p>
            <a:pPr algn="just"/>
            <a:r>
              <a:rPr lang="en-US" sz="11200" dirty="0">
                <a:solidFill>
                  <a:srgbClr val="00B050"/>
                </a:solidFill>
              </a:rPr>
              <a:t>This</a:t>
            </a:r>
            <a:r>
              <a:rPr lang="en-US" sz="11200" dirty="0"/>
              <a:t> </a:t>
            </a:r>
            <a:r>
              <a:rPr lang="en-US" sz="11200" dirty="0">
                <a:solidFill>
                  <a:srgbClr val="FF0000"/>
                </a:solidFill>
              </a:rPr>
              <a:t>count is held in the latch </a:t>
            </a:r>
            <a:r>
              <a:rPr lang="en-US" sz="11200" dirty="0">
                <a:solidFill>
                  <a:srgbClr val="00B050"/>
                </a:solidFill>
              </a:rPr>
              <a:t>until it is read by the CPU </a:t>
            </a:r>
            <a:r>
              <a:rPr lang="en-US" sz="11200" dirty="0"/>
              <a:t>(or until the Counter is reprogrammed).</a:t>
            </a:r>
          </a:p>
          <a:p>
            <a:pPr algn="just"/>
            <a:r>
              <a:rPr lang="en-US" sz="11200" dirty="0"/>
              <a:t>The </a:t>
            </a:r>
            <a:r>
              <a:rPr lang="en-US" sz="11200" dirty="0">
                <a:solidFill>
                  <a:srgbClr val="00B050"/>
                </a:solidFill>
              </a:rPr>
              <a:t>count is then </a:t>
            </a:r>
            <a:r>
              <a:rPr lang="en-US" sz="11200" dirty="0">
                <a:solidFill>
                  <a:srgbClr val="FF0000"/>
                </a:solidFill>
              </a:rPr>
              <a:t>unlatched automatically </a:t>
            </a:r>
            <a:r>
              <a:rPr lang="en-US" sz="11200" dirty="0">
                <a:solidFill>
                  <a:srgbClr val="00B050"/>
                </a:solidFill>
              </a:rPr>
              <a:t>and the OL returns to ‘‘following’’ the counting element (CE).</a:t>
            </a:r>
          </a:p>
          <a:p>
            <a:pPr algn="just"/>
            <a:r>
              <a:rPr lang="en-US" sz="11200" dirty="0">
                <a:solidFill>
                  <a:srgbClr val="00B050"/>
                </a:solidFill>
              </a:rPr>
              <a:t>Multiple counter latch commands can be used to latch more than one counter</a:t>
            </a:r>
            <a:r>
              <a:rPr lang="en-US" sz="11200" dirty="0"/>
              <a:t>.</a:t>
            </a:r>
          </a:p>
          <a:p>
            <a:pPr algn="just"/>
            <a:r>
              <a:rPr lang="en-US" sz="11200" dirty="0"/>
              <a:t>Counter latch commands </a:t>
            </a:r>
            <a:r>
              <a:rPr lang="en-US" sz="11200" dirty="0">
                <a:solidFill>
                  <a:srgbClr val="00B050"/>
                </a:solidFill>
              </a:rPr>
              <a:t>do not affect the programmed mode of operation of the counter</a:t>
            </a:r>
            <a:r>
              <a:rPr lang="en-US" sz="11200" dirty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47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r>
              <a:rPr lang="en-US" dirty="0"/>
              <a:t>Read back command (8254)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0"/>
            <a:ext cx="3657600" cy="3733800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905250" cy="47625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It permits the programmer to check the </a:t>
            </a:r>
            <a:r>
              <a:rPr lang="en-US" dirty="0">
                <a:solidFill>
                  <a:srgbClr val="00B050"/>
                </a:solidFill>
              </a:rPr>
              <a:t>count value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programmed mode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current status of output </a:t>
            </a:r>
            <a:r>
              <a:rPr lang="en-US" dirty="0"/>
              <a:t>of the selected counter.</a:t>
            </a:r>
          </a:p>
          <a:p>
            <a:pPr algn="just"/>
            <a:r>
              <a:rPr lang="en-US" dirty="0"/>
              <a:t>The command is written into the Control Word Register and has the format shown in Figure . The command applies to the counters selected by setting their corresponding bits D3, D2, D1 = 1.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9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47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8254 Programmable Interval Timer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77346" y="1638300"/>
            <a:ext cx="7957054" cy="457200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11200" dirty="0"/>
              <a:t>The </a:t>
            </a:r>
            <a:r>
              <a:rPr lang="en-US" sz="11200" dirty="0">
                <a:solidFill>
                  <a:srgbClr val="00B050"/>
                </a:solidFill>
              </a:rPr>
              <a:t>8254 is a programmable interval timer/counter</a:t>
            </a:r>
            <a:br>
              <a:rPr lang="en-US" sz="11200" dirty="0">
                <a:solidFill>
                  <a:srgbClr val="00B050"/>
                </a:solidFill>
              </a:rPr>
            </a:br>
            <a:r>
              <a:rPr lang="en-US" sz="11200" dirty="0"/>
              <a:t>designed for use with Intel microcomputer systems.</a:t>
            </a:r>
          </a:p>
          <a:p>
            <a:pPr algn="just"/>
            <a:r>
              <a:rPr lang="en-US" sz="11200" dirty="0"/>
              <a:t>It is a </a:t>
            </a:r>
            <a:r>
              <a:rPr lang="en-US" sz="11200" dirty="0">
                <a:solidFill>
                  <a:srgbClr val="00B050"/>
                </a:solidFill>
              </a:rPr>
              <a:t>general purpose, multi-timing element </a:t>
            </a:r>
            <a:r>
              <a:rPr lang="en-US" sz="11200" dirty="0"/>
              <a:t>that can</a:t>
            </a:r>
            <a:br>
              <a:rPr lang="en-US" sz="11200" dirty="0"/>
            </a:br>
            <a:r>
              <a:rPr lang="en-US" sz="11200" dirty="0"/>
              <a:t>be </a:t>
            </a:r>
            <a:r>
              <a:rPr lang="en-US" sz="11200" dirty="0">
                <a:solidFill>
                  <a:srgbClr val="00B050"/>
                </a:solidFill>
              </a:rPr>
              <a:t>treated as an array of I/O ports </a:t>
            </a:r>
            <a:r>
              <a:rPr lang="en-US" sz="11200" dirty="0"/>
              <a:t>in the system software.</a:t>
            </a:r>
          </a:p>
          <a:p>
            <a:pPr algn="just"/>
            <a:r>
              <a:rPr lang="en-US" sz="11200" dirty="0"/>
              <a:t>The </a:t>
            </a:r>
            <a:r>
              <a:rPr lang="en-US" sz="11200" dirty="0">
                <a:solidFill>
                  <a:srgbClr val="00B050"/>
                </a:solidFill>
              </a:rPr>
              <a:t>8254 solves </a:t>
            </a:r>
            <a:r>
              <a:rPr lang="en-US" sz="11200" dirty="0"/>
              <a:t>one of the </a:t>
            </a:r>
            <a:r>
              <a:rPr lang="en-US" sz="11200" dirty="0">
                <a:solidFill>
                  <a:srgbClr val="00B050"/>
                </a:solidFill>
              </a:rPr>
              <a:t>most common problems</a:t>
            </a:r>
            <a:r>
              <a:rPr lang="en-US" sz="11200" dirty="0"/>
              <a:t/>
            </a:r>
            <a:br>
              <a:rPr lang="en-US" sz="11200" dirty="0"/>
            </a:br>
            <a:r>
              <a:rPr lang="en-US" sz="11200" dirty="0"/>
              <a:t>in any microcomputer system, the </a:t>
            </a:r>
            <a:r>
              <a:rPr lang="en-US" sz="11200" dirty="0">
                <a:solidFill>
                  <a:srgbClr val="FF0000"/>
                </a:solidFill>
              </a:rPr>
              <a:t>generation of accurate time delays </a:t>
            </a:r>
            <a:r>
              <a:rPr lang="en-US" sz="11200" dirty="0">
                <a:solidFill>
                  <a:srgbClr val="00B050"/>
                </a:solidFill>
              </a:rPr>
              <a:t>under software control</a:t>
            </a:r>
            <a:r>
              <a:rPr lang="en-US" sz="11200" dirty="0"/>
              <a:t>.</a:t>
            </a:r>
          </a:p>
          <a:p>
            <a:r>
              <a:rPr lang="en-US" sz="11200" dirty="0">
                <a:solidFill>
                  <a:srgbClr val="FF0000"/>
                </a:solidFill>
              </a:rPr>
              <a:t>Instead of setting up timing loops </a:t>
            </a:r>
            <a:r>
              <a:rPr lang="en-US" sz="11200" dirty="0">
                <a:solidFill>
                  <a:srgbClr val="00B050"/>
                </a:solidFill>
              </a:rPr>
              <a:t>in software, the programmer configures the 8254 to match his requirements and programs one of the counters for the desired delay</a:t>
            </a:r>
            <a:r>
              <a:rPr lang="en-US" sz="11200" dirty="0"/>
              <a:t>.</a:t>
            </a:r>
            <a:br>
              <a:rPr lang="en-US" sz="112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11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0475" y="381000"/>
            <a:ext cx="7772400" cy="1143000"/>
          </a:xfrm>
        </p:spPr>
        <p:txBody>
          <a:bodyPr/>
          <a:lstStyle/>
          <a:p>
            <a:r>
              <a:rPr lang="en-US" dirty="0"/>
              <a:t>Read back command (8254)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832514" y="1638300"/>
            <a:ext cx="8159086" cy="457200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11200" dirty="0"/>
              <a:t>The read-back command </a:t>
            </a:r>
            <a:r>
              <a:rPr lang="en-US" sz="11200" dirty="0">
                <a:solidFill>
                  <a:srgbClr val="00B050"/>
                </a:solidFill>
              </a:rPr>
              <a:t>may be used to </a:t>
            </a:r>
            <a:r>
              <a:rPr lang="en-US" sz="11200" dirty="0">
                <a:solidFill>
                  <a:srgbClr val="FF0000"/>
                </a:solidFill>
              </a:rPr>
              <a:t>latch multiple counter output latches (OL) </a:t>
            </a:r>
            <a:r>
              <a:rPr lang="en-US" sz="11200" dirty="0">
                <a:solidFill>
                  <a:srgbClr val="00B050"/>
                </a:solidFill>
              </a:rPr>
              <a:t>by setting the COUNT bit D5 = 0 and selecting the desired counter(s).</a:t>
            </a:r>
          </a:p>
          <a:p>
            <a:pPr algn="just"/>
            <a:r>
              <a:rPr lang="en-US" sz="11200" dirty="0">
                <a:solidFill>
                  <a:srgbClr val="00B050"/>
                </a:solidFill>
              </a:rPr>
              <a:t>Each counter’s latched count is held until it is read </a:t>
            </a:r>
            <a:r>
              <a:rPr lang="en-US" sz="11200" dirty="0"/>
              <a:t>(or the counter is reprogrammed). </a:t>
            </a:r>
          </a:p>
          <a:p>
            <a:pPr algn="just"/>
            <a:r>
              <a:rPr lang="en-US" sz="11200" dirty="0">
                <a:solidFill>
                  <a:srgbClr val="00B050"/>
                </a:solidFill>
              </a:rPr>
              <a:t>The counter is automatically unlatched when read, but other counters remain latched until they are read</a:t>
            </a:r>
            <a:r>
              <a:rPr lang="en-US" sz="11200" dirty="0"/>
              <a:t>. </a:t>
            </a:r>
          </a:p>
          <a:p>
            <a:pPr algn="just"/>
            <a:r>
              <a:rPr lang="en-US" sz="11200" dirty="0">
                <a:solidFill>
                  <a:srgbClr val="00B050"/>
                </a:solidFill>
              </a:rPr>
              <a:t>If multiple </a:t>
            </a:r>
            <a:r>
              <a:rPr lang="en-US" sz="11200" dirty="0"/>
              <a:t>count read-back commands are issued to the same counter </a:t>
            </a:r>
            <a:r>
              <a:rPr lang="en-US" sz="11200" dirty="0">
                <a:solidFill>
                  <a:srgbClr val="00B050"/>
                </a:solidFill>
              </a:rPr>
              <a:t>without reading the count</a:t>
            </a:r>
            <a:r>
              <a:rPr lang="en-US" sz="11200" dirty="0"/>
              <a:t>, all but the first are ignored; i.e., </a:t>
            </a:r>
            <a:r>
              <a:rPr lang="en-US" sz="11200" dirty="0">
                <a:solidFill>
                  <a:srgbClr val="00B050"/>
                </a:solidFill>
              </a:rPr>
              <a:t>the count which will be read is the count at the time the first read-back command was issued</a:t>
            </a:r>
            <a:r>
              <a:rPr lang="en-US" sz="11200" dirty="0"/>
              <a:t>.</a:t>
            </a:r>
            <a:br>
              <a:rPr lang="en-US" sz="112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81800" y="19812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569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0475" y="381000"/>
            <a:ext cx="7772400" cy="1143000"/>
          </a:xfrm>
        </p:spPr>
        <p:txBody>
          <a:bodyPr/>
          <a:lstStyle/>
          <a:p>
            <a:r>
              <a:rPr lang="en-US" dirty="0"/>
              <a:t>Read back command (8254)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84496" y="1638300"/>
            <a:ext cx="8583304" cy="4572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dirty="0"/>
              <a:t>The read-back command </a:t>
            </a:r>
            <a:r>
              <a:rPr lang="en-US" sz="2800" dirty="0">
                <a:solidFill>
                  <a:srgbClr val="00B050"/>
                </a:solidFill>
              </a:rPr>
              <a:t>may be used to </a:t>
            </a:r>
            <a:r>
              <a:rPr lang="en-US" sz="2800" dirty="0">
                <a:solidFill>
                  <a:srgbClr val="FF0000"/>
                </a:solidFill>
              </a:rPr>
              <a:t>latch status information </a:t>
            </a:r>
            <a:r>
              <a:rPr lang="en-US" sz="2800" dirty="0">
                <a:solidFill>
                  <a:srgbClr val="00B050"/>
                </a:solidFill>
              </a:rPr>
              <a:t>by setting the STATUS bit D4 = 0 and selecting the desired counter(s).</a:t>
            </a:r>
          </a:p>
          <a:p>
            <a:pPr algn="just"/>
            <a:r>
              <a:rPr lang="en-US" sz="2800" dirty="0"/>
              <a:t>Status must be latched to be read. Status of a counter is accessed by a read from the counter.</a:t>
            </a:r>
          </a:p>
          <a:p>
            <a:pPr algn="just"/>
            <a:endParaRPr lang="en-US" sz="7000" dirty="0"/>
          </a:p>
          <a:p>
            <a:pPr algn="just"/>
            <a:endParaRPr lang="en-US" sz="11200" dirty="0"/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133600" y="19812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75" y="3231579"/>
            <a:ext cx="7620000" cy="297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06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0475" y="381000"/>
            <a:ext cx="7772400" cy="1143000"/>
          </a:xfrm>
        </p:spPr>
        <p:txBody>
          <a:bodyPr/>
          <a:lstStyle/>
          <a:p>
            <a:r>
              <a:rPr lang="en-US" dirty="0"/>
              <a:t>Read back command (8254)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82698" y="1638300"/>
            <a:ext cx="8583304" cy="45720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3300" dirty="0"/>
              <a:t>NULL COUNT bit D6 indicates when the last count</a:t>
            </a:r>
            <a:br>
              <a:rPr lang="en-US" sz="3300" dirty="0"/>
            </a:br>
            <a:r>
              <a:rPr lang="en-US" sz="3300" dirty="0"/>
              <a:t>written to the counter register (CR) has been loaded</a:t>
            </a:r>
            <a:br>
              <a:rPr lang="en-US" sz="3300" dirty="0"/>
            </a:br>
            <a:r>
              <a:rPr lang="en-US" sz="3300" dirty="0"/>
              <a:t>into the counting element (CE).</a:t>
            </a:r>
          </a:p>
          <a:p>
            <a:pPr algn="just"/>
            <a:r>
              <a:rPr lang="en-US" sz="3300" dirty="0"/>
              <a:t>Until the count is loaded into the counting element (CE), it can’t be</a:t>
            </a:r>
            <a:br>
              <a:rPr lang="en-US" sz="3300" dirty="0"/>
            </a:br>
            <a:r>
              <a:rPr lang="en-US" sz="3300" dirty="0"/>
              <a:t>read from the counter.</a:t>
            </a:r>
            <a:br>
              <a:rPr lang="en-US" sz="33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7000" dirty="0"/>
          </a:p>
          <a:p>
            <a:pPr marL="0" indent="0">
              <a:buNone/>
            </a:pPr>
            <a:endParaRPr lang="en-US" sz="11200" dirty="0"/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87" y="3616088"/>
            <a:ext cx="69319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61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0475" y="381000"/>
            <a:ext cx="7772400" cy="1143000"/>
          </a:xfrm>
        </p:spPr>
        <p:txBody>
          <a:bodyPr/>
          <a:lstStyle/>
          <a:p>
            <a:r>
              <a:rPr lang="en-US" dirty="0"/>
              <a:t>Read back command (8254)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82698" y="1638300"/>
            <a:ext cx="8583304" cy="457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98" y="1852504"/>
            <a:ext cx="8303525" cy="435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0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Definitions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3" y="1752600"/>
            <a:ext cx="8534400" cy="4191000"/>
          </a:xfrm>
        </p:spPr>
      </p:pic>
    </p:spTree>
    <p:extLst>
      <p:ext uri="{BB962C8B-B14F-4D97-AF65-F5344CB8AC3E}">
        <p14:creationId xmlns:p14="http://schemas.microsoft.com/office/powerpoint/2010/main" val="3263886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Modes of Operation:</a:t>
            </a:r>
            <a:br>
              <a:rPr lang="en-US" dirty="0"/>
            </a:br>
            <a:r>
              <a:rPr lang="en-US" dirty="0"/>
              <a:t>Mode-0: interrupt on terminal count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9924" y="1417638"/>
            <a:ext cx="8515475" cy="457200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10400" dirty="0"/>
              <a:t>Mode 0 is typically used for </a:t>
            </a:r>
            <a:r>
              <a:rPr lang="en-US" sz="10400" dirty="0">
                <a:solidFill>
                  <a:schemeClr val="accent1">
                    <a:lumMod val="75000"/>
                  </a:schemeClr>
                </a:solidFill>
              </a:rPr>
              <a:t>event counting</a:t>
            </a:r>
            <a:r>
              <a:rPr lang="en-US" sz="10400" dirty="0"/>
              <a:t>. </a:t>
            </a:r>
          </a:p>
          <a:p>
            <a:pPr algn="just"/>
            <a:r>
              <a:rPr lang="en-US" sz="10400" dirty="0">
                <a:solidFill>
                  <a:srgbClr val="00B050"/>
                </a:solidFill>
              </a:rPr>
              <a:t>After the Control Word is written, OUT is initially low</a:t>
            </a:r>
            <a:r>
              <a:rPr lang="en-US" sz="10400" dirty="0"/>
              <a:t>, </a:t>
            </a:r>
            <a:r>
              <a:rPr lang="en-US" sz="10400" dirty="0">
                <a:solidFill>
                  <a:srgbClr val="00B050"/>
                </a:solidFill>
              </a:rPr>
              <a:t>and will remain low until the Counter reaches zero</a:t>
            </a:r>
            <a:r>
              <a:rPr lang="en-US" sz="10400" dirty="0"/>
              <a:t>. OUT then</a:t>
            </a:r>
            <a:br>
              <a:rPr lang="en-US" sz="10400" dirty="0"/>
            </a:br>
            <a:r>
              <a:rPr lang="en-US" sz="10400" dirty="0"/>
              <a:t>goes high and remains high until a new count or a new Mode 0 Control Word is written into the Counter.</a:t>
            </a:r>
          </a:p>
          <a:p>
            <a:pPr algn="just"/>
            <a:r>
              <a:rPr lang="en-US" sz="10400" dirty="0">
                <a:solidFill>
                  <a:schemeClr val="accent1">
                    <a:lumMod val="75000"/>
                  </a:schemeClr>
                </a:solidFill>
              </a:rPr>
              <a:t>GATE  =1 enables counting</a:t>
            </a:r>
            <a:r>
              <a:rPr lang="en-US" sz="10400" dirty="0"/>
              <a:t>; </a:t>
            </a:r>
            <a:r>
              <a:rPr lang="en-US" sz="10400" dirty="0">
                <a:solidFill>
                  <a:schemeClr val="accent1">
                    <a:lumMod val="75000"/>
                  </a:schemeClr>
                </a:solidFill>
              </a:rPr>
              <a:t>GATE = 0 disables counting</a:t>
            </a:r>
            <a:r>
              <a:rPr lang="en-US" sz="10400" dirty="0"/>
              <a:t>. GATE has no effect on OUT.</a:t>
            </a:r>
          </a:p>
          <a:p>
            <a:r>
              <a:rPr lang="en-US" sz="10400" dirty="0"/>
              <a:t>After the Control Word and initial count are written to a Counter, the initial count will be loaded on the next CLK pulse. This CLK pulse does not decrement the count, </a:t>
            </a:r>
            <a:r>
              <a:rPr lang="en-US" sz="10400" dirty="0">
                <a:solidFill>
                  <a:srgbClr val="00B050"/>
                </a:solidFill>
              </a:rPr>
              <a:t>so for an initial count of N, OUT does not go high until N +1 CLK pulses after the initial count is written</a:t>
            </a:r>
            <a:r>
              <a:rPr lang="en-US" sz="10400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49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Modes of Operation:</a:t>
            </a:r>
            <a:br>
              <a:rPr lang="en-US" dirty="0"/>
            </a:br>
            <a:r>
              <a:rPr lang="en-US" dirty="0"/>
              <a:t>Mode-0: interrupt on terminal count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47800" y="1547812"/>
            <a:ext cx="6477000" cy="462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62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767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Modes of Operation:</a:t>
            </a:r>
            <a:br>
              <a:rPr lang="en-US" sz="3200" dirty="0"/>
            </a:br>
            <a:r>
              <a:rPr lang="en-US" sz="3200" dirty="0"/>
              <a:t>Mode-1: Hardware retrigger able one-shot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26250" y="1638300"/>
            <a:ext cx="7924800" cy="45720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11200" dirty="0">
                <a:solidFill>
                  <a:srgbClr val="00B050"/>
                </a:solidFill>
              </a:rPr>
              <a:t>A trigger signal in GATE activates the counting</a:t>
            </a:r>
            <a:r>
              <a:rPr lang="en-US" sz="112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11200" dirty="0">
                <a:solidFill>
                  <a:srgbClr val="00B050"/>
                </a:solidFill>
              </a:rPr>
              <a:t>OUT will be </a:t>
            </a:r>
            <a:r>
              <a:rPr lang="en-US" sz="11200" dirty="0">
                <a:solidFill>
                  <a:srgbClr val="FF0000"/>
                </a:solidFill>
              </a:rPr>
              <a:t>initially high</a:t>
            </a:r>
            <a:r>
              <a:rPr lang="en-US" sz="11200" dirty="0"/>
              <a:t>. </a:t>
            </a:r>
            <a:r>
              <a:rPr lang="en-US" sz="11200" dirty="0">
                <a:solidFill>
                  <a:srgbClr val="00B050"/>
                </a:solidFill>
              </a:rPr>
              <a:t>OUT will go low on the CLK</a:t>
            </a:r>
            <a:br>
              <a:rPr lang="en-US" sz="11200" dirty="0">
                <a:solidFill>
                  <a:srgbClr val="00B050"/>
                </a:solidFill>
              </a:rPr>
            </a:br>
            <a:r>
              <a:rPr lang="en-US" sz="11200" dirty="0">
                <a:solidFill>
                  <a:srgbClr val="00B050"/>
                </a:solidFill>
              </a:rPr>
              <a:t>pulse following a trigger and will remain low until the Counter reaches zero</a:t>
            </a:r>
            <a:r>
              <a:rPr lang="en-US" sz="11200" dirty="0"/>
              <a:t>.</a:t>
            </a:r>
          </a:p>
          <a:p>
            <a:pPr lvl="0">
              <a:lnSpc>
                <a:spcPct val="120000"/>
              </a:lnSpc>
            </a:pPr>
            <a:r>
              <a:rPr lang="en-US" sz="11200" dirty="0">
                <a:solidFill>
                  <a:srgbClr val="FF0000"/>
                </a:solidFill>
              </a:rPr>
              <a:t>If GATE is triggered again in between counting, then the counter reloaded and starts counting from the beginning</a:t>
            </a:r>
            <a:r>
              <a:rPr lang="en-US" sz="11200" dirty="0"/>
              <a:t>. Thus called </a:t>
            </a:r>
            <a:r>
              <a:rPr lang="en-US" sz="11200" dirty="0">
                <a:solidFill>
                  <a:srgbClr val="FF0000"/>
                </a:solidFill>
              </a:rPr>
              <a:t>retrigger able</a:t>
            </a:r>
            <a:r>
              <a:rPr lang="en-US" sz="112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11200" dirty="0"/>
              <a:t>If a new count is written while output is low, then the current one-shot has no affect unless the counter is retriggered.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47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Modes of Operation:</a:t>
            </a:r>
            <a:br>
              <a:rPr lang="en-US" sz="3600" dirty="0"/>
            </a:br>
            <a:r>
              <a:rPr lang="en-US" sz="3600" dirty="0"/>
              <a:t>Mode-1: Hardware retrigger able one-shot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800"/>
            <a:ext cx="6172199" cy="4876800"/>
          </a:xfrm>
        </p:spPr>
      </p:pic>
    </p:spTree>
    <p:extLst>
      <p:ext uri="{BB962C8B-B14F-4D97-AF65-F5344CB8AC3E}">
        <p14:creationId xmlns:p14="http://schemas.microsoft.com/office/powerpoint/2010/main" val="4264206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020762"/>
          </a:xfrm>
        </p:spPr>
        <p:txBody>
          <a:bodyPr>
            <a:normAutofit fontScale="90000"/>
          </a:bodyPr>
          <a:lstStyle/>
          <a:p>
            <a:r>
              <a:rPr lang="en-US" dirty="0"/>
              <a:t>Modes of Operation:</a:t>
            </a:r>
            <a:br>
              <a:rPr lang="en-US" dirty="0"/>
            </a:br>
            <a:r>
              <a:rPr lang="en-US" dirty="0"/>
              <a:t>Mode-2: Rate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2895600"/>
          </a:xfrm>
        </p:spPr>
        <p:txBody>
          <a:bodyPr>
            <a:normAutofit/>
          </a:bodyPr>
          <a:lstStyle/>
          <a:p>
            <a:r>
              <a:rPr lang="en-US" dirty="0"/>
              <a:t>In this mode the counter acts </a:t>
            </a:r>
            <a:r>
              <a:rPr lang="en-US" dirty="0">
                <a:solidFill>
                  <a:srgbClr val="FF0000"/>
                </a:solidFill>
              </a:rPr>
              <a:t>as a divide by N counter</a:t>
            </a:r>
          </a:p>
          <a:p>
            <a:r>
              <a:rPr lang="en-US" dirty="0">
                <a:solidFill>
                  <a:srgbClr val="FF0000"/>
                </a:solidFill>
              </a:rPr>
              <a:t>The GATE has to be kept high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The counting starts after loading the count value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0119" y="2895600"/>
            <a:ext cx="8839200" cy="25908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600" dirty="0"/>
              <a:t>The </a:t>
            </a:r>
            <a:r>
              <a:rPr lang="en-US" sz="2600" dirty="0">
                <a:solidFill>
                  <a:srgbClr val="FF0000"/>
                </a:solidFill>
              </a:rPr>
              <a:t>output remains high for N-1 clock cycles </a:t>
            </a:r>
            <a:r>
              <a:rPr lang="en-US" sz="2600" dirty="0"/>
              <a:t>and </a:t>
            </a:r>
            <a:r>
              <a:rPr lang="en-US" sz="2600" dirty="0">
                <a:solidFill>
                  <a:srgbClr val="FF0000"/>
                </a:solidFill>
              </a:rPr>
              <a:t>then goes low for one clock cycle</a:t>
            </a:r>
            <a:r>
              <a:rPr lang="en-US" sz="2600" dirty="0"/>
              <a:t>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process is repeated until the GATE goes low and starts from the beginning when GATE goes high again.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600" baseline="0" dirty="0"/>
              <a:t>If</a:t>
            </a:r>
            <a:r>
              <a:rPr lang="en-US" sz="2600" dirty="0"/>
              <a:t> a </a:t>
            </a:r>
            <a:r>
              <a:rPr lang="en-US" sz="2600" dirty="0">
                <a:solidFill>
                  <a:srgbClr val="FF0000"/>
                </a:solidFill>
              </a:rPr>
              <a:t>new count is loaded </a:t>
            </a:r>
            <a:r>
              <a:rPr lang="en-US" sz="2600" dirty="0"/>
              <a:t>in between counting, then the </a:t>
            </a:r>
            <a:r>
              <a:rPr lang="en-US" sz="2600" dirty="0">
                <a:solidFill>
                  <a:srgbClr val="FF0000"/>
                </a:solidFill>
              </a:rPr>
              <a:t>new value take affect from the subsequence of counting</a:t>
            </a:r>
            <a:r>
              <a:rPr lang="en-US" sz="2600" dirty="0"/>
              <a:t>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7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274093"/>
            <a:ext cx="7772400" cy="1143000"/>
          </a:xfrm>
        </p:spPr>
        <p:txBody>
          <a:bodyPr/>
          <a:lstStyle/>
          <a:p>
            <a:r>
              <a:rPr lang="en-US" dirty="0"/>
              <a:t>8254 Programmable Interval Timer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3504" y="1525422"/>
            <a:ext cx="8159496" cy="4572000"/>
          </a:xfrm>
        </p:spPr>
        <p:txBody>
          <a:bodyPr/>
          <a:lstStyle/>
          <a:p>
            <a:pPr algn="just"/>
            <a:r>
              <a:rPr lang="en-US" sz="2800" dirty="0">
                <a:solidFill>
                  <a:srgbClr val="00B050"/>
                </a:solidFill>
              </a:rPr>
              <a:t>After the </a:t>
            </a:r>
            <a:r>
              <a:rPr lang="en-US" sz="2800" dirty="0">
                <a:solidFill>
                  <a:srgbClr val="FF0000"/>
                </a:solidFill>
              </a:rPr>
              <a:t>desired delay</a:t>
            </a:r>
            <a:r>
              <a:rPr lang="en-US" sz="2800" dirty="0">
                <a:solidFill>
                  <a:srgbClr val="00B050"/>
                </a:solidFill>
              </a:rPr>
              <a:t>, the 8254 will interrupt the</a:t>
            </a:r>
            <a:br>
              <a:rPr lang="en-US" sz="2800" dirty="0">
                <a:solidFill>
                  <a:srgbClr val="00B050"/>
                </a:solidFill>
              </a:rPr>
            </a:br>
            <a:r>
              <a:rPr lang="en-US" sz="2800" dirty="0">
                <a:solidFill>
                  <a:srgbClr val="00B050"/>
                </a:solidFill>
              </a:rPr>
              <a:t>CPU</a:t>
            </a:r>
            <a:r>
              <a:rPr lang="en-US" sz="2800" dirty="0"/>
              <a:t>. </a:t>
            </a:r>
          </a:p>
          <a:p>
            <a:r>
              <a:rPr lang="en-US" sz="2800" dirty="0"/>
              <a:t>Software overhead is minimal and variable length delays can easily be accommodated.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50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020762"/>
          </a:xfrm>
        </p:spPr>
        <p:txBody>
          <a:bodyPr>
            <a:normAutofit fontScale="90000"/>
          </a:bodyPr>
          <a:lstStyle/>
          <a:p>
            <a:r>
              <a:rPr lang="en-US" dirty="0"/>
              <a:t>Modes of Operation:</a:t>
            </a:r>
            <a:br>
              <a:rPr lang="en-US" dirty="0"/>
            </a:br>
            <a:r>
              <a:rPr lang="en-US" dirty="0"/>
              <a:t>Mode-2: Rate generator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0851"/>
            <a:ext cx="85344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68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Mode 3 : Square Wave Mode.</a:t>
            </a:r>
            <a:endParaRPr lang="en-US" sz="3600" dirty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Mode 4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/>
              <a:t>: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/>
              <a:t>Software Triggered Strobe.</a:t>
            </a:r>
            <a:endParaRPr lang="en-US" sz="3600" dirty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Mode 5 : Hardware Triggered Strobe.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8382000" cy="102076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See yourself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24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76600" y="2286000"/>
            <a:ext cx="2362200" cy="17907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303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dirty="0"/>
              <a:t>Programmable counter/ Interval timer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4876800"/>
          </a:xfrm>
        </p:spPr>
        <p:txBody>
          <a:bodyPr>
            <a:normAutofit/>
          </a:bodyPr>
          <a:lstStyle/>
          <a:p>
            <a:r>
              <a:rPr lang="en-US" dirty="0"/>
              <a:t>Required to generate:</a:t>
            </a:r>
          </a:p>
          <a:p>
            <a:pPr lvl="1"/>
            <a:r>
              <a:rPr lang="en-US" dirty="0"/>
              <a:t> accurate time delay</a:t>
            </a:r>
          </a:p>
          <a:p>
            <a:pPr lvl="1"/>
            <a:r>
              <a:rPr lang="en-US" dirty="0"/>
              <a:t> event counting</a:t>
            </a:r>
          </a:p>
          <a:p>
            <a:pPr lvl="1"/>
            <a:r>
              <a:rPr lang="en-US" dirty="0"/>
              <a:t> rate generation</a:t>
            </a:r>
          </a:p>
          <a:p>
            <a:pPr lvl="1"/>
            <a:r>
              <a:rPr lang="en-US" dirty="0"/>
              <a:t> complex wave form generation</a:t>
            </a:r>
          </a:p>
          <a:p>
            <a:pPr lvl="1"/>
            <a:r>
              <a:rPr lang="en-US" dirty="0"/>
              <a:t> complex motor control</a:t>
            </a:r>
          </a:p>
          <a:p>
            <a:pPr marL="0" indent="0">
              <a:buNone/>
            </a:pPr>
            <a:r>
              <a:rPr lang="en-US" dirty="0"/>
              <a:t>    etc. under software control</a:t>
            </a:r>
          </a:p>
          <a:p>
            <a:r>
              <a:rPr lang="en-US" dirty="0"/>
              <a:t>Also used in personal computer to generate:</a:t>
            </a:r>
          </a:p>
          <a:p>
            <a:pPr lvl="1"/>
            <a:r>
              <a:rPr lang="en-US" dirty="0"/>
              <a:t>18.2 timer interrupts per seconds, 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refresh RAM at regular intervals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provides timer signals to other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dirty="0"/>
              <a:t>Internal Block Diagram (8254)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4648200" cy="5181600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Contains:</a:t>
            </a:r>
          </a:p>
          <a:p>
            <a:r>
              <a:rPr lang="en-US" dirty="0">
                <a:solidFill>
                  <a:srgbClr val="FF0000"/>
                </a:solidFill>
              </a:rPr>
              <a:t>Data bus buffer</a:t>
            </a:r>
          </a:p>
          <a:p>
            <a:pPr lvl="1"/>
            <a:r>
              <a:rPr lang="en-US" dirty="0"/>
              <a:t>Is a bidirectional, </a:t>
            </a:r>
            <a:r>
              <a:rPr lang="en-US" dirty="0">
                <a:solidFill>
                  <a:srgbClr val="00B050"/>
                </a:solidFill>
              </a:rPr>
              <a:t>8-bit buffer</a:t>
            </a:r>
          </a:p>
          <a:p>
            <a:r>
              <a:rPr lang="en-US" dirty="0">
                <a:solidFill>
                  <a:srgbClr val="FF0000"/>
                </a:solidFill>
              </a:rPr>
              <a:t>Read/ write logic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Accepts input from the system bus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generates control signal </a:t>
            </a:r>
            <a:r>
              <a:rPr lang="en-US" dirty="0"/>
              <a:t>for the other functional blocks</a:t>
            </a:r>
          </a:p>
          <a:p>
            <a:r>
              <a:rPr lang="en-US" dirty="0">
                <a:solidFill>
                  <a:srgbClr val="FF0000"/>
                </a:solidFill>
              </a:rPr>
              <a:t>A control word register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Three 16 bit counters</a:t>
            </a:r>
          </a:p>
          <a:p>
            <a:pPr lvl="1"/>
            <a:r>
              <a:rPr lang="en-US" dirty="0"/>
              <a:t>Each counter is</a:t>
            </a:r>
            <a:r>
              <a:rPr lang="en-US" dirty="0">
                <a:solidFill>
                  <a:srgbClr val="00B050"/>
                </a:solidFill>
              </a:rPr>
              <a:t> individually programmed to operate in different modes </a:t>
            </a:r>
            <a:r>
              <a:rPr lang="en-US" dirty="0"/>
              <a:t>and by writing separate control into the control word register.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901" y="1409700"/>
            <a:ext cx="428089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304800"/>
            <a:ext cx="7772400" cy="1143000"/>
          </a:xfrm>
        </p:spPr>
        <p:txBody>
          <a:bodyPr/>
          <a:lstStyle/>
          <a:p>
            <a:r>
              <a:rPr lang="en-US" dirty="0"/>
              <a:t>Internal Block Diagram (Counter)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" y="1600200"/>
            <a:ext cx="5867400" cy="4086450"/>
          </a:xfrm>
        </p:spPr>
      </p:pic>
    </p:spTree>
    <p:extLst>
      <p:ext uri="{BB962C8B-B14F-4D97-AF65-F5344CB8AC3E}">
        <p14:creationId xmlns:p14="http://schemas.microsoft.com/office/powerpoint/2010/main" val="214593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041" y="304800"/>
            <a:ext cx="7772400" cy="1143000"/>
          </a:xfrm>
        </p:spPr>
        <p:txBody>
          <a:bodyPr/>
          <a:lstStyle/>
          <a:p>
            <a:r>
              <a:rPr lang="en-US" dirty="0"/>
              <a:t>Internal Block Diagram (Counter)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76040" y="1669007"/>
            <a:ext cx="8463160" cy="4572000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11200" dirty="0"/>
              <a:t>The </a:t>
            </a:r>
            <a:r>
              <a:rPr lang="en-US" sz="11200" dirty="0">
                <a:solidFill>
                  <a:srgbClr val="00B050"/>
                </a:solidFill>
              </a:rPr>
              <a:t>Counters are fully independent</a:t>
            </a:r>
            <a:r>
              <a:rPr lang="en-US" sz="11200" dirty="0"/>
              <a:t>. Each Counter</a:t>
            </a:r>
            <a:br>
              <a:rPr lang="en-US" sz="11200" dirty="0"/>
            </a:br>
            <a:r>
              <a:rPr lang="en-US" sz="11200" dirty="0"/>
              <a:t>may operate in a different Mode.</a:t>
            </a:r>
          </a:p>
          <a:p>
            <a:pPr algn="just">
              <a:lnSpc>
                <a:spcPct val="120000"/>
              </a:lnSpc>
            </a:pPr>
            <a:r>
              <a:rPr lang="en-US" sz="11200" dirty="0"/>
              <a:t>The Control Word Register is shown in the figure; </a:t>
            </a:r>
            <a:r>
              <a:rPr lang="en-US" sz="11200" dirty="0">
                <a:solidFill>
                  <a:srgbClr val="00B050"/>
                </a:solidFill>
              </a:rPr>
              <a:t>it</a:t>
            </a:r>
            <a:br>
              <a:rPr lang="en-US" sz="11200" dirty="0">
                <a:solidFill>
                  <a:srgbClr val="00B050"/>
                </a:solidFill>
              </a:rPr>
            </a:br>
            <a:r>
              <a:rPr lang="en-US" sz="11200" dirty="0">
                <a:solidFill>
                  <a:srgbClr val="00B050"/>
                </a:solidFill>
              </a:rPr>
              <a:t>is not part of the Counter itself</a:t>
            </a:r>
            <a:r>
              <a:rPr lang="en-US" sz="11200" dirty="0"/>
              <a:t>, but its contents determine how the </a:t>
            </a:r>
            <a:r>
              <a:rPr lang="en-US" sz="11200" dirty="0">
                <a:solidFill>
                  <a:srgbClr val="00B050"/>
                </a:solidFill>
              </a:rPr>
              <a:t>Counter operates.</a:t>
            </a:r>
          </a:p>
          <a:p>
            <a:pPr algn="just">
              <a:lnSpc>
                <a:spcPct val="120000"/>
              </a:lnSpc>
            </a:pPr>
            <a:r>
              <a:rPr lang="en-US" sz="11200" dirty="0"/>
              <a:t>The </a:t>
            </a:r>
            <a:r>
              <a:rPr lang="en-US" sz="11200" dirty="0">
                <a:solidFill>
                  <a:srgbClr val="00B050"/>
                </a:solidFill>
              </a:rPr>
              <a:t>status register</a:t>
            </a:r>
            <a:r>
              <a:rPr lang="en-US" sz="11200" dirty="0"/>
              <a:t>, shown in Figure</a:t>
            </a:r>
            <a:r>
              <a:rPr lang="en-US" sz="11200" dirty="0">
                <a:solidFill>
                  <a:srgbClr val="00B050"/>
                </a:solidFill>
              </a:rPr>
              <a:t> contains the current contents of the Control Word Register and status of the output and </a:t>
            </a:r>
            <a:r>
              <a:rPr lang="en-US" sz="11200" dirty="0">
                <a:solidFill>
                  <a:srgbClr val="FF0000"/>
                </a:solidFill>
              </a:rPr>
              <a:t>null count flag.</a:t>
            </a:r>
          </a:p>
          <a:p>
            <a:pPr algn="just">
              <a:lnSpc>
                <a:spcPct val="120000"/>
              </a:lnSpc>
            </a:pPr>
            <a:r>
              <a:rPr lang="en-US" sz="11200" dirty="0"/>
              <a:t>The actual counter is labelled </a:t>
            </a:r>
            <a:r>
              <a:rPr lang="en-US" sz="11200" dirty="0">
                <a:solidFill>
                  <a:srgbClr val="FF0000"/>
                </a:solidFill>
              </a:rPr>
              <a:t>CE </a:t>
            </a:r>
            <a:r>
              <a:rPr lang="en-US" sz="11200" dirty="0"/>
              <a:t>(for ‘‘</a:t>
            </a:r>
            <a:r>
              <a:rPr lang="en-US" sz="11200" dirty="0">
                <a:solidFill>
                  <a:srgbClr val="FF0000"/>
                </a:solidFill>
              </a:rPr>
              <a:t>Counting Element</a:t>
            </a:r>
            <a:r>
              <a:rPr lang="en-US" sz="11200" dirty="0"/>
              <a:t>’’). It is a 16-bit </a:t>
            </a:r>
            <a:r>
              <a:rPr lang="en-US" sz="11200" dirty="0" err="1"/>
              <a:t>presettable</a:t>
            </a:r>
            <a:r>
              <a:rPr lang="en-US" sz="11200"/>
              <a:t> </a:t>
            </a:r>
            <a:r>
              <a:rPr lang="en-US" sz="11200">
                <a:solidFill>
                  <a:srgbClr val="00B050"/>
                </a:solidFill>
              </a:rPr>
              <a:t>synchronous </a:t>
            </a:r>
            <a:r>
              <a:rPr lang="en-US" sz="11200" dirty="0">
                <a:solidFill>
                  <a:srgbClr val="FF0000"/>
                </a:solidFill>
              </a:rPr>
              <a:t>down counter</a:t>
            </a:r>
            <a:r>
              <a:rPr lang="en-US" sz="11200" dirty="0"/>
              <a:t>.</a:t>
            </a:r>
          </a:p>
          <a:p>
            <a:pPr marL="0" indent="0">
              <a:buNone/>
            </a:pPr>
            <a:r>
              <a:rPr lang="en-US" sz="9200" dirty="0"/>
              <a:t/>
            </a:r>
            <a:br>
              <a:rPr lang="en-US" sz="9200" dirty="0"/>
            </a:br>
            <a:r>
              <a:rPr lang="en-US" sz="9300" dirty="0"/>
              <a:t/>
            </a:r>
            <a:br>
              <a:rPr lang="en-US" sz="93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3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510" y="274093"/>
            <a:ext cx="7772400" cy="1143000"/>
          </a:xfrm>
        </p:spPr>
        <p:txBody>
          <a:bodyPr/>
          <a:lstStyle/>
          <a:p>
            <a:r>
              <a:rPr lang="en-US" dirty="0"/>
              <a:t>Internal Block Diagram (Counter)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74904" y="1606455"/>
            <a:ext cx="8388096" cy="4572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rgbClr val="00B050"/>
                </a:solidFill>
              </a:rPr>
              <a:t>OL</a:t>
            </a:r>
            <a:r>
              <a:rPr lang="en-US" sz="1100" dirty="0">
                <a:solidFill>
                  <a:srgbClr val="00B050"/>
                </a:solidFill>
              </a:rPr>
              <a:t>M</a:t>
            </a:r>
            <a:r>
              <a:rPr lang="en-US" sz="2800" dirty="0">
                <a:solidFill>
                  <a:srgbClr val="00B050"/>
                </a:solidFill>
              </a:rPr>
              <a:t> and OL</a:t>
            </a:r>
            <a:r>
              <a:rPr lang="en-US" sz="1100" dirty="0">
                <a:solidFill>
                  <a:srgbClr val="00B050"/>
                </a:solidFill>
              </a:rPr>
              <a:t>L </a:t>
            </a:r>
            <a:r>
              <a:rPr lang="en-US" sz="2800" dirty="0">
                <a:solidFill>
                  <a:srgbClr val="00B050"/>
                </a:solidFill>
              </a:rPr>
              <a:t>are two 8-bit latches</a:t>
            </a:r>
            <a:r>
              <a:rPr lang="en-US" sz="2800" dirty="0"/>
              <a:t>. OL stands for ‘‘</a:t>
            </a:r>
            <a:r>
              <a:rPr lang="en-US" sz="2800" dirty="0">
                <a:solidFill>
                  <a:srgbClr val="FF0000"/>
                </a:solidFill>
              </a:rPr>
              <a:t>Output Latch’</a:t>
            </a:r>
            <a:r>
              <a:rPr lang="en-US" sz="2800" dirty="0"/>
              <a:t>’. the subscripts M and L stand for ‘‘Most significant byte’’ and ‘‘Least significant byte’’.</a:t>
            </a:r>
          </a:p>
          <a:p>
            <a:pPr algn="just"/>
            <a:r>
              <a:rPr lang="en-US" sz="2800" dirty="0"/>
              <a:t>Similarly, there are </a:t>
            </a:r>
            <a:r>
              <a:rPr lang="en-US" sz="2800" dirty="0">
                <a:solidFill>
                  <a:srgbClr val="00B050"/>
                </a:solidFill>
              </a:rPr>
              <a:t>two 8-bit registers called CR</a:t>
            </a:r>
            <a:r>
              <a:rPr lang="en-US" sz="1100" dirty="0">
                <a:solidFill>
                  <a:srgbClr val="00B050"/>
                </a:solidFill>
              </a:rPr>
              <a:t>M</a:t>
            </a:r>
            <a:r>
              <a:rPr lang="en-US" sz="2800" dirty="0">
                <a:solidFill>
                  <a:srgbClr val="00B050"/>
                </a:solidFill>
              </a:rPr>
              <a:t> and CR</a:t>
            </a:r>
            <a:r>
              <a:rPr lang="en-US" sz="1100" dirty="0">
                <a:solidFill>
                  <a:srgbClr val="00B050"/>
                </a:solidFill>
              </a:rPr>
              <a:t>L </a:t>
            </a:r>
            <a:r>
              <a:rPr lang="en-US" sz="2800" dirty="0"/>
              <a:t>(for ‘‘</a:t>
            </a:r>
            <a:r>
              <a:rPr lang="en-US" sz="2800" dirty="0">
                <a:solidFill>
                  <a:srgbClr val="FF0000"/>
                </a:solidFill>
              </a:rPr>
              <a:t>Count Register</a:t>
            </a:r>
            <a:r>
              <a:rPr lang="en-US" sz="2800" dirty="0"/>
              <a:t>’’).</a:t>
            </a:r>
            <a:endParaRPr lang="en-US" dirty="0"/>
          </a:p>
          <a:p>
            <a:pPr algn="just"/>
            <a:r>
              <a:rPr lang="en-US" sz="2800" dirty="0"/>
              <a:t>The Control Logic is also shown in the diagram.</a:t>
            </a:r>
            <a:br>
              <a:rPr lang="en-US" sz="2800" dirty="0"/>
            </a:br>
            <a:r>
              <a:rPr lang="en-US" sz="2800" dirty="0"/>
              <a:t>CLK n, GATE n, and OUT n are all connected to the</a:t>
            </a:r>
            <a:br>
              <a:rPr lang="en-US" sz="2800" dirty="0"/>
            </a:br>
            <a:r>
              <a:rPr lang="en-US" sz="2800" dirty="0"/>
              <a:t>outside world through the Control Logic.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2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dirty="0"/>
              <a:t>Pins and Signals(8254)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680369"/>
            <a:ext cx="3048000" cy="4267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2160</TotalTime>
  <Words>996</Words>
  <Application>Microsoft Office PowerPoint</Application>
  <PresentationFormat>On-screen Show (4:3)</PresentationFormat>
  <Paragraphs>153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Franklin Gothic Book</vt:lpstr>
      <vt:lpstr>Perpetua</vt:lpstr>
      <vt:lpstr>Wingdings 2</vt:lpstr>
      <vt:lpstr>Equity</vt:lpstr>
      <vt:lpstr>Programmable Interval Timer (8254)</vt:lpstr>
      <vt:lpstr>8254 Programmable Interval Timer</vt:lpstr>
      <vt:lpstr>8254 Programmable Interval Timer</vt:lpstr>
      <vt:lpstr>Programmable counter/ Interval timer</vt:lpstr>
      <vt:lpstr>Internal Block Diagram (8254)</vt:lpstr>
      <vt:lpstr>Internal Block Diagram (Counter)</vt:lpstr>
      <vt:lpstr>Internal Block Diagram (Counter)</vt:lpstr>
      <vt:lpstr>Internal Block Diagram (Counter)</vt:lpstr>
      <vt:lpstr>Pins and Signals(8254)</vt:lpstr>
      <vt:lpstr>Pins and Signals(8254)</vt:lpstr>
      <vt:lpstr>Interfacing with the system bus(8254)</vt:lpstr>
      <vt:lpstr>Operational Description</vt:lpstr>
      <vt:lpstr>Operational Description</vt:lpstr>
      <vt:lpstr>Control Word Register (8254)</vt:lpstr>
      <vt:lpstr>         Write Operations </vt:lpstr>
      <vt:lpstr>Read Operations</vt:lpstr>
      <vt:lpstr>Counter Latch Command (8254)</vt:lpstr>
      <vt:lpstr>Counter Latch Command (8254)</vt:lpstr>
      <vt:lpstr>Read back command (8254)</vt:lpstr>
      <vt:lpstr>Read back command (8254)</vt:lpstr>
      <vt:lpstr>Read back command (8254)</vt:lpstr>
      <vt:lpstr>Read back command (8254)</vt:lpstr>
      <vt:lpstr>Read back command (8254)</vt:lpstr>
      <vt:lpstr>Mode Definitions </vt:lpstr>
      <vt:lpstr>Modes of Operation: Mode-0: interrupt on terminal count</vt:lpstr>
      <vt:lpstr>Modes of Operation: Mode-0: interrupt on terminal count</vt:lpstr>
      <vt:lpstr>Modes of Operation: Mode-1: Hardware retrigger able one-shot</vt:lpstr>
      <vt:lpstr>   Modes of Operation: Mode-1: Hardware retrigger able one-shot</vt:lpstr>
      <vt:lpstr>Modes of Operation: Mode-2: Rate generator</vt:lpstr>
      <vt:lpstr>Modes of Operation: Mode-2: Rate generator</vt:lpstr>
      <vt:lpstr>     See yourself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 Space Partitioning</dc:title>
  <dc:creator/>
  <cp:lastModifiedBy>Microsoft account</cp:lastModifiedBy>
  <cp:revision>236</cp:revision>
  <dcterms:created xsi:type="dcterms:W3CDTF">2006-08-16T00:00:00Z</dcterms:created>
  <dcterms:modified xsi:type="dcterms:W3CDTF">2023-08-16T20:50:34Z</dcterms:modified>
</cp:coreProperties>
</file>