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39" r:id="rId20"/>
    <p:sldId id="340" r:id="rId21"/>
    <p:sldId id="321" r:id="rId22"/>
    <p:sldId id="322" r:id="rId23"/>
    <p:sldId id="337" r:id="rId24"/>
    <p:sldId id="338" r:id="rId25"/>
    <p:sldId id="323" r:id="rId26"/>
    <p:sldId id="324" r:id="rId27"/>
    <p:sldId id="325" r:id="rId28"/>
    <p:sldId id="327" r:id="rId29"/>
    <p:sldId id="328" r:id="rId30"/>
    <p:sldId id="329" r:id="rId31"/>
    <p:sldId id="333" r:id="rId32"/>
    <p:sldId id="336" r:id="rId33"/>
    <p:sldId id="330" r:id="rId34"/>
    <p:sldId id="331" r:id="rId35"/>
    <p:sldId id="332" r:id="rId36"/>
    <p:sldId id="334" r:id="rId37"/>
    <p:sldId id="335" r:id="rId38"/>
    <p:sldId id="30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2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2E347-66AB-4A26-B955-05BF567C9C61}" type="datetimeFigureOut">
              <a:rPr lang="en-US" smtClean="0"/>
              <a:t>04-Sep-23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D9596-DAEB-417B-9639-2F8A33321E93}" type="slidenum">
              <a:rPr lang="en-US" smtClean="0"/>
              <a:t>‹#›</a:t>
            </a:fld>
            <a:endParaRPr lang="en-US"/>
          </a:p>
        </p:txBody>
      </p:sp>
    </p:spTree>
    <p:extLst>
      <p:ext uri="{BB962C8B-B14F-4D97-AF65-F5344CB8AC3E}">
        <p14:creationId xmlns:p14="http://schemas.microsoft.com/office/powerpoint/2010/main" val="1060837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5D9596-DAEB-417B-9639-2F8A33321E93}" type="slidenum">
              <a:rPr lang="en-US" smtClean="0"/>
              <a:t>1</a:t>
            </a:fld>
            <a:endParaRPr lang="en-US"/>
          </a:p>
        </p:txBody>
      </p:sp>
    </p:spTree>
    <p:extLst>
      <p:ext uri="{BB962C8B-B14F-4D97-AF65-F5344CB8AC3E}">
        <p14:creationId xmlns:p14="http://schemas.microsoft.com/office/powerpoint/2010/main" val="352370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5D9596-DAEB-417B-9639-2F8A33321E93}" type="slidenum">
              <a:rPr lang="en-US" smtClean="0"/>
              <a:t>31</a:t>
            </a:fld>
            <a:endParaRPr lang="en-US"/>
          </a:p>
        </p:txBody>
      </p:sp>
    </p:spTree>
    <p:extLst>
      <p:ext uri="{BB962C8B-B14F-4D97-AF65-F5344CB8AC3E}">
        <p14:creationId xmlns:p14="http://schemas.microsoft.com/office/powerpoint/2010/main" val="199048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AF810-0605-4D1C-BCAD-78E6859B38E2}" type="slidenum">
              <a:rPr lang="en-US"/>
              <a:pPr/>
              <a:t>36</a:t>
            </a:fld>
            <a:endParaRPr lang="en-US"/>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pPr>
              <a:buFontTx/>
              <a:buChar char="•"/>
            </a:pPr>
            <a:r>
              <a:rPr lang="en-US" altLang="zh-TW"/>
              <a:t>Program is to read data from P0 and then send data to P1</a:t>
            </a:r>
          </a:p>
        </p:txBody>
      </p:sp>
    </p:spTree>
    <p:extLst>
      <p:ext uri="{BB962C8B-B14F-4D97-AF65-F5344CB8AC3E}">
        <p14:creationId xmlns:p14="http://schemas.microsoft.com/office/powerpoint/2010/main" val="310470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13F3322-0AA0-4269-B4B1-F77DAAD4148B}" type="datetime1">
              <a:rPr lang="en-US" smtClean="0"/>
              <a:t>04-Sep-23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481929-5962-4A6F-B0A5-2B1303445385}" type="datetime1">
              <a:rPr lang="en-US" smtClean="0"/>
              <a:t>04-Sep-23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71FF72-CE92-4008-9CF9-C33F3168441A}" type="datetime1">
              <a:rPr lang="en-US" smtClean="0"/>
              <a:t>04-Sep-23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D00A01B-781E-4188-A712-CA100D497D44}" type="datetime1">
              <a:rPr lang="en-US" smtClean="0"/>
              <a:t>04-Sep-23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7B86842-64A8-4DA7-80D5-B8A73E01AE99}" type="datetime1">
              <a:rPr lang="en-US" smtClean="0"/>
              <a:t>04-Sep-23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B7B353E-6ADB-477F-8CD4-71CF7C4BE3BC}" type="datetime1">
              <a:rPr lang="en-US" smtClean="0"/>
              <a:t>04-Sep-23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7FAFE35-4067-4FFB-B33A-94D9FA7BBAB9}" type="datetime1">
              <a:rPr lang="en-US" smtClean="0"/>
              <a:t>04-Sep-23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00537D47-7D42-49BE-B402-2D68B004DC2F}" type="datetime1">
              <a:rPr lang="en-US" smtClean="0"/>
              <a:t>04-Sep-23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E68F2-CE32-4016-8818-0BB2B1D1BE58}" type="datetime1">
              <a:rPr lang="en-US" smtClean="0"/>
              <a:t>04-Sep-23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65C1FAB-0AD5-4E98-818D-74B68C38D002}" type="datetime1">
              <a:rPr lang="en-US" smtClean="0"/>
              <a:t>04-Sep-23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D4D4904-797F-489C-B4DB-4E1F6FDD24C8}" type="datetime1">
              <a:rPr lang="en-US" smtClean="0"/>
              <a:t>04-Sep-23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52195B-73EF-4350-B288-F894B8414CC3}" type="datetime1">
              <a:rPr lang="en-US" smtClean="0"/>
              <a:t>04-Sep-23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png"/><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hat-when-how.com/8051-microcontroller/pin-description-of-the-8051/" TargetMode="External"/><Relationship Id="rId2" Type="http://schemas.openxmlformats.org/officeDocument/2006/relationships/hyperlink" Target="http://www.zseries.in/embedded%20lab/8051%20microcontroller/pin%20diagram%20of%208051.php#.WDGmqLn0dL4" TargetMode="External"/><Relationship Id="rId1" Type="http://schemas.openxmlformats.org/officeDocument/2006/relationships/slideLayout" Target="../slideLayouts/slideLayout2.xml"/><Relationship Id="rId5" Type="http://schemas.openxmlformats.org/officeDocument/2006/relationships/hyperlink" Target="https://www.youtube.com/watch?v=6GXipPBLxB0&amp;t=398s" TargetMode="External"/><Relationship Id="rId4" Type="http://schemas.openxmlformats.org/officeDocument/2006/relationships/hyperlink" Target="https://www.elprocus.com/pin-diagram-of-8051-microcontroll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3600"/>
            <a:ext cx="7086600" cy="827562"/>
          </a:xfrm>
        </p:spPr>
        <p:txBody>
          <a:bodyPr>
            <a:noAutofit/>
          </a:bodyPr>
          <a:lstStyle/>
          <a:p>
            <a:pPr algn="ctr"/>
            <a:r>
              <a:rPr lang="en-US" sz="5400" dirty="0">
                <a:solidFill>
                  <a:srgbClr val="002060"/>
                </a:solidFill>
                <a:latin typeface="Calibri (Headings)"/>
              </a:rPr>
              <a:t>8051 MICRCONTROLLER </a:t>
            </a:r>
          </a:p>
        </p:txBody>
      </p:sp>
      <p:sp>
        <p:nvSpPr>
          <p:cNvPr id="3" name="Content Placeholder 2"/>
          <p:cNvSpPr txBox="1">
            <a:spLocks/>
          </p:cNvSpPr>
          <p:nvPr/>
        </p:nvSpPr>
        <p:spPr>
          <a:xfrm>
            <a:off x="2286000" y="3581400"/>
            <a:ext cx="5410200" cy="26670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ctr"/>
            <a:r>
              <a:rPr lang="en-US" dirty="0" smtClean="0"/>
              <a:t>Farhan Sadaf</a:t>
            </a:r>
          </a:p>
          <a:p>
            <a:pPr algn="ctr"/>
            <a:r>
              <a:rPr lang="en-US" dirty="0" smtClean="0"/>
              <a:t>Lecturer, Dept. of CSE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13" y="685800"/>
            <a:ext cx="7467600" cy="1143000"/>
          </a:xfrm>
        </p:spPr>
        <p:txBody>
          <a:bodyPr>
            <a:noAutofit/>
          </a:bodyPr>
          <a:lstStyle/>
          <a:p>
            <a:r>
              <a:rPr lang="en-US" sz="4000" b="1" dirty="0">
                <a:solidFill>
                  <a:srgbClr val="002060"/>
                </a:solidFill>
                <a:latin typeface="Calibri (Headings)"/>
              </a:rPr>
              <a:t>BUS</a:t>
            </a:r>
            <a:br>
              <a:rPr lang="en-US" sz="4000" b="1" dirty="0">
                <a:solidFill>
                  <a:srgbClr val="002060"/>
                </a:solidFill>
                <a:latin typeface="Calibri (Headings)"/>
              </a:rPr>
            </a:br>
            <a:endParaRPr lang="en-US" sz="4000" b="1" dirty="0">
              <a:solidFill>
                <a:srgbClr val="002060"/>
              </a:solidFill>
              <a:latin typeface="Calibri (Headings)"/>
            </a:endParaRPr>
          </a:p>
        </p:txBody>
      </p:sp>
      <p:sp>
        <p:nvSpPr>
          <p:cNvPr id="3" name="Content Placeholder 2"/>
          <p:cNvSpPr>
            <a:spLocks noGrp="1"/>
          </p:cNvSpPr>
          <p:nvPr>
            <p:ph sz="quarter" idx="1"/>
          </p:nvPr>
        </p:nvSpPr>
        <p:spPr>
          <a:xfrm>
            <a:off x="457200" y="1600200"/>
            <a:ext cx="8281416" cy="4873752"/>
          </a:xfrm>
        </p:spPr>
        <p:txBody>
          <a:bodyPr/>
          <a:lstStyle/>
          <a:p>
            <a:pPr algn="just">
              <a:buClr>
                <a:srgbClr val="002060"/>
              </a:buClr>
              <a:buFont typeface="Wingdings" panose="05000000000000000000" pitchFamily="2" charset="2"/>
              <a:buChar char="v"/>
            </a:pPr>
            <a:r>
              <a:rPr lang="en-US" dirty="0">
                <a:solidFill>
                  <a:srgbClr val="002060"/>
                </a:solidFill>
                <a:latin typeface="Calibri (Body)"/>
              </a:rPr>
              <a:t>Here two types of buses that are shown in below</a:t>
            </a:r>
          </a:p>
          <a:p>
            <a:pPr lvl="1" algn="just">
              <a:buClr>
                <a:srgbClr val="002060"/>
              </a:buClr>
              <a:buFont typeface="Wingdings" panose="05000000000000000000" pitchFamily="2" charset="2"/>
              <a:buChar char="ü"/>
            </a:pPr>
            <a:r>
              <a:rPr lang="en-US" sz="2400" b="1" dirty="0">
                <a:solidFill>
                  <a:srgbClr val="002060"/>
                </a:solidFill>
                <a:latin typeface="Calibri (Body)"/>
              </a:rPr>
              <a:t>Address Bus: </a:t>
            </a:r>
            <a:r>
              <a:rPr lang="en-US" sz="2400" dirty="0">
                <a:solidFill>
                  <a:srgbClr val="002060"/>
                </a:solidFill>
                <a:latin typeface="Calibri (Body)"/>
              </a:rPr>
              <a:t>Microcontroller 8051 has a 16 bit address bus for transferring the data. It is used to address memory locations and to transfer the address from CPU to Memory of the microcontroller.</a:t>
            </a:r>
          </a:p>
          <a:p>
            <a:pPr lvl="1" algn="just">
              <a:buClr>
                <a:srgbClr val="002060"/>
              </a:buClr>
              <a:buFont typeface="Wingdings" panose="05000000000000000000" pitchFamily="2" charset="2"/>
              <a:buChar char="ü"/>
            </a:pPr>
            <a:r>
              <a:rPr lang="en-US" sz="2400" b="1" dirty="0">
                <a:solidFill>
                  <a:srgbClr val="002060"/>
                </a:solidFill>
                <a:latin typeface="Calibri (Body)"/>
              </a:rPr>
              <a:t>Data Bus: </a:t>
            </a:r>
            <a:r>
              <a:rPr lang="en-US" sz="2400" dirty="0">
                <a:solidFill>
                  <a:srgbClr val="002060"/>
                </a:solidFill>
                <a:latin typeface="Calibri (Body)"/>
              </a:rPr>
              <a:t>Microcontroller 8051 has 8 bits of  the data bus, which is used to carry data of particular applications.</a:t>
            </a:r>
          </a:p>
          <a:p>
            <a:pPr lvl="1">
              <a:buClr>
                <a:srgbClr val="002060"/>
              </a:buClr>
              <a:buFont typeface="Wingdings" panose="05000000000000000000" pitchFamily="2" charset="2"/>
              <a:buChar char="ü"/>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4600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Oscillator</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The microcontroller is a device, therefore it requires clock pulses for its operation of microcontroller applications. </a:t>
            </a:r>
          </a:p>
          <a:p>
            <a:pPr algn="just">
              <a:buClr>
                <a:srgbClr val="002060"/>
              </a:buClr>
              <a:buFont typeface="Wingdings" panose="05000000000000000000" pitchFamily="2" charset="2"/>
              <a:buChar char="v"/>
            </a:pPr>
            <a:r>
              <a:rPr lang="en-US" dirty="0">
                <a:solidFill>
                  <a:srgbClr val="002060"/>
                </a:solidFill>
                <a:latin typeface="Calibri (Body)"/>
              </a:rPr>
              <a:t>For this purpose, microcontroller 8051 has an on-chip oscillator which works as a clock source for Central Processing Unit of the microcontroller. </a:t>
            </a:r>
          </a:p>
          <a:p>
            <a:pPr algn="just">
              <a:buClr>
                <a:srgbClr val="002060"/>
              </a:buClr>
              <a:buFont typeface="Wingdings" panose="05000000000000000000" pitchFamily="2" charset="2"/>
              <a:buChar char="v"/>
            </a:pPr>
            <a:r>
              <a:rPr lang="en-US" dirty="0">
                <a:solidFill>
                  <a:srgbClr val="002060"/>
                </a:solidFill>
                <a:latin typeface="Calibri (Body)"/>
              </a:rPr>
              <a:t>The output pulses of oscillator are stable. Therefore, it enables synchronized work of all parts of the 8051 Microcontroller.</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04016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latin typeface="Calibri (Headings)"/>
              </a:rPr>
              <a:t>Input/Output </a:t>
            </a:r>
            <a:r>
              <a:rPr lang="en-US" sz="4000" b="1" dirty="0">
                <a:solidFill>
                  <a:srgbClr val="002060"/>
                </a:solidFill>
                <a:latin typeface="Calibri (Headings)"/>
              </a:rPr>
              <a:t>Port and Timer</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For this purpose 8051 has 4 input, output ports to connect it to the other peripherals</a:t>
            </a:r>
          </a:p>
          <a:p>
            <a:pPr marL="0" indent="0" algn="just">
              <a:buNone/>
            </a:pPr>
            <a:endParaRPr lang="en-US" dirty="0">
              <a:solidFill>
                <a:srgbClr val="002060"/>
              </a:solidFill>
              <a:latin typeface="Calibri (Body)"/>
            </a:endParaRPr>
          </a:p>
          <a:p>
            <a:pPr algn="just">
              <a:buClr>
                <a:srgbClr val="002060"/>
              </a:buClr>
              <a:buFont typeface="Wingdings" panose="05000000000000000000" pitchFamily="2" charset="2"/>
              <a:buChar char="v"/>
            </a:pPr>
            <a:r>
              <a:rPr lang="en-US" dirty="0">
                <a:solidFill>
                  <a:srgbClr val="002060"/>
                </a:solidFill>
                <a:latin typeface="Calibri (Body)"/>
              </a:rPr>
              <a:t>8051 microcontroller has two 16 bit timers and counters. These counters are again divided into a 8 bit register. The timers are used for measurement of intervals to determine the pulse width of pulses.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3481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2060"/>
                </a:solidFill>
                <a:latin typeface="Calibri (Headings)"/>
              </a:rPr>
              <a:t>BLOCK DIAGRAM OF 8051 MICROCONTROLLER</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79326"/>
            <a:ext cx="7367016" cy="447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71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1752600" y="152400"/>
            <a:ext cx="6096000" cy="792163"/>
          </a:xfrm>
        </p:spPr>
        <p:txBody>
          <a:bodyPr>
            <a:normAutofit/>
          </a:bodyPr>
          <a:lstStyle/>
          <a:p>
            <a:pPr algn="ctr" eaLnBrk="1" hangingPunct="1">
              <a:defRPr/>
            </a:pPr>
            <a:r>
              <a:rPr lang="en-US" sz="4000" b="1" dirty="0">
                <a:solidFill>
                  <a:srgbClr val="002060"/>
                </a:solidFill>
                <a:latin typeface="Calibri (Headings)"/>
              </a:rPr>
              <a:t>8051 CPU Registers</a:t>
            </a:r>
          </a:p>
        </p:txBody>
      </p:sp>
      <p:sp>
        <p:nvSpPr>
          <p:cNvPr id="5" name="Slide Number Placeholder 4"/>
          <p:cNvSpPr>
            <a:spLocks noGrp="1"/>
          </p:cNvSpPr>
          <p:nvPr>
            <p:ph type="sldNum" sz="quarter" idx="12"/>
          </p:nvPr>
        </p:nvSpPr>
        <p:spPr/>
        <p:txBody>
          <a:bodyPr/>
          <a:lstStyle/>
          <a:p>
            <a:fld id="{0025D862-C6DC-4624-B11A-CF4F51481EAF}" type="slidenum">
              <a:rPr lang="en-US" smtClean="0"/>
              <a:pPr/>
              <a:t>14</a:t>
            </a:fld>
            <a:endParaRPr lang="en-US"/>
          </a:p>
        </p:txBody>
      </p:sp>
      <p:pic>
        <p:nvPicPr>
          <p:cNvPr id="23555" name="Picture 3"/>
          <p:cNvPicPr>
            <a:picLocks noChangeAspect="1" noChangeArrowheads="1"/>
          </p:cNvPicPr>
          <p:nvPr/>
        </p:nvPicPr>
        <p:blipFill>
          <a:blip r:embed="rId2" cstate="print"/>
          <a:srcRect/>
          <a:stretch>
            <a:fillRect/>
          </a:stretch>
        </p:blipFill>
        <p:spPr bwMode="auto">
          <a:xfrm>
            <a:off x="609600" y="1143000"/>
            <a:ext cx="4876800" cy="4685211"/>
          </a:xfrm>
          <a:prstGeom prst="rect">
            <a:avLst/>
          </a:prstGeom>
          <a:noFill/>
          <a:ln w="9525">
            <a:noFill/>
            <a:miter lim="800000"/>
            <a:headEnd/>
            <a:tailEnd/>
          </a:ln>
        </p:spPr>
      </p:pic>
      <p:sp>
        <p:nvSpPr>
          <p:cNvPr id="23556" name="Text Box 4"/>
          <p:cNvSpPr txBox="1">
            <a:spLocks noChangeArrowheads="1"/>
          </p:cNvSpPr>
          <p:nvPr/>
        </p:nvSpPr>
        <p:spPr bwMode="auto">
          <a:xfrm>
            <a:off x="5562600" y="1847850"/>
            <a:ext cx="3210666" cy="4154984"/>
          </a:xfrm>
          <a:prstGeom prst="rect">
            <a:avLst/>
          </a:prstGeom>
          <a:noFill/>
          <a:ln w="9525">
            <a:noFill/>
            <a:miter lim="800000"/>
            <a:headEnd/>
            <a:tailEnd/>
          </a:ln>
        </p:spPr>
        <p:txBody>
          <a:bodyPr wrap="square">
            <a:spAutoFit/>
          </a:bodyPr>
          <a:lstStyle/>
          <a:p>
            <a:pPr eaLnBrk="1" hangingPunct="1"/>
            <a:r>
              <a:rPr lang="en-US" sz="2400" dirty="0">
                <a:latin typeface="Times New Roman" pitchFamily="18" charset="0"/>
              </a:rPr>
              <a:t>A (8-bit Accumulator)</a:t>
            </a:r>
          </a:p>
          <a:p>
            <a:pPr eaLnBrk="1" hangingPunct="1"/>
            <a:r>
              <a:rPr lang="en-US" sz="2400" dirty="0">
                <a:latin typeface="Times New Roman" pitchFamily="18" charset="0"/>
              </a:rPr>
              <a:t>B  (8-bit register for </a:t>
            </a:r>
            <a:r>
              <a:rPr lang="en-US" sz="2400" dirty="0" err="1">
                <a:latin typeface="Times New Roman" pitchFamily="18" charset="0"/>
              </a:rPr>
              <a:t>Mul</a:t>
            </a:r>
            <a:r>
              <a:rPr lang="en-US" sz="2400" dirty="0">
                <a:latin typeface="Times New Roman" pitchFamily="18" charset="0"/>
              </a:rPr>
              <a:t> </a:t>
            </a:r>
            <a:r>
              <a:rPr lang="en-US" sz="2400" dirty="0" smtClean="0">
                <a:latin typeface="Times New Roman" pitchFamily="18" charset="0"/>
              </a:rPr>
              <a:t>&amp; </a:t>
            </a:r>
            <a:r>
              <a:rPr lang="en-US" sz="2400" dirty="0" err="1" smtClean="0">
                <a:latin typeface="Times New Roman" pitchFamily="18" charset="0"/>
              </a:rPr>
              <a:t>Div</a:t>
            </a:r>
            <a:r>
              <a:rPr lang="en-US" sz="2400" dirty="0">
                <a:latin typeface="Times New Roman" pitchFamily="18" charset="0"/>
              </a:rPr>
              <a:t>)</a:t>
            </a:r>
          </a:p>
          <a:p>
            <a:pPr eaLnBrk="1" hangingPunct="1"/>
            <a:r>
              <a:rPr lang="en-US" sz="2400" dirty="0">
                <a:latin typeface="Times New Roman" pitchFamily="18" charset="0"/>
              </a:rPr>
              <a:t>PSW (8-bit Program Status Word)</a:t>
            </a:r>
          </a:p>
          <a:p>
            <a:pPr eaLnBrk="1" hangingPunct="1"/>
            <a:r>
              <a:rPr lang="en-US" sz="2400" dirty="0">
                <a:latin typeface="Times New Roman" pitchFamily="18" charset="0"/>
              </a:rPr>
              <a:t>SP (8-bit Stack Pointer)</a:t>
            </a:r>
          </a:p>
          <a:p>
            <a:pPr eaLnBrk="1" hangingPunct="1"/>
            <a:r>
              <a:rPr lang="en-US" sz="2400" dirty="0">
                <a:latin typeface="Times New Roman" pitchFamily="18" charset="0"/>
              </a:rPr>
              <a:t>PC (16-bit Program Counter)</a:t>
            </a:r>
          </a:p>
          <a:p>
            <a:pPr eaLnBrk="1" hangingPunct="1"/>
            <a:r>
              <a:rPr lang="en-US" sz="2400" dirty="0">
                <a:latin typeface="Times New Roman" pitchFamily="18" charset="0"/>
              </a:rPr>
              <a:t>DPTR (16-bit Data Pointer)</a:t>
            </a:r>
          </a:p>
          <a:p>
            <a:pPr eaLnBrk="1" hangingPunct="1"/>
            <a:endParaRPr lang="en-US" sz="2400" dirty="0">
              <a:latin typeface="Times New Roman" pitchFamily="18" charset="0"/>
            </a:endParaRPr>
          </a:p>
        </p:txBody>
      </p:sp>
    </p:spTree>
    <p:extLst>
      <p:ext uri="{BB962C8B-B14F-4D97-AF65-F5344CB8AC3E}">
        <p14:creationId xmlns:p14="http://schemas.microsoft.com/office/powerpoint/2010/main" val="63870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A and B Registers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15</a:t>
            </a:fld>
            <a:endParaRPr lang="en-US"/>
          </a:p>
        </p:txBody>
      </p:sp>
      <p:sp>
        <p:nvSpPr>
          <p:cNvPr id="5" name="Rectangle 1"/>
          <p:cNvSpPr>
            <a:spLocks noGrp="1" noChangeArrowheads="1"/>
          </p:cNvSpPr>
          <p:nvPr>
            <p:ph sz="quarter" idx="1"/>
          </p:nvPr>
        </p:nvSpPr>
        <p:spPr bwMode="auto">
          <a:xfrm>
            <a:off x="458336" y="1784865"/>
            <a:ext cx="828028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dirty="0">
                <a:solidFill>
                  <a:srgbClr val="002060"/>
                </a:solidFill>
                <a:latin typeface="Calibri (Body)"/>
              </a:rPr>
              <a:t>The </a:t>
            </a:r>
            <a:r>
              <a:rPr lang="en-US" b="1" dirty="0">
                <a:solidFill>
                  <a:srgbClr val="002060"/>
                </a:solidFill>
                <a:latin typeface="Calibri (Body)"/>
              </a:rPr>
              <a:t>A register </a:t>
            </a:r>
            <a:r>
              <a:rPr lang="en-US" dirty="0">
                <a:solidFill>
                  <a:srgbClr val="002060"/>
                </a:solidFill>
                <a:latin typeface="Calibri (Body)"/>
              </a:rPr>
              <a:t>is also called the Accumulator and    as it’s name suggests, is used as a general register to accumulate the results of a large  number of instructions.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dirty="0">
                <a:solidFill>
                  <a:srgbClr val="002060"/>
                </a:solidFill>
                <a:latin typeface="Calibri (Body)"/>
              </a:rPr>
              <a:t>By default it is used for all mathematical operations and also data transfer operations between CPU and any external memory.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dirty="0">
                <a:solidFill>
                  <a:srgbClr val="002060"/>
                </a:solidFill>
                <a:latin typeface="Calibri (Body)"/>
              </a:rPr>
              <a:t>The </a:t>
            </a:r>
            <a:r>
              <a:rPr lang="en-US" b="1" dirty="0">
                <a:solidFill>
                  <a:srgbClr val="002060"/>
                </a:solidFill>
                <a:latin typeface="Calibri (Body)"/>
              </a:rPr>
              <a:t>B register </a:t>
            </a:r>
            <a:r>
              <a:rPr lang="en-US" dirty="0">
                <a:solidFill>
                  <a:srgbClr val="002060"/>
                </a:solidFill>
                <a:latin typeface="Calibri (Body)"/>
              </a:rPr>
              <a:t>is mainly used for multiplication and division operations along with A register. </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solidFill>
                  <a:srgbClr val="002060"/>
                </a:solidFill>
                <a:latin typeface="Calibri (Body)"/>
              </a:rPr>
              <a:t>                         </a:t>
            </a:r>
            <a:r>
              <a:rPr lang="en-US" dirty="0" smtClean="0">
                <a:solidFill>
                  <a:srgbClr val="002060"/>
                </a:solidFill>
                <a:latin typeface="Calibri (Body)"/>
              </a:rPr>
              <a:t>MUL AB                       </a:t>
            </a:r>
            <a:r>
              <a:rPr lang="en-US" dirty="0">
                <a:solidFill>
                  <a:srgbClr val="002060"/>
                </a:solidFill>
                <a:latin typeface="Calibri (Body)"/>
              </a:rPr>
              <a:t>DIV AB</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a:solidFill>
                  <a:srgbClr val="002060"/>
                </a:solidFill>
                <a:latin typeface="Calibri (Body)"/>
              </a:rPr>
              <a:t>It has no other function other than as a location where data  may be stored.</a:t>
            </a:r>
          </a:p>
        </p:txBody>
      </p:sp>
    </p:spTree>
    <p:extLst>
      <p:ext uri="{BB962C8B-B14F-4D97-AF65-F5344CB8AC3E}">
        <p14:creationId xmlns:p14="http://schemas.microsoft.com/office/powerpoint/2010/main" val="273601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R registers</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The "R" registers are a set of eight registers that are named R0, R1, etc. up to  and including R7. </a:t>
            </a:r>
          </a:p>
          <a:p>
            <a:pPr algn="just">
              <a:buClr>
                <a:srgbClr val="002060"/>
              </a:buClr>
              <a:buFont typeface="Wingdings" panose="05000000000000000000" pitchFamily="2" charset="2"/>
              <a:buChar char="v"/>
            </a:pPr>
            <a:r>
              <a:rPr lang="en-US" dirty="0">
                <a:solidFill>
                  <a:srgbClr val="002060"/>
                </a:solidFill>
                <a:latin typeface="Calibri (Body)"/>
              </a:rPr>
              <a:t>These registers are used as auxiliary registers in many operations. The "R" registers are also used to temporarily store values.</a:t>
            </a:r>
          </a:p>
          <a:p>
            <a:endParaRPr lang="en-US"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95748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Program Counter(PC)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8051 has a 16-bit program counter. The program counter always points to the address of the next instruction to be executed. </a:t>
            </a:r>
          </a:p>
          <a:p>
            <a:pPr algn="just">
              <a:buClr>
                <a:srgbClr val="002060"/>
              </a:buClr>
              <a:buFont typeface="Wingdings" panose="05000000000000000000" pitchFamily="2" charset="2"/>
              <a:buChar char="v"/>
            </a:pPr>
            <a:r>
              <a:rPr lang="en-US" dirty="0">
                <a:solidFill>
                  <a:srgbClr val="002060"/>
                </a:solidFill>
                <a:latin typeface="Calibri (Body)"/>
              </a:rPr>
              <a:t>After execution of one instruction the program counter is incremented to point to the address of the next instruction to be executed.</a:t>
            </a:r>
          </a:p>
          <a:p>
            <a:pPr algn="just">
              <a:buClr>
                <a:srgbClr val="002060"/>
              </a:buClr>
              <a:buFont typeface="Wingdings" panose="05000000000000000000" pitchFamily="2" charset="2"/>
              <a:buChar char="v"/>
            </a:pPr>
            <a:r>
              <a:rPr lang="en-US" dirty="0">
                <a:solidFill>
                  <a:srgbClr val="002060"/>
                </a:solidFill>
                <a:latin typeface="Calibri (Body)"/>
              </a:rPr>
              <a:t> It is the contents of the PC that are placed on the address bus to find and fetch the desired instruction.</a:t>
            </a:r>
          </a:p>
          <a:p>
            <a:pPr algn="just">
              <a:buClr>
                <a:srgbClr val="002060"/>
              </a:buClr>
              <a:buFont typeface="Wingdings" panose="05000000000000000000" pitchFamily="2" charset="2"/>
              <a:buChar char="v"/>
            </a:pPr>
            <a:r>
              <a:rPr lang="en-US" dirty="0">
                <a:solidFill>
                  <a:srgbClr val="002060"/>
                </a:solidFill>
                <a:latin typeface="Calibri (Body)"/>
              </a:rPr>
              <a:t>Since the PC is 16-bit width ,8051 can access program addresses from 0000H to FFFFH ,a total of 64kB of code.</a:t>
            </a:r>
          </a:p>
          <a:p>
            <a:pPr>
              <a:buClr>
                <a:srgbClr val="002060"/>
              </a:buClr>
              <a:buFont typeface="Wingdings" panose="05000000000000000000" pitchFamily="2" charset="2"/>
              <a:buChar char="v"/>
            </a:pPr>
            <a:endParaRPr lang="en-US"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76792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Stack Pointer Register (SP)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It is an 8-bit register which stores the address of the stack top. </a:t>
            </a:r>
            <a:r>
              <a:rPr lang="en-US" dirty="0" err="1">
                <a:solidFill>
                  <a:srgbClr val="002060"/>
                </a:solidFill>
                <a:latin typeface="Calibri (Body)"/>
              </a:rPr>
              <a:t>i.e</a:t>
            </a:r>
            <a:r>
              <a:rPr lang="en-US" dirty="0">
                <a:solidFill>
                  <a:srgbClr val="002060"/>
                </a:solidFill>
                <a:latin typeface="Calibri (Body)"/>
              </a:rPr>
              <a:t> the Stack Pointer is used to indicate where the next value  to be removed  from the stack should be taken from. </a:t>
            </a:r>
          </a:p>
          <a:p>
            <a:pPr algn="just">
              <a:buClr>
                <a:srgbClr val="002060"/>
              </a:buClr>
              <a:buFont typeface="Wingdings" panose="05000000000000000000" pitchFamily="2" charset="2"/>
              <a:buChar char="v"/>
            </a:pPr>
            <a:r>
              <a:rPr lang="en-US" dirty="0">
                <a:solidFill>
                  <a:srgbClr val="002060"/>
                </a:solidFill>
                <a:latin typeface="Calibri (Body)"/>
              </a:rPr>
              <a:t>When a value is pushed onto the stack, the 8051 first increments the value of SP and then stores the value at the resulting memory location. </a:t>
            </a:r>
          </a:p>
          <a:p>
            <a:pPr algn="just">
              <a:buClr>
                <a:srgbClr val="002060"/>
              </a:buClr>
              <a:buFont typeface="Wingdings" panose="05000000000000000000" pitchFamily="2" charset="2"/>
              <a:buChar char="v"/>
            </a:pPr>
            <a:r>
              <a:rPr lang="en-US" dirty="0">
                <a:solidFill>
                  <a:srgbClr val="002060"/>
                </a:solidFill>
                <a:latin typeface="Calibri (Body)"/>
              </a:rPr>
              <a:t>Similarly when a value is popped off the stack, the 8051 returns the value from the memory location indicated by SP, and then decrements the value of SP.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57017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351DF2-127D-4E36-A809-4C3462B96664}"/>
              </a:ext>
            </a:extLst>
          </p:cNvPr>
          <p:cNvSpPr>
            <a:spLocks noGrp="1"/>
          </p:cNvSpPr>
          <p:nvPr>
            <p:ph type="title"/>
          </p:nvPr>
        </p:nvSpPr>
        <p:spPr/>
        <p:txBody>
          <a:bodyPr>
            <a:normAutofit/>
          </a:bodyPr>
          <a:lstStyle/>
          <a:p>
            <a:r>
              <a:rPr lang="en-US" sz="4000" b="1" dirty="0">
                <a:solidFill>
                  <a:srgbClr val="002060"/>
                </a:solidFill>
                <a:latin typeface="Calibri (Headings)"/>
              </a:rPr>
              <a:t>Stack Pointer Register (SP) </a:t>
            </a:r>
            <a:endParaRPr lang="en-US" sz="4000" dirty="0"/>
          </a:p>
        </p:txBody>
      </p:sp>
      <p:sp>
        <p:nvSpPr>
          <p:cNvPr id="3" name="Content Placeholder 2">
            <a:extLst>
              <a:ext uri="{FF2B5EF4-FFF2-40B4-BE49-F238E27FC236}">
                <a16:creationId xmlns:a16="http://schemas.microsoft.com/office/drawing/2014/main" xmlns="" id="{052A0CB4-9E5C-4E32-B12D-CAFEB2757EA9}"/>
              </a:ext>
            </a:extLst>
          </p:cNvPr>
          <p:cNvSpPr>
            <a:spLocks noGrp="1"/>
          </p:cNvSpPr>
          <p:nvPr>
            <p:ph sz="quarter" idx="1"/>
          </p:nvPr>
        </p:nvSpPr>
        <p:spPr>
          <a:xfrm>
            <a:off x="457200" y="1600200"/>
            <a:ext cx="8281416" cy="4873752"/>
          </a:xfrm>
        </p:spPr>
        <p:txBody>
          <a:bodyPr/>
          <a:lstStyle/>
          <a:p>
            <a:pPr algn="just">
              <a:buClr>
                <a:srgbClr val="002060"/>
              </a:buClr>
              <a:buFont typeface="Wingdings" panose="05000000000000000000" pitchFamily="2" charset="2"/>
              <a:buChar char="v"/>
            </a:pPr>
            <a:r>
              <a:rPr lang="en-US" dirty="0">
                <a:solidFill>
                  <a:srgbClr val="002060"/>
                </a:solidFill>
                <a:latin typeface="Calibri (Body)"/>
              </a:rPr>
              <a:t>The stack pointer in the 8051 is only 8 bits wide, which means that it can take values of 00 to FFH.</a:t>
            </a:r>
          </a:p>
          <a:p>
            <a:pPr algn="just">
              <a:buClr>
                <a:srgbClr val="002060"/>
              </a:buClr>
              <a:buFont typeface="Wingdings" panose="05000000000000000000" pitchFamily="2" charset="2"/>
              <a:buChar char="v"/>
            </a:pPr>
            <a:r>
              <a:rPr lang="en-US" dirty="0">
                <a:solidFill>
                  <a:srgbClr val="002060"/>
                </a:solidFill>
                <a:latin typeface="Calibri (Body)"/>
              </a:rPr>
              <a:t>When the 8051 is powered up, the SP register contains value 07. This means that RAM location 08 is the first location used for the stack by the 8051.</a:t>
            </a:r>
          </a:p>
          <a:p>
            <a:pPr algn="just">
              <a:buClr>
                <a:srgbClr val="002060"/>
              </a:buClr>
              <a:buFont typeface="Wingdings" panose="05000000000000000000" pitchFamily="2" charset="2"/>
              <a:buChar char="v"/>
            </a:pPr>
            <a:r>
              <a:rPr lang="en-US" dirty="0">
                <a:solidFill>
                  <a:srgbClr val="002060"/>
                </a:solidFill>
                <a:latin typeface="Calibri (Body)"/>
              </a:rPr>
              <a:t>The storing of a CPU register in the stack is called a PUSH, and pulling the contents off the stack back into a CPU register is called a POP.</a:t>
            </a:r>
          </a:p>
          <a:p>
            <a:pPr algn="just">
              <a:buClr>
                <a:srgbClr val="002060"/>
              </a:buClr>
              <a:buFont typeface="Wingdings" panose="05000000000000000000" pitchFamily="2" charset="2"/>
              <a:buChar char="v"/>
            </a:pPr>
            <a:r>
              <a:rPr lang="en-US" dirty="0">
                <a:solidFill>
                  <a:srgbClr val="002060"/>
                </a:solidFill>
                <a:latin typeface="Calibri (Body)"/>
              </a:rPr>
              <a:t>SP is modified directly by the 8051 by six instructions: PUSH, POP, ACALL, LCALL, RET, and  RETI</a:t>
            </a:r>
            <a:r>
              <a:rPr lang="en-US" dirty="0"/>
              <a:t>.</a:t>
            </a:r>
            <a:endParaRPr lang="en-US" b="1" dirty="0"/>
          </a:p>
          <a:p>
            <a:pPr algn="just"/>
            <a:endParaRPr lang="en-US" dirty="0">
              <a:solidFill>
                <a:srgbClr val="002060"/>
              </a:solidFill>
              <a:latin typeface="Calibri (Body)"/>
            </a:endParaRPr>
          </a:p>
        </p:txBody>
      </p:sp>
      <p:sp>
        <p:nvSpPr>
          <p:cNvPr id="4" name="Slide Number Placeholder 3">
            <a:extLst>
              <a:ext uri="{FF2B5EF4-FFF2-40B4-BE49-F238E27FC236}">
                <a16:creationId xmlns:a16="http://schemas.microsoft.com/office/drawing/2014/main" xmlns="" id="{D491B4C4-45CE-4472-9D10-5B29676E3A95}"/>
              </a:ext>
            </a:extLst>
          </p:cNvPr>
          <p:cNvSpPr>
            <a:spLocks noGrp="1"/>
          </p:cNvSpPr>
          <p:nvPr>
            <p:ph type="sldNum" sz="quarter" idx="15"/>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74801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2060"/>
                </a:solidFill>
                <a:latin typeface="Calibri (Headings)"/>
              </a:rPr>
              <a:t>8051 MICRCONTROLLER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The 8051 microcontroller is a very popular 8-bit microcontroller introduced by Intel in the year 1981 and it has become almost the academic standard now a days. </a:t>
            </a:r>
          </a:p>
          <a:p>
            <a:pPr algn="just">
              <a:buClr>
                <a:srgbClr val="002060"/>
              </a:buClr>
              <a:buFont typeface="Wingdings" panose="05000000000000000000" pitchFamily="2" charset="2"/>
              <a:buChar char="v"/>
            </a:pPr>
            <a:r>
              <a:rPr lang="en-US" dirty="0">
                <a:solidFill>
                  <a:srgbClr val="002060"/>
                </a:solidFill>
                <a:latin typeface="Calibri (Body)"/>
              </a:rPr>
              <a:t>The 8051 is based on an 8-bit CISC core with Harvard architecture. </a:t>
            </a:r>
          </a:p>
          <a:p>
            <a:pPr algn="just">
              <a:buClr>
                <a:srgbClr val="002060"/>
              </a:buClr>
              <a:buFont typeface="Wingdings" panose="05000000000000000000" pitchFamily="2" charset="2"/>
              <a:buChar char="v"/>
            </a:pPr>
            <a:r>
              <a:rPr lang="en-US" dirty="0">
                <a:solidFill>
                  <a:srgbClr val="002060"/>
                </a:solidFill>
                <a:latin typeface="Calibri (Body)"/>
              </a:rPr>
              <a:t>Its 8-bit architecture is optimized for control applications with extensive Boolean processing.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98103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0DA5E-5E68-4100-B4F5-135EDF574DE5}"/>
              </a:ext>
            </a:extLst>
          </p:cNvPr>
          <p:cNvSpPr>
            <a:spLocks noGrp="1"/>
          </p:cNvSpPr>
          <p:nvPr>
            <p:ph type="title"/>
          </p:nvPr>
        </p:nvSpPr>
        <p:spPr/>
        <p:txBody>
          <a:bodyPr/>
          <a:lstStyle/>
          <a:p>
            <a:r>
              <a:rPr lang="en-US" sz="4000" b="1" dirty="0">
                <a:solidFill>
                  <a:srgbClr val="002060"/>
                </a:solidFill>
                <a:latin typeface="Calibri (Headings)"/>
              </a:rPr>
              <a:t>Pushing onto the stack</a:t>
            </a:r>
          </a:p>
        </p:txBody>
      </p:sp>
      <p:sp>
        <p:nvSpPr>
          <p:cNvPr id="3" name="Content Placeholder 2">
            <a:extLst>
              <a:ext uri="{FF2B5EF4-FFF2-40B4-BE49-F238E27FC236}">
                <a16:creationId xmlns:a16="http://schemas.microsoft.com/office/drawing/2014/main" xmlns="" id="{95282EA1-48F1-4837-85AA-26097A28FBD1}"/>
              </a:ext>
            </a:extLst>
          </p:cNvPr>
          <p:cNvSpPr>
            <a:spLocks noGrp="1"/>
          </p:cNvSpPr>
          <p:nvPr>
            <p:ph sz="quarter" idx="1"/>
          </p:nvPr>
        </p:nvSpPr>
        <p:spPr>
          <a:xfrm>
            <a:off x="457200" y="1600200"/>
            <a:ext cx="8281416" cy="4873752"/>
          </a:xfrm>
        </p:spPr>
        <p:txBody>
          <a:bodyPr/>
          <a:lstStyle/>
          <a:p>
            <a:pPr algn="just">
              <a:buClr>
                <a:srgbClr val="002060"/>
              </a:buClr>
              <a:buFont typeface="Wingdings" panose="05000000000000000000" pitchFamily="2" charset="2"/>
              <a:buChar char="v"/>
            </a:pPr>
            <a:r>
              <a:rPr lang="en-US" dirty="0">
                <a:solidFill>
                  <a:srgbClr val="002060"/>
                </a:solidFill>
                <a:latin typeface="Calibri (Body)"/>
              </a:rPr>
              <a:t>In the 8051 the stack pointer (SP) points to the last used location of the stack. As we push data onto the stack, the stack pointer (SP) is incremented by one.</a:t>
            </a:r>
          </a:p>
        </p:txBody>
      </p:sp>
      <p:sp>
        <p:nvSpPr>
          <p:cNvPr id="4" name="Slide Number Placeholder 3">
            <a:extLst>
              <a:ext uri="{FF2B5EF4-FFF2-40B4-BE49-F238E27FC236}">
                <a16:creationId xmlns:a16="http://schemas.microsoft.com/office/drawing/2014/main" xmlns="" id="{63BF48A1-64DB-4C7C-B089-1270E3CD9A98}"/>
              </a:ext>
            </a:extLst>
          </p:cNvPr>
          <p:cNvSpPr>
            <a:spLocks noGrp="1"/>
          </p:cNvSpPr>
          <p:nvPr>
            <p:ph type="sldNum" sz="quarter" idx="15"/>
          </p:nvPr>
        </p:nvSpPr>
        <p:spPr/>
        <p:txBody>
          <a:bodyPr/>
          <a:lstStyle/>
          <a:p>
            <a:fld id="{B6F15528-21DE-4FAA-801E-634DDDAF4B2B}" type="slidenum">
              <a:rPr lang="en-US" smtClean="0"/>
              <a:pPr/>
              <a:t>20</a:t>
            </a:fld>
            <a:endParaRPr lang="en-US"/>
          </a:p>
        </p:txBody>
      </p:sp>
      <p:pic>
        <p:nvPicPr>
          <p:cNvPr id="6" name="Picture 5">
            <a:extLst>
              <a:ext uri="{FF2B5EF4-FFF2-40B4-BE49-F238E27FC236}">
                <a16:creationId xmlns:a16="http://schemas.microsoft.com/office/drawing/2014/main" xmlns="" id="{1AC54702-6B42-449F-90E7-CDB42B439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21338"/>
            <a:ext cx="8229600" cy="3552614"/>
          </a:xfrm>
          <a:prstGeom prst="rect">
            <a:avLst/>
          </a:prstGeom>
        </p:spPr>
      </p:pic>
    </p:spTree>
    <p:extLst>
      <p:ext uri="{BB962C8B-B14F-4D97-AF65-F5344CB8AC3E}">
        <p14:creationId xmlns:p14="http://schemas.microsoft.com/office/powerpoint/2010/main" val="216332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Popping from the stack</a:t>
            </a:r>
          </a:p>
        </p:txBody>
      </p:sp>
      <p:sp>
        <p:nvSpPr>
          <p:cNvPr id="3" name="Content Placeholder 2"/>
          <p:cNvSpPr>
            <a:spLocks noGrp="1"/>
          </p:cNvSpPr>
          <p:nvPr>
            <p:ph sz="quarter" idx="1"/>
          </p:nvPr>
        </p:nvSpPr>
        <p:spPr>
          <a:xfrm>
            <a:off x="457200" y="1600200"/>
            <a:ext cx="8281416" cy="4873752"/>
          </a:xfrm>
        </p:spPr>
        <p:txBody>
          <a:bodyPr/>
          <a:lstStyle/>
          <a:p>
            <a:pPr algn="just">
              <a:buClr>
                <a:srgbClr val="002060"/>
              </a:buClr>
              <a:buFont typeface="Wingdings" panose="05000000000000000000" pitchFamily="2" charset="2"/>
              <a:buChar char="v"/>
            </a:pPr>
            <a:r>
              <a:rPr lang="en-US" dirty="0">
                <a:solidFill>
                  <a:srgbClr val="002060"/>
                </a:solidFill>
                <a:latin typeface="Calibri (Body)"/>
              </a:rPr>
              <a:t>Popping the contents of the stack back into a given register is the opposite process of pushing. With every pop, the top byte of the stack is copied to the register specified by the instruction and the stack pointer is decremented once.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21</a:t>
            </a:fld>
            <a:endParaRPr lang="en-US"/>
          </a:p>
        </p:txBody>
      </p:sp>
      <p:pic>
        <p:nvPicPr>
          <p:cNvPr id="6" name="Picture 5">
            <a:extLst>
              <a:ext uri="{FF2B5EF4-FFF2-40B4-BE49-F238E27FC236}">
                <a16:creationId xmlns:a16="http://schemas.microsoft.com/office/drawing/2014/main" xmlns="" id="{3EC31504-D35D-42DE-98E7-485409B97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10" y="3605015"/>
            <a:ext cx="7948802" cy="3281418"/>
          </a:xfrm>
          <a:prstGeom prst="rect">
            <a:avLst/>
          </a:prstGeom>
        </p:spPr>
      </p:pic>
    </p:spTree>
    <p:extLst>
      <p:ext uri="{BB962C8B-B14F-4D97-AF65-F5344CB8AC3E}">
        <p14:creationId xmlns:p14="http://schemas.microsoft.com/office/powerpoint/2010/main" val="709040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Data Pointer Register(DPTR)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It is a 16-bit register  which is </a:t>
            </a:r>
            <a:r>
              <a:rPr lang="en-US" dirty="0" smtClean="0">
                <a:solidFill>
                  <a:srgbClr val="002060"/>
                </a:solidFill>
                <a:latin typeface="Calibri (Body)"/>
              </a:rPr>
              <a:t>only  </a:t>
            </a:r>
            <a:r>
              <a:rPr lang="en-US" dirty="0">
                <a:solidFill>
                  <a:srgbClr val="002060"/>
                </a:solidFill>
                <a:latin typeface="Calibri (Body)"/>
              </a:rPr>
              <a:t>user-accessible.  DPTR, as the name suggests, is used to point to data. </a:t>
            </a:r>
          </a:p>
          <a:p>
            <a:pPr algn="just">
              <a:buClr>
                <a:srgbClr val="002060"/>
              </a:buClr>
              <a:buFont typeface="Wingdings" panose="05000000000000000000" pitchFamily="2" charset="2"/>
              <a:buChar char="v"/>
            </a:pPr>
            <a:r>
              <a:rPr lang="en-US" dirty="0">
                <a:solidFill>
                  <a:srgbClr val="002060"/>
                </a:solidFill>
                <a:latin typeface="Calibri (Body)"/>
              </a:rPr>
              <a:t>It is used by a number of commands which allow the 8051 to access external memory. </a:t>
            </a:r>
          </a:p>
          <a:p>
            <a:pPr algn="just">
              <a:buClr>
                <a:srgbClr val="002060"/>
              </a:buClr>
              <a:buFont typeface="Wingdings" panose="05000000000000000000" pitchFamily="2" charset="2"/>
              <a:buChar char="v"/>
            </a:pPr>
            <a:r>
              <a:rPr lang="en-US" dirty="0">
                <a:solidFill>
                  <a:srgbClr val="002060"/>
                </a:solidFill>
                <a:latin typeface="Calibri (Body)"/>
              </a:rPr>
              <a:t>When the 8051 accesses external memory it will access external memory at the address indicated by  DPTR. This DPTR can also be used as two 8-registers DPH and DPL.</a:t>
            </a:r>
          </a:p>
          <a:p>
            <a:pPr marL="0" indent="0">
              <a:buClr>
                <a:srgbClr val="002060"/>
              </a:buClr>
              <a:buNone/>
            </a:pPr>
            <a:endParaRPr lang="en-US" dirty="0">
              <a:solidFill>
                <a:srgbClr val="002060"/>
              </a:solidFill>
              <a:latin typeface="Calibri (Body)"/>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732471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DD73E-05C9-4260-860F-CA6EFD9DD912}"/>
              </a:ext>
            </a:extLst>
          </p:cNvPr>
          <p:cNvSpPr>
            <a:spLocks noGrp="1"/>
          </p:cNvSpPr>
          <p:nvPr>
            <p:ph type="title"/>
          </p:nvPr>
        </p:nvSpPr>
        <p:spPr/>
        <p:txBody>
          <a:bodyPr/>
          <a:lstStyle/>
          <a:p>
            <a:r>
              <a:rPr lang="en-US" sz="4000" b="1" dirty="0">
                <a:solidFill>
                  <a:srgbClr val="002060"/>
                </a:solidFill>
                <a:latin typeface="Calibri (Headings)"/>
              </a:rPr>
              <a:t>Register banks </a:t>
            </a:r>
          </a:p>
        </p:txBody>
      </p:sp>
      <p:sp>
        <p:nvSpPr>
          <p:cNvPr id="3" name="Content Placeholder 2">
            <a:extLst>
              <a:ext uri="{FF2B5EF4-FFF2-40B4-BE49-F238E27FC236}">
                <a16:creationId xmlns:a16="http://schemas.microsoft.com/office/drawing/2014/main" xmlns="" id="{AA706A66-54BB-4840-8E04-70840B39775B}"/>
              </a:ext>
            </a:extLst>
          </p:cNvPr>
          <p:cNvSpPr>
            <a:spLocks noGrp="1"/>
          </p:cNvSpPr>
          <p:nvPr>
            <p:ph sz="quarter" idx="1"/>
          </p:nvPr>
        </p:nvSpPr>
        <p:spPr>
          <a:xfrm>
            <a:off x="457200" y="1600200"/>
            <a:ext cx="8281416" cy="4873752"/>
          </a:xfrm>
        </p:spPr>
        <p:txBody>
          <a:bodyPr/>
          <a:lstStyle/>
          <a:p>
            <a:pPr algn="just">
              <a:buClr>
                <a:srgbClr val="002060"/>
              </a:buClr>
              <a:buFont typeface="Wingdings" panose="05000000000000000000" pitchFamily="2" charset="2"/>
              <a:buChar char="v"/>
            </a:pPr>
            <a:r>
              <a:rPr lang="en-US" dirty="0">
                <a:solidFill>
                  <a:srgbClr val="002060"/>
                </a:solidFill>
                <a:latin typeface="Calibri (Body)"/>
              </a:rPr>
              <a:t>A total of 32 bytes from locations 00 to IF hex are set aside for register banks and the stack</a:t>
            </a:r>
            <a:r>
              <a:rPr lang="en-US" dirty="0"/>
              <a:t>.</a:t>
            </a:r>
          </a:p>
          <a:p>
            <a:pPr algn="just">
              <a:buClr>
                <a:srgbClr val="002060"/>
              </a:buClr>
              <a:buFont typeface="Wingdings" panose="05000000000000000000" pitchFamily="2" charset="2"/>
              <a:buChar char="v"/>
            </a:pPr>
            <a:r>
              <a:rPr lang="en-US" dirty="0">
                <a:solidFill>
                  <a:srgbClr val="002060"/>
                </a:solidFill>
                <a:latin typeface="Calibri (Body)"/>
              </a:rPr>
              <a:t>These 32 bytes are divided into 4 banks of registers in which each bank has 8 registers, R0 – R7.</a:t>
            </a:r>
          </a:p>
          <a:p>
            <a:pPr algn="just">
              <a:buClr>
                <a:srgbClr val="002060"/>
              </a:buClr>
              <a:buFont typeface="Wingdings" panose="05000000000000000000" pitchFamily="2" charset="2"/>
              <a:buChar char="v"/>
            </a:pPr>
            <a:r>
              <a:rPr lang="en-US" dirty="0">
                <a:solidFill>
                  <a:srgbClr val="002060"/>
                </a:solidFill>
                <a:latin typeface="Calibri (Body)"/>
              </a:rPr>
              <a:t>R</a:t>
            </a:r>
            <a:r>
              <a:rPr lang="en-US" dirty="0" smtClean="0">
                <a:solidFill>
                  <a:srgbClr val="002060"/>
                </a:solidFill>
                <a:latin typeface="Calibri (Body)"/>
              </a:rPr>
              <a:t>AM </a:t>
            </a:r>
            <a:r>
              <a:rPr lang="en-US" dirty="0">
                <a:solidFill>
                  <a:srgbClr val="002060"/>
                </a:solidFill>
                <a:latin typeface="Calibri (Body)"/>
              </a:rPr>
              <a:t>locations from 0 to 7 are set aside for bank 0 of R0 – R7 where R0 is RAM location 0, R1 is RAM location 1, R2 is location 2, and so on, until memory location 7, which belongs to R7 of bank 0.</a:t>
            </a:r>
          </a:p>
          <a:p>
            <a:pPr algn="just">
              <a:buClr>
                <a:srgbClr val="002060"/>
              </a:buClr>
              <a:buFont typeface="Wingdings" panose="05000000000000000000" pitchFamily="2" charset="2"/>
              <a:buChar char="v"/>
            </a:pPr>
            <a:r>
              <a:rPr lang="en-US" dirty="0">
                <a:solidFill>
                  <a:srgbClr val="002060"/>
                </a:solidFill>
                <a:latin typeface="Calibri (Body)"/>
              </a:rPr>
              <a:t>The second bank of registers R0 – R7 starts at RAM location 08 and goes to location 0FH and so on.</a:t>
            </a:r>
          </a:p>
        </p:txBody>
      </p:sp>
      <p:sp>
        <p:nvSpPr>
          <p:cNvPr id="4" name="Slide Number Placeholder 3">
            <a:extLst>
              <a:ext uri="{FF2B5EF4-FFF2-40B4-BE49-F238E27FC236}">
                <a16:creationId xmlns:a16="http://schemas.microsoft.com/office/drawing/2014/main" xmlns="" id="{AC29A6D4-D193-47D4-B823-89AC5B3018AA}"/>
              </a:ext>
            </a:extLst>
          </p:cNvPr>
          <p:cNvSpPr>
            <a:spLocks noGrp="1"/>
          </p:cNvSpPr>
          <p:nvPr>
            <p:ph type="sldNum" sz="quarter" idx="15"/>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9134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626109-7601-4EF9-A41D-6D6B896F6A44}"/>
              </a:ext>
            </a:extLst>
          </p:cNvPr>
          <p:cNvSpPr>
            <a:spLocks noGrp="1"/>
          </p:cNvSpPr>
          <p:nvPr>
            <p:ph type="title"/>
          </p:nvPr>
        </p:nvSpPr>
        <p:spPr/>
        <p:txBody>
          <a:bodyPr>
            <a:normAutofit/>
          </a:bodyPr>
          <a:lstStyle/>
          <a:p>
            <a:r>
              <a:rPr lang="en-US" sz="4000" b="1" dirty="0">
                <a:solidFill>
                  <a:srgbClr val="002060"/>
                </a:solidFill>
                <a:latin typeface="Calibri (Headings)"/>
              </a:rPr>
              <a:t>Register banks </a:t>
            </a:r>
            <a:endParaRPr lang="en-US" sz="4000" dirty="0"/>
          </a:p>
        </p:txBody>
      </p:sp>
      <p:pic>
        <p:nvPicPr>
          <p:cNvPr id="6" name="Content Placeholder 5">
            <a:extLst>
              <a:ext uri="{FF2B5EF4-FFF2-40B4-BE49-F238E27FC236}">
                <a16:creationId xmlns:a16="http://schemas.microsoft.com/office/drawing/2014/main" xmlns="" id="{BA51CF9D-AA33-4398-9F56-8D16FF5D0CD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61416" y="2057400"/>
            <a:ext cx="7720584" cy="3429000"/>
          </a:xfrm>
        </p:spPr>
      </p:pic>
      <p:sp>
        <p:nvSpPr>
          <p:cNvPr id="4" name="Slide Number Placeholder 3">
            <a:extLst>
              <a:ext uri="{FF2B5EF4-FFF2-40B4-BE49-F238E27FC236}">
                <a16:creationId xmlns:a16="http://schemas.microsoft.com/office/drawing/2014/main" xmlns="" id="{3BE1F204-686B-473C-AD6B-553B1C838EE6}"/>
              </a:ext>
            </a:extLst>
          </p:cNvPr>
          <p:cNvSpPr>
            <a:spLocks noGrp="1"/>
          </p:cNvSpPr>
          <p:nvPr>
            <p:ph type="sldNum" sz="quarter" idx="15"/>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756082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2060"/>
                </a:solidFill>
                <a:latin typeface="Calibri (Headings)"/>
              </a:rPr>
              <a:t>Program Status Register (PSW) </a:t>
            </a:r>
          </a:p>
        </p:txBody>
      </p:sp>
      <p:sp>
        <p:nvSpPr>
          <p:cNvPr id="3" name="Content Placeholder 2"/>
          <p:cNvSpPr>
            <a:spLocks noGrp="1"/>
          </p:cNvSpPr>
          <p:nvPr>
            <p:ph sz="quarter" idx="1"/>
          </p:nvPr>
        </p:nvSpPr>
        <p:spPr>
          <a:xfrm>
            <a:off x="457200" y="1600200"/>
            <a:ext cx="8281416" cy="4873752"/>
          </a:xfrm>
        </p:spPr>
        <p:txBody>
          <a:bodyPr/>
          <a:lstStyle/>
          <a:p>
            <a:pPr algn="just">
              <a:buClr>
                <a:srgbClr val="002060"/>
              </a:buClr>
              <a:buFont typeface="Wingdings" panose="05000000000000000000" pitchFamily="2" charset="2"/>
              <a:buChar char="v"/>
            </a:pPr>
            <a:r>
              <a:rPr lang="en-US" dirty="0">
                <a:solidFill>
                  <a:srgbClr val="002060"/>
                </a:solidFill>
                <a:latin typeface="Calibri (Body)"/>
              </a:rPr>
              <a:t>The 8051 has a 8-bit PSW register which is also known as Flag register.</a:t>
            </a:r>
          </a:p>
          <a:p>
            <a:pPr algn="just">
              <a:buClr>
                <a:srgbClr val="002060"/>
              </a:buClr>
              <a:buFont typeface="Wingdings" panose="05000000000000000000" pitchFamily="2" charset="2"/>
              <a:buChar char="v"/>
            </a:pPr>
            <a:r>
              <a:rPr lang="en-US" dirty="0">
                <a:solidFill>
                  <a:srgbClr val="002060"/>
                </a:solidFill>
                <a:latin typeface="Calibri (Body)"/>
              </a:rPr>
              <a:t>In the 8-bit register only 6-bits are used by 8051.The two unused bits are user definable bits. In the 6-bits four of them are conditional flags .</a:t>
            </a:r>
          </a:p>
          <a:p>
            <a:pPr algn="just">
              <a:buClr>
                <a:srgbClr val="002060"/>
              </a:buClr>
              <a:buFont typeface="Wingdings" panose="05000000000000000000" pitchFamily="2" charset="2"/>
              <a:buChar char="v"/>
            </a:pPr>
            <a:r>
              <a:rPr lang="en-US" dirty="0">
                <a:solidFill>
                  <a:srgbClr val="002060"/>
                </a:solidFill>
                <a:latin typeface="Calibri (Body)"/>
              </a:rPr>
              <a:t>They are Carry –CY, Auxiliary Carry-AC, Parity-P and Overflow-OV .These flag bits   indicate some conditions that resulted after an instruction was executed. </a:t>
            </a:r>
          </a:p>
          <a:p>
            <a:pPr algn="just">
              <a:buClr>
                <a:srgbClr val="002060"/>
              </a:buClr>
              <a:buFont typeface="Wingdings" panose="05000000000000000000" pitchFamily="2" charset="2"/>
              <a:buChar char="v"/>
            </a:pPr>
            <a:r>
              <a:rPr lang="en-US" dirty="0">
                <a:solidFill>
                  <a:srgbClr val="002060"/>
                </a:solidFill>
                <a:latin typeface="Calibri (Body)"/>
              </a:rPr>
              <a:t>F0 is available to the user for general purpose. </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941077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2060"/>
                </a:solidFill>
                <a:latin typeface="Calibri (Headings)"/>
              </a:rPr>
              <a:t>Program Status Register (PSW) </a:t>
            </a:r>
            <a:endParaRPr lang="en-US" sz="4000" dirty="0"/>
          </a:p>
        </p:txBody>
      </p:sp>
      <p:sp>
        <p:nvSpPr>
          <p:cNvPr id="3" name="Content Placeholder 2"/>
          <p:cNvSpPr>
            <a:spLocks noGrp="1"/>
          </p:cNvSpPr>
          <p:nvPr>
            <p:ph sz="quarter" idx="1"/>
          </p:nvPr>
        </p:nvSpPr>
        <p:spPr>
          <a:xfrm>
            <a:off x="377824" y="1365250"/>
            <a:ext cx="8360792" cy="487375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algn="just">
              <a:buClr>
                <a:srgbClr val="002060"/>
              </a:buClr>
              <a:buFont typeface="Wingdings" panose="05000000000000000000" pitchFamily="2" charset="2"/>
              <a:buChar char="v"/>
            </a:pPr>
            <a:endParaRPr lang="en-US" dirty="0">
              <a:solidFill>
                <a:srgbClr val="002060"/>
              </a:solidFill>
              <a:latin typeface="Calibri (Body)"/>
            </a:endParaRPr>
          </a:p>
          <a:p>
            <a:pPr algn="just">
              <a:buClr>
                <a:srgbClr val="002060"/>
              </a:buClr>
              <a:buFont typeface="Wingdings" panose="05000000000000000000" pitchFamily="2" charset="2"/>
              <a:buChar char="v"/>
            </a:pPr>
            <a:endParaRPr lang="en-US" dirty="0">
              <a:solidFill>
                <a:srgbClr val="002060"/>
              </a:solidFill>
              <a:latin typeface="Calibri (Body)"/>
            </a:endParaRPr>
          </a:p>
          <a:p>
            <a:pPr algn="just">
              <a:buClr>
                <a:srgbClr val="002060"/>
              </a:buClr>
              <a:buFont typeface="Wingdings" panose="05000000000000000000" pitchFamily="2" charset="2"/>
              <a:buChar char="v"/>
            </a:pPr>
            <a:r>
              <a:rPr lang="en-US" dirty="0">
                <a:solidFill>
                  <a:srgbClr val="002060"/>
                </a:solidFill>
                <a:latin typeface="Calibri (Body)"/>
              </a:rPr>
              <a:t>The bits PSW3 and  PSW4  are  denoted as RS0 and RS1 and these bits are used to select the bank registers of the RAM location. </a:t>
            </a:r>
          </a:p>
          <a:p>
            <a:pPr algn="just">
              <a:buClr>
                <a:srgbClr val="002060"/>
              </a:buClr>
              <a:buFont typeface="Wingdings" panose="05000000000000000000" pitchFamily="2" charset="2"/>
              <a:buChar char="v"/>
            </a:pPr>
            <a:r>
              <a:rPr lang="en-US" dirty="0">
                <a:solidFill>
                  <a:srgbClr val="002060"/>
                </a:solidFill>
                <a:latin typeface="Calibri (Body)"/>
              </a:rPr>
              <a:t>The selection of the register Banks and their addresses are given on the next slide.</a:t>
            </a:r>
          </a:p>
          <a:p>
            <a:pPr marL="0" indent="0">
              <a:buClr>
                <a:srgbClr val="002060"/>
              </a:buClr>
              <a:buNone/>
            </a:pPr>
            <a:endParaRPr lang="en-US" dirty="0">
              <a:solidFill>
                <a:srgbClr val="002060"/>
              </a:solidFill>
              <a:latin typeface="Calibri (Body)"/>
            </a:endParaRPr>
          </a:p>
          <a:p>
            <a:pPr marL="0" indent="0">
              <a:buClr>
                <a:srgbClr val="002060"/>
              </a:buClr>
              <a:buNone/>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26</a:t>
            </a:fld>
            <a:endParaRPr lang="en-US"/>
          </a:p>
        </p:txBody>
      </p:sp>
      <p:pic>
        <p:nvPicPr>
          <p:cNvPr id="6" name="Picture 5">
            <a:extLst>
              <a:ext uri="{FF2B5EF4-FFF2-40B4-BE49-F238E27FC236}">
                <a16:creationId xmlns:a16="http://schemas.microsoft.com/office/drawing/2014/main" xmlns="" id="{7403D818-437B-4113-9BBA-60AB98D03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08" y="1385336"/>
            <a:ext cx="8360792" cy="2540000"/>
          </a:xfrm>
          <a:prstGeom prst="rect">
            <a:avLst/>
          </a:prstGeom>
        </p:spPr>
      </p:pic>
    </p:spTree>
    <p:extLst>
      <p:ext uri="{BB962C8B-B14F-4D97-AF65-F5344CB8AC3E}">
        <p14:creationId xmlns:p14="http://schemas.microsoft.com/office/powerpoint/2010/main" val="168923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2060"/>
                </a:solidFill>
                <a:latin typeface="Calibri (Headings)"/>
              </a:rPr>
              <a:t>Program Status Register (PSW) </a:t>
            </a:r>
            <a:endParaRPr lang="en-US" sz="4000"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149565649"/>
              </p:ext>
            </p:extLst>
          </p:nvPr>
        </p:nvGraphicFramePr>
        <p:xfrm>
          <a:off x="457200" y="1828800"/>
          <a:ext cx="7924802" cy="3752849"/>
        </p:xfrm>
        <a:graphic>
          <a:graphicData uri="http://schemas.openxmlformats.org/drawingml/2006/table">
            <a:tbl>
              <a:tblPr firstRow="1" firstCol="1" bandRow="1">
                <a:tableStyleId>{5C22544A-7EE6-4342-B048-85BDC9FD1C3A}</a:tableStyleId>
              </a:tblPr>
              <a:tblGrid>
                <a:gridCol w="1653364">
                  <a:extLst>
                    <a:ext uri="{9D8B030D-6E8A-4147-A177-3AD203B41FA5}">
                      <a16:colId xmlns:a16="http://schemas.microsoft.com/office/drawing/2014/main" xmlns="" val="20000"/>
                    </a:ext>
                  </a:extLst>
                </a:gridCol>
                <a:gridCol w="2085474">
                  <a:extLst>
                    <a:ext uri="{9D8B030D-6E8A-4147-A177-3AD203B41FA5}">
                      <a16:colId xmlns:a16="http://schemas.microsoft.com/office/drawing/2014/main" xmlns="" val="20001"/>
                    </a:ext>
                  </a:extLst>
                </a:gridCol>
                <a:gridCol w="2204763">
                  <a:extLst>
                    <a:ext uri="{9D8B030D-6E8A-4147-A177-3AD203B41FA5}">
                      <a16:colId xmlns:a16="http://schemas.microsoft.com/office/drawing/2014/main" xmlns="" val="20002"/>
                    </a:ext>
                  </a:extLst>
                </a:gridCol>
                <a:gridCol w="1981201">
                  <a:extLst>
                    <a:ext uri="{9D8B030D-6E8A-4147-A177-3AD203B41FA5}">
                      <a16:colId xmlns:a16="http://schemas.microsoft.com/office/drawing/2014/main" xmlns="" val="20003"/>
                    </a:ext>
                  </a:extLst>
                </a:gridCol>
              </a:tblGrid>
              <a:tr h="787895">
                <a:tc>
                  <a:txBody>
                    <a:bodyPr/>
                    <a:lstStyle/>
                    <a:p>
                      <a:pPr marL="0" marR="0" algn="ctr">
                        <a:lnSpc>
                          <a:spcPct val="115000"/>
                        </a:lnSpc>
                        <a:spcBef>
                          <a:spcPts val="0"/>
                        </a:spcBef>
                        <a:spcAft>
                          <a:spcPts val="1000"/>
                        </a:spcAft>
                      </a:pPr>
                      <a:r>
                        <a:rPr lang="en-US" sz="2000" dirty="0">
                          <a:effectLst/>
                        </a:rPr>
                        <a:t>RS1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RS0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Register Bank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Address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787895">
                <a:tc>
                  <a:txBody>
                    <a:bodyPr/>
                    <a:lstStyle/>
                    <a:p>
                      <a:pPr marL="0" marR="0" algn="ctr">
                        <a:lnSpc>
                          <a:spcPct val="115000"/>
                        </a:lnSpc>
                        <a:spcBef>
                          <a:spcPts val="0"/>
                        </a:spcBef>
                        <a:spcAft>
                          <a:spcPts val="100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a:effectLst/>
                        </a:rPr>
                        <a:t>00H-07H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787895">
                <a:tc>
                  <a:txBody>
                    <a:bodyPr/>
                    <a:lstStyle/>
                    <a:p>
                      <a:pPr marL="0" marR="0" algn="ctr">
                        <a:lnSpc>
                          <a:spcPct val="115000"/>
                        </a:lnSpc>
                        <a:spcBef>
                          <a:spcPts val="0"/>
                        </a:spcBef>
                        <a:spcAft>
                          <a:spcPts val="100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a:effectLst/>
                        </a:rPr>
                        <a:t>08H-0FH</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87895">
                <a:tc>
                  <a:txBody>
                    <a:bodyPr/>
                    <a:lstStyle/>
                    <a:p>
                      <a:pPr marL="0" marR="0" algn="ctr">
                        <a:lnSpc>
                          <a:spcPct val="115000"/>
                        </a:lnSpc>
                        <a:spcBef>
                          <a:spcPts val="0"/>
                        </a:spcBef>
                        <a:spcAft>
                          <a:spcPts val="100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10H-17H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601269">
                <a:tc>
                  <a:txBody>
                    <a:bodyPr/>
                    <a:lstStyle/>
                    <a:p>
                      <a:pPr marL="0" marR="0" algn="ctr">
                        <a:lnSpc>
                          <a:spcPct val="115000"/>
                        </a:lnSpc>
                        <a:spcBef>
                          <a:spcPts val="0"/>
                        </a:spcBef>
                        <a:spcAft>
                          <a:spcPts val="100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000" dirty="0">
                          <a:effectLst/>
                        </a:rPr>
                        <a:t>18H-1FH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
        <p:nvSpPr>
          <p:cNvPr id="4" name="Slide Number Placeholder 3"/>
          <p:cNvSpPr>
            <a:spLocks noGrp="1"/>
          </p:cNvSpPr>
          <p:nvPr>
            <p:ph type="sldNum" sz="quarter" idx="15"/>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521709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82000" y="6492875"/>
            <a:ext cx="762000" cy="365125"/>
          </a:xfrm>
        </p:spPr>
        <p:txBody>
          <a:bodyPr/>
          <a:lstStyle/>
          <a:p>
            <a:fld id="{B6F15528-21DE-4FAA-801E-634DDDAF4B2B}" type="slidenum">
              <a:rPr lang="en-US" smtClean="0"/>
              <a:pPr/>
              <a:t>28</a:t>
            </a:fld>
            <a:endParaRPr lang="en-US" dirty="0"/>
          </a:p>
        </p:txBody>
      </p:sp>
      <p:sp>
        <p:nvSpPr>
          <p:cNvPr id="6" name="Title 7"/>
          <p:cNvSpPr txBox="1">
            <a:spLocks/>
          </p:cNvSpPr>
          <p:nvPr/>
        </p:nvSpPr>
        <p:spPr>
          <a:xfrm>
            <a:off x="0" y="0"/>
            <a:ext cx="91440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cap="small" dirty="0">
                <a:solidFill>
                  <a:srgbClr val="002060"/>
                </a:solidFill>
                <a:latin typeface="Calibri (Headings)"/>
                <a:ea typeface="+mj-ea"/>
                <a:cs typeface="+mj-cs"/>
              </a:rPr>
              <a:t>8051</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cap="small" dirty="0">
                <a:solidFill>
                  <a:srgbClr val="002060"/>
                </a:solidFill>
                <a:latin typeface="Calibri (Headings)"/>
                <a:ea typeface="+mj-ea"/>
                <a:cs typeface="+mj-cs"/>
              </a:rPr>
              <a:t>Pin diagram:-</a:t>
            </a:r>
          </a:p>
        </p:txBody>
      </p:sp>
      <p:pic>
        <p:nvPicPr>
          <p:cNvPr id="2051" name="Picture 3"/>
          <p:cNvPicPr>
            <a:picLocks noChangeAspect="1" noChangeArrowheads="1"/>
          </p:cNvPicPr>
          <p:nvPr/>
        </p:nvPicPr>
        <p:blipFill>
          <a:blip r:embed="rId2" cstate="print"/>
          <a:srcRect/>
          <a:stretch>
            <a:fillRect/>
          </a:stretch>
        </p:blipFill>
        <p:spPr bwMode="auto">
          <a:xfrm>
            <a:off x="2362200" y="1447800"/>
            <a:ext cx="4114800" cy="4674725"/>
          </a:xfrm>
          <a:prstGeom prst="rect">
            <a:avLst/>
          </a:prstGeom>
          <a:noFill/>
          <a:ln w="9525">
            <a:noFill/>
            <a:miter lim="800000"/>
            <a:headEnd/>
            <a:tailEnd/>
          </a:ln>
          <a:effectLst/>
        </p:spPr>
      </p:pic>
    </p:spTree>
    <p:extLst>
      <p:ext uri="{BB962C8B-B14F-4D97-AF65-F5344CB8AC3E}">
        <p14:creationId xmlns:p14="http://schemas.microsoft.com/office/powerpoint/2010/main" val="236211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Vjay\Desktop\pptss\8051\pin diagram of 8051 microcontroller family.jpg"/>
          <p:cNvPicPr>
            <a:picLocks noChangeAspect="1" noChangeArrowheads="1"/>
          </p:cNvPicPr>
          <p:nvPr/>
        </p:nvPicPr>
        <p:blipFill>
          <a:blip r:embed="rId2" cstate="print"/>
          <a:srcRect/>
          <a:stretch>
            <a:fillRect/>
          </a:stretch>
        </p:blipFill>
        <p:spPr bwMode="auto">
          <a:xfrm>
            <a:off x="762000" y="533400"/>
            <a:ext cx="7315200" cy="5486400"/>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76521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SALIENT FEATURES </a:t>
            </a:r>
          </a:p>
        </p:txBody>
      </p:sp>
      <p:sp>
        <p:nvSpPr>
          <p:cNvPr id="3" name="Content Placeholder 2"/>
          <p:cNvSpPr>
            <a:spLocks noGrp="1"/>
          </p:cNvSpPr>
          <p:nvPr>
            <p:ph sz="quarter" idx="1"/>
          </p:nvPr>
        </p:nvSpPr>
        <p:spPr>
          <a:xfrm>
            <a:off x="457200" y="1600200"/>
            <a:ext cx="8281416" cy="4873752"/>
          </a:xfrm>
        </p:spPr>
        <p:txBody>
          <a:bodyPr/>
          <a:lstStyle/>
          <a:p>
            <a:pPr algn="just">
              <a:buClr>
                <a:srgbClr val="002060"/>
              </a:buClr>
              <a:buFont typeface="Wingdings" panose="05000000000000000000" pitchFamily="2" charset="2"/>
              <a:buChar char="v"/>
            </a:pPr>
            <a:r>
              <a:rPr lang="en-US" dirty="0">
                <a:solidFill>
                  <a:srgbClr val="002060"/>
                </a:solidFill>
                <a:latin typeface="Calibri (Body)"/>
              </a:rPr>
              <a:t>4 KB on chip program memory(ROM)</a:t>
            </a:r>
          </a:p>
          <a:p>
            <a:pPr algn="just">
              <a:buClr>
                <a:srgbClr val="002060"/>
              </a:buClr>
              <a:buFont typeface="Wingdings" panose="05000000000000000000" pitchFamily="2" charset="2"/>
              <a:buChar char="v"/>
            </a:pPr>
            <a:r>
              <a:rPr lang="en-US" dirty="0">
                <a:solidFill>
                  <a:srgbClr val="002060"/>
                </a:solidFill>
                <a:latin typeface="Calibri (Body)"/>
              </a:rPr>
              <a:t>128 bytes on chip data memory(RAM)</a:t>
            </a:r>
          </a:p>
          <a:p>
            <a:pPr algn="just">
              <a:buClr>
                <a:srgbClr val="002060"/>
              </a:buClr>
              <a:buFont typeface="Wingdings" panose="05000000000000000000" pitchFamily="2" charset="2"/>
              <a:buChar char="v"/>
            </a:pPr>
            <a:r>
              <a:rPr lang="en-US" dirty="0">
                <a:solidFill>
                  <a:srgbClr val="002060"/>
                </a:solidFill>
                <a:latin typeface="Calibri (Body)"/>
              </a:rPr>
              <a:t>8-bit data bus</a:t>
            </a:r>
          </a:p>
          <a:p>
            <a:pPr algn="just">
              <a:buClr>
                <a:srgbClr val="002060"/>
              </a:buClr>
              <a:buFont typeface="Wingdings" panose="05000000000000000000" pitchFamily="2" charset="2"/>
              <a:buChar char="v"/>
            </a:pPr>
            <a:r>
              <a:rPr lang="en-US" dirty="0">
                <a:solidFill>
                  <a:srgbClr val="002060"/>
                </a:solidFill>
                <a:latin typeface="Calibri (Body)"/>
              </a:rPr>
              <a:t>16-bit address bus</a:t>
            </a:r>
          </a:p>
          <a:p>
            <a:pPr algn="just">
              <a:buClr>
                <a:srgbClr val="002060"/>
              </a:buClr>
              <a:buFont typeface="Wingdings" panose="05000000000000000000" pitchFamily="2" charset="2"/>
              <a:buChar char="v"/>
            </a:pPr>
            <a:r>
              <a:rPr lang="en-US" dirty="0">
                <a:solidFill>
                  <a:srgbClr val="002060"/>
                </a:solidFill>
                <a:latin typeface="Calibri (Body)"/>
              </a:rPr>
              <a:t>32 general purpose registers each of 8 bits</a:t>
            </a:r>
          </a:p>
          <a:p>
            <a:pPr algn="just">
              <a:buClr>
                <a:srgbClr val="002060"/>
              </a:buClr>
              <a:buFont typeface="Wingdings" panose="05000000000000000000" pitchFamily="2" charset="2"/>
              <a:buChar char="v"/>
            </a:pPr>
            <a:r>
              <a:rPr lang="en-US" dirty="0">
                <a:solidFill>
                  <a:srgbClr val="002060"/>
                </a:solidFill>
                <a:latin typeface="Calibri (Body)"/>
              </a:rPr>
              <a:t>Two -16 bit timers  T0 and T1</a:t>
            </a:r>
          </a:p>
          <a:p>
            <a:pPr algn="just">
              <a:buClr>
                <a:srgbClr val="002060"/>
              </a:buClr>
              <a:buFont typeface="Wingdings" panose="05000000000000000000" pitchFamily="2" charset="2"/>
              <a:buChar char="v"/>
            </a:pPr>
            <a:r>
              <a:rPr lang="en-US" dirty="0">
                <a:solidFill>
                  <a:srgbClr val="002060"/>
                </a:solidFill>
                <a:latin typeface="Calibri (Body)"/>
              </a:rPr>
              <a:t>Five Interrupts (3 internal and 2 external)</a:t>
            </a:r>
          </a:p>
          <a:p>
            <a:pPr algn="just">
              <a:buClr>
                <a:srgbClr val="002060"/>
              </a:buClr>
              <a:buFont typeface="Wingdings" panose="05000000000000000000" pitchFamily="2" charset="2"/>
              <a:buChar char="v"/>
            </a:pPr>
            <a:r>
              <a:rPr lang="en-US" dirty="0">
                <a:solidFill>
                  <a:srgbClr val="002060"/>
                </a:solidFill>
                <a:latin typeface="Calibri (Body)"/>
              </a:rPr>
              <a:t>Four  Parallel ports each of 8-bits (</a:t>
            </a:r>
            <a:r>
              <a:rPr lang="en-US" dirty="0" smtClean="0">
                <a:solidFill>
                  <a:srgbClr val="002060"/>
                </a:solidFill>
                <a:latin typeface="Calibri (Body)"/>
              </a:rPr>
              <a:t>PORT0, PORT1, PORT2, PORT3</a:t>
            </a:r>
            <a:r>
              <a:rPr lang="en-US" dirty="0">
                <a:solidFill>
                  <a:srgbClr val="002060"/>
                </a:solidFill>
                <a:latin typeface="Calibri (Body)"/>
              </a:rPr>
              <a:t>) with a total of 32 I/O  lines</a:t>
            </a:r>
          </a:p>
          <a:p>
            <a:pPr>
              <a:buClr>
                <a:srgbClr val="002060"/>
              </a:buClr>
              <a:buFont typeface="Wingdings" panose="05000000000000000000" pitchFamily="2" charset="2"/>
              <a:buChar char="v"/>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25634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274638"/>
            <a:ext cx="8147050" cy="993775"/>
          </a:xfrm>
        </p:spPr>
        <p:txBody>
          <a:bodyPr>
            <a:normAutofit/>
          </a:bodyPr>
          <a:lstStyle/>
          <a:p>
            <a:r>
              <a:rPr lang="en-US" altLang="zh-TW" sz="4000" b="1" dirty="0">
                <a:solidFill>
                  <a:srgbClr val="002060"/>
                </a:solidFill>
                <a:latin typeface="Calibri (Headings)"/>
              </a:rPr>
              <a:t>Pins of 8051</a:t>
            </a:r>
            <a:endParaRPr lang="zh-TW" altLang="en-US" sz="4000" b="1" dirty="0">
              <a:solidFill>
                <a:srgbClr val="002060"/>
              </a:solidFill>
              <a:latin typeface="Calibri (Headings)"/>
            </a:endParaRPr>
          </a:p>
        </p:txBody>
      </p:sp>
      <p:sp>
        <p:nvSpPr>
          <p:cNvPr id="6148" name="Rectangle 3"/>
          <p:cNvSpPr>
            <a:spLocks noGrp="1" noChangeArrowheads="1"/>
          </p:cNvSpPr>
          <p:nvPr>
            <p:ph type="body" idx="1"/>
          </p:nvPr>
        </p:nvSpPr>
        <p:spPr>
          <a:xfrm>
            <a:off x="457200" y="1600200"/>
            <a:ext cx="8075613" cy="4276725"/>
          </a:xfrm>
        </p:spPr>
        <p:txBody>
          <a:bodyPr>
            <a:normAutofit/>
          </a:bodyPr>
          <a:lstStyle/>
          <a:p>
            <a:pPr algn="just" eaLnBrk="1" hangingPunct="1">
              <a:buClr>
                <a:srgbClr val="002060"/>
              </a:buClr>
              <a:buFont typeface="Wingdings" panose="05000000000000000000" pitchFamily="2" charset="2"/>
              <a:buChar char="v"/>
            </a:pPr>
            <a:r>
              <a:rPr lang="en-US" altLang="zh-TW" dirty="0" err="1">
                <a:solidFill>
                  <a:srgbClr val="002060"/>
                </a:solidFill>
                <a:latin typeface="Calibri (Body)"/>
              </a:rPr>
              <a:t>Vcc</a:t>
            </a:r>
            <a:r>
              <a:rPr lang="zh-TW" altLang="en-US" dirty="0">
                <a:solidFill>
                  <a:srgbClr val="002060"/>
                </a:solidFill>
                <a:latin typeface="Calibri (Body)"/>
              </a:rPr>
              <a:t>（</a:t>
            </a:r>
            <a:r>
              <a:rPr lang="en-US" altLang="zh-TW" dirty="0">
                <a:solidFill>
                  <a:srgbClr val="002060"/>
                </a:solidFill>
                <a:latin typeface="Calibri (Body)"/>
              </a:rPr>
              <a:t>pin 40</a:t>
            </a:r>
            <a:r>
              <a:rPr lang="zh-TW" altLang="en-US" dirty="0">
                <a:solidFill>
                  <a:srgbClr val="002060"/>
                </a:solidFill>
                <a:latin typeface="Calibri (Body)"/>
              </a:rPr>
              <a:t>）：</a:t>
            </a:r>
          </a:p>
          <a:p>
            <a:pPr lvl="1" algn="just" eaLnBrk="1" hangingPunct="1"/>
            <a:r>
              <a:rPr lang="en-US" altLang="zh-TW" sz="2400" dirty="0" err="1">
                <a:solidFill>
                  <a:srgbClr val="002060"/>
                </a:solidFill>
                <a:latin typeface="Calibri (Body)"/>
              </a:rPr>
              <a:t>Vcc</a:t>
            </a:r>
            <a:r>
              <a:rPr lang="en-US" altLang="zh-TW" sz="2400" dirty="0">
                <a:solidFill>
                  <a:srgbClr val="002060"/>
                </a:solidFill>
                <a:latin typeface="Calibri (Body)"/>
              </a:rPr>
              <a:t> provides supply voltage to the chip. </a:t>
            </a:r>
          </a:p>
          <a:p>
            <a:pPr lvl="1" algn="just" eaLnBrk="1" hangingPunct="1"/>
            <a:r>
              <a:rPr lang="en-US" altLang="zh-TW" sz="2400" dirty="0">
                <a:solidFill>
                  <a:srgbClr val="002060"/>
                </a:solidFill>
                <a:latin typeface="Calibri (Body)"/>
              </a:rPr>
              <a:t>The voltage source is +5V.</a:t>
            </a:r>
          </a:p>
          <a:p>
            <a:pPr algn="just" eaLnBrk="1" hangingPunct="1">
              <a:buClr>
                <a:srgbClr val="002060"/>
              </a:buClr>
              <a:buFont typeface="Wingdings" panose="05000000000000000000" pitchFamily="2" charset="2"/>
              <a:buChar char="v"/>
            </a:pPr>
            <a:r>
              <a:rPr lang="en-US" altLang="zh-TW" dirty="0">
                <a:solidFill>
                  <a:srgbClr val="002060"/>
                </a:solidFill>
                <a:latin typeface="Calibri (Body)"/>
              </a:rPr>
              <a:t>GND</a:t>
            </a:r>
            <a:r>
              <a:rPr lang="zh-TW" altLang="en-US" dirty="0">
                <a:solidFill>
                  <a:srgbClr val="002060"/>
                </a:solidFill>
                <a:latin typeface="Calibri (Body)"/>
              </a:rPr>
              <a:t>（</a:t>
            </a:r>
            <a:r>
              <a:rPr lang="en-US" altLang="zh-TW" dirty="0">
                <a:solidFill>
                  <a:srgbClr val="002060"/>
                </a:solidFill>
                <a:latin typeface="Calibri (Body)"/>
              </a:rPr>
              <a:t>pin 20</a:t>
            </a:r>
            <a:r>
              <a:rPr lang="zh-TW" altLang="en-US" dirty="0">
                <a:solidFill>
                  <a:srgbClr val="002060"/>
                </a:solidFill>
                <a:latin typeface="Calibri (Body)"/>
              </a:rPr>
              <a:t>）：</a:t>
            </a:r>
            <a:r>
              <a:rPr lang="en-US" altLang="zh-TW" dirty="0">
                <a:solidFill>
                  <a:srgbClr val="002060"/>
                </a:solidFill>
                <a:latin typeface="Calibri (Body)"/>
              </a:rPr>
              <a:t>ground</a:t>
            </a:r>
          </a:p>
          <a:p>
            <a:pPr algn="just" eaLnBrk="1" hangingPunct="1">
              <a:buClr>
                <a:srgbClr val="002060"/>
              </a:buClr>
              <a:buFont typeface="Wingdings" panose="05000000000000000000" pitchFamily="2" charset="2"/>
              <a:buChar char="v"/>
            </a:pPr>
            <a:r>
              <a:rPr lang="en-US" altLang="zh-TW" dirty="0">
                <a:solidFill>
                  <a:srgbClr val="002060"/>
                </a:solidFill>
                <a:latin typeface="Calibri (Body)"/>
              </a:rPr>
              <a:t>XTAL1 and XTAL2</a:t>
            </a:r>
            <a:r>
              <a:rPr lang="zh-TW" altLang="en-US" dirty="0">
                <a:solidFill>
                  <a:srgbClr val="002060"/>
                </a:solidFill>
                <a:latin typeface="Calibri (Body)"/>
              </a:rPr>
              <a:t>（</a:t>
            </a:r>
            <a:r>
              <a:rPr lang="en-US" altLang="zh-TW" dirty="0">
                <a:solidFill>
                  <a:srgbClr val="002060"/>
                </a:solidFill>
                <a:latin typeface="Calibri (Body)"/>
              </a:rPr>
              <a:t>pins 19,18</a:t>
            </a:r>
            <a:r>
              <a:rPr lang="zh-TW" altLang="en-US" dirty="0">
                <a:solidFill>
                  <a:srgbClr val="002060"/>
                </a:solidFill>
                <a:latin typeface="Calibri (Body)"/>
              </a:rPr>
              <a:t>）：</a:t>
            </a:r>
          </a:p>
          <a:p>
            <a:pPr lvl="1" algn="just" eaLnBrk="1" hangingPunct="1"/>
            <a:r>
              <a:rPr lang="en-US" altLang="zh-TW" sz="2400" dirty="0">
                <a:solidFill>
                  <a:srgbClr val="002060"/>
                </a:solidFill>
                <a:latin typeface="Calibri (Body)"/>
              </a:rPr>
              <a:t>These 2 pins provide external clock.</a:t>
            </a:r>
            <a:endParaRPr lang="en-US" altLang="zh-TW" sz="2400" dirty="0">
              <a:solidFill>
                <a:srgbClr val="002060"/>
              </a:solidFill>
              <a:latin typeface="Calibri (Body)"/>
              <a:sym typeface="Wingdings" panose="05000000000000000000" pitchFamily="2" charset="2"/>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402751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60" name="Rectangle 4"/>
          <p:cNvSpPr>
            <a:spLocks noChangeArrowheads="1"/>
          </p:cNvSpPr>
          <p:nvPr/>
        </p:nvSpPr>
        <p:spPr bwMode="auto">
          <a:xfrm>
            <a:off x="457200" y="476250"/>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ctr">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r>
              <a:rPr lang="en-US" altLang="zh-TW" sz="4000" b="1" cap="small" dirty="0">
                <a:solidFill>
                  <a:srgbClr val="002060"/>
                </a:solidFill>
                <a:latin typeface="Calibri (Headings)"/>
                <a:ea typeface="+mj-ea"/>
                <a:cs typeface="+mj-cs"/>
              </a:rPr>
              <a:t>XTAL Connection to 8051</a:t>
            </a:r>
          </a:p>
        </p:txBody>
      </p:sp>
      <p:grpSp>
        <p:nvGrpSpPr>
          <p:cNvPr id="505861" name="Group 5"/>
          <p:cNvGrpSpPr>
            <a:grpSpLocks/>
          </p:cNvGrpSpPr>
          <p:nvPr/>
        </p:nvGrpSpPr>
        <p:grpSpPr bwMode="auto">
          <a:xfrm>
            <a:off x="1692275" y="2492375"/>
            <a:ext cx="4191000" cy="3559175"/>
            <a:chOff x="1008" y="709"/>
            <a:chExt cx="4095" cy="3357"/>
          </a:xfrm>
        </p:grpSpPr>
        <p:grpSp>
          <p:nvGrpSpPr>
            <p:cNvPr id="505862" name="Group 6"/>
            <p:cNvGrpSpPr>
              <a:grpSpLocks/>
            </p:cNvGrpSpPr>
            <p:nvPr/>
          </p:nvGrpSpPr>
          <p:grpSpPr bwMode="auto">
            <a:xfrm>
              <a:off x="1770" y="1072"/>
              <a:ext cx="170" cy="360"/>
              <a:chOff x="2784" y="1406"/>
              <a:chExt cx="170" cy="360"/>
            </a:xfrm>
          </p:grpSpPr>
          <p:sp>
            <p:nvSpPr>
              <p:cNvPr id="505863" name="Line 7"/>
              <p:cNvSpPr>
                <a:spLocks noChangeShapeType="1"/>
              </p:cNvSpPr>
              <p:nvPr/>
            </p:nvSpPr>
            <p:spPr bwMode="auto">
              <a:xfrm>
                <a:off x="2954" y="1491"/>
                <a:ext cx="0" cy="181"/>
              </a:xfrm>
              <a:prstGeom prst="line">
                <a:avLst/>
              </a:prstGeom>
              <a:noFill/>
              <a:ln w="4064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05864" name="Object 8"/>
              <p:cNvGraphicFramePr>
                <a:graphicFrameLocks noChangeAspect="1"/>
              </p:cNvGraphicFramePr>
              <p:nvPr/>
            </p:nvGraphicFramePr>
            <p:xfrm>
              <a:off x="2784" y="1406"/>
              <a:ext cx="96" cy="360"/>
            </p:xfrm>
            <a:graphic>
              <a:graphicData uri="http://schemas.openxmlformats.org/presentationml/2006/ole">
                <mc:AlternateContent xmlns:mc="http://schemas.openxmlformats.org/markup-compatibility/2006">
                  <mc:Choice xmlns:v="urn:schemas-microsoft-com:vml" Requires="v">
                    <p:oleObj spid="_x0000_s1192" name="Bitmap Image" r:id="rId4" imgW="152260" imgH="571731" progId="Paint.Picture">
                      <p:embed/>
                    </p:oleObj>
                  </mc:Choice>
                  <mc:Fallback>
                    <p:oleObj name="Bitmap Image" r:id="rId4" imgW="152260" imgH="5717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1406"/>
                            <a:ext cx="96" cy="360"/>
                          </a:xfrm>
                          <a:prstGeom prst="rect">
                            <a:avLst/>
                          </a:prstGeom>
                          <a:solidFill>
                            <a:schemeClr val="accent2"/>
                          </a:solidFill>
                          <a:ln>
                            <a:noFill/>
                          </a:ln>
                          <a:effectLst/>
                          <a:extLst>
                            <a:ext uri="{91240B29-F687-4F45-9708-019B960494DF}">
                              <a14:hiddenLine xmlns:a14="http://schemas.microsoft.com/office/drawing/2010/main" w="4064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05865" name="Oval 9"/>
            <p:cNvSpPr>
              <a:spLocks noChangeArrowheads="1"/>
            </p:cNvSpPr>
            <p:nvPr/>
          </p:nvSpPr>
          <p:spPr bwMode="auto">
            <a:xfrm>
              <a:off x="1158" y="1163"/>
              <a:ext cx="181" cy="181"/>
            </a:xfrm>
            <a:prstGeom prst="ellipse">
              <a:avLst/>
            </a:prstGeom>
            <a:solidFill>
              <a:schemeClr val="accent2"/>
            </a:solidFill>
            <a:ln w="2921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866" name="Oval 10"/>
            <p:cNvSpPr>
              <a:spLocks noChangeArrowheads="1"/>
            </p:cNvSpPr>
            <p:nvPr/>
          </p:nvSpPr>
          <p:spPr bwMode="auto">
            <a:xfrm>
              <a:off x="2836" y="1163"/>
              <a:ext cx="181" cy="181"/>
            </a:xfrm>
            <a:prstGeom prst="ellipse">
              <a:avLst/>
            </a:prstGeom>
            <a:solidFill>
              <a:schemeClr val="accent2"/>
            </a:solidFill>
            <a:ln w="2921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867" name="Oval 11"/>
            <p:cNvSpPr>
              <a:spLocks noChangeArrowheads="1"/>
            </p:cNvSpPr>
            <p:nvPr/>
          </p:nvSpPr>
          <p:spPr bwMode="auto">
            <a:xfrm>
              <a:off x="1157" y="3431"/>
              <a:ext cx="181" cy="181"/>
            </a:xfrm>
            <a:prstGeom prst="ellipse">
              <a:avLst/>
            </a:prstGeom>
            <a:solidFill>
              <a:schemeClr val="accent2"/>
            </a:solidFill>
            <a:ln w="2921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868" name="Line 12"/>
            <p:cNvSpPr>
              <a:spLocks noChangeShapeType="1"/>
            </p:cNvSpPr>
            <p:nvPr/>
          </p:nvSpPr>
          <p:spPr bwMode="auto">
            <a:xfrm>
              <a:off x="1249" y="1254"/>
              <a:ext cx="589" cy="0"/>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69" name="Line 13"/>
            <p:cNvSpPr>
              <a:spLocks noChangeShapeType="1"/>
            </p:cNvSpPr>
            <p:nvPr/>
          </p:nvSpPr>
          <p:spPr bwMode="auto">
            <a:xfrm>
              <a:off x="1929" y="1254"/>
              <a:ext cx="953" cy="0"/>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0" name="Line 14"/>
            <p:cNvSpPr>
              <a:spLocks noChangeShapeType="1"/>
            </p:cNvSpPr>
            <p:nvPr/>
          </p:nvSpPr>
          <p:spPr bwMode="auto">
            <a:xfrm>
              <a:off x="2927" y="1254"/>
              <a:ext cx="953" cy="0"/>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5871" name="Group 15"/>
            <p:cNvGrpSpPr>
              <a:grpSpLocks/>
            </p:cNvGrpSpPr>
            <p:nvPr/>
          </p:nvGrpSpPr>
          <p:grpSpPr bwMode="auto">
            <a:xfrm>
              <a:off x="1770" y="2345"/>
              <a:ext cx="170" cy="360"/>
              <a:chOff x="1770" y="2345"/>
              <a:chExt cx="170" cy="360"/>
            </a:xfrm>
          </p:grpSpPr>
          <p:sp>
            <p:nvSpPr>
              <p:cNvPr id="505872" name="Line 16"/>
              <p:cNvSpPr>
                <a:spLocks noChangeShapeType="1"/>
              </p:cNvSpPr>
              <p:nvPr/>
            </p:nvSpPr>
            <p:spPr bwMode="auto">
              <a:xfrm>
                <a:off x="1940" y="2430"/>
                <a:ext cx="0" cy="181"/>
              </a:xfrm>
              <a:prstGeom prst="line">
                <a:avLst/>
              </a:prstGeom>
              <a:noFill/>
              <a:ln w="4064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05873" name="Object 17"/>
              <p:cNvGraphicFramePr>
                <a:graphicFrameLocks noChangeAspect="1"/>
              </p:cNvGraphicFramePr>
              <p:nvPr/>
            </p:nvGraphicFramePr>
            <p:xfrm>
              <a:off x="1770" y="2345"/>
              <a:ext cx="96" cy="360"/>
            </p:xfrm>
            <a:graphic>
              <a:graphicData uri="http://schemas.openxmlformats.org/presentationml/2006/ole">
                <mc:AlternateContent xmlns:mc="http://schemas.openxmlformats.org/markup-compatibility/2006">
                  <mc:Choice xmlns:v="urn:schemas-microsoft-com:vml" Requires="v">
                    <p:oleObj spid="_x0000_s1193" name="點陣圖影像" r:id="rId6" imgW="152260" imgH="571731" progId="Paint.Picture">
                      <p:embed/>
                    </p:oleObj>
                  </mc:Choice>
                  <mc:Fallback>
                    <p:oleObj name="點陣圖影像" r:id="rId6" imgW="152260" imgH="57173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 y="2345"/>
                            <a:ext cx="96" cy="360"/>
                          </a:xfrm>
                          <a:prstGeom prst="rect">
                            <a:avLst/>
                          </a:prstGeom>
                          <a:solidFill>
                            <a:schemeClr val="accent2"/>
                          </a:solidFill>
                          <a:ln>
                            <a:noFill/>
                          </a:ln>
                          <a:effectLst/>
                          <a:extLst>
                            <a:ext uri="{91240B29-F687-4F45-9708-019B960494DF}">
                              <a14:hiddenLine xmlns:a14="http://schemas.microsoft.com/office/drawing/2010/main" w="4064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05874" name="Oval 18"/>
            <p:cNvSpPr>
              <a:spLocks noChangeArrowheads="1"/>
            </p:cNvSpPr>
            <p:nvPr/>
          </p:nvSpPr>
          <p:spPr bwMode="auto">
            <a:xfrm>
              <a:off x="2836" y="2436"/>
              <a:ext cx="181" cy="181"/>
            </a:xfrm>
            <a:prstGeom prst="ellipse">
              <a:avLst/>
            </a:prstGeom>
            <a:solidFill>
              <a:schemeClr val="accent2"/>
            </a:solidFill>
            <a:ln w="2921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875" name="Line 19"/>
            <p:cNvSpPr>
              <a:spLocks noChangeShapeType="1"/>
            </p:cNvSpPr>
            <p:nvPr/>
          </p:nvSpPr>
          <p:spPr bwMode="auto">
            <a:xfrm>
              <a:off x="1249" y="2527"/>
              <a:ext cx="589" cy="0"/>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6" name="Line 20"/>
            <p:cNvSpPr>
              <a:spLocks noChangeShapeType="1"/>
            </p:cNvSpPr>
            <p:nvPr/>
          </p:nvSpPr>
          <p:spPr bwMode="auto">
            <a:xfrm>
              <a:off x="1929" y="2527"/>
              <a:ext cx="953" cy="0"/>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7" name="Line 21"/>
            <p:cNvSpPr>
              <a:spLocks noChangeShapeType="1"/>
            </p:cNvSpPr>
            <p:nvPr/>
          </p:nvSpPr>
          <p:spPr bwMode="auto">
            <a:xfrm>
              <a:off x="2927" y="2527"/>
              <a:ext cx="953" cy="0"/>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8" name="Line 22"/>
            <p:cNvSpPr>
              <a:spLocks noChangeShapeType="1"/>
            </p:cNvSpPr>
            <p:nvPr/>
          </p:nvSpPr>
          <p:spPr bwMode="auto">
            <a:xfrm>
              <a:off x="1249" y="1254"/>
              <a:ext cx="0" cy="2267"/>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79" name="Line 23"/>
            <p:cNvSpPr>
              <a:spLocks noChangeShapeType="1"/>
            </p:cNvSpPr>
            <p:nvPr/>
          </p:nvSpPr>
          <p:spPr bwMode="auto">
            <a:xfrm>
              <a:off x="1249" y="3522"/>
              <a:ext cx="2631" cy="0"/>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80" name="Line 24"/>
            <p:cNvSpPr>
              <a:spLocks noChangeShapeType="1"/>
            </p:cNvSpPr>
            <p:nvPr/>
          </p:nvSpPr>
          <p:spPr bwMode="auto">
            <a:xfrm>
              <a:off x="3880" y="890"/>
              <a:ext cx="0" cy="3176"/>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81" name="Line 25"/>
            <p:cNvSpPr>
              <a:spLocks noChangeShapeType="1"/>
            </p:cNvSpPr>
            <p:nvPr/>
          </p:nvSpPr>
          <p:spPr bwMode="auto">
            <a:xfrm>
              <a:off x="1249" y="3521"/>
              <a:ext cx="0" cy="318"/>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05882" name="Group 26"/>
            <p:cNvGrpSpPr>
              <a:grpSpLocks/>
            </p:cNvGrpSpPr>
            <p:nvPr/>
          </p:nvGrpSpPr>
          <p:grpSpPr bwMode="auto">
            <a:xfrm>
              <a:off x="2835" y="1565"/>
              <a:ext cx="182" cy="590"/>
              <a:chOff x="2835" y="1565"/>
              <a:chExt cx="182" cy="590"/>
            </a:xfrm>
          </p:grpSpPr>
          <p:sp>
            <p:nvSpPr>
              <p:cNvPr id="505883" name="Line 27"/>
              <p:cNvSpPr>
                <a:spLocks noChangeShapeType="1"/>
              </p:cNvSpPr>
              <p:nvPr/>
            </p:nvSpPr>
            <p:spPr bwMode="auto">
              <a:xfrm>
                <a:off x="2835" y="1565"/>
                <a:ext cx="181" cy="0"/>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84" name="Line 28"/>
              <p:cNvSpPr>
                <a:spLocks noChangeShapeType="1"/>
              </p:cNvSpPr>
              <p:nvPr/>
            </p:nvSpPr>
            <p:spPr bwMode="auto">
              <a:xfrm>
                <a:off x="2836" y="2155"/>
                <a:ext cx="181" cy="0"/>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85" name="Rectangle 29"/>
              <p:cNvSpPr>
                <a:spLocks noChangeArrowheads="1"/>
              </p:cNvSpPr>
              <p:nvPr/>
            </p:nvSpPr>
            <p:spPr bwMode="auto">
              <a:xfrm>
                <a:off x="2853" y="1701"/>
                <a:ext cx="159" cy="327"/>
              </a:xfrm>
              <a:prstGeom prst="rect">
                <a:avLst/>
              </a:prstGeom>
              <a:solidFill>
                <a:schemeClr val="accent2"/>
              </a:solidFill>
              <a:ln w="2921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5886" name="Line 30"/>
            <p:cNvSpPr>
              <a:spLocks noChangeShapeType="1"/>
            </p:cNvSpPr>
            <p:nvPr/>
          </p:nvSpPr>
          <p:spPr bwMode="auto">
            <a:xfrm>
              <a:off x="2927" y="1253"/>
              <a:ext cx="0" cy="318"/>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87" name="Line 31"/>
            <p:cNvSpPr>
              <a:spLocks noChangeShapeType="1"/>
            </p:cNvSpPr>
            <p:nvPr/>
          </p:nvSpPr>
          <p:spPr bwMode="auto">
            <a:xfrm>
              <a:off x="2927" y="2160"/>
              <a:ext cx="0" cy="318"/>
            </a:xfrm>
            <a:prstGeom prst="line">
              <a:avLst/>
            </a:prstGeom>
            <a:noFill/>
            <a:ln w="2921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88" name="Text Box 32"/>
            <p:cNvSpPr txBox="1">
              <a:spLocks noChangeArrowheads="1"/>
            </p:cNvSpPr>
            <p:nvPr/>
          </p:nvSpPr>
          <p:spPr bwMode="auto">
            <a:xfrm>
              <a:off x="1351" y="709"/>
              <a:ext cx="1042" cy="374"/>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TW">
                  <a:solidFill>
                    <a:schemeClr val="tx1"/>
                  </a:solidFill>
                  <a:ea typeface="PMingLiU" panose="02020500000000000000" pitchFamily="18" charset="-120"/>
                </a:rPr>
                <a:t>C2</a:t>
              </a:r>
            </a:p>
          </p:txBody>
        </p:sp>
        <p:sp>
          <p:nvSpPr>
            <p:cNvPr id="505889" name="Text Box 33"/>
            <p:cNvSpPr txBox="1">
              <a:spLocks noChangeArrowheads="1"/>
            </p:cNvSpPr>
            <p:nvPr/>
          </p:nvSpPr>
          <p:spPr bwMode="auto">
            <a:xfrm>
              <a:off x="1476" y="1387"/>
              <a:ext cx="816" cy="375"/>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TW" b="1">
                  <a:solidFill>
                    <a:schemeClr val="tx1"/>
                  </a:solidFill>
                  <a:latin typeface="Times New Roman" panose="02020603050405020304" pitchFamily="18" charset="0"/>
                  <a:ea typeface="PMingLiU" panose="02020500000000000000" pitchFamily="18" charset="-120"/>
                </a:rPr>
                <a:t>30pF</a:t>
              </a:r>
            </a:p>
          </p:txBody>
        </p:sp>
        <p:sp>
          <p:nvSpPr>
            <p:cNvPr id="505890" name="Text Box 34"/>
            <p:cNvSpPr txBox="1">
              <a:spLocks noChangeArrowheads="1"/>
            </p:cNvSpPr>
            <p:nvPr/>
          </p:nvSpPr>
          <p:spPr bwMode="auto">
            <a:xfrm>
              <a:off x="1520" y="1935"/>
              <a:ext cx="681" cy="375"/>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TW">
                  <a:solidFill>
                    <a:schemeClr val="tx1"/>
                  </a:solidFill>
                  <a:ea typeface="PMingLiU" panose="02020500000000000000" pitchFamily="18" charset="-120"/>
                </a:rPr>
                <a:t>C1</a:t>
              </a:r>
            </a:p>
          </p:txBody>
        </p:sp>
        <p:sp>
          <p:nvSpPr>
            <p:cNvPr id="505891" name="Text Box 35"/>
            <p:cNvSpPr txBox="1">
              <a:spLocks noChangeArrowheads="1"/>
            </p:cNvSpPr>
            <p:nvPr/>
          </p:nvSpPr>
          <p:spPr bwMode="auto">
            <a:xfrm>
              <a:off x="1476" y="2657"/>
              <a:ext cx="816" cy="374"/>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TW" b="1">
                  <a:solidFill>
                    <a:schemeClr val="tx1"/>
                  </a:solidFill>
                  <a:latin typeface="Times New Roman" panose="02020603050405020304" pitchFamily="18" charset="0"/>
                  <a:ea typeface="PMingLiU" panose="02020500000000000000" pitchFamily="18" charset="-120"/>
                </a:rPr>
                <a:t>30pF</a:t>
              </a:r>
            </a:p>
          </p:txBody>
        </p:sp>
        <p:sp>
          <p:nvSpPr>
            <p:cNvPr id="505892" name="Text Box 36"/>
            <p:cNvSpPr txBox="1">
              <a:spLocks noChangeArrowheads="1"/>
            </p:cNvSpPr>
            <p:nvPr/>
          </p:nvSpPr>
          <p:spPr bwMode="auto">
            <a:xfrm>
              <a:off x="4014" y="1055"/>
              <a:ext cx="1042" cy="374"/>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dirty="0">
                  <a:solidFill>
                    <a:schemeClr val="tx1"/>
                  </a:solidFill>
                  <a:ea typeface="PMingLiU" panose="02020500000000000000" pitchFamily="18" charset="-120"/>
                </a:rPr>
                <a:t>XTAL2</a:t>
              </a:r>
            </a:p>
          </p:txBody>
        </p:sp>
        <p:sp>
          <p:nvSpPr>
            <p:cNvPr id="505893" name="Text Box 37"/>
            <p:cNvSpPr txBox="1">
              <a:spLocks noChangeArrowheads="1"/>
            </p:cNvSpPr>
            <p:nvPr/>
          </p:nvSpPr>
          <p:spPr bwMode="auto">
            <a:xfrm>
              <a:off x="4014" y="2343"/>
              <a:ext cx="1089" cy="374"/>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a:solidFill>
                    <a:schemeClr val="tx1"/>
                  </a:solidFill>
                  <a:ea typeface="PMingLiU" panose="02020500000000000000" pitchFamily="18" charset="-120"/>
                </a:rPr>
                <a:t>XTAL1</a:t>
              </a:r>
            </a:p>
          </p:txBody>
        </p:sp>
        <p:sp>
          <p:nvSpPr>
            <p:cNvPr id="505894" name="Text Box 38"/>
            <p:cNvSpPr txBox="1">
              <a:spLocks noChangeArrowheads="1"/>
            </p:cNvSpPr>
            <p:nvPr/>
          </p:nvSpPr>
          <p:spPr bwMode="auto">
            <a:xfrm>
              <a:off x="4016" y="3338"/>
              <a:ext cx="862" cy="375"/>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TW">
                  <a:solidFill>
                    <a:schemeClr val="tx1"/>
                  </a:solidFill>
                  <a:ea typeface="PMingLiU" panose="02020500000000000000" pitchFamily="18" charset="-120"/>
                </a:rPr>
                <a:t>GND</a:t>
              </a:r>
            </a:p>
          </p:txBody>
        </p:sp>
        <p:sp>
          <p:nvSpPr>
            <p:cNvPr id="505895" name="Line 39"/>
            <p:cNvSpPr>
              <a:spLocks noChangeShapeType="1"/>
            </p:cNvSpPr>
            <p:nvPr/>
          </p:nvSpPr>
          <p:spPr bwMode="auto">
            <a:xfrm>
              <a:off x="1008" y="3840"/>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96" name="Line 40"/>
            <p:cNvSpPr>
              <a:spLocks noChangeShapeType="1"/>
            </p:cNvSpPr>
            <p:nvPr/>
          </p:nvSpPr>
          <p:spPr bwMode="auto">
            <a:xfrm>
              <a:off x="1104" y="3936"/>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897" name="Line 41"/>
            <p:cNvSpPr>
              <a:spLocks noChangeShapeType="1"/>
            </p:cNvSpPr>
            <p:nvPr/>
          </p:nvSpPr>
          <p:spPr bwMode="auto">
            <a:xfrm>
              <a:off x="1152" y="403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5898" name="Rectangle 42"/>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indent="-274320">
              <a:buClr>
                <a:schemeClr val="accent1"/>
              </a:buClr>
            </a:pPr>
            <a:r>
              <a:rPr lang="en-US" altLang="zh-TW" sz="2400" dirty="0">
                <a:solidFill>
                  <a:srgbClr val="002060"/>
                </a:solidFill>
                <a:latin typeface="Calibri (Body)"/>
                <a:cs typeface="+mn-cs"/>
              </a:rPr>
              <a:t>Using a quartz crystal oscillator</a:t>
            </a:r>
          </a:p>
          <a:p>
            <a:pPr indent="-274320">
              <a:buClr>
                <a:schemeClr val="accent1"/>
              </a:buClr>
            </a:pPr>
            <a:r>
              <a:rPr lang="en-US" altLang="zh-TW" sz="2400" dirty="0">
                <a:solidFill>
                  <a:srgbClr val="002060"/>
                </a:solidFill>
                <a:latin typeface="Calibri (Body)"/>
                <a:cs typeface="+mn-cs"/>
              </a:rPr>
              <a:t>We can observe the frequency on the XTAL2 pin.</a:t>
            </a:r>
          </a:p>
        </p:txBody>
      </p:sp>
      <p:grpSp>
        <p:nvGrpSpPr>
          <p:cNvPr id="505900" name="Group 44"/>
          <p:cNvGrpSpPr>
            <a:grpSpLocks/>
          </p:cNvGrpSpPr>
          <p:nvPr/>
        </p:nvGrpSpPr>
        <p:grpSpPr bwMode="auto">
          <a:xfrm>
            <a:off x="5715000" y="3276600"/>
            <a:ext cx="1143000" cy="228600"/>
            <a:chOff x="3360" y="2928"/>
            <a:chExt cx="1152" cy="144"/>
          </a:xfrm>
        </p:grpSpPr>
        <p:sp>
          <p:nvSpPr>
            <p:cNvPr id="505901" name="Line 45"/>
            <p:cNvSpPr>
              <a:spLocks noChangeShapeType="1"/>
            </p:cNvSpPr>
            <p:nvPr/>
          </p:nvSpPr>
          <p:spPr bwMode="auto">
            <a:xfrm>
              <a:off x="3360" y="30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02" name="Line 46"/>
            <p:cNvSpPr>
              <a:spLocks noChangeShapeType="1"/>
            </p:cNvSpPr>
            <p:nvPr/>
          </p:nvSpPr>
          <p:spPr bwMode="auto">
            <a:xfrm>
              <a:off x="3504" y="292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03" name="Line 47"/>
            <p:cNvSpPr>
              <a:spLocks noChangeShapeType="1"/>
            </p:cNvSpPr>
            <p:nvPr/>
          </p:nvSpPr>
          <p:spPr bwMode="auto">
            <a:xfrm>
              <a:off x="3504" y="29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04" name="Line 48"/>
            <p:cNvSpPr>
              <a:spLocks noChangeShapeType="1"/>
            </p:cNvSpPr>
            <p:nvPr/>
          </p:nvSpPr>
          <p:spPr bwMode="auto">
            <a:xfrm>
              <a:off x="3648" y="29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05" name="Line 49"/>
            <p:cNvSpPr>
              <a:spLocks noChangeShapeType="1"/>
            </p:cNvSpPr>
            <p:nvPr/>
          </p:nvSpPr>
          <p:spPr bwMode="auto">
            <a:xfrm>
              <a:off x="3648" y="30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06" name="Line 50"/>
            <p:cNvSpPr>
              <a:spLocks noChangeShapeType="1"/>
            </p:cNvSpPr>
            <p:nvPr/>
          </p:nvSpPr>
          <p:spPr bwMode="auto">
            <a:xfrm>
              <a:off x="3792" y="292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07" name="Line 51"/>
            <p:cNvSpPr>
              <a:spLocks noChangeShapeType="1"/>
            </p:cNvSpPr>
            <p:nvPr/>
          </p:nvSpPr>
          <p:spPr bwMode="auto">
            <a:xfrm>
              <a:off x="3792" y="29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08" name="Line 52"/>
            <p:cNvSpPr>
              <a:spLocks noChangeShapeType="1"/>
            </p:cNvSpPr>
            <p:nvPr/>
          </p:nvSpPr>
          <p:spPr bwMode="auto">
            <a:xfrm>
              <a:off x="3936" y="29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09" name="Line 53"/>
            <p:cNvSpPr>
              <a:spLocks noChangeShapeType="1"/>
            </p:cNvSpPr>
            <p:nvPr/>
          </p:nvSpPr>
          <p:spPr bwMode="auto">
            <a:xfrm>
              <a:off x="3936" y="30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10" name="Line 54"/>
            <p:cNvSpPr>
              <a:spLocks noChangeShapeType="1"/>
            </p:cNvSpPr>
            <p:nvPr/>
          </p:nvSpPr>
          <p:spPr bwMode="auto">
            <a:xfrm>
              <a:off x="4080" y="292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11" name="Line 55"/>
            <p:cNvSpPr>
              <a:spLocks noChangeShapeType="1"/>
            </p:cNvSpPr>
            <p:nvPr/>
          </p:nvSpPr>
          <p:spPr bwMode="auto">
            <a:xfrm>
              <a:off x="4080" y="29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12" name="Line 56"/>
            <p:cNvSpPr>
              <a:spLocks noChangeShapeType="1"/>
            </p:cNvSpPr>
            <p:nvPr/>
          </p:nvSpPr>
          <p:spPr bwMode="auto">
            <a:xfrm>
              <a:off x="4224" y="29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13" name="Line 57"/>
            <p:cNvSpPr>
              <a:spLocks noChangeShapeType="1"/>
            </p:cNvSpPr>
            <p:nvPr/>
          </p:nvSpPr>
          <p:spPr bwMode="auto">
            <a:xfrm>
              <a:off x="4224" y="30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14" name="Line 58"/>
            <p:cNvSpPr>
              <a:spLocks noChangeShapeType="1"/>
            </p:cNvSpPr>
            <p:nvPr/>
          </p:nvSpPr>
          <p:spPr bwMode="auto">
            <a:xfrm>
              <a:off x="4368" y="292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15" name="Line 59"/>
            <p:cNvSpPr>
              <a:spLocks noChangeShapeType="1"/>
            </p:cNvSpPr>
            <p:nvPr/>
          </p:nvSpPr>
          <p:spPr bwMode="auto">
            <a:xfrm>
              <a:off x="4368" y="29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5916" name="Line 60"/>
            <p:cNvSpPr>
              <a:spLocks noChangeShapeType="1"/>
            </p:cNvSpPr>
            <p:nvPr/>
          </p:nvSpPr>
          <p:spPr bwMode="auto">
            <a:xfrm>
              <a:off x="4512" y="292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672614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normAutofit fontScale="90000"/>
          </a:bodyPr>
          <a:lstStyle/>
          <a:p>
            <a:r>
              <a:rPr lang="en-US" altLang="zh-TW" sz="4000" b="1" dirty="0">
                <a:solidFill>
                  <a:srgbClr val="002060"/>
                </a:solidFill>
                <a:latin typeface="Calibri (Headings)"/>
              </a:rPr>
              <a:t>XTAL Connection to 8051</a:t>
            </a:r>
            <a:r>
              <a:rPr lang="en-US" altLang="zh-TW" sz="3200" b="1" dirty="0">
                <a:solidFill>
                  <a:srgbClr val="002060"/>
                </a:solidFill>
                <a:latin typeface="Calibri (Headings)"/>
              </a:rPr>
              <a:t/>
            </a:r>
            <a:br>
              <a:rPr lang="en-US" altLang="zh-TW" sz="3200" b="1" dirty="0">
                <a:solidFill>
                  <a:srgbClr val="002060"/>
                </a:solidFill>
                <a:latin typeface="Calibri (Headings)"/>
              </a:rPr>
            </a:br>
            <a:endParaRPr lang="en-US" dirty="0"/>
          </a:p>
        </p:txBody>
      </p:sp>
      <p:sp>
        <p:nvSpPr>
          <p:cNvPr id="3" name="Content Placeholder 2"/>
          <p:cNvSpPr>
            <a:spLocks noGrp="1"/>
          </p:cNvSpPr>
          <p:nvPr>
            <p:ph sz="quarter" idx="1"/>
          </p:nvPr>
        </p:nvSpPr>
        <p:spPr>
          <a:xfrm>
            <a:off x="457200" y="1600200"/>
            <a:ext cx="8229600" cy="4873752"/>
          </a:xfrm>
        </p:spPr>
        <p:txBody>
          <a:bodyPr>
            <a:normAutofit fontScale="47500" lnSpcReduction="20000"/>
          </a:bodyPr>
          <a:lstStyle/>
          <a:p>
            <a:pPr algn="just">
              <a:buClr>
                <a:srgbClr val="002060"/>
              </a:buClr>
              <a:buFont typeface="Wingdings" panose="05000000000000000000" pitchFamily="2" charset="2"/>
              <a:buChar char="v"/>
            </a:pPr>
            <a:r>
              <a:rPr lang="en-US" sz="4200" dirty="0">
                <a:solidFill>
                  <a:srgbClr val="002060"/>
                </a:solidFill>
                <a:latin typeface="Calibri (Body)"/>
              </a:rPr>
              <a:t>The 8051 has an on-chip oscillator but requires an external clock to run it. Most often a quartz crystal oscillator is connected to inputs XTAL1 (pin 19) and XTAL2 (pin 18). The quartz crystal oscillator connected to XTAL1 and XTAL2 also needs two capacitors of 30 pF value. One side of each capacitor is connected to the ground as shown in Figure.</a:t>
            </a:r>
          </a:p>
          <a:p>
            <a:pPr marL="0" indent="0" algn="just">
              <a:buNone/>
            </a:pPr>
            <a:endParaRPr lang="en-US" sz="4200" dirty="0">
              <a:solidFill>
                <a:srgbClr val="002060"/>
              </a:solidFill>
              <a:latin typeface="Calibri (Body)"/>
            </a:endParaRPr>
          </a:p>
          <a:p>
            <a:pPr algn="just">
              <a:buClr>
                <a:srgbClr val="002060"/>
              </a:buClr>
              <a:buFont typeface="Wingdings" panose="05000000000000000000" pitchFamily="2" charset="2"/>
              <a:buChar char="v"/>
            </a:pPr>
            <a:r>
              <a:rPr lang="en-US" sz="4200" dirty="0">
                <a:solidFill>
                  <a:srgbClr val="002060"/>
                </a:solidFill>
                <a:latin typeface="Calibri (Body)"/>
              </a:rPr>
              <a:t>It must be noted that there are various speeds of the 8051 family. Speed refers to the maximum oscillator frequency connected to XTAL. For example, a 12-MHz chip must be connected to a crystal with 12 MHz frequency or less. Likewise, a 20-MHz microcontroller requires a crystal frequency of no more than 20 </a:t>
            </a:r>
            <a:r>
              <a:rPr lang="en-US" sz="4200" dirty="0" err="1">
                <a:solidFill>
                  <a:srgbClr val="002060"/>
                </a:solidFill>
                <a:latin typeface="Calibri (Body)"/>
              </a:rPr>
              <a:t>MHz.</a:t>
            </a:r>
            <a:r>
              <a:rPr lang="en-US" sz="4200" dirty="0">
                <a:solidFill>
                  <a:srgbClr val="002060"/>
                </a:solidFill>
                <a:latin typeface="Calibri (Body)"/>
              </a:rPr>
              <a:t> When the 8051 is connected to a crystal oscillator and is powered up, we can observe the frequency on the XTAL2 pin using the oscilloscope.</a:t>
            </a:r>
            <a:br>
              <a:rPr lang="en-US" sz="4200" dirty="0">
                <a:solidFill>
                  <a:srgbClr val="002060"/>
                </a:solidFill>
                <a:latin typeface="Calibri (Body)"/>
              </a:rPr>
            </a:br>
            <a:endParaRPr lang="en-US" sz="4200" dirty="0">
              <a:solidFill>
                <a:srgbClr val="002060"/>
              </a:solidFill>
              <a:latin typeface="Calibri (Body)"/>
            </a:endParaRP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5683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eaLnBrk="1" hangingPunct="1"/>
            <a:r>
              <a:rPr lang="en-US" altLang="zh-TW" sz="4000" b="1" dirty="0">
                <a:solidFill>
                  <a:srgbClr val="002060"/>
                </a:solidFill>
                <a:latin typeface="Calibri (Headings)"/>
              </a:rPr>
              <a:t>Pins of 8051</a:t>
            </a:r>
            <a:r>
              <a:rPr lang="zh-TW" altLang="en-US" sz="4000" b="1" dirty="0">
                <a:solidFill>
                  <a:srgbClr val="002060"/>
                </a:solidFill>
                <a:latin typeface="Calibri (Headings)"/>
              </a:rPr>
              <a:t>（</a:t>
            </a:r>
            <a:r>
              <a:rPr lang="en-US" altLang="zh-TW" sz="4000" b="1" dirty="0">
                <a:solidFill>
                  <a:srgbClr val="002060"/>
                </a:solidFill>
                <a:latin typeface="Calibri (Headings)"/>
              </a:rPr>
              <a:t>2/4</a:t>
            </a:r>
            <a:r>
              <a:rPr lang="zh-TW" altLang="en-US" sz="4000" b="1" dirty="0">
                <a:solidFill>
                  <a:srgbClr val="002060"/>
                </a:solidFill>
                <a:latin typeface="Calibri (Headings)"/>
              </a:rPr>
              <a:t>）</a:t>
            </a:r>
          </a:p>
        </p:txBody>
      </p:sp>
      <p:sp>
        <p:nvSpPr>
          <p:cNvPr id="7172" name="Rectangle 3"/>
          <p:cNvSpPr>
            <a:spLocks noGrp="1" noChangeArrowheads="1"/>
          </p:cNvSpPr>
          <p:nvPr>
            <p:ph type="body" idx="1"/>
          </p:nvPr>
        </p:nvSpPr>
        <p:spPr>
          <a:xfrm>
            <a:off x="457200" y="1600200"/>
            <a:ext cx="8218488" cy="4349750"/>
          </a:xfrm>
        </p:spPr>
        <p:txBody>
          <a:bodyPr>
            <a:normAutofit/>
          </a:bodyPr>
          <a:lstStyle/>
          <a:p>
            <a:pPr eaLnBrk="1" hangingPunct="1">
              <a:buClr>
                <a:srgbClr val="002060"/>
              </a:buClr>
              <a:buFont typeface="Wingdings" panose="05000000000000000000" pitchFamily="2" charset="2"/>
              <a:buChar char="v"/>
            </a:pPr>
            <a:r>
              <a:rPr lang="en-US" altLang="zh-TW" dirty="0">
                <a:solidFill>
                  <a:srgbClr val="002060"/>
                </a:solidFill>
                <a:latin typeface="Calibri (Body)"/>
              </a:rPr>
              <a:t>RST</a:t>
            </a:r>
            <a:r>
              <a:rPr lang="zh-TW" altLang="en-US" dirty="0">
                <a:solidFill>
                  <a:srgbClr val="002060"/>
                </a:solidFill>
                <a:latin typeface="Calibri (Body)"/>
              </a:rPr>
              <a:t>（</a:t>
            </a:r>
            <a:r>
              <a:rPr lang="en-US" altLang="zh-TW" dirty="0">
                <a:solidFill>
                  <a:srgbClr val="002060"/>
                </a:solidFill>
                <a:latin typeface="Calibri (Body)"/>
              </a:rPr>
              <a:t>pin 9</a:t>
            </a:r>
            <a:r>
              <a:rPr lang="zh-TW" altLang="en-US" dirty="0">
                <a:solidFill>
                  <a:srgbClr val="002060"/>
                </a:solidFill>
                <a:latin typeface="Calibri (Body)"/>
              </a:rPr>
              <a:t>）：</a:t>
            </a:r>
            <a:r>
              <a:rPr lang="en-US" altLang="zh-TW" dirty="0">
                <a:solidFill>
                  <a:srgbClr val="002060"/>
                </a:solidFill>
                <a:latin typeface="Calibri (Body)"/>
              </a:rPr>
              <a:t>reset</a:t>
            </a:r>
          </a:p>
          <a:p>
            <a:pPr lvl="1" algn="just" eaLnBrk="1" hangingPunct="1">
              <a:buClr>
                <a:srgbClr val="002060"/>
              </a:buClr>
              <a:buFont typeface="Arial" panose="020B0604020202020204" pitchFamily="34" charset="0"/>
              <a:buChar char="•"/>
            </a:pPr>
            <a:r>
              <a:rPr lang="en-US" altLang="zh-TW" sz="2400" dirty="0">
                <a:solidFill>
                  <a:srgbClr val="002060"/>
                </a:solidFill>
                <a:latin typeface="Calibri (Body)"/>
              </a:rPr>
              <a:t>It is an input pin and is active high</a:t>
            </a:r>
            <a:r>
              <a:rPr lang="zh-TW" altLang="en-US" sz="2400" dirty="0">
                <a:solidFill>
                  <a:srgbClr val="002060"/>
                </a:solidFill>
                <a:latin typeface="Calibri (Body)"/>
              </a:rPr>
              <a:t>（</a:t>
            </a:r>
            <a:r>
              <a:rPr lang="en-US" altLang="zh-TW" sz="2400" dirty="0">
                <a:solidFill>
                  <a:srgbClr val="002060"/>
                </a:solidFill>
                <a:latin typeface="Calibri (Body)"/>
              </a:rPr>
              <a:t>normally low</a:t>
            </a:r>
            <a:r>
              <a:rPr lang="zh-TW" altLang="en-US" sz="2400" dirty="0">
                <a:solidFill>
                  <a:srgbClr val="002060"/>
                </a:solidFill>
                <a:latin typeface="Calibri (Body)"/>
              </a:rPr>
              <a:t>）</a:t>
            </a:r>
            <a:r>
              <a:rPr lang="en-US" altLang="zh-TW" sz="2400" dirty="0">
                <a:solidFill>
                  <a:srgbClr val="002060"/>
                </a:solidFill>
                <a:latin typeface="Calibri (Body)"/>
              </a:rPr>
              <a:t>.</a:t>
            </a:r>
          </a:p>
          <a:p>
            <a:pPr lvl="2" algn="just" eaLnBrk="1" hangingPunct="1">
              <a:buClr>
                <a:srgbClr val="002060"/>
              </a:buClr>
            </a:pPr>
            <a:r>
              <a:rPr lang="en-US" altLang="zh-TW" sz="2400" dirty="0">
                <a:solidFill>
                  <a:srgbClr val="002060"/>
                </a:solidFill>
                <a:latin typeface="Calibri (Body)"/>
              </a:rPr>
              <a:t>Upon applying a high pulse to RST, the microcontroller will reset and all values in registers will be lost.</a:t>
            </a:r>
          </a:p>
          <a:p>
            <a:pPr lvl="2" algn="just" eaLnBrk="1" hangingPunct="1">
              <a:buClr>
                <a:srgbClr val="002060"/>
              </a:buClr>
            </a:pPr>
            <a:endParaRPr lang="en-US" altLang="zh-TW" sz="2400" dirty="0">
              <a:solidFill>
                <a:srgbClr val="002060"/>
              </a:solidFill>
              <a:latin typeface="Calibri (Body)"/>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042623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hangingPunct="1"/>
            <a:r>
              <a:rPr lang="en-US" altLang="zh-TW" sz="4000" b="1" dirty="0">
                <a:solidFill>
                  <a:srgbClr val="002060"/>
                </a:solidFill>
                <a:latin typeface="Calibri (Headings)"/>
              </a:rPr>
              <a:t>Pins of 8051</a:t>
            </a:r>
            <a:r>
              <a:rPr lang="zh-TW" altLang="en-US" sz="4000" b="1" dirty="0">
                <a:solidFill>
                  <a:srgbClr val="002060"/>
                </a:solidFill>
                <a:latin typeface="Calibri (Headings)"/>
              </a:rPr>
              <a:t>（</a:t>
            </a:r>
            <a:r>
              <a:rPr lang="en-US" altLang="zh-TW" sz="4000" b="1" dirty="0">
                <a:solidFill>
                  <a:srgbClr val="002060"/>
                </a:solidFill>
                <a:latin typeface="Calibri (Headings)"/>
              </a:rPr>
              <a:t>3/4</a:t>
            </a:r>
            <a:r>
              <a:rPr lang="zh-TW" altLang="en-US" sz="4000" b="1" dirty="0">
                <a:solidFill>
                  <a:srgbClr val="002060"/>
                </a:solidFill>
                <a:latin typeface="Calibri (Headings)"/>
              </a:rPr>
              <a:t>）</a:t>
            </a:r>
          </a:p>
        </p:txBody>
      </p:sp>
      <p:sp>
        <p:nvSpPr>
          <p:cNvPr id="8196" name="Rectangle 3"/>
          <p:cNvSpPr>
            <a:spLocks noGrp="1" noChangeArrowheads="1"/>
          </p:cNvSpPr>
          <p:nvPr>
            <p:ph type="body" idx="1"/>
          </p:nvPr>
        </p:nvSpPr>
        <p:spPr>
          <a:xfrm>
            <a:off x="457200" y="1600200"/>
            <a:ext cx="8281416" cy="4873752"/>
          </a:xfrm>
        </p:spPr>
        <p:txBody>
          <a:bodyPr>
            <a:normAutofit fontScale="92500"/>
          </a:bodyPr>
          <a:lstStyle/>
          <a:p>
            <a:pPr algn="just">
              <a:buClr>
                <a:srgbClr val="002060"/>
              </a:buClr>
              <a:buFont typeface="Wingdings" panose="05000000000000000000" pitchFamily="2" charset="2"/>
              <a:buChar char="v"/>
            </a:pPr>
            <a:r>
              <a:rPr lang="en-US" altLang="zh-TW" sz="2200" dirty="0">
                <a:solidFill>
                  <a:srgbClr val="002060"/>
                </a:solidFill>
                <a:latin typeface="Times New Roman" panose="02020603050405020304" pitchFamily="18" charset="0"/>
                <a:ea typeface="PMingLiU" panose="02020500000000000000" pitchFamily="18" charset="-120"/>
                <a:cs typeface="Times New Roman" panose="02020603050405020304" pitchFamily="18" charset="0"/>
              </a:rPr>
              <a:t>/</a:t>
            </a:r>
            <a:r>
              <a:rPr lang="en-US" altLang="zh-TW" dirty="0">
                <a:solidFill>
                  <a:srgbClr val="002060"/>
                </a:solidFill>
                <a:latin typeface="Calibri (Body)"/>
              </a:rPr>
              <a:t>EA</a:t>
            </a:r>
            <a:r>
              <a:rPr lang="zh-TW" altLang="en-US" dirty="0">
                <a:solidFill>
                  <a:srgbClr val="002060"/>
                </a:solidFill>
                <a:latin typeface="Calibri (Body)"/>
              </a:rPr>
              <a:t>（</a:t>
            </a:r>
            <a:r>
              <a:rPr lang="en-US" altLang="zh-TW" dirty="0">
                <a:solidFill>
                  <a:srgbClr val="002060"/>
                </a:solidFill>
                <a:latin typeface="Calibri (Body)"/>
              </a:rPr>
              <a:t>pin 31</a:t>
            </a:r>
            <a:r>
              <a:rPr lang="zh-TW" altLang="en-US" dirty="0">
                <a:solidFill>
                  <a:srgbClr val="002060"/>
                </a:solidFill>
                <a:latin typeface="Calibri (Body)"/>
              </a:rPr>
              <a:t>）：</a:t>
            </a:r>
            <a:r>
              <a:rPr lang="en-US" altLang="zh-TW" dirty="0">
                <a:solidFill>
                  <a:srgbClr val="002060"/>
                </a:solidFill>
                <a:latin typeface="Calibri (Body)"/>
              </a:rPr>
              <a:t>external access</a:t>
            </a:r>
          </a:p>
          <a:p>
            <a:pPr lvl="1" algn="just">
              <a:buClr>
                <a:srgbClr val="002060"/>
              </a:buClr>
            </a:pPr>
            <a:r>
              <a:rPr lang="en-US" altLang="zh-TW" sz="2400" dirty="0">
                <a:solidFill>
                  <a:srgbClr val="002060"/>
                </a:solidFill>
                <a:latin typeface="Calibri (Body)"/>
              </a:rPr>
              <a:t>The /EA pin is connected to GND to indicate the code is stored externally.</a:t>
            </a:r>
          </a:p>
          <a:p>
            <a:pPr lvl="1" algn="just">
              <a:buClr>
                <a:srgbClr val="002060"/>
              </a:buClr>
            </a:pPr>
            <a:r>
              <a:rPr lang="en-US" sz="2400" dirty="0">
                <a:solidFill>
                  <a:srgbClr val="002060"/>
                </a:solidFill>
                <a:latin typeface="Calibri (Body)"/>
              </a:rPr>
              <a:t>If we have to use multiple memories then the application of logic 1 to this pin instructs the Microcontroller to read data from both memories: first internal and then external.</a:t>
            </a:r>
          </a:p>
          <a:p>
            <a:pPr lvl="1" algn="just">
              <a:buClr>
                <a:srgbClr val="002060"/>
              </a:buClr>
              <a:buFont typeface="Wingdings" panose="05000000000000000000" pitchFamily="2" charset="2"/>
              <a:buChar char="v"/>
            </a:pPr>
            <a:r>
              <a:rPr lang="en-US" altLang="zh-TW" sz="2400" dirty="0">
                <a:solidFill>
                  <a:srgbClr val="002060"/>
                </a:solidFill>
                <a:latin typeface="Calibri (Body)"/>
              </a:rPr>
              <a:t>/PSEN</a:t>
            </a:r>
            <a:r>
              <a:rPr lang="zh-TW" altLang="en-US" sz="2400" dirty="0">
                <a:solidFill>
                  <a:srgbClr val="002060"/>
                </a:solidFill>
                <a:latin typeface="Calibri (Body)"/>
              </a:rPr>
              <a:t>（</a:t>
            </a:r>
            <a:r>
              <a:rPr lang="en-US" altLang="zh-TW" sz="2400" dirty="0">
                <a:solidFill>
                  <a:srgbClr val="002060"/>
                </a:solidFill>
                <a:latin typeface="Calibri (Body)"/>
              </a:rPr>
              <a:t>pin 29</a:t>
            </a:r>
            <a:r>
              <a:rPr lang="zh-TW" altLang="en-US" sz="2400" dirty="0">
                <a:solidFill>
                  <a:srgbClr val="002060"/>
                </a:solidFill>
                <a:latin typeface="Calibri (Body)"/>
              </a:rPr>
              <a:t>）：</a:t>
            </a:r>
            <a:r>
              <a:rPr lang="en-US" altLang="zh-TW" sz="2400" dirty="0">
                <a:solidFill>
                  <a:srgbClr val="002060"/>
                </a:solidFill>
                <a:latin typeface="Calibri (Body)"/>
              </a:rPr>
              <a:t>program store enable</a:t>
            </a:r>
          </a:p>
          <a:p>
            <a:pPr lvl="1" algn="just">
              <a:buClr>
                <a:srgbClr val="002060"/>
              </a:buClr>
            </a:pPr>
            <a:r>
              <a:rPr lang="en-US" altLang="zh-TW" sz="2400" dirty="0">
                <a:solidFill>
                  <a:srgbClr val="002060"/>
                </a:solidFill>
                <a:latin typeface="Calibri (Body)"/>
              </a:rPr>
              <a:t>This is an output pin and is connected to the OE pin of the ROM</a:t>
            </a:r>
          </a:p>
          <a:p>
            <a:pPr lvl="1" algn="just">
              <a:buClr>
                <a:srgbClr val="002060"/>
              </a:buClr>
            </a:pPr>
            <a:r>
              <a:rPr lang="en-US" sz="2400" dirty="0">
                <a:solidFill>
                  <a:srgbClr val="002060"/>
                </a:solidFill>
                <a:latin typeface="Calibri (Body)"/>
              </a:rPr>
              <a:t>This pin is used to enable external program memory. If we use an external ROM for storing the program, then logic 0 appears on it, which indicates Micro controller to read data from the memory.</a:t>
            </a:r>
            <a:endParaRPr lang="en-US" altLang="zh-TW" sz="2400" dirty="0">
              <a:solidFill>
                <a:srgbClr val="002060"/>
              </a:solidFill>
              <a:latin typeface="Calibri (Body)"/>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257911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r>
              <a:rPr lang="en-US" altLang="zh-TW" sz="4000" b="1" dirty="0">
                <a:solidFill>
                  <a:srgbClr val="002060"/>
                </a:solidFill>
                <a:latin typeface="Calibri (Headings)"/>
              </a:rPr>
              <a:t>Pins of 8051</a:t>
            </a:r>
            <a:r>
              <a:rPr lang="zh-TW" altLang="en-US" sz="4000" b="1" dirty="0">
                <a:solidFill>
                  <a:srgbClr val="002060"/>
                </a:solidFill>
                <a:latin typeface="Calibri (Headings)"/>
              </a:rPr>
              <a:t>（</a:t>
            </a:r>
            <a:r>
              <a:rPr lang="en-US" altLang="zh-TW" sz="4000" b="1" dirty="0">
                <a:solidFill>
                  <a:srgbClr val="002060"/>
                </a:solidFill>
                <a:latin typeface="Calibri (Headings)"/>
              </a:rPr>
              <a:t>4/4</a:t>
            </a:r>
            <a:r>
              <a:rPr lang="zh-TW" altLang="en-US" sz="4000" b="1" dirty="0">
                <a:solidFill>
                  <a:srgbClr val="002060"/>
                </a:solidFill>
                <a:latin typeface="Calibri (Headings)"/>
              </a:rPr>
              <a:t>）</a:t>
            </a:r>
          </a:p>
        </p:txBody>
      </p:sp>
      <p:sp>
        <p:nvSpPr>
          <p:cNvPr id="9220" name="Rectangle 3"/>
          <p:cNvSpPr>
            <a:spLocks noGrp="1" noChangeArrowheads="1"/>
          </p:cNvSpPr>
          <p:nvPr>
            <p:ph type="body" idx="1"/>
          </p:nvPr>
        </p:nvSpPr>
        <p:spPr>
          <a:xfrm>
            <a:off x="457200" y="1600200"/>
            <a:ext cx="8281416" cy="4873752"/>
          </a:xfrm>
        </p:spPr>
        <p:txBody>
          <a:bodyPr>
            <a:normAutofit/>
          </a:bodyPr>
          <a:lstStyle/>
          <a:p>
            <a:pPr algn="just"/>
            <a:r>
              <a:rPr lang="en-US" altLang="zh-TW" dirty="0">
                <a:solidFill>
                  <a:srgbClr val="002060"/>
                </a:solidFill>
                <a:latin typeface="Calibri (Body)"/>
              </a:rPr>
              <a:t>ALE</a:t>
            </a:r>
            <a:r>
              <a:rPr lang="zh-TW" altLang="en-US" dirty="0">
                <a:solidFill>
                  <a:srgbClr val="002060"/>
                </a:solidFill>
                <a:latin typeface="Calibri (Body)"/>
              </a:rPr>
              <a:t>（</a:t>
            </a:r>
            <a:r>
              <a:rPr lang="en-US" altLang="zh-TW" dirty="0">
                <a:solidFill>
                  <a:srgbClr val="002060"/>
                </a:solidFill>
                <a:latin typeface="Calibri (Body)"/>
              </a:rPr>
              <a:t>pin 30</a:t>
            </a:r>
            <a:r>
              <a:rPr lang="zh-TW" altLang="en-US" dirty="0">
                <a:solidFill>
                  <a:srgbClr val="002060"/>
                </a:solidFill>
                <a:latin typeface="Calibri (Body)"/>
              </a:rPr>
              <a:t>）：</a:t>
            </a:r>
            <a:r>
              <a:rPr lang="en-US" altLang="zh-TW" dirty="0">
                <a:solidFill>
                  <a:srgbClr val="002060"/>
                </a:solidFill>
                <a:latin typeface="Calibri (Body)"/>
              </a:rPr>
              <a:t>address latch enable</a:t>
            </a:r>
          </a:p>
          <a:p>
            <a:pPr lvl="1" algn="just"/>
            <a:r>
              <a:rPr lang="en-US" altLang="zh-TW" sz="2400" dirty="0">
                <a:solidFill>
                  <a:srgbClr val="002060"/>
                </a:solidFill>
                <a:latin typeface="Calibri (Body)"/>
              </a:rPr>
              <a:t>It is an output pin and is active high.</a:t>
            </a:r>
          </a:p>
          <a:p>
            <a:pPr lvl="1" algn="just"/>
            <a:r>
              <a:rPr lang="en-US" altLang="zh-TW" sz="2400" dirty="0">
                <a:solidFill>
                  <a:srgbClr val="002060"/>
                </a:solidFill>
                <a:latin typeface="Calibri (Body)"/>
              </a:rPr>
              <a:t>8051 port 0 provides both address and data.</a:t>
            </a:r>
          </a:p>
          <a:p>
            <a:pPr lvl="1" algn="just"/>
            <a:r>
              <a:rPr lang="en-US" altLang="zh-TW" sz="2400" dirty="0">
                <a:solidFill>
                  <a:srgbClr val="002060"/>
                </a:solidFill>
                <a:latin typeface="Calibri (Body)"/>
              </a:rPr>
              <a:t>The ALE pin is used for de-multiplexing the address and data by connecting to the G pin of the 74LS373 latch.</a:t>
            </a:r>
          </a:p>
          <a:p>
            <a:pPr algn="just"/>
            <a:r>
              <a:rPr lang="en-US" altLang="zh-TW" dirty="0">
                <a:solidFill>
                  <a:srgbClr val="002060"/>
                </a:solidFill>
                <a:latin typeface="Calibri (Body)"/>
              </a:rPr>
              <a:t>I/O port pins</a:t>
            </a:r>
          </a:p>
          <a:p>
            <a:pPr lvl="1" algn="just"/>
            <a:r>
              <a:rPr lang="en-US" altLang="zh-TW" sz="2400" dirty="0">
                <a:solidFill>
                  <a:srgbClr val="002060"/>
                </a:solidFill>
                <a:latin typeface="Calibri (Body)"/>
              </a:rPr>
              <a:t>The four ports P0, P1, P2, and P3.</a:t>
            </a:r>
          </a:p>
          <a:p>
            <a:pPr lvl="1" algn="just"/>
            <a:r>
              <a:rPr lang="en-US" altLang="zh-TW" sz="2400" dirty="0">
                <a:solidFill>
                  <a:srgbClr val="002060"/>
                </a:solidFill>
                <a:latin typeface="Calibri (Body)"/>
              </a:rPr>
              <a:t>Each port uses 8 pins.</a:t>
            </a:r>
          </a:p>
          <a:p>
            <a:pPr lvl="1" algn="just"/>
            <a:r>
              <a:rPr lang="en-US" altLang="zh-TW" sz="2400" dirty="0">
                <a:solidFill>
                  <a:srgbClr val="002060"/>
                </a:solidFill>
                <a:latin typeface="Calibri (Body)"/>
              </a:rPr>
              <a:t>All I/O pins are bi-directional.</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613485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rrowheads="1"/>
          </p:cNvSpPr>
          <p:nvPr>
            <p:ph type="title"/>
          </p:nvPr>
        </p:nvSpPr>
        <p:spPr>
          <a:xfrm>
            <a:off x="585670" y="226886"/>
            <a:ext cx="7467600" cy="1143000"/>
          </a:xfrm>
        </p:spPr>
        <p:txBody>
          <a:bodyPr>
            <a:normAutofit/>
          </a:bodyPr>
          <a:lstStyle/>
          <a:p>
            <a:r>
              <a:rPr lang="en-US" altLang="zh-TW" sz="4000" b="1" dirty="0">
                <a:solidFill>
                  <a:srgbClr val="002060"/>
                </a:solidFill>
                <a:latin typeface="Times New Roman" panose="02020603050405020304" pitchFamily="18" charset="0"/>
                <a:ea typeface="PMingLiU" panose="02020500000000000000" pitchFamily="18" charset="-120"/>
                <a:cs typeface="Times New Roman" panose="02020603050405020304" pitchFamily="18" charset="0"/>
              </a:rPr>
              <a:t>Pins of I/O Port</a:t>
            </a:r>
          </a:p>
        </p:txBody>
      </p:sp>
      <p:sp>
        <p:nvSpPr>
          <p:cNvPr id="240643" name="Rectangle 3"/>
          <p:cNvSpPr>
            <a:spLocks noGrp="1" noRot="1" noChangeArrowheads="1"/>
          </p:cNvSpPr>
          <p:nvPr>
            <p:ph type="body" idx="1"/>
          </p:nvPr>
        </p:nvSpPr>
        <p:spPr>
          <a:ln>
            <a:solidFill>
              <a:srgbClr val="000000"/>
            </a:solidFill>
            <a:miter lim="800000"/>
            <a:headEnd/>
            <a:tailEnd/>
          </a:ln>
        </p:spPr>
        <p:txBody>
          <a:bodyPr>
            <a:normAutofit/>
          </a:bodyPr>
          <a:lstStyle/>
          <a:p>
            <a:pPr>
              <a:lnSpc>
                <a:spcPct val="80000"/>
              </a:lnSpc>
            </a:pPr>
            <a:r>
              <a:rPr lang="en-US" altLang="zh-TW" dirty="0">
                <a:solidFill>
                  <a:srgbClr val="002060"/>
                </a:solidFill>
                <a:latin typeface="Calibri (Body)"/>
              </a:rPr>
              <a:t>The 8051 has four I/O ports</a:t>
            </a:r>
          </a:p>
          <a:p>
            <a:pPr lvl="1">
              <a:lnSpc>
                <a:spcPct val="80000"/>
              </a:lnSpc>
            </a:pPr>
            <a:r>
              <a:rPr lang="en-US" altLang="zh-TW" sz="2400" dirty="0">
                <a:solidFill>
                  <a:srgbClr val="002060"/>
                </a:solidFill>
                <a:latin typeface="Calibri (Body)"/>
              </a:rPr>
              <a:t>Port 0 </a:t>
            </a:r>
            <a:r>
              <a:rPr lang="zh-TW" altLang="en-US" sz="2400" dirty="0">
                <a:solidFill>
                  <a:srgbClr val="002060"/>
                </a:solidFill>
                <a:latin typeface="Calibri (Body)"/>
              </a:rPr>
              <a:t>（</a:t>
            </a:r>
            <a:r>
              <a:rPr lang="en-US" altLang="zh-TW" sz="2400" dirty="0">
                <a:solidFill>
                  <a:srgbClr val="002060"/>
                </a:solidFill>
                <a:latin typeface="Calibri (Body)"/>
              </a:rPr>
              <a:t>pins 32-39</a:t>
            </a:r>
            <a:r>
              <a:rPr lang="zh-TW" altLang="en-US" sz="2400" dirty="0">
                <a:solidFill>
                  <a:srgbClr val="002060"/>
                </a:solidFill>
                <a:latin typeface="Calibri (Body)"/>
              </a:rPr>
              <a:t>）：</a:t>
            </a:r>
            <a:r>
              <a:rPr lang="en-US" altLang="zh-TW" sz="2400" dirty="0">
                <a:solidFill>
                  <a:srgbClr val="002060"/>
                </a:solidFill>
                <a:latin typeface="Calibri (Body)"/>
              </a:rPr>
              <a:t>P0</a:t>
            </a:r>
            <a:r>
              <a:rPr lang="zh-TW" altLang="en-US" sz="2400" dirty="0">
                <a:solidFill>
                  <a:srgbClr val="002060"/>
                </a:solidFill>
                <a:latin typeface="Calibri (Body)"/>
              </a:rPr>
              <a:t>（</a:t>
            </a:r>
            <a:r>
              <a:rPr lang="en-US" altLang="zh-TW" sz="2400" dirty="0">
                <a:solidFill>
                  <a:srgbClr val="002060"/>
                </a:solidFill>
                <a:latin typeface="Calibri (Body)"/>
              </a:rPr>
              <a:t>P0.0</a:t>
            </a:r>
            <a:r>
              <a:rPr lang="zh-TW" altLang="en-US" sz="2400" dirty="0">
                <a:solidFill>
                  <a:srgbClr val="002060"/>
                </a:solidFill>
                <a:latin typeface="Calibri (Body)"/>
              </a:rPr>
              <a:t>～</a:t>
            </a:r>
            <a:r>
              <a:rPr lang="en-US" altLang="zh-TW" sz="2400" dirty="0">
                <a:solidFill>
                  <a:srgbClr val="002060"/>
                </a:solidFill>
                <a:latin typeface="Calibri (Body)"/>
              </a:rPr>
              <a:t>P0.7</a:t>
            </a:r>
            <a:r>
              <a:rPr lang="zh-TW" altLang="en-US" sz="2400" dirty="0">
                <a:solidFill>
                  <a:srgbClr val="002060"/>
                </a:solidFill>
                <a:latin typeface="Calibri (Body)"/>
              </a:rPr>
              <a:t>）</a:t>
            </a:r>
          </a:p>
          <a:p>
            <a:pPr lvl="1">
              <a:lnSpc>
                <a:spcPct val="80000"/>
              </a:lnSpc>
            </a:pPr>
            <a:r>
              <a:rPr lang="en-US" altLang="zh-TW" sz="2400" dirty="0">
                <a:solidFill>
                  <a:srgbClr val="002060"/>
                </a:solidFill>
                <a:latin typeface="Calibri (Body)"/>
              </a:rPr>
              <a:t>Port 1</a:t>
            </a:r>
            <a:r>
              <a:rPr lang="zh-TW" altLang="en-US" sz="2400" dirty="0">
                <a:solidFill>
                  <a:srgbClr val="002060"/>
                </a:solidFill>
                <a:latin typeface="Calibri (Body)"/>
              </a:rPr>
              <a:t>（</a:t>
            </a:r>
            <a:r>
              <a:rPr lang="en-US" altLang="zh-TW" sz="2400" dirty="0">
                <a:solidFill>
                  <a:srgbClr val="002060"/>
                </a:solidFill>
                <a:latin typeface="Calibri (Body)"/>
              </a:rPr>
              <a:t>pins 1-8</a:t>
            </a:r>
            <a:r>
              <a:rPr lang="zh-TW" altLang="en-US" sz="2400" dirty="0">
                <a:solidFill>
                  <a:srgbClr val="002060"/>
                </a:solidFill>
                <a:latin typeface="Calibri (Body)"/>
              </a:rPr>
              <a:t>）</a:t>
            </a:r>
            <a:r>
              <a:rPr lang="ar-SA" altLang="fa-IR" sz="2400" dirty="0">
                <a:solidFill>
                  <a:srgbClr val="002060"/>
                </a:solidFill>
                <a:latin typeface="Calibri (Body)"/>
              </a:rPr>
              <a:t>    </a:t>
            </a:r>
            <a:r>
              <a:rPr lang="zh-TW" altLang="en-US" sz="2400" dirty="0">
                <a:solidFill>
                  <a:srgbClr val="002060"/>
                </a:solidFill>
                <a:latin typeface="Calibri (Body)"/>
              </a:rPr>
              <a:t>：</a:t>
            </a:r>
            <a:r>
              <a:rPr lang="en-US" altLang="zh-TW" sz="2400" dirty="0">
                <a:solidFill>
                  <a:srgbClr val="002060"/>
                </a:solidFill>
                <a:latin typeface="Calibri (Body)"/>
              </a:rPr>
              <a:t>P1</a:t>
            </a:r>
            <a:r>
              <a:rPr lang="zh-TW" altLang="en-US" sz="2400" dirty="0">
                <a:solidFill>
                  <a:srgbClr val="002060"/>
                </a:solidFill>
                <a:latin typeface="Calibri (Body)"/>
              </a:rPr>
              <a:t>（</a:t>
            </a:r>
            <a:r>
              <a:rPr lang="en-US" altLang="zh-TW" sz="2400" dirty="0">
                <a:solidFill>
                  <a:srgbClr val="002060"/>
                </a:solidFill>
                <a:latin typeface="Calibri (Body)"/>
              </a:rPr>
              <a:t>P1.0</a:t>
            </a:r>
            <a:r>
              <a:rPr lang="zh-TW" altLang="en-US" sz="2400" dirty="0">
                <a:solidFill>
                  <a:srgbClr val="002060"/>
                </a:solidFill>
                <a:latin typeface="Calibri (Body)"/>
              </a:rPr>
              <a:t>～</a:t>
            </a:r>
            <a:r>
              <a:rPr lang="en-US" altLang="zh-TW" sz="2400" dirty="0">
                <a:solidFill>
                  <a:srgbClr val="002060"/>
                </a:solidFill>
                <a:latin typeface="Calibri (Body)"/>
              </a:rPr>
              <a:t>P1.7</a:t>
            </a:r>
            <a:r>
              <a:rPr lang="zh-TW" altLang="en-US" sz="2400" dirty="0">
                <a:solidFill>
                  <a:srgbClr val="002060"/>
                </a:solidFill>
                <a:latin typeface="Calibri (Body)"/>
              </a:rPr>
              <a:t>）</a:t>
            </a:r>
          </a:p>
          <a:p>
            <a:pPr lvl="1">
              <a:lnSpc>
                <a:spcPct val="80000"/>
              </a:lnSpc>
            </a:pPr>
            <a:r>
              <a:rPr lang="en-US" altLang="zh-TW" sz="2400" dirty="0">
                <a:solidFill>
                  <a:srgbClr val="002060"/>
                </a:solidFill>
                <a:latin typeface="Calibri (Body)"/>
              </a:rPr>
              <a:t>Port 2</a:t>
            </a:r>
            <a:r>
              <a:rPr lang="zh-TW" altLang="en-US" sz="2400" dirty="0">
                <a:solidFill>
                  <a:srgbClr val="002060"/>
                </a:solidFill>
                <a:latin typeface="Calibri (Body)"/>
              </a:rPr>
              <a:t>（</a:t>
            </a:r>
            <a:r>
              <a:rPr lang="en-US" altLang="zh-TW" sz="2400" dirty="0">
                <a:solidFill>
                  <a:srgbClr val="002060"/>
                </a:solidFill>
                <a:latin typeface="Calibri (Body)"/>
              </a:rPr>
              <a:t>pins 21-28</a:t>
            </a:r>
            <a:r>
              <a:rPr lang="zh-TW" altLang="en-US" sz="2400" dirty="0">
                <a:solidFill>
                  <a:srgbClr val="002060"/>
                </a:solidFill>
                <a:latin typeface="Calibri (Body)"/>
              </a:rPr>
              <a:t>）：</a:t>
            </a:r>
            <a:r>
              <a:rPr lang="en-US" altLang="zh-TW" sz="2400" dirty="0">
                <a:solidFill>
                  <a:srgbClr val="002060"/>
                </a:solidFill>
                <a:latin typeface="Calibri (Body)"/>
              </a:rPr>
              <a:t>P2</a:t>
            </a:r>
            <a:r>
              <a:rPr lang="zh-TW" altLang="en-US" sz="2400" dirty="0">
                <a:solidFill>
                  <a:srgbClr val="002060"/>
                </a:solidFill>
                <a:latin typeface="Calibri (Body)"/>
              </a:rPr>
              <a:t>（</a:t>
            </a:r>
            <a:r>
              <a:rPr lang="en-US" altLang="zh-TW" sz="2400" dirty="0">
                <a:solidFill>
                  <a:srgbClr val="002060"/>
                </a:solidFill>
                <a:latin typeface="Calibri (Body)"/>
              </a:rPr>
              <a:t>P2.0</a:t>
            </a:r>
            <a:r>
              <a:rPr lang="zh-TW" altLang="en-US" sz="2400" dirty="0">
                <a:solidFill>
                  <a:srgbClr val="002060"/>
                </a:solidFill>
                <a:latin typeface="Calibri (Body)"/>
              </a:rPr>
              <a:t>～</a:t>
            </a:r>
            <a:r>
              <a:rPr lang="en-US" altLang="zh-TW" sz="2400" dirty="0">
                <a:solidFill>
                  <a:srgbClr val="002060"/>
                </a:solidFill>
                <a:latin typeface="Calibri (Body)"/>
              </a:rPr>
              <a:t>P2.7</a:t>
            </a:r>
            <a:r>
              <a:rPr lang="zh-TW" altLang="en-US" sz="2400" dirty="0">
                <a:solidFill>
                  <a:srgbClr val="002060"/>
                </a:solidFill>
                <a:latin typeface="Calibri (Body)"/>
              </a:rPr>
              <a:t>）</a:t>
            </a:r>
          </a:p>
          <a:p>
            <a:pPr lvl="1">
              <a:lnSpc>
                <a:spcPct val="80000"/>
              </a:lnSpc>
            </a:pPr>
            <a:r>
              <a:rPr lang="en-US" altLang="zh-TW" sz="2400" dirty="0">
                <a:solidFill>
                  <a:srgbClr val="002060"/>
                </a:solidFill>
                <a:latin typeface="Calibri (Body)"/>
              </a:rPr>
              <a:t>Port 3</a:t>
            </a:r>
            <a:r>
              <a:rPr lang="zh-TW" altLang="en-US" sz="2400" dirty="0">
                <a:solidFill>
                  <a:srgbClr val="002060"/>
                </a:solidFill>
                <a:latin typeface="Calibri (Body)"/>
              </a:rPr>
              <a:t>（</a:t>
            </a:r>
            <a:r>
              <a:rPr lang="en-US" altLang="zh-TW" sz="2400" dirty="0">
                <a:solidFill>
                  <a:srgbClr val="002060"/>
                </a:solidFill>
                <a:latin typeface="Calibri (Body)"/>
              </a:rPr>
              <a:t>pins 10-17</a:t>
            </a:r>
            <a:r>
              <a:rPr lang="zh-TW" altLang="en-US" sz="2400" dirty="0">
                <a:solidFill>
                  <a:srgbClr val="002060"/>
                </a:solidFill>
                <a:latin typeface="Calibri (Body)"/>
              </a:rPr>
              <a:t>）：</a:t>
            </a:r>
            <a:r>
              <a:rPr lang="en-US" altLang="zh-TW" sz="2400" dirty="0">
                <a:solidFill>
                  <a:srgbClr val="002060"/>
                </a:solidFill>
                <a:latin typeface="Calibri (Body)"/>
              </a:rPr>
              <a:t>P3</a:t>
            </a:r>
            <a:r>
              <a:rPr lang="zh-TW" altLang="en-US" sz="2400" dirty="0">
                <a:solidFill>
                  <a:srgbClr val="002060"/>
                </a:solidFill>
                <a:latin typeface="Calibri (Body)"/>
              </a:rPr>
              <a:t>（</a:t>
            </a:r>
            <a:r>
              <a:rPr lang="en-US" altLang="zh-TW" sz="2400" dirty="0">
                <a:solidFill>
                  <a:srgbClr val="002060"/>
                </a:solidFill>
                <a:latin typeface="Calibri (Body)"/>
              </a:rPr>
              <a:t>P3.0</a:t>
            </a:r>
            <a:r>
              <a:rPr lang="zh-TW" altLang="en-US" sz="2400" dirty="0">
                <a:solidFill>
                  <a:srgbClr val="002060"/>
                </a:solidFill>
                <a:latin typeface="Calibri (Body)"/>
              </a:rPr>
              <a:t>～</a:t>
            </a:r>
            <a:r>
              <a:rPr lang="en-US" altLang="zh-TW" sz="2400" dirty="0">
                <a:solidFill>
                  <a:srgbClr val="002060"/>
                </a:solidFill>
                <a:latin typeface="Calibri (Body)"/>
              </a:rPr>
              <a:t>P3.7</a:t>
            </a:r>
            <a:r>
              <a:rPr lang="zh-TW" altLang="en-US" sz="2400" dirty="0">
                <a:solidFill>
                  <a:srgbClr val="002060"/>
                </a:solidFill>
                <a:latin typeface="Calibri (Body)"/>
              </a:rPr>
              <a:t>）</a:t>
            </a:r>
          </a:p>
          <a:p>
            <a:pPr lvl="1">
              <a:lnSpc>
                <a:spcPct val="80000"/>
              </a:lnSpc>
            </a:pPr>
            <a:r>
              <a:rPr lang="en-US" altLang="zh-TW" sz="2400" dirty="0">
                <a:solidFill>
                  <a:srgbClr val="002060"/>
                </a:solidFill>
                <a:latin typeface="Calibri (Body)"/>
              </a:rPr>
              <a:t>Each port has 8 pins.</a:t>
            </a:r>
          </a:p>
          <a:p>
            <a:pPr lvl="2">
              <a:lnSpc>
                <a:spcPct val="80000"/>
              </a:lnSpc>
            </a:pPr>
            <a:r>
              <a:rPr lang="en-US" altLang="zh-TW" sz="2400" dirty="0">
                <a:solidFill>
                  <a:srgbClr val="002060"/>
                </a:solidFill>
                <a:latin typeface="Calibri (Body)"/>
              </a:rPr>
              <a:t>Named P0.X </a:t>
            </a:r>
            <a:r>
              <a:rPr lang="zh-TW" altLang="en-US" sz="2400" dirty="0">
                <a:solidFill>
                  <a:srgbClr val="002060"/>
                </a:solidFill>
                <a:latin typeface="Calibri (Body)"/>
              </a:rPr>
              <a:t>（</a:t>
            </a:r>
            <a:r>
              <a:rPr lang="en-US" altLang="zh-TW" sz="2400" dirty="0">
                <a:solidFill>
                  <a:srgbClr val="002060"/>
                </a:solidFill>
                <a:latin typeface="Calibri (Body)"/>
              </a:rPr>
              <a:t>X=0,1,...,7</a:t>
            </a:r>
            <a:r>
              <a:rPr lang="zh-TW" altLang="en-US" sz="2400" dirty="0">
                <a:solidFill>
                  <a:srgbClr val="002060"/>
                </a:solidFill>
                <a:latin typeface="Calibri (Body)"/>
              </a:rPr>
              <a:t>）</a:t>
            </a:r>
            <a:r>
              <a:rPr lang="en-US" altLang="zh-TW" sz="2400" dirty="0">
                <a:solidFill>
                  <a:srgbClr val="002060"/>
                </a:solidFill>
                <a:latin typeface="Calibri (Body)"/>
              </a:rPr>
              <a:t>, P1.X, P2.X, P3.X</a:t>
            </a:r>
          </a:p>
          <a:p>
            <a:pPr lvl="2">
              <a:lnSpc>
                <a:spcPct val="80000"/>
              </a:lnSpc>
            </a:pPr>
            <a:r>
              <a:rPr lang="en-US" altLang="zh-TW" sz="2400" dirty="0">
                <a:solidFill>
                  <a:srgbClr val="002060"/>
                </a:solidFill>
                <a:latin typeface="Calibri (Body)"/>
              </a:rPr>
              <a:t>Ex</a:t>
            </a:r>
            <a:r>
              <a:rPr lang="zh-TW" altLang="en-US" sz="2400" dirty="0">
                <a:solidFill>
                  <a:srgbClr val="002060"/>
                </a:solidFill>
                <a:latin typeface="Calibri (Body)"/>
              </a:rPr>
              <a:t>：</a:t>
            </a:r>
            <a:r>
              <a:rPr lang="en-US" altLang="zh-TW" sz="2400" dirty="0">
                <a:solidFill>
                  <a:srgbClr val="002060"/>
                </a:solidFill>
                <a:latin typeface="Calibri (Body)"/>
              </a:rPr>
              <a:t>P0.0 is the bit 0</a:t>
            </a:r>
            <a:r>
              <a:rPr lang="zh-TW" altLang="en-US" sz="2400" dirty="0">
                <a:solidFill>
                  <a:srgbClr val="002060"/>
                </a:solidFill>
                <a:latin typeface="Calibri (Body)"/>
              </a:rPr>
              <a:t>（</a:t>
            </a:r>
            <a:r>
              <a:rPr lang="en-US" altLang="zh-TW" sz="2400" dirty="0">
                <a:solidFill>
                  <a:srgbClr val="002060"/>
                </a:solidFill>
                <a:latin typeface="Calibri (Body)"/>
              </a:rPr>
              <a:t>LSB</a:t>
            </a:r>
            <a:r>
              <a:rPr lang="zh-TW" altLang="en-US" sz="2400" dirty="0">
                <a:solidFill>
                  <a:srgbClr val="002060"/>
                </a:solidFill>
                <a:latin typeface="Calibri (Body)"/>
              </a:rPr>
              <a:t>）</a:t>
            </a:r>
            <a:r>
              <a:rPr lang="en-US" altLang="zh-TW" sz="2400" dirty="0">
                <a:solidFill>
                  <a:srgbClr val="002060"/>
                </a:solidFill>
                <a:latin typeface="Calibri (Body)"/>
              </a:rPr>
              <a:t>of P0 </a:t>
            </a:r>
          </a:p>
          <a:p>
            <a:pPr lvl="2">
              <a:lnSpc>
                <a:spcPct val="80000"/>
              </a:lnSpc>
            </a:pPr>
            <a:r>
              <a:rPr lang="en-US" altLang="zh-TW" sz="2400" dirty="0">
                <a:solidFill>
                  <a:srgbClr val="002060"/>
                </a:solidFill>
                <a:latin typeface="Calibri (Body)"/>
              </a:rPr>
              <a:t>Ex</a:t>
            </a:r>
            <a:r>
              <a:rPr lang="zh-TW" altLang="en-US" sz="2400" dirty="0">
                <a:solidFill>
                  <a:srgbClr val="002060"/>
                </a:solidFill>
                <a:latin typeface="Calibri (Body)"/>
              </a:rPr>
              <a:t>：</a:t>
            </a:r>
            <a:r>
              <a:rPr lang="en-US" altLang="zh-TW" sz="2400" dirty="0">
                <a:solidFill>
                  <a:srgbClr val="002060"/>
                </a:solidFill>
                <a:latin typeface="Calibri (Body)"/>
              </a:rPr>
              <a:t>P0.7 is the bit 7</a:t>
            </a:r>
            <a:r>
              <a:rPr lang="zh-TW" altLang="en-US" sz="2400" dirty="0">
                <a:solidFill>
                  <a:srgbClr val="002060"/>
                </a:solidFill>
                <a:latin typeface="Calibri (Body)"/>
              </a:rPr>
              <a:t>（</a:t>
            </a:r>
            <a:r>
              <a:rPr lang="en-US" altLang="zh-TW" sz="2400" dirty="0">
                <a:solidFill>
                  <a:srgbClr val="002060"/>
                </a:solidFill>
                <a:latin typeface="Calibri (Body)"/>
              </a:rPr>
              <a:t>MSB</a:t>
            </a:r>
            <a:r>
              <a:rPr lang="zh-TW" altLang="en-US" sz="2400" dirty="0">
                <a:solidFill>
                  <a:srgbClr val="002060"/>
                </a:solidFill>
                <a:latin typeface="Calibri (Body)"/>
              </a:rPr>
              <a:t>）</a:t>
            </a:r>
            <a:r>
              <a:rPr lang="en-US" altLang="zh-TW" sz="2400" dirty="0">
                <a:solidFill>
                  <a:srgbClr val="002060"/>
                </a:solidFill>
                <a:latin typeface="Calibri (Body)"/>
              </a:rPr>
              <a:t>of P0</a:t>
            </a:r>
          </a:p>
          <a:p>
            <a:pPr lvl="2">
              <a:lnSpc>
                <a:spcPct val="80000"/>
              </a:lnSpc>
            </a:pPr>
            <a:r>
              <a:rPr lang="en-US" altLang="zh-TW" sz="2400" dirty="0">
                <a:solidFill>
                  <a:srgbClr val="002060"/>
                </a:solidFill>
                <a:latin typeface="Calibri (Body)"/>
              </a:rPr>
              <a:t>These 8 bits form a byte.</a:t>
            </a:r>
          </a:p>
          <a:p>
            <a:pPr>
              <a:lnSpc>
                <a:spcPct val="80000"/>
              </a:lnSpc>
            </a:pPr>
            <a:r>
              <a:rPr lang="en-US" altLang="zh-TW" dirty="0">
                <a:solidFill>
                  <a:srgbClr val="002060"/>
                </a:solidFill>
                <a:latin typeface="Calibri (Body)"/>
              </a:rPr>
              <a:t>Each port can be used as input or output (bi-direction).</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648316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002060"/>
                </a:solidFill>
                <a:latin typeface="Times New Roman" panose="02020603050405020304" pitchFamily="18" charset="0"/>
                <a:ea typeface="PMingLiU" panose="02020500000000000000" pitchFamily="18" charset="-120"/>
                <a:cs typeface="Times New Roman" panose="02020603050405020304" pitchFamily="18" charset="0"/>
              </a:rPr>
              <a:t>Links (Pin Diagram explanation)</a:t>
            </a:r>
          </a:p>
        </p:txBody>
      </p:sp>
      <p:sp>
        <p:nvSpPr>
          <p:cNvPr id="3" name="Content Placeholder 2"/>
          <p:cNvSpPr>
            <a:spLocks noGrp="1"/>
          </p:cNvSpPr>
          <p:nvPr>
            <p:ph sz="quarter" idx="1"/>
          </p:nvPr>
        </p:nvSpPr>
        <p:spPr>
          <a:xfrm>
            <a:off x="457200" y="1600200"/>
            <a:ext cx="8281416" cy="4873752"/>
          </a:xfrm>
        </p:spPr>
        <p:txBody>
          <a:bodyPr/>
          <a:lstStyle/>
          <a:p>
            <a:pPr algn="just"/>
            <a:r>
              <a:rPr lang="en-US" dirty="0">
                <a:solidFill>
                  <a:srgbClr val="0070C0"/>
                </a:solidFill>
                <a:hlinkClick r:id="rId2"/>
              </a:rPr>
              <a:t>http://www.zseries.in/embedded%20lab/8051%20microcontroller/pin%20diagram%20of%208051.php#.WDGmqLn0dL4</a:t>
            </a:r>
            <a:endParaRPr lang="en-US" dirty="0">
              <a:solidFill>
                <a:srgbClr val="0070C0"/>
              </a:solidFill>
            </a:endParaRPr>
          </a:p>
          <a:p>
            <a:pPr algn="just"/>
            <a:r>
              <a:rPr lang="en-US" dirty="0">
                <a:solidFill>
                  <a:srgbClr val="0070C0"/>
                </a:solidFill>
                <a:hlinkClick r:id="rId3"/>
              </a:rPr>
              <a:t>http://what-when-how.com/8051-microcontroller/pin-description-of-the-8051/</a:t>
            </a:r>
            <a:endParaRPr lang="en-US" dirty="0">
              <a:solidFill>
                <a:srgbClr val="0070C0"/>
              </a:solidFill>
            </a:endParaRPr>
          </a:p>
          <a:p>
            <a:pPr algn="just"/>
            <a:r>
              <a:rPr lang="en-US" dirty="0">
                <a:solidFill>
                  <a:srgbClr val="0070C0"/>
                </a:solidFill>
                <a:hlinkClick r:id="rId4"/>
              </a:rPr>
              <a:t>https://www.elprocus.com/pin-diagram-of-8051-microcontroller/</a:t>
            </a:r>
            <a:endParaRPr lang="en-US" dirty="0">
              <a:solidFill>
                <a:srgbClr val="0070C0"/>
              </a:solidFill>
            </a:endParaRPr>
          </a:p>
          <a:p>
            <a:pPr algn="just"/>
            <a:r>
              <a:rPr lang="en-US" dirty="0">
                <a:solidFill>
                  <a:srgbClr val="0070C0"/>
                </a:solidFill>
                <a:hlinkClick r:id="rId5"/>
              </a:rPr>
              <a:t>https://www.youtube.com/watch?v=6GXipPBLxB0&amp;t=398s</a:t>
            </a:r>
            <a:endParaRPr lang="en-US" dirty="0">
              <a:solidFill>
                <a:srgbClr val="0070C0"/>
              </a:solidFill>
            </a:endParaRPr>
          </a:p>
          <a:p>
            <a:endParaRPr lang="en-US" dirty="0">
              <a:solidFill>
                <a:srgbClr val="002060"/>
              </a:solidFill>
            </a:endParaRPr>
          </a:p>
          <a:p>
            <a:endParaRPr lang="en-US" dirty="0">
              <a:solidFill>
                <a:srgbClr val="002060"/>
              </a:solidFill>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42849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66900" y="2438400"/>
            <a:ext cx="5410200" cy="2667000"/>
          </a:xfrm>
        </p:spPr>
        <p:txBody>
          <a:bodyPr>
            <a:normAutofit/>
          </a:bodyPr>
          <a:lstStyle/>
          <a:p>
            <a:pPr marL="0" indent="0" algn="ctr">
              <a:buNone/>
            </a:pPr>
            <a:endParaRPr lang="en-US" sz="3600" dirty="0"/>
          </a:p>
          <a:p>
            <a:pPr marL="0" indent="0" algn="ctr">
              <a:buNone/>
            </a:pPr>
            <a:r>
              <a:rPr lang="en-US" sz="3600" dirty="0"/>
              <a:t>Thank You</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45629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SALIENT FEATURES </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One 16-bit program counter and One 16-bit DPTR </a:t>
            </a:r>
            <a:r>
              <a:rPr lang="en-US" dirty="0" smtClean="0">
                <a:solidFill>
                  <a:srgbClr val="002060"/>
                </a:solidFill>
                <a:latin typeface="Calibri (Body)"/>
              </a:rPr>
              <a:t>(data </a:t>
            </a:r>
            <a:r>
              <a:rPr lang="en-US" dirty="0">
                <a:solidFill>
                  <a:srgbClr val="002060"/>
                </a:solidFill>
                <a:latin typeface="Calibri (Body)"/>
              </a:rPr>
              <a:t>pointer)</a:t>
            </a:r>
          </a:p>
          <a:p>
            <a:pPr algn="just">
              <a:buClr>
                <a:srgbClr val="002060"/>
              </a:buClr>
              <a:buFont typeface="Wingdings" panose="05000000000000000000" pitchFamily="2" charset="2"/>
              <a:buChar char="v"/>
            </a:pPr>
            <a:r>
              <a:rPr lang="en-US" dirty="0">
                <a:solidFill>
                  <a:srgbClr val="002060"/>
                </a:solidFill>
                <a:latin typeface="Calibri (Body)"/>
              </a:rPr>
              <a:t>One 8-bit stack pointer</a:t>
            </a:r>
          </a:p>
          <a:p>
            <a:pPr algn="just">
              <a:buClr>
                <a:srgbClr val="002060"/>
              </a:buClr>
              <a:buFont typeface="Wingdings" panose="05000000000000000000" pitchFamily="2" charset="2"/>
              <a:buChar char="v"/>
            </a:pPr>
            <a:r>
              <a:rPr lang="en-US" dirty="0">
                <a:solidFill>
                  <a:srgbClr val="002060"/>
                </a:solidFill>
                <a:latin typeface="Calibri (Body)"/>
              </a:rPr>
              <a:t>One  Microsecond instruction cycle with 12 MHz </a:t>
            </a:r>
          </a:p>
          <a:p>
            <a:pPr algn="just">
              <a:buClr>
                <a:srgbClr val="002060"/>
              </a:buClr>
              <a:buFont typeface="Wingdings" panose="05000000000000000000" pitchFamily="2" charset="2"/>
              <a:buChar char="v"/>
            </a:pPr>
            <a:r>
              <a:rPr lang="en-US" dirty="0">
                <a:solidFill>
                  <a:srgbClr val="002060"/>
                </a:solidFill>
                <a:latin typeface="Calibri (Body)"/>
              </a:rPr>
              <a:t>One full duplex serial communication port</a:t>
            </a:r>
          </a:p>
        </p:txBody>
      </p:sp>
      <p:sp>
        <p:nvSpPr>
          <p:cNvPr id="4"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19282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71816" cy="1143000"/>
          </a:xfrm>
        </p:spPr>
        <p:txBody>
          <a:bodyPr>
            <a:noAutofit/>
          </a:bodyPr>
          <a:lstStyle/>
          <a:p>
            <a:r>
              <a:rPr lang="en-US" sz="4000" b="1" dirty="0">
                <a:solidFill>
                  <a:srgbClr val="002060"/>
                </a:solidFill>
                <a:latin typeface="Calibri (Headings)"/>
              </a:rPr>
              <a:t>8051 Microcontroller Architecture</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1828800"/>
            <a:ext cx="6857999" cy="3905250"/>
          </a:xfrm>
        </p:spPr>
      </p:pic>
      <p:sp>
        <p:nvSpPr>
          <p:cNvPr id="4" name="Slide Number Placeholder 3"/>
          <p:cNvSpPr>
            <a:spLocks noGrp="1"/>
          </p:cNvSpPr>
          <p:nvPr>
            <p:ph type="sldNum" sz="quarter" idx="15"/>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64012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b="1" dirty="0">
                <a:solidFill>
                  <a:srgbClr val="002060"/>
                </a:solidFill>
                <a:latin typeface="Calibri (Headings)"/>
              </a:rPr>
              <a:t>Central Processor Unit (CPU)</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As we know that the CPU is the brain of any processing device of the microcontroller. </a:t>
            </a:r>
          </a:p>
          <a:p>
            <a:pPr algn="just">
              <a:buClr>
                <a:srgbClr val="002060"/>
              </a:buClr>
              <a:buFont typeface="Wingdings" panose="05000000000000000000" pitchFamily="2" charset="2"/>
              <a:buChar char="v"/>
            </a:pPr>
            <a:r>
              <a:rPr lang="en-US" dirty="0">
                <a:solidFill>
                  <a:srgbClr val="002060"/>
                </a:solidFill>
                <a:latin typeface="Calibri (Body)"/>
              </a:rPr>
              <a:t>It monitors and controls all operations that are performed on the Microcontroller units. </a:t>
            </a:r>
          </a:p>
          <a:p>
            <a:pPr algn="just">
              <a:buClr>
                <a:srgbClr val="002060"/>
              </a:buClr>
              <a:buFont typeface="Wingdings" panose="05000000000000000000" pitchFamily="2" charset="2"/>
              <a:buChar char="v"/>
            </a:pPr>
            <a:r>
              <a:rPr lang="en-US" dirty="0" smtClean="0">
                <a:solidFill>
                  <a:srgbClr val="002060"/>
                </a:solidFill>
                <a:latin typeface="Calibri (Body)"/>
              </a:rPr>
              <a:t>The</a:t>
            </a:r>
            <a:r>
              <a:rPr lang="en-US" dirty="0">
                <a:solidFill>
                  <a:srgbClr val="002060"/>
                </a:solidFill>
                <a:latin typeface="Calibri (Body)"/>
              </a:rPr>
              <a:t> </a:t>
            </a:r>
            <a:r>
              <a:rPr lang="en-US" dirty="0" smtClean="0">
                <a:solidFill>
                  <a:srgbClr val="002060"/>
                </a:solidFill>
                <a:latin typeface="Calibri (Body)"/>
              </a:rPr>
              <a:t>User </a:t>
            </a:r>
            <a:r>
              <a:rPr lang="en-US" dirty="0">
                <a:solidFill>
                  <a:srgbClr val="002060"/>
                </a:solidFill>
                <a:latin typeface="Calibri (Body)"/>
              </a:rPr>
              <a:t>has no control over the work of the CPU directly. </a:t>
            </a:r>
          </a:p>
          <a:p>
            <a:pPr algn="just">
              <a:buClr>
                <a:srgbClr val="002060"/>
              </a:buClr>
              <a:buFont typeface="Wingdings" panose="05000000000000000000" pitchFamily="2" charset="2"/>
              <a:buChar char="v"/>
            </a:pPr>
            <a:r>
              <a:rPr lang="en-US" dirty="0">
                <a:solidFill>
                  <a:srgbClr val="002060"/>
                </a:solidFill>
                <a:latin typeface="Calibri (Body)"/>
              </a:rPr>
              <a:t>It reads program written in ROM memory and executes them and do the expected task of that application.</a:t>
            </a:r>
          </a:p>
        </p:txBody>
      </p:sp>
      <p:sp>
        <p:nvSpPr>
          <p:cNvPr id="4" name="Slide Number Placeholder 3"/>
          <p:cNvSpPr>
            <a:spLocks noGrp="1"/>
          </p:cNvSpPr>
          <p:nvPr>
            <p:ph type="sldNum" sz="quarter" idx="15"/>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11997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Interrupts</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Interrupt is a subroutine call that interrupts of the microcontrollers main operations or work and causes it to execute any other  program, which is more important at the time of operation.</a:t>
            </a:r>
          </a:p>
          <a:p>
            <a:pPr marL="0" indent="0" algn="just">
              <a:buClr>
                <a:srgbClr val="002060"/>
              </a:buClr>
              <a:buNone/>
            </a:pPr>
            <a:endParaRPr lang="en-US" dirty="0">
              <a:solidFill>
                <a:srgbClr val="002060"/>
              </a:solidFill>
              <a:latin typeface="Calibri (Body)"/>
            </a:endParaRPr>
          </a:p>
          <a:p>
            <a:pPr algn="just">
              <a:buClr>
                <a:srgbClr val="002060"/>
              </a:buClr>
              <a:buFont typeface="Wingdings" panose="05000000000000000000" pitchFamily="2" charset="2"/>
              <a:buChar char="v"/>
            </a:pPr>
            <a:r>
              <a:rPr lang="en-US" dirty="0">
                <a:solidFill>
                  <a:srgbClr val="002060"/>
                </a:solidFill>
                <a:latin typeface="Calibri (Body)"/>
              </a:rPr>
              <a:t>An Interrupts gives us a mechanism to put on hold the ongoing operations, execute a subroutine and then again resumes to another type of operations.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79575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Interrupts</a:t>
            </a:r>
            <a:endParaRPr lang="en-US" sz="4000" dirty="0"/>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8051 can be configured in such a way that it temporarily terminates or pause the main program at the occurrence of interrupts. When a subroutine is completed, Then the execution of main program starts. Generally five interrupt sources are there in 8051 Microcontroller is shown below:</a:t>
            </a:r>
          </a:p>
          <a:p>
            <a:pPr algn="just"/>
            <a:r>
              <a:rPr lang="en-US" dirty="0">
                <a:solidFill>
                  <a:srgbClr val="002060"/>
                </a:solidFill>
                <a:latin typeface="Calibri (Body)"/>
              </a:rPr>
              <a:t>INT0</a:t>
            </a:r>
          </a:p>
          <a:p>
            <a:pPr algn="just"/>
            <a:r>
              <a:rPr lang="en-US" dirty="0">
                <a:solidFill>
                  <a:srgbClr val="002060"/>
                </a:solidFill>
                <a:latin typeface="Calibri (Body)"/>
              </a:rPr>
              <a:t>TF0</a:t>
            </a:r>
          </a:p>
          <a:p>
            <a:pPr algn="just"/>
            <a:r>
              <a:rPr lang="en-US" dirty="0">
                <a:solidFill>
                  <a:srgbClr val="002060"/>
                </a:solidFill>
                <a:latin typeface="Calibri (Body)"/>
              </a:rPr>
              <a:t>INT1</a:t>
            </a:r>
          </a:p>
          <a:p>
            <a:pPr algn="just"/>
            <a:r>
              <a:rPr lang="en-US" dirty="0">
                <a:solidFill>
                  <a:srgbClr val="002060"/>
                </a:solidFill>
                <a:latin typeface="Calibri (Body)"/>
              </a:rPr>
              <a:t>TF1</a:t>
            </a:r>
          </a:p>
          <a:p>
            <a:pPr algn="just"/>
            <a:r>
              <a:rPr lang="en-US" dirty="0">
                <a:solidFill>
                  <a:srgbClr val="002060"/>
                </a:solidFill>
                <a:latin typeface="Calibri (Body)"/>
              </a:rPr>
              <a:t>R1/T1</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22542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2060"/>
                </a:solidFill>
                <a:latin typeface="Calibri (Headings)"/>
              </a:rPr>
              <a:t>Memory</a:t>
            </a:r>
          </a:p>
        </p:txBody>
      </p:sp>
      <p:sp>
        <p:nvSpPr>
          <p:cNvPr id="3" name="Content Placeholder 2"/>
          <p:cNvSpPr>
            <a:spLocks noGrp="1"/>
          </p:cNvSpPr>
          <p:nvPr>
            <p:ph sz="quarter" idx="1"/>
          </p:nvPr>
        </p:nvSpPr>
        <p:spPr>
          <a:xfrm>
            <a:off x="457200" y="1600200"/>
            <a:ext cx="8281416" cy="4873752"/>
          </a:xfrm>
        </p:spPr>
        <p:txBody>
          <a:bodyPr>
            <a:normAutofit/>
          </a:bodyPr>
          <a:lstStyle/>
          <a:p>
            <a:pPr algn="just">
              <a:buClr>
                <a:srgbClr val="002060"/>
              </a:buClr>
              <a:buFont typeface="Wingdings" panose="05000000000000000000" pitchFamily="2" charset="2"/>
              <a:buChar char="v"/>
            </a:pPr>
            <a:r>
              <a:rPr lang="en-US" dirty="0">
                <a:solidFill>
                  <a:srgbClr val="002060"/>
                </a:solidFill>
                <a:latin typeface="Calibri (Body)"/>
              </a:rPr>
              <a:t>The memory which is used to store the program of the microcontroller is known as code memory or Program memory of applications. It is known as ROM memory of  microcontroller.</a:t>
            </a:r>
          </a:p>
          <a:p>
            <a:pPr algn="just">
              <a:buClr>
                <a:srgbClr val="002060"/>
              </a:buClr>
              <a:buFont typeface="Wingdings" panose="05000000000000000000" pitchFamily="2" charset="2"/>
              <a:buChar char="v"/>
            </a:pPr>
            <a:r>
              <a:rPr lang="en-US" dirty="0">
                <a:solidFill>
                  <a:srgbClr val="002060"/>
                </a:solidFill>
                <a:latin typeface="Calibri (Body)"/>
              </a:rPr>
              <a:t>It also requires a memory to store data or operands temporarily of the micro controller. </a:t>
            </a:r>
          </a:p>
          <a:p>
            <a:pPr algn="just">
              <a:buClr>
                <a:srgbClr val="002060"/>
              </a:buClr>
              <a:buFont typeface="Wingdings" panose="05000000000000000000" pitchFamily="2" charset="2"/>
              <a:buChar char="v"/>
            </a:pPr>
            <a:r>
              <a:rPr lang="en-US" dirty="0">
                <a:solidFill>
                  <a:srgbClr val="002060"/>
                </a:solidFill>
                <a:latin typeface="Calibri (Body)"/>
              </a:rPr>
              <a:t>The data memory of the 8051 is used to store data temporarily for operation is known RAM Memory. 8051 microcontroller  has 4K of code memory or program memory, that  has 4KB ROM and also 128 bytes of data memory of RAM.</a:t>
            </a:r>
          </a:p>
        </p:txBody>
      </p:sp>
      <p:sp>
        <p:nvSpPr>
          <p:cNvPr id="4" name="Slide Number Placeholder 3"/>
          <p:cNvSpPr>
            <a:spLocks noGrp="1"/>
          </p:cNvSpPr>
          <p:nvPr>
            <p:ph type="sldNum" sz="quarter" idx="15"/>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491168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1187</TotalTime>
  <Words>2078</Words>
  <Application>Microsoft Office PowerPoint</Application>
  <PresentationFormat>On-screen Show (4:3)</PresentationFormat>
  <Paragraphs>237</Paragraphs>
  <Slides>38</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51" baseType="lpstr">
      <vt:lpstr>Arial</vt:lpstr>
      <vt:lpstr>Calibri</vt:lpstr>
      <vt:lpstr>Calibri (Body)</vt:lpstr>
      <vt:lpstr>Calibri (Headings)</vt:lpstr>
      <vt:lpstr>Century Schoolbook</vt:lpstr>
      <vt:lpstr>新細明體</vt:lpstr>
      <vt:lpstr>新細明體</vt:lpstr>
      <vt:lpstr>Times New Roman</vt:lpstr>
      <vt:lpstr>Wingdings</vt:lpstr>
      <vt:lpstr>Wingdings 2</vt:lpstr>
      <vt:lpstr>Oriel</vt:lpstr>
      <vt:lpstr>Bitmap Image</vt:lpstr>
      <vt:lpstr>點陣圖影像</vt:lpstr>
      <vt:lpstr>8051 MICRCONTROLLER </vt:lpstr>
      <vt:lpstr>8051 MICRCONTROLLER </vt:lpstr>
      <vt:lpstr>SALIENT FEATURES </vt:lpstr>
      <vt:lpstr>SALIENT FEATURES </vt:lpstr>
      <vt:lpstr>8051 Microcontroller Architecture</vt:lpstr>
      <vt:lpstr>Central Processor Unit (CPU)</vt:lpstr>
      <vt:lpstr>Interrupts</vt:lpstr>
      <vt:lpstr>Interrupts</vt:lpstr>
      <vt:lpstr>Memory</vt:lpstr>
      <vt:lpstr>BUS </vt:lpstr>
      <vt:lpstr>Oscillator</vt:lpstr>
      <vt:lpstr>Input/Output Port and Timer</vt:lpstr>
      <vt:lpstr>BLOCK DIAGRAM OF 8051 MICROCONTROLLER</vt:lpstr>
      <vt:lpstr>8051 CPU Registers</vt:lpstr>
      <vt:lpstr>A and B Registers </vt:lpstr>
      <vt:lpstr>R registers</vt:lpstr>
      <vt:lpstr>Program Counter(PC) </vt:lpstr>
      <vt:lpstr>Stack Pointer Register (SP) </vt:lpstr>
      <vt:lpstr>Stack Pointer Register (SP) </vt:lpstr>
      <vt:lpstr>Pushing onto the stack</vt:lpstr>
      <vt:lpstr>Popping from the stack</vt:lpstr>
      <vt:lpstr>Data Pointer Register(DPTR) </vt:lpstr>
      <vt:lpstr>Register banks </vt:lpstr>
      <vt:lpstr>Register banks </vt:lpstr>
      <vt:lpstr>Program Status Register (PSW) </vt:lpstr>
      <vt:lpstr>Program Status Register (PSW) </vt:lpstr>
      <vt:lpstr>Program Status Register (PSW) </vt:lpstr>
      <vt:lpstr>PowerPoint Presentation</vt:lpstr>
      <vt:lpstr>PowerPoint Presentation</vt:lpstr>
      <vt:lpstr>Pins of 8051</vt:lpstr>
      <vt:lpstr>PowerPoint Presentation</vt:lpstr>
      <vt:lpstr>XTAL Connection to 8051 </vt:lpstr>
      <vt:lpstr>Pins of 8051（2/4）</vt:lpstr>
      <vt:lpstr>Pins of 8051（3/4）</vt:lpstr>
      <vt:lpstr>Pins of 8051（4/4）</vt:lpstr>
      <vt:lpstr>Pins of I/O Port</vt:lpstr>
      <vt:lpstr>Links (Pin Diagram explanation)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DMA AND COPROCESSOR</dc:title>
  <dc:creator>cse</dc:creator>
  <cp:lastModifiedBy>Microsoft account</cp:lastModifiedBy>
  <cp:revision>251</cp:revision>
  <dcterms:created xsi:type="dcterms:W3CDTF">2006-08-16T00:00:00Z</dcterms:created>
  <dcterms:modified xsi:type="dcterms:W3CDTF">2023-09-03T18:23:06Z</dcterms:modified>
</cp:coreProperties>
</file>