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37" r:id="rId3"/>
    <p:sldId id="338" r:id="rId4"/>
    <p:sldId id="339" r:id="rId5"/>
    <p:sldId id="358" r:id="rId6"/>
    <p:sldId id="340" r:id="rId7"/>
    <p:sldId id="341" r:id="rId8"/>
    <p:sldId id="342" r:id="rId9"/>
    <p:sldId id="343" r:id="rId10"/>
    <p:sldId id="344" r:id="rId11"/>
    <p:sldId id="345" r:id="rId12"/>
    <p:sldId id="357" r:id="rId13"/>
    <p:sldId id="346" r:id="rId14"/>
    <p:sldId id="347" r:id="rId15"/>
    <p:sldId id="348" r:id="rId16"/>
    <p:sldId id="349" r:id="rId17"/>
    <p:sldId id="350" r:id="rId18"/>
    <p:sldId id="351" r:id="rId19"/>
    <p:sldId id="352" r:id="rId20"/>
    <p:sldId id="353" r:id="rId21"/>
    <p:sldId id="354" r:id="rId22"/>
    <p:sldId id="355" r:id="rId23"/>
    <p:sldId id="356" r:id="rId24"/>
    <p:sldId id="30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6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2E347-66AB-4A26-B955-05BF567C9C61}" type="datetimeFigureOut">
              <a:rPr lang="en-US" smtClean="0"/>
              <a:t>14-Sep-23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D9596-DAEB-417B-9639-2F8A33321E93}" type="slidenum">
              <a:rPr lang="en-US" smtClean="0"/>
              <a:t>‹#›</a:t>
            </a:fld>
            <a:endParaRPr lang="en-US"/>
          </a:p>
        </p:txBody>
      </p:sp>
    </p:spTree>
    <p:extLst>
      <p:ext uri="{BB962C8B-B14F-4D97-AF65-F5344CB8AC3E}">
        <p14:creationId xmlns:p14="http://schemas.microsoft.com/office/powerpoint/2010/main" val="1060837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5D9596-DAEB-417B-9639-2F8A33321E93}" type="slidenum">
              <a:rPr lang="en-US" smtClean="0"/>
              <a:t>1</a:t>
            </a:fld>
            <a:endParaRPr lang="en-US"/>
          </a:p>
        </p:txBody>
      </p:sp>
    </p:spTree>
    <p:extLst>
      <p:ext uri="{BB962C8B-B14F-4D97-AF65-F5344CB8AC3E}">
        <p14:creationId xmlns:p14="http://schemas.microsoft.com/office/powerpoint/2010/main" val="352370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413F3322-0AA0-4269-B4B1-F77DAAD4148B}" type="datetime1">
              <a:rPr lang="en-US" smtClean="0"/>
              <a:t>14-Sep-23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481929-5962-4A6F-B0A5-2B1303445385}" type="datetime1">
              <a:rPr lang="en-US" smtClean="0"/>
              <a:t>14-Sep-23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71FF72-CE92-4008-9CF9-C33F3168441A}" type="datetime1">
              <a:rPr lang="en-US" smtClean="0"/>
              <a:t>14-Sep-23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D00A01B-781E-4188-A712-CA100D497D44}" type="datetime1">
              <a:rPr lang="en-US" smtClean="0"/>
              <a:t>14-Sep-23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7B86842-64A8-4DA7-80D5-B8A73E01AE99}" type="datetime1">
              <a:rPr lang="en-US" smtClean="0"/>
              <a:t>14-Sep-23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B7B353E-6ADB-477F-8CD4-71CF7C4BE3BC}" type="datetime1">
              <a:rPr lang="en-US" smtClean="0"/>
              <a:t>14-Sep-23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7FAFE35-4067-4FFB-B33A-94D9FA7BBAB9}" type="datetime1">
              <a:rPr lang="en-US" smtClean="0"/>
              <a:t>14-Sep-23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00537D47-7D42-49BE-B402-2D68B004DC2F}" type="datetime1">
              <a:rPr lang="en-US" smtClean="0"/>
              <a:t>14-Sep-23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E68F2-CE32-4016-8818-0BB2B1D1BE58}" type="datetime1">
              <a:rPr lang="en-US" smtClean="0"/>
              <a:t>14-Sep-23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65C1FAB-0AD5-4E98-818D-74B68C38D002}" type="datetime1">
              <a:rPr lang="en-US" smtClean="0"/>
              <a:t>14-Sep-23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D4D4904-797F-489C-B4DB-4E1F6FDD24C8}" type="datetime1">
              <a:rPr lang="en-US" smtClean="0"/>
              <a:t>14-Sep-23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52195B-73EF-4350-B288-F894B8414CC3}" type="datetime1">
              <a:rPr lang="en-US" smtClean="0"/>
              <a:t>14-Sep-23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133600"/>
            <a:ext cx="7086600" cy="1295400"/>
          </a:xfrm>
        </p:spPr>
        <p:txBody>
          <a:bodyPr>
            <a:noAutofit/>
          </a:bodyPr>
          <a:lstStyle/>
          <a:p>
            <a:pPr algn="ctr"/>
            <a:r>
              <a:rPr lang="en-US" sz="3600" dirty="0">
                <a:solidFill>
                  <a:srgbClr val="002060"/>
                </a:solidFill>
                <a:latin typeface="Calibri (Headings)"/>
              </a:rPr>
              <a:t>8051 MICRCONTROLLER </a:t>
            </a:r>
            <a:br>
              <a:rPr lang="en-US" sz="3600" dirty="0">
                <a:solidFill>
                  <a:srgbClr val="002060"/>
                </a:solidFill>
                <a:latin typeface="Calibri (Headings)"/>
              </a:rPr>
            </a:br>
            <a:r>
              <a:rPr lang="en-US" sz="3600" dirty="0">
                <a:solidFill>
                  <a:srgbClr val="002060"/>
                </a:solidFill>
                <a:latin typeface="Calibri (Headings)"/>
              </a:rPr>
              <a:t>Memory organization and I/O PORTS</a:t>
            </a:r>
          </a:p>
        </p:txBody>
      </p:sp>
      <p:sp>
        <p:nvSpPr>
          <p:cNvPr id="3" name="Content Placeholder 2"/>
          <p:cNvSpPr txBox="1">
            <a:spLocks/>
          </p:cNvSpPr>
          <p:nvPr/>
        </p:nvSpPr>
        <p:spPr>
          <a:xfrm>
            <a:off x="2209800" y="3733800"/>
            <a:ext cx="5638800" cy="18288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ctr"/>
            <a:r>
              <a:rPr lang="en-US" sz="1600" dirty="0" smtClean="0"/>
              <a:t>Farhan Sadaf</a:t>
            </a:r>
          </a:p>
          <a:p>
            <a:pPr algn="ctr"/>
            <a:r>
              <a:rPr lang="en-US" sz="1600" dirty="0" smtClean="0"/>
              <a:t>Lecturer, Dept. of CSE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sz="4000" b="1" dirty="0">
                <a:solidFill>
                  <a:srgbClr val="002060"/>
                </a:solidFill>
                <a:latin typeface="Calibri (Headings)"/>
              </a:rPr>
              <a:t>PORT 0</a:t>
            </a:r>
          </a:p>
        </p:txBody>
      </p:sp>
      <p:sp>
        <p:nvSpPr>
          <p:cNvPr id="3" name="Content Placeholder 2"/>
          <p:cNvSpPr>
            <a:spLocks noGrp="1"/>
          </p:cNvSpPr>
          <p:nvPr>
            <p:ph sz="quarter" idx="1"/>
          </p:nvPr>
        </p:nvSpPr>
        <p:spPr>
          <a:xfrm>
            <a:off x="457200" y="1600200"/>
            <a:ext cx="8281416" cy="4873752"/>
          </a:xfrm>
        </p:spPr>
        <p:txBody>
          <a:bodyPr>
            <a:normAutofit/>
          </a:bodyPr>
          <a:lstStyle/>
          <a:p>
            <a:pPr algn="just"/>
            <a:r>
              <a:rPr lang="en-US" sz="2600" dirty="0">
                <a:solidFill>
                  <a:srgbClr val="002060"/>
                </a:solidFill>
                <a:latin typeface="Calibri (Body)"/>
              </a:rPr>
              <a:t>Port </a:t>
            </a:r>
            <a:r>
              <a:rPr lang="en-US" sz="2600" dirty="0" smtClean="0">
                <a:solidFill>
                  <a:srgbClr val="002060"/>
                </a:solidFill>
                <a:latin typeface="Calibri (Body)"/>
              </a:rPr>
              <a:t>0 </a:t>
            </a:r>
            <a:r>
              <a:rPr lang="en-US" sz="2600" dirty="0">
                <a:solidFill>
                  <a:srgbClr val="002060"/>
                </a:solidFill>
                <a:latin typeface="Calibri (Body)"/>
              </a:rPr>
              <a:t>is an 8-bit I/O port with dual purpose. </a:t>
            </a:r>
          </a:p>
          <a:p>
            <a:pPr algn="just"/>
            <a:r>
              <a:rPr lang="en-US" sz="2600" dirty="0">
                <a:solidFill>
                  <a:srgbClr val="002060"/>
                </a:solidFill>
                <a:latin typeface="Calibri (Body)"/>
              </a:rPr>
              <a:t>If external memory is used, these port pins are used for the lower address byte address/data (AD0-AD7), otherwise all bits of the port are either input or output.</a:t>
            </a:r>
          </a:p>
          <a:p>
            <a:pPr algn="just"/>
            <a:r>
              <a:rPr lang="en-US" sz="2600" dirty="0">
                <a:solidFill>
                  <a:srgbClr val="002060"/>
                </a:solidFill>
                <a:latin typeface="Calibri (Body)"/>
              </a:rPr>
              <a:t>Unlike other ports, Port 0 is not provided with pull-up resistors internally ,so for PORT0 pull-up resistors of </a:t>
            </a:r>
            <a:r>
              <a:rPr lang="en-US" sz="2600" dirty="0" smtClean="0">
                <a:solidFill>
                  <a:srgbClr val="002060"/>
                </a:solidFill>
                <a:latin typeface="Calibri (Body)"/>
              </a:rPr>
              <a:t>nearly 10k </a:t>
            </a:r>
            <a:r>
              <a:rPr lang="en-US" sz="2600" dirty="0">
                <a:solidFill>
                  <a:srgbClr val="002060"/>
                </a:solidFill>
                <a:latin typeface="Calibri (Body)"/>
              </a:rPr>
              <a:t>are to be connected externally as shown in the fig on the next slide.</a:t>
            </a:r>
          </a:p>
        </p:txBody>
      </p:sp>
      <p:sp>
        <p:nvSpPr>
          <p:cNvPr id="4" name="Slide Number Placeholder 3"/>
          <p:cNvSpPr>
            <a:spLocks noGrp="1"/>
          </p:cNvSpPr>
          <p:nvPr>
            <p:ph type="sldNum" sz="quarter" idx="15"/>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049165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Calibri (Headings)"/>
              </a:rPr>
              <a:t>PORT 0</a:t>
            </a:r>
          </a:p>
        </p:txBody>
      </p:sp>
      <p:sp>
        <p:nvSpPr>
          <p:cNvPr id="4" name="Slide Number Placeholder 3"/>
          <p:cNvSpPr>
            <a:spLocks noGrp="1"/>
          </p:cNvSpPr>
          <p:nvPr>
            <p:ph type="sldNum" sz="quarter" idx="15"/>
          </p:nvPr>
        </p:nvSpPr>
        <p:spPr/>
        <p:txBody>
          <a:bodyPr/>
          <a:lstStyle/>
          <a:p>
            <a:fld id="{B6F15528-21DE-4FAA-801E-634DDDAF4B2B}" type="slidenum">
              <a:rPr lang="en-US" smtClean="0"/>
              <a:pPr/>
              <a:t>11</a:t>
            </a:fld>
            <a:endParaRPr lang="en-US"/>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11442"/>
            <a:ext cx="7290816" cy="4355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286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Pull-up Resistor</a:t>
            </a:r>
          </a:p>
        </p:txBody>
      </p:sp>
      <p:pic>
        <p:nvPicPr>
          <p:cNvPr id="4" name="Picture 3"/>
          <p:cNvPicPr>
            <a:picLocks noChangeAspect="1"/>
          </p:cNvPicPr>
          <p:nvPr/>
        </p:nvPicPr>
        <p:blipFill>
          <a:blip r:embed="rId2"/>
          <a:stretch>
            <a:fillRect/>
          </a:stretch>
        </p:blipFill>
        <p:spPr>
          <a:xfrm>
            <a:off x="204358" y="1676400"/>
            <a:ext cx="8253842" cy="4114799"/>
          </a:xfrm>
          <a:prstGeom prst="rect">
            <a:avLst/>
          </a:prstGeom>
        </p:spPr>
      </p:pic>
    </p:spTree>
    <p:extLst>
      <p:ext uri="{BB962C8B-B14F-4D97-AF65-F5344CB8AC3E}">
        <p14:creationId xmlns:p14="http://schemas.microsoft.com/office/powerpoint/2010/main" val="59366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Calibri (Headings)"/>
              </a:rPr>
              <a:t>Dual role of port 0</a:t>
            </a:r>
          </a:p>
        </p:txBody>
      </p:sp>
      <p:sp>
        <p:nvSpPr>
          <p:cNvPr id="3" name="Content Placeholder 2"/>
          <p:cNvSpPr>
            <a:spLocks noGrp="1"/>
          </p:cNvSpPr>
          <p:nvPr>
            <p:ph sz="quarter" idx="1"/>
          </p:nvPr>
        </p:nvSpPr>
        <p:spPr>
          <a:xfrm>
            <a:off x="457200" y="1600200"/>
            <a:ext cx="8281416" cy="4873752"/>
          </a:xfrm>
        </p:spPr>
        <p:txBody>
          <a:bodyPr>
            <a:normAutofit/>
          </a:bodyPr>
          <a:lstStyle/>
          <a:p>
            <a:pPr algn="just"/>
            <a:r>
              <a:rPr lang="en-US" sz="2600" dirty="0">
                <a:solidFill>
                  <a:srgbClr val="002060"/>
                </a:solidFill>
                <a:latin typeface="Calibri (Body)"/>
              </a:rPr>
              <a:t>Port 0 </a:t>
            </a:r>
            <a:r>
              <a:rPr lang="en-US" sz="2600" dirty="0" smtClean="0">
                <a:solidFill>
                  <a:srgbClr val="002060"/>
                </a:solidFill>
                <a:latin typeface="Calibri (Body)"/>
              </a:rPr>
              <a:t>can </a:t>
            </a:r>
            <a:r>
              <a:rPr lang="en-US" sz="2600" dirty="0">
                <a:solidFill>
                  <a:srgbClr val="002060"/>
                </a:solidFill>
                <a:latin typeface="Calibri (Body)"/>
              </a:rPr>
              <a:t>also be used as address/data </a:t>
            </a:r>
            <a:r>
              <a:rPr lang="en-US" sz="2600" dirty="0" smtClean="0">
                <a:solidFill>
                  <a:srgbClr val="002060"/>
                </a:solidFill>
                <a:latin typeface="Calibri (Body)"/>
              </a:rPr>
              <a:t>bus (</a:t>
            </a:r>
            <a:r>
              <a:rPr lang="en-US" sz="2600" dirty="0">
                <a:solidFill>
                  <a:srgbClr val="002060"/>
                </a:solidFill>
                <a:latin typeface="Calibri (Body)"/>
              </a:rPr>
              <a:t>AD0-AD7), allowing it to be used for both address and data. </a:t>
            </a:r>
          </a:p>
          <a:p>
            <a:pPr algn="just"/>
            <a:r>
              <a:rPr lang="en-US" sz="2600" dirty="0">
                <a:solidFill>
                  <a:srgbClr val="002060"/>
                </a:solidFill>
                <a:latin typeface="Calibri (Body)"/>
              </a:rPr>
              <a:t>When connecting the 8051 to an external memory, port 0 provides both address and data.</a:t>
            </a:r>
          </a:p>
          <a:p>
            <a:pPr algn="just"/>
            <a:r>
              <a:rPr lang="en-US" sz="2600" dirty="0">
                <a:solidFill>
                  <a:srgbClr val="002060"/>
                </a:solidFill>
                <a:latin typeface="Calibri (Body)"/>
              </a:rPr>
              <a:t>The 8051 multiplexes address and data through port 0 to save the pins. ALE indicates whether  P0 has address or data. </a:t>
            </a:r>
          </a:p>
          <a:p>
            <a:pPr algn="just"/>
            <a:r>
              <a:rPr lang="en-US" sz="2600" dirty="0">
                <a:solidFill>
                  <a:srgbClr val="002060"/>
                </a:solidFill>
                <a:latin typeface="Calibri (Body)"/>
              </a:rPr>
              <a:t>When ALE = 0, it provides data D0-D7, and </a:t>
            </a:r>
            <a:r>
              <a:rPr lang="en-US" sz="2600" dirty="0" smtClean="0">
                <a:solidFill>
                  <a:srgbClr val="002060"/>
                </a:solidFill>
                <a:latin typeface="Calibri (Body)"/>
              </a:rPr>
              <a:t>when </a:t>
            </a:r>
            <a:r>
              <a:rPr lang="en-US" sz="2600" dirty="0">
                <a:solidFill>
                  <a:srgbClr val="002060"/>
                </a:solidFill>
                <a:latin typeface="Calibri (Body)"/>
              </a:rPr>
              <a:t>ALE </a:t>
            </a:r>
            <a:r>
              <a:rPr lang="en-US" sz="2600" dirty="0" smtClean="0">
                <a:solidFill>
                  <a:srgbClr val="002060"/>
                </a:solidFill>
                <a:latin typeface="Calibri (Body)"/>
              </a:rPr>
              <a:t>= 1 </a:t>
            </a:r>
            <a:r>
              <a:rPr lang="en-US" sz="2600" dirty="0">
                <a:solidFill>
                  <a:srgbClr val="002060"/>
                </a:solidFill>
                <a:latin typeface="Calibri (Body)"/>
              </a:rPr>
              <a:t>it provides </a:t>
            </a:r>
            <a:r>
              <a:rPr lang="en-US" sz="2600" dirty="0" smtClean="0">
                <a:solidFill>
                  <a:srgbClr val="002060"/>
                </a:solidFill>
                <a:latin typeface="Calibri (Body)"/>
              </a:rPr>
              <a:t>address </a:t>
            </a:r>
            <a:r>
              <a:rPr lang="en-US" sz="2600" dirty="0">
                <a:solidFill>
                  <a:srgbClr val="002060"/>
                </a:solidFill>
                <a:latin typeface="Calibri (Body)"/>
              </a:rPr>
              <a:t>and data with the help of a 74LS373 latch.</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695865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Calibri (Headings)"/>
              </a:rPr>
              <a:t>Port 1</a:t>
            </a:r>
          </a:p>
        </p:txBody>
      </p:sp>
      <p:sp>
        <p:nvSpPr>
          <p:cNvPr id="3" name="Content Placeholder 2"/>
          <p:cNvSpPr>
            <a:spLocks noGrp="1"/>
          </p:cNvSpPr>
          <p:nvPr>
            <p:ph sz="quarter" idx="1"/>
          </p:nvPr>
        </p:nvSpPr>
        <p:spPr>
          <a:xfrm>
            <a:off x="457200" y="1600200"/>
            <a:ext cx="8281416" cy="4873752"/>
          </a:xfrm>
        </p:spPr>
        <p:txBody>
          <a:bodyPr>
            <a:normAutofit/>
          </a:bodyPr>
          <a:lstStyle/>
          <a:p>
            <a:pPr algn="just"/>
            <a:r>
              <a:rPr lang="en-US" sz="2600" dirty="0">
                <a:solidFill>
                  <a:srgbClr val="002060"/>
                </a:solidFill>
                <a:latin typeface="Calibri (Body)"/>
              </a:rPr>
              <a:t>Port 1 occupies a total of 8 pins (</a:t>
            </a:r>
            <a:r>
              <a:rPr lang="en-US" sz="2600" dirty="0" smtClean="0">
                <a:solidFill>
                  <a:srgbClr val="002060"/>
                </a:solidFill>
                <a:latin typeface="Calibri (Body)"/>
              </a:rPr>
              <a:t>pins 1 </a:t>
            </a:r>
            <a:r>
              <a:rPr lang="en-US" sz="2600" dirty="0">
                <a:solidFill>
                  <a:srgbClr val="002060"/>
                </a:solidFill>
                <a:latin typeface="Calibri (Body)"/>
              </a:rPr>
              <a:t>through 8). </a:t>
            </a:r>
          </a:p>
          <a:p>
            <a:pPr algn="just"/>
            <a:r>
              <a:rPr lang="en-US" sz="2600" dirty="0">
                <a:solidFill>
                  <a:srgbClr val="002060"/>
                </a:solidFill>
                <a:latin typeface="Calibri (Body)"/>
              </a:rPr>
              <a:t>It has no dual application and acts only as </a:t>
            </a:r>
            <a:r>
              <a:rPr lang="en-US" sz="2600" dirty="0" smtClean="0">
                <a:solidFill>
                  <a:srgbClr val="002060"/>
                </a:solidFill>
                <a:latin typeface="Calibri (Body)"/>
              </a:rPr>
              <a:t>input </a:t>
            </a:r>
            <a:r>
              <a:rPr lang="en-US" sz="2600" dirty="0">
                <a:solidFill>
                  <a:srgbClr val="002060"/>
                </a:solidFill>
                <a:latin typeface="Calibri (Body)"/>
              </a:rPr>
              <a:t>or output port. </a:t>
            </a:r>
          </a:p>
          <a:p>
            <a:pPr algn="just"/>
            <a:r>
              <a:rPr lang="en-US" sz="2600" dirty="0">
                <a:solidFill>
                  <a:srgbClr val="002060"/>
                </a:solidFill>
                <a:latin typeface="Calibri (Body)"/>
              </a:rPr>
              <a:t>In contrast to port 0, this port does not need any pull-up resistors </a:t>
            </a:r>
            <a:r>
              <a:rPr lang="en-US" sz="2600" dirty="0" smtClean="0">
                <a:solidFill>
                  <a:srgbClr val="002060"/>
                </a:solidFill>
                <a:latin typeface="Calibri (Body)"/>
              </a:rPr>
              <a:t>since pull-up resistors </a:t>
            </a:r>
            <a:r>
              <a:rPr lang="en-US" sz="2600" dirty="0">
                <a:solidFill>
                  <a:srgbClr val="002060"/>
                </a:solidFill>
                <a:latin typeface="Calibri (Body)"/>
              </a:rPr>
              <a:t>connected  internally. </a:t>
            </a:r>
          </a:p>
          <a:p>
            <a:pPr algn="just"/>
            <a:r>
              <a:rPr lang="en-US" sz="2600" dirty="0">
                <a:solidFill>
                  <a:srgbClr val="002060"/>
                </a:solidFill>
                <a:latin typeface="Calibri (Body)"/>
              </a:rPr>
              <a:t>Upon reset, Port 1 is configured as an output port. </a:t>
            </a:r>
          </a:p>
          <a:p>
            <a:endParaRPr lang="en-US" sz="2600" dirty="0">
              <a:solidFill>
                <a:srgbClr val="002060"/>
              </a:solidFill>
              <a:latin typeface="Calibri (Body)"/>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00559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Calibri (Headings)"/>
              </a:rPr>
              <a:t>Port 1</a:t>
            </a:r>
          </a:p>
        </p:txBody>
      </p:sp>
      <p:sp>
        <p:nvSpPr>
          <p:cNvPr id="3" name="Content Placeholder 2"/>
          <p:cNvSpPr>
            <a:spLocks noGrp="1"/>
          </p:cNvSpPr>
          <p:nvPr>
            <p:ph sz="quarter" idx="1"/>
          </p:nvPr>
        </p:nvSpPr>
        <p:spPr>
          <a:xfrm>
            <a:off x="457200" y="1600200"/>
            <a:ext cx="8281416" cy="4873752"/>
          </a:xfrm>
        </p:spPr>
        <p:txBody>
          <a:bodyPr/>
          <a:lstStyle/>
          <a:p>
            <a:pPr algn="just"/>
            <a:r>
              <a:rPr lang="en-US" sz="2600" dirty="0">
                <a:solidFill>
                  <a:srgbClr val="002060"/>
                </a:solidFill>
                <a:latin typeface="Calibri (Body)"/>
              </a:rPr>
              <a:t>To configure it as an input port , port bits  must be set  </a:t>
            </a:r>
            <a:r>
              <a:rPr lang="en-US" sz="2600" dirty="0" err="1">
                <a:solidFill>
                  <a:srgbClr val="002060"/>
                </a:solidFill>
                <a:latin typeface="Calibri (Body)"/>
              </a:rPr>
              <a:t>i.e</a:t>
            </a:r>
            <a:r>
              <a:rPr lang="en-US" sz="2600" dirty="0">
                <a:solidFill>
                  <a:srgbClr val="002060"/>
                </a:solidFill>
                <a:latin typeface="Calibri (Body)"/>
              </a:rPr>
              <a:t> a high bit  must be sent to all the port pins. </a:t>
            </a:r>
          </a:p>
          <a:p>
            <a:pPr algn="just"/>
            <a:r>
              <a:rPr lang="en-US" sz="2600" dirty="0">
                <a:solidFill>
                  <a:srgbClr val="002060"/>
                </a:solidFill>
                <a:latin typeface="Calibri (Body)"/>
              </a:rPr>
              <a:t>For Ex :</a:t>
            </a:r>
          </a:p>
          <a:p>
            <a:pPr marL="0" indent="0" algn="just">
              <a:buNone/>
            </a:pPr>
            <a:r>
              <a:rPr lang="en-US" sz="2600" dirty="0">
                <a:solidFill>
                  <a:srgbClr val="002060"/>
                </a:solidFill>
                <a:latin typeface="Calibri (Body)"/>
              </a:rPr>
              <a:t>            MOV A, #0FFH   ; A=FF HEX</a:t>
            </a:r>
          </a:p>
          <a:p>
            <a:pPr marL="0" indent="0" algn="just">
              <a:buNone/>
            </a:pPr>
            <a:r>
              <a:rPr lang="en-US" sz="2600" dirty="0">
                <a:solidFill>
                  <a:srgbClr val="002060"/>
                </a:solidFill>
                <a:latin typeface="Calibri (Body)"/>
              </a:rPr>
              <a:t>            MOV P1</a:t>
            </a:r>
            <a:r>
              <a:rPr lang="en-US" sz="2600" dirty="0" smtClean="0">
                <a:solidFill>
                  <a:srgbClr val="002060"/>
                </a:solidFill>
                <a:latin typeface="Calibri (Body)"/>
              </a:rPr>
              <a:t>, A     ; make </a:t>
            </a:r>
            <a:r>
              <a:rPr lang="en-US" sz="2600" dirty="0">
                <a:solidFill>
                  <a:srgbClr val="002060"/>
                </a:solidFill>
                <a:latin typeface="Calibri (Body)"/>
              </a:rPr>
              <a:t>P1 an input port by writing  1’s to all of its pins</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106455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Calibri (Headings)"/>
              </a:rPr>
              <a:t>Port 2 </a:t>
            </a:r>
          </a:p>
        </p:txBody>
      </p:sp>
      <p:sp>
        <p:nvSpPr>
          <p:cNvPr id="3" name="Content Placeholder 2"/>
          <p:cNvSpPr>
            <a:spLocks noGrp="1"/>
          </p:cNvSpPr>
          <p:nvPr>
            <p:ph sz="quarter" idx="1"/>
          </p:nvPr>
        </p:nvSpPr>
        <p:spPr>
          <a:xfrm>
            <a:off x="453788" y="1676400"/>
            <a:ext cx="8284828" cy="4873752"/>
          </a:xfrm>
        </p:spPr>
        <p:txBody>
          <a:bodyPr/>
          <a:lstStyle/>
          <a:p>
            <a:pPr algn="just"/>
            <a:r>
              <a:rPr lang="en-US" sz="2600" dirty="0">
                <a:solidFill>
                  <a:srgbClr val="002060"/>
                </a:solidFill>
                <a:latin typeface="Calibri (Body)"/>
              </a:rPr>
              <a:t>Port 2 is also an eight bit parallel port. (pins 21- 28). </a:t>
            </a:r>
          </a:p>
          <a:p>
            <a:pPr algn="just"/>
            <a:r>
              <a:rPr lang="en-US" sz="2600" dirty="0">
                <a:solidFill>
                  <a:srgbClr val="002060"/>
                </a:solidFill>
                <a:latin typeface="Calibri (Body)"/>
              </a:rPr>
              <a:t>It can be used as input or output port.</a:t>
            </a:r>
          </a:p>
          <a:p>
            <a:pPr algn="just"/>
            <a:r>
              <a:rPr lang="en-US" sz="2600" dirty="0">
                <a:solidFill>
                  <a:srgbClr val="002060"/>
                </a:solidFill>
                <a:latin typeface="Calibri (Body)"/>
              </a:rPr>
              <a:t>As this port is provided with internal pull-up resistors it  does not need any external pull-up resistors. </a:t>
            </a:r>
          </a:p>
          <a:p>
            <a:pPr algn="just"/>
            <a:r>
              <a:rPr lang="en-US" sz="2600" dirty="0">
                <a:solidFill>
                  <a:srgbClr val="002060"/>
                </a:solidFill>
                <a:latin typeface="Calibri (Body)"/>
              </a:rPr>
              <a:t>Upon reset, Port 2 is configured as an output port. </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778441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Calibri (Headings)"/>
              </a:rPr>
              <a:t>Port 2 </a:t>
            </a:r>
          </a:p>
        </p:txBody>
      </p:sp>
      <p:sp>
        <p:nvSpPr>
          <p:cNvPr id="3" name="Content Placeholder 2"/>
          <p:cNvSpPr>
            <a:spLocks noGrp="1"/>
          </p:cNvSpPr>
          <p:nvPr>
            <p:ph sz="quarter" idx="1"/>
          </p:nvPr>
        </p:nvSpPr>
        <p:spPr>
          <a:xfrm>
            <a:off x="457200" y="1600200"/>
            <a:ext cx="8281416" cy="4873752"/>
          </a:xfrm>
        </p:spPr>
        <p:txBody>
          <a:bodyPr>
            <a:normAutofit/>
          </a:bodyPr>
          <a:lstStyle/>
          <a:p>
            <a:pPr algn="just"/>
            <a:r>
              <a:rPr lang="en-US" sz="2600" dirty="0">
                <a:solidFill>
                  <a:srgbClr val="002060"/>
                </a:solidFill>
                <a:latin typeface="Calibri (Body)"/>
              </a:rPr>
              <a:t>If the port is to be used as input port, all the port bits must be made high by sending FF to the port. </a:t>
            </a:r>
          </a:p>
          <a:p>
            <a:pPr algn="just"/>
            <a:r>
              <a:rPr lang="en-US" sz="2600" dirty="0">
                <a:solidFill>
                  <a:srgbClr val="002060"/>
                </a:solidFill>
                <a:latin typeface="Calibri (Body)"/>
              </a:rPr>
              <a:t>For ex,</a:t>
            </a:r>
          </a:p>
          <a:p>
            <a:pPr marL="0" indent="0" algn="just">
              <a:buNone/>
            </a:pPr>
            <a:r>
              <a:rPr lang="en-US" sz="2600" dirty="0">
                <a:solidFill>
                  <a:srgbClr val="002060"/>
                </a:solidFill>
                <a:latin typeface="Calibri (Body)"/>
              </a:rPr>
              <a:t>         MOV A, #0FFH         ; A=FF hex</a:t>
            </a:r>
          </a:p>
          <a:p>
            <a:pPr marL="0" indent="0" algn="just">
              <a:buNone/>
            </a:pPr>
            <a:r>
              <a:rPr lang="en-US" sz="2600" dirty="0">
                <a:solidFill>
                  <a:srgbClr val="002060"/>
                </a:solidFill>
                <a:latin typeface="Calibri (Body)"/>
              </a:rPr>
              <a:t>         MOV P2, A               ; make P2 an input port by writing all 1’s to it</a:t>
            </a:r>
          </a:p>
          <a:p>
            <a:pPr algn="just"/>
            <a:endParaRPr lang="en-US" sz="2600" dirty="0">
              <a:solidFill>
                <a:srgbClr val="002060"/>
              </a:solidFill>
              <a:latin typeface="Calibri (Body)"/>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16723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Calibri (Headings)"/>
              </a:rPr>
              <a:t>Dual role of port 2 </a:t>
            </a:r>
          </a:p>
        </p:txBody>
      </p:sp>
      <p:sp>
        <p:nvSpPr>
          <p:cNvPr id="3" name="Content Placeholder 2"/>
          <p:cNvSpPr>
            <a:spLocks noGrp="1"/>
          </p:cNvSpPr>
          <p:nvPr>
            <p:ph sz="quarter" idx="1"/>
          </p:nvPr>
        </p:nvSpPr>
        <p:spPr>
          <a:xfrm>
            <a:off x="457200" y="1600200"/>
            <a:ext cx="8281416" cy="4873752"/>
          </a:xfrm>
        </p:spPr>
        <p:txBody>
          <a:bodyPr>
            <a:normAutofit/>
          </a:bodyPr>
          <a:lstStyle/>
          <a:p>
            <a:pPr algn="just"/>
            <a:r>
              <a:rPr lang="en-US" sz="2600" dirty="0">
                <a:solidFill>
                  <a:srgbClr val="002060"/>
                </a:solidFill>
                <a:latin typeface="Calibri (Body)"/>
              </a:rPr>
              <a:t>Port2  lines are also associated with the higher order address lines A8-A15. </a:t>
            </a:r>
          </a:p>
          <a:p>
            <a:pPr algn="just"/>
            <a:r>
              <a:rPr lang="en-US" sz="2600" dirty="0">
                <a:solidFill>
                  <a:srgbClr val="002060"/>
                </a:solidFill>
                <a:latin typeface="Calibri (Body)"/>
              </a:rPr>
              <a:t>In systems based on the 8751, 8951, and DS5000, Port2 is used as simple I/O port.. But, in 8051-based systems, port 2 is used along with P0 to provide the 16-bit address for the external memory.</a:t>
            </a:r>
          </a:p>
          <a:p>
            <a:pPr algn="just"/>
            <a:r>
              <a:rPr lang="en-US" sz="2600" dirty="0">
                <a:solidFill>
                  <a:srgbClr val="002060"/>
                </a:solidFill>
                <a:latin typeface="Calibri (Body)"/>
              </a:rPr>
              <a:t>Since an 8051 is capable of accessing 64K bytes of external memory, it needs a path for the 16 bits of the address.</a:t>
            </a:r>
          </a:p>
        </p:txBody>
      </p:sp>
      <p:sp>
        <p:nvSpPr>
          <p:cNvPr id="4" name="Slide Number Placeholder 3"/>
          <p:cNvSpPr>
            <a:spLocks noGrp="1"/>
          </p:cNvSpPr>
          <p:nvPr>
            <p:ph type="sldNum" sz="quarter" idx="15"/>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122855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Calibri (Headings)"/>
              </a:rPr>
              <a:t>Dual role of port 2 </a:t>
            </a:r>
          </a:p>
        </p:txBody>
      </p:sp>
      <p:sp>
        <p:nvSpPr>
          <p:cNvPr id="3" name="Content Placeholder 2"/>
          <p:cNvSpPr>
            <a:spLocks noGrp="1"/>
          </p:cNvSpPr>
          <p:nvPr>
            <p:ph sz="quarter" idx="1"/>
          </p:nvPr>
        </p:nvSpPr>
        <p:spPr>
          <a:xfrm>
            <a:off x="457200" y="1600200"/>
            <a:ext cx="8281416" cy="4873752"/>
          </a:xfrm>
        </p:spPr>
        <p:txBody>
          <a:bodyPr/>
          <a:lstStyle/>
          <a:p>
            <a:pPr algn="just"/>
            <a:r>
              <a:rPr lang="en-US" sz="2600" dirty="0">
                <a:solidFill>
                  <a:srgbClr val="002060"/>
                </a:solidFill>
                <a:latin typeface="Calibri (Body)"/>
              </a:rPr>
              <a:t>While P0 provides the lower 8 bits via A0-A7, it is the job of P2 to provide bits A8-A15 of the address.</a:t>
            </a:r>
          </a:p>
          <a:p>
            <a:pPr algn="just"/>
            <a:r>
              <a:rPr lang="en-US" sz="2600" dirty="0">
                <a:solidFill>
                  <a:srgbClr val="002060"/>
                </a:solidFill>
                <a:latin typeface="Calibri (Body)"/>
              </a:rPr>
              <a:t>In other words, when 8051 is connected to external memory, Port 2 is used for the upper 8 bits of the 16 bit address, and it cannot be used for I/O operations.</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33448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Memory organization </a:t>
            </a:r>
          </a:p>
        </p:txBody>
      </p:sp>
      <p:sp>
        <p:nvSpPr>
          <p:cNvPr id="3" name="Content Placeholder 2"/>
          <p:cNvSpPr>
            <a:spLocks noGrp="1"/>
          </p:cNvSpPr>
          <p:nvPr>
            <p:ph sz="quarter" idx="1"/>
          </p:nvPr>
        </p:nvSpPr>
        <p:spPr>
          <a:xfrm>
            <a:off x="457200" y="1600200"/>
            <a:ext cx="8281416" cy="4873752"/>
          </a:xfrm>
        </p:spPr>
        <p:txBody>
          <a:bodyPr>
            <a:normAutofit lnSpcReduction="10000"/>
          </a:bodyPr>
          <a:lstStyle/>
          <a:p>
            <a:pPr algn="just"/>
            <a:r>
              <a:rPr lang="en-US" sz="2600" dirty="0">
                <a:solidFill>
                  <a:srgbClr val="002060"/>
                </a:solidFill>
                <a:latin typeface="Calibri (Body)"/>
              </a:rPr>
              <a:t>The 8051 microcontroller has 128 bytes of Internal RAM and 4KB of on chip ROM .</a:t>
            </a:r>
          </a:p>
          <a:p>
            <a:pPr algn="just"/>
            <a:r>
              <a:rPr lang="en-US" sz="2600" dirty="0">
                <a:solidFill>
                  <a:srgbClr val="002060"/>
                </a:solidFill>
                <a:latin typeface="Calibri (Body)"/>
              </a:rPr>
              <a:t>The RAM is also known as Data </a:t>
            </a:r>
            <a:r>
              <a:rPr lang="en-US" sz="2600" dirty="0" smtClean="0">
                <a:solidFill>
                  <a:srgbClr val="002060"/>
                </a:solidFill>
                <a:latin typeface="Calibri (Body)"/>
              </a:rPr>
              <a:t>memory and </a:t>
            </a:r>
            <a:r>
              <a:rPr lang="en-US" sz="2600" dirty="0">
                <a:solidFill>
                  <a:srgbClr val="002060"/>
                </a:solidFill>
                <a:latin typeface="Calibri (Body)"/>
              </a:rPr>
              <a:t>the ROM is known as program memory. The program memory is also known as Code memory .</a:t>
            </a:r>
          </a:p>
          <a:p>
            <a:pPr algn="just"/>
            <a:r>
              <a:rPr lang="en-US" sz="2600" dirty="0">
                <a:solidFill>
                  <a:srgbClr val="002060"/>
                </a:solidFill>
                <a:latin typeface="Calibri (Body)"/>
              </a:rPr>
              <a:t>This Code memory holds the actual 8051 program that is to be executed. </a:t>
            </a:r>
            <a:r>
              <a:rPr lang="en-US" sz="2600" dirty="0" smtClean="0">
                <a:solidFill>
                  <a:srgbClr val="002060"/>
                </a:solidFill>
                <a:latin typeface="Calibri (Body)"/>
              </a:rPr>
              <a:t>In </a:t>
            </a:r>
            <a:r>
              <a:rPr lang="en-US" sz="2600" dirty="0">
                <a:solidFill>
                  <a:srgbClr val="002060"/>
                </a:solidFill>
                <a:latin typeface="Calibri (Body)"/>
              </a:rPr>
              <a:t>8051 this memory is limited to 4K .</a:t>
            </a:r>
          </a:p>
          <a:p>
            <a:pPr algn="just"/>
            <a:r>
              <a:rPr lang="en-US" sz="2600" dirty="0">
                <a:solidFill>
                  <a:srgbClr val="002060"/>
                </a:solidFill>
                <a:latin typeface="Calibri (Body)"/>
              </a:rPr>
              <a:t>The 8051 has only 128 bytes of Internal RAM but it supports 64kB of external RAM. </a:t>
            </a:r>
          </a:p>
          <a:p>
            <a:pPr algn="just"/>
            <a:r>
              <a:rPr lang="en-US" sz="2600" dirty="0">
                <a:solidFill>
                  <a:srgbClr val="002060"/>
                </a:solidFill>
                <a:latin typeface="Calibri (Body)"/>
              </a:rPr>
              <a:t>As the name suggests, external RAM is any random access memory which is off-chip.</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550273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Calibri (Headings)"/>
              </a:rPr>
              <a:t>PORT 3 </a:t>
            </a:r>
          </a:p>
        </p:txBody>
      </p:sp>
      <p:sp>
        <p:nvSpPr>
          <p:cNvPr id="3" name="Content Placeholder 2"/>
          <p:cNvSpPr>
            <a:spLocks noGrp="1"/>
          </p:cNvSpPr>
          <p:nvPr>
            <p:ph sz="quarter" idx="1"/>
          </p:nvPr>
        </p:nvSpPr>
        <p:spPr>
          <a:xfrm>
            <a:off x="457200" y="1676400"/>
            <a:ext cx="8281416" cy="4873752"/>
          </a:xfrm>
        </p:spPr>
        <p:txBody>
          <a:bodyPr>
            <a:normAutofit/>
          </a:bodyPr>
          <a:lstStyle/>
          <a:p>
            <a:pPr algn="just"/>
            <a:r>
              <a:rPr lang="en-US" sz="2600" dirty="0">
                <a:solidFill>
                  <a:srgbClr val="002060"/>
                </a:solidFill>
                <a:latin typeface="Calibri (Body)"/>
              </a:rPr>
              <a:t>Port3 is also an 8-bit parallel </a:t>
            </a:r>
            <a:r>
              <a:rPr lang="en-US" sz="2600" dirty="0" smtClean="0">
                <a:solidFill>
                  <a:srgbClr val="002060"/>
                </a:solidFill>
                <a:latin typeface="Calibri (Body)"/>
              </a:rPr>
              <a:t>port </a:t>
            </a:r>
            <a:r>
              <a:rPr lang="en-US" sz="2600" dirty="0">
                <a:solidFill>
                  <a:srgbClr val="002060"/>
                </a:solidFill>
                <a:latin typeface="Calibri (Body)"/>
              </a:rPr>
              <a:t>with dual function</a:t>
            </a:r>
            <a:r>
              <a:rPr lang="en-US" sz="2600" dirty="0" smtClean="0">
                <a:solidFill>
                  <a:srgbClr val="002060"/>
                </a:solidFill>
                <a:latin typeface="Calibri (Body)"/>
              </a:rPr>
              <a:t>. (pins </a:t>
            </a:r>
            <a:r>
              <a:rPr lang="en-US" sz="2600" dirty="0">
                <a:solidFill>
                  <a:srgbClr val="002060"/>
                </a:solidFill>
                <a:latin typeface="Calibri (Body)"/>
              </a:rPr>
              <a:t>10 to 17). </a:t>
            </a:r>
          </a:p>
          <a:p>
            <a:pPr algn="just"/>
            <a:r>
              <a:rPr lang="en-US" sz="2600" dirty="0">
                <a:solidFill>
                  <a:srgbClr val="002060"/>
                </a:solidFill>
                <a:latin typeface="Calibri (Body)"/>
              </a:rPr>
              <a:t>The port pins can  be used  for I/O operations </a:t>
            </a:r>
            <a:r>
              <a:rPr lang="en-US" sz="2600" dirty="0" smtClean="0">
                <a:solidFill>
                  <a:srgbClr val="002060"/>
                </a:solidFill>
                <a:latin typeface="Calibri (Body)"/>
              </a:rPr>
              <a:t>as </a:t>
            </a:r>
            <a:r>
              <a:rPr lang="en-US" sz="2600" dirty="0">
                <a:solidFill>
                  <a:srgbClr val="002060"/>
                </a:solidFill>
                <a:latin typeface="Calibri (Body)"/>
              </a:rPr>
              <a:t>well as for </a:t>
            </a:r>
            <a:r>
              <a:rPr lang="en-US" sz="2600" dirty="0" smtClean="0">
                <a:solidFill>
                  <a:srgbClr val="002060"/>
                </a:solidFill>
                <a:latin typeface="Calibri (Body)"/>
              </a:rPr>
              <a:t>control operations</a:t>
            </a:r>
            <a:r>
              <a:rPr lang="en-US" sz="2600" dirty="0">
                <a:solidFill>
                  <a:srgbClr val="002060"/>
                </a:solidFill>
                <a:latin typeface="Calibri (Body)"/>
              </a:rPr>
              <a:t>.</a:t>
            </a:r>
          </a:p>
          <a:p>
            <a:pPr algn="just"/>
            <a:r>
              <a:rPr lang="en-US" sz="2600" dirty="0">
                <a:solidFill>
                  <a:srgbClr val="002060"/>
                </a:solidFill>
                <a:latin typeface="Calibri (Body)"/>
              </a:rPr>
              <a:t>Port 3 also do not need any </a:t>
            </a:r>
            <a:r>
              <a:rPr lang="en-US" sz="2600" dirty="0" smtClean="0">
                <a:solidFill>
                  <a:srgbClr val="002060"/>
                </a:solidFill>
                <a:latin typeface="Calibri (Body)"/>
              </a:rPr>
              <a:t>external </a:t>
            </a:r>
            <a:r>
              <a:rPr lang="en-US" sz="2600" dirty="0">
                <a:solidFill>
                  <a:srgbClr val="002060"/>
                </a:solidFill>
                <a:latin typeface="Calibri (Body)"/>
              </a:rPr>
              <a:t>pull-up resistors as they are provided </a:t>
            </a:r>
            <a:r>
              <a:rPr lang="en-US" sz="2600" dirty="0" smtClean="0">
                <a:solidFill>
                  <a:srgbClr val="002060"/>
                </a:solidFill>
                <a:latin typeface="Calibri (Body)"/>
              </a:rPr>
              <a:t>internally </a:t>
            </a:r>
            <a:r>
              <a:rPr lang="en-US" sz="2600" dirty="0">
                <a:solidFill>
                  <a:srgbClr val="002060"/>
                </a:solidFill>
                <a:latin typeface="Calibri (Body)"/>
              </a:rPr>
              <a:t>similar to the case of </a:t>
            </a:r>
            <a:r>
              <a:rPr lang="en-US" sz="2600" dirty="0" smtClean="0">
                <a:solidFill>
                  <a:srgbClr val="002060"/>
                </a:solidFill>
                <a:latin typeface="Calibri (Body)"/>
              </a:rPr>
              <a:t>Port 2 </a:t>
            </a:r>
            <a:r>
              <a:rPr lang="en-US" sz="2600" dirty="0">
                <a:solidFill>
                  <a:srgbClr val="002060"/>
                </a:solidFill>
                <a:latin typeface="Calibri (Body)"/>
              </a:rPr>
              <a:t>&amp; Port 1. </a:t>
            </a:r>
          </a:p>
          <a:p>
            <a:pPr algn="just"/>
            <a:r>
              <a:rPr lang="en-US" sz="2600" dirty="0">
                <a:solidFill>
                  <a:srgbClr val="002060"/>
                </a:solidFill>
                <a:latin typeface="Calibri (Body)"/>
              </a:rPr>
              <a:t>Upon reset </a:t>
            </a:r>
            <a:r>
              <a:rPr lang="en-US" sz="2600" dirty="0" smtClean="0">
                <a:solidFill>
                  <a:srgbClr val="002060"/>
                </a:solidFill>
                <a:latin typeface="Calibri (Body)"/>
              </a:rPr>
              <a:t>port </a:t>
            </a:r>
            <a:r>
              <a:rPr lang="en-US" sz="2600" dirty="0">
                <a:solidFill>
                  <a:srgbClr val="002060"/>
                </a:solidFill>
                <a:latin typeface="Calibri (Body)"/>
              </a:rPr>
              <a:t>3 is configured as an output port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151888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Calibri (Headings)"/>
              </a:rPr>
              <a:t>PORT 3 </a:t>
            </a:r>
          </a:p>
        </p:txBody>
      </p:sp>
      <p:sp>
        <p:nvSpPr>
          <p:cNvPr id="3" name="Content Placeholder 2"/>
          <p:cNvSpPr>
            <a:spLocks noGrp="1"/>
          </p:cNvSpPr>
          <p:nvPr>
            <p:ph sz="quarter" idx="1"/>
          </p:nvPr>
        </p:nvSpPr>
        <p:spPr>
          <a:xfrm>
            <a:off x="457200" y="1600200"/>
            <a:ext cx="8281416" cy="4873752"/>
          </a:xfrm>
        </p:spPr>
        <p:txBody>
          <a:bodyPr/>
          <a:lstStyle/>
          <a:p>
            <a:pPr algn="just"/>
            <a:r>
              <a:rPr lang="en-US" sz="2600" dirty="0">
                <a:solidFill>
                  <a:srgbClr val="002060"/>
                </a:solidFill>
                <a:latin typeface="Calibri (Body)"/>
              </a:rPr>
              <a:t>If the port is to be used as input port, all the port bits must be made high by sending FF to the port. </a:t>
            </a:r>
          </a:p>
          <a:p>
            <a:r>
              <a:rPr lang="en-US" sz="2600" dirty="0">
                <a:solidFill>
                  <a:srgbClr val="002060"/>
                </a:solidFill>
                <a:latin typeface="Calibri (Body)"/>
              </a:rPr>
              <a:t>For ex,</a:t>
            </a:r>
          </a:p>
          <a:p>
            <a:pPr marL="0" indent="0">
              <a:buNone/>
            </a:pPr>
            <a:r>
              <a:rPr lang="en-US" sz="2600" dirty="0">
                <a:solidFill>
                  <a:srgbClr val="002060"/>
                </a:solidFill>
                <a:latin typeface="Calibri (Body)"/>
              </a:rPr>
              <a:t>        MOV A, #0FFH         ; A= FF hex</a:t>
            </a:r>
          </a:p>
          <a:p>
            <a:pPr marL="0" indent="0">
              <a:buNone/>
            </a:pPr>
            <a:r>
              <a:rPr lang="en-US" sz="2600" dirty="0">
                <a:solidFill>
                  <a:srgbClr val="002060"/>
                </a:solidFill>
                <a:latin typeface="Calibri (Body)"/>
              </a:rPr>
              <a:t>        MOV P3, A                ; make P3 an input port by writing all 1’s to it</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340679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Calibri (Headings)"/>
              </a:rPr>
              <a:t>Alternate Functions of Port 3 </a:t>
            </a:r>
          </a:p>
        </p:txBody>
      </p:sp>
      <p:sp>
        <p:nvSpPr>
          <p:cNvPr id="3" name="Content Placeholder 2"/>
          <p:cNvSpPr>
            <a:spLocks noGrp="1"/>
          </p:cNvSpPr>
          <p:nvPr>
            <p:ph sz="quarter" idx="1"/>
          </p:nvPr>
        </p:nvSpPr>
        <p:spPr>
          <a:xfrm>
            <a:off x="457200" y="1600200"/>
            <a:ext cx="8281416" cy="4873752"/>
          </a:xfrm>
        </p:spPr>
        <p:txBody>
          <a:bodyPr>
            <a:normAutofit/>
          </a:bodyPr>
          <a:lstStyle/>
          <a:p>
            <a:pPr algn="just"/>
            <a:r>
              <a:rPr lang="en-US" sz="2600" dirty="0">
                <a:solidFill>
                  <a:srgbClr val="002060"/>
                </a:solidFill>
                <a:latin typeface="Calibri (Body)"/>
              </a:rPr>
              <a:t>P3.0 and P3.1 are used for the </a:t>
            </a:r>
            <a:r>
              <a:rPr lang="en-US" sz="2600" dirty="0" err="1">
                <a:solidFill>
                  <a:srgbClr val="002060"/>
                </a:solidFill>
                <a:latin typeface="Calibri (Body)"/>
              </a:rPr>
              <a:t>RxD</a:t>
            </a:r>
            <a:r>
              <a:rPr lang="en-US" sz="2600" dirty="0">
                <a:solidFill>
                  <a:srgbClr val="002060"/>
                </a:solidFill>
                <a:latin typeface="Calibri (Body)"/>
              </a:rPr>
              <a:t> (Receive Data) and </a:t>
            </a:r>
            <a:r>
              <a:rPr lang="en-US" sz="2600" dirty="0" err="1" smtClean="0">
                <a:solidFill>
                  <a:srgbClr val="002060"/>
                </a:solidFill>
                <a:latin typeface="Calibri (Body)"/>
              </a:rPr>
              <a:t>TxD</a:t>
            </a:r>
            <a:r>
              <a:rPr lang="en-US" sz="2600" dirty="0">
                <a:solidFill>
                  <a:srgbClr val="002060"/>
                </a:solidFill>
                <a:latin typeface="Calibri (Body)"/>
              </a:rPr>
              <a:t> </a:t>
            </a:r>
            <a:r>
              <a:rPr lang="en-US" sz="2600" dirty="0" smtClean="0">
                <a:solidFill>
                  <a:srgbClr val="002060"/>
                </a:solidFill>
                <a:latin typeface="Calibri (Body)"/>
              </a:rPr>
              <a:t>(Transmit </a:t>
            </a:r>
            <a:r>
              <a:rPr lang="en-US" sz="2600" dirty="0">
                <a:solidFill>
                  <a:srgbClr val="002060"/>
                </a:solidFill>
                <a:latin typeface="Calibri (Body)"/>
              </a:rPr>
              <a:t>Data) serial communications signals.</a:t>
            </a:r>
          </a:p>
          <a:p>
            <a:pPr algn="just"/>
            <a:r>
              <a:rPr lang="en-US" sz="2600" dirty="0">
                <a:solidFill>
                  <a:srgbClr val="002060"/>
                </a:solidFill>
                <a:latin typeface="Calibri (Body)"/>
              </a:rPr>
              <a:t>Bits P3.2 and P3.3 are meant for external interrupts. Bits P3.4 and P3.5 are used for Timers 0 and 1 and P3.6 and P3.7 are used to provide the write and read  signals of external memories connected in 8051 based systems</a:t>
            </a:r>
          </a:p>
          <a:p>
            <a:endParaRPr lang="en-US" sz="2600" dirty="0">
              <a:solidFill>
                <a:srgbClr val="002060"/>
              </a:solidFill>
              <a:latin typeface="Calibri (Body)"/>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166261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Calibri (Headings)"/>
              </a:rPr>
              <a:t>Alternate Functions of Port 3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23</a:t>
            </a:fld>
            <a:endParaRPr lang="en-US"/>
          </a:p>
        </p:txBody>
      </p:sp>
      <p:pic>
        <p:nvPicPr>
          <p:cNvPr id="17" name="Content Placeholder 1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9390" y="1716093"/>
            <a:ext cx="6867920" cy="4021369"/>
          </a:xfrm>
        </p:spPr>
      </p:pic>
    </p:spTree>
    <p:extLst>
      <p:ext uri="{BB962C8B-B14F-4D97-AF65-F5344CB8AC3E}">
        <p14:creationId xmlns:p14="http://schemas.microsoft.com/office/powerpoint/2010/main" val="4058124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2438400"/>
            <a:ext cx="5638800" cy="1828800"/>
          </a:xfrm>
        </p:spPr>
        <p:txBody>
          <a:bodyPr>
            <a:normAutofit/>
          </a:bodyPr>
          <a:lstStyle/>
          <a:p>
            <a:pPr marL="0" indent="0" algn="ctr">
              <a:buNone/>
            </a:pPr>
            <a:endParaRPr lang="en-US" sz="3600" dirty="0"/>
          </a:p>
          <a:p>
            <a:pPr marL="0" indent="0" algn="ctr">
              <a:buNone/>
            </a:pPr>
            <a:r>
              <a:rPr lang="en-US" sz="3600" dirty="0"/>
              <a:t>Thank You</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45629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Internal RAM OF 8051 </a:t>
            </a:r>
          </a:p>
        </p:txBody>
      </p:sp>
      <p:sp>
        <p:nvSpPr>
          <p:cNvPr id="3" name="Content Placeholder 2"/>
          <p:cNvSpPr>
            <a:spLocks noGrp="1"/>
          </p:cNvSpPr>
          <p:nvPr>
            <p:ph sz="quarter" idx="1"/>
          </p:nvPr>
        </p:nvSpPr>
        <p:spPr>
          <a:xfrm>
            <a:off x="457200" y="1600200"/>
            <a:ext cx="8281416" cy="4873752"/>
          </a:xfrm>
        </p:spPr>
        <p:txBody>
          <a:bodyPr>
            <a:normAutofit lnSpcReduction="10000"/>
          </a:bodyPr>
          <a:lstStyle/>
          <a:p>
            <a:pPr algn="just"/>
            <a:r>
              <a:rPr lang="en-US" sz="2600" dirty="0">
                <a:solidFill>
                  <a:srgbClr val="002060"/>
                </a:solidFill>
                <a:latin typeface="Calibri (Body)"/>
              </a:rPr>
              <a:t>This Internal RAM is found on-chip on the 8051.</a:t>
            </a:r>
          </a:p>
          <a:p>
            <a:pPr algn="just"/>
            <a:r>
              <a:rPr lang="en-US" sz="2600" dirty="0">
                <a:solidFill>
                  <a:srgbClr val="002060"/>
                </a:solidFill>
                <a:latin typeface="Calibri (Body)"/>
              </a:rPr>
              <a:t>So it is the fastest RAM available, and it is also the most flexible in terms of reading, writing, and modifying it’s contents. Internal RAM is volatile, so when the 8051 is reset this memory is cleared.</a:t>
            </a:r>
          </a:p>
          <a:p>
            <a:pPr algn="just"/>
            <a:r>
              <a:rPr lang="en-US" sz="2600" dirty="0">
                <a:solidFill>
                  <a:srgbClr val="002060"/>
                </a:solidFill>
                <a:latin typeface="Calibri (Body)"/>
              </a:rPr>
              <a:t>The 128 bytes of internal RAM is organized as below:</a:t>
            </a:r>
          </a:p>
          <a:p>
            <a:pPr lvl="1" algn="just"/>
            <a:r>
              <a:rPr lang="en-US" sz="2400" dirty="0">
                <a:solidFill>
                  <a:srgbClr val="002060"/>
                </a:solidFill>
                <a:latin typeface="Calibri (Body)"/>
              </a:rPr>
              <a:t>Four register banks (Bank0</a:t>
            </a:r>
            <a:r>
              <a:rPr lang="en-US" sz="2400" dirty="0" smtClean="0">
                <a:solidFill>
                  <a:srgbClr val="002060"/>
                </a:solidFill>
                <a:latin typeface="Calibri (Body)"/>
              </a:rPr>
              <a:t>, Bank1, Bank2 </a:t>
            </a:r>
            <a:r>
              <a:rPr lang="en-US" sz="2400" dirty="0">
                <a:solidFill>
                  <a:srgbClr val="002060"/>
                </a:solidFill>
                <a:latin typeface="Calibri (Body)"/>
              </a:rPr>
              <a:t>and Bank3) each of 8-bits (total 32 bytes). The default   bank   register   is Bank0. The remaining Banks are selected with the help of RS0 and RS1 bits of PSW Register.</a:t>
            </a:r>
          </a:p>
          <a:p>
            <a:pPr marL="0" indent="0" algn="just">
              <a:buNone/>
            </a:pPr>
            <a:r>
              <a:rPr lang="en-US" dirty="0"/>
              <a:t>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76777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Internal RAM OF 8051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4</a:t>
            </a:fld>
            <a:endParaRPr lang="en-US"/>
          </a:p>
        </p:txBody>
      </p:sp>
      <p:pic>
        <p:nvPicPr>
          <p:cNvPr id="20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54032"/>
            <a:ext cx="5029200" cy="520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834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361F15-8B0F-4351-876D-7762981D79FF}"/>
              </a:ext>
            </a:extLst>
          </p:cNvPr>
          <p:cNvSpPr>
            <a:spLocks noGrp="1"/>
          </p:cNvSpPr>
          <p:nvPr>
            <p:ph type="title"/>
          </p:nvPr>
        </p:nvSpPr>
        <p:spPr/>
        <p:txBody>
          <a:bodyPr>
            <a:normAutofit/>
          </a:bodyPr>
          <a:lstStyle/>
          <a:p>
            <a:r>
              <a:rPr lang="en-US" sz="4000" b="1" dirty="0">
                <a:solidFill>
                  <a:srgbClr val="002060"/>
                </a:solidFill>
                <a:latin typeface="Calibri (Headings)"/>
              </a:rPr>
              <a:t>Internal RAM OF 8051 </a:t>
            </a:r>
            <a:endParaRPr lang="en-US" sz="4000" dirty="0"/>
          </a:p>
        </p:txBody>
      </p:sp>
      <p:pic>
        <p:nvPicPr>
          <p:cNvPr id="6" name="Content Placeholder 5">
            <a:extLst>
              <a:ext uri="{FF2B5EF4-FFF2-40B4-BE49-F238E27FC236}">
                <a16:creationId xmlns="" xmlns:a16="http://schemas.microsoft.com/office/drawing/2014/main" id="{67A93EA9-C86E-4B14-AC59-CD9C617DCC3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00200" y="1600200"/>
            <a:ext cx="6324600" cy="4983162"/>
          </a:xfrm>
        </p:spPr>
      </p:pic>
      <p:sp>
        <p:nvSpPr>
          <p:cNvPr id="4" name="Slide Number Placeholder 3">
            <a:extLst>
              <a:ext uri="{FF2B5EF4-FFF2-40B4-BE49-F238E27FC236}">
                <a16:creationId xmlns="" xmlns:a16="http://schemas.microsoft.com/office/drawing/2014/main" id="{B3FB71F7-176D-4F1F-8E71-70F510A96809}"/>
              </a:ext>
            </a:extLst>
          </p:cNvPr>
          <p:cNvSpPr>
            <a:spLocks noGrp="1"/>
          </p:cNvSpPr>
          <p:nvPr>
            <p:ph type="sldNum" sz="quarter" idx="15"/>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13142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Internal RAM OF 8051 </a:t>
            </a:r>
          </a:p>
        </p:txBody>
      </p:sp>
      <p:sp>
        <p:nvSpPr>
          <p:cNvPr id="3" name="Content Placeholder 2"/>
          <p:cNvSpPr>
            <a:spLocks noGrp="1"/>
          </p:cNvSpPr>
          <p:nvPr>
            <p:ph sz="quarter" idx="1"/>
          </p:nvPr>
        </p:nvSpPr>
        <p:spPr>
          <a:xfrm>
            <a:off x="457200" y="1600200"/>
            <a:ext cx="8281416" cy="4873752"/>
          </a:xfrm>
        </p:spPr>
        <p:txBody>
          <a:bodyPr>
            <a:normAutofit/>
          </a:bodyPr>
          <a:lstStyle/>
          <a:p>
            <a:pPr algn="just"/>
            <a:r>
              <a:rPr lang="en-US" sz="2700" dirty="0">
                <a:solidFill>
                  <a:srgbClr val="002060"/>
                </a:solidFill>
                <a:latin typeface="Calibri (Body)"/>
              </a:rPr>
              <a:t>16 bytes of bit addressable area </a:t>
            </a:r>
          </a:p>
          <a:p>
            <a:pPr algn="just"/>
            <a:r>
              <a:rPr lang="en-US" sz="2700" dirty="0">
                <a:solidFill>
                  <a:srgbClr val="002060"/>
                </a:solidFill>
                <a:latin typeface="Calibri (Body)"/>
              </a:rPr>
              <a:t>80 bytes of general purpose area (Scratch pad memory)  as shown in the diagram. This area is also utilized by the microcontroller as a storage area for the operating stack.</a:t>
            </a:r>
          </a:p>
          <a:p>
            <a:pPr algn="just"/>
            <a:r>
              <a:rPr lang="en-US" sz="2600" dirty="0">
                <a:solidFill>
                  <a:srgbClr val="002060"/>
                </a:solidFill>
                <a:latin typeface="Calibri (Body)"/>
              </a:rPr>
              <a:t>The 32 bytes of RAM from address 00 H to 1FH are used as working registers organized as  four banks of eight registers  each. The registers are named as R0-R7 .Each register can be addressed by its name or by its RAM address.    </a:t>
            </a:r>
          </a:p>
          <a:p>
            <a:pPr marL="0" indent="0" algn="just">
              <a:buNone/>
            </a:pPr>
            <a:r>
              <a:rPr lang="en-US" sz="2600" dirty="0">
                <a:solidFill>
                  <a:srgbClr val="002060"/>
                </a:solidFill>
                <a:latin typeface="Calibri (Body)"/>
              </a:rPr>
              <a:t>    </a:t>
            </a:r>
            <a:r>
              <a:rPr lang="en-US" sz="2600" dirty="0" smtClean="0">
                <a:solidFill>
                  <a:srgbClr val="002060"/>
                </a:solidFill>
                <a:latin typeface="Calibri (Body)"/>
              </a:rPr>
              <a:t>For ex. :   </a:t>
            </a:r>
            <a:r>
              <a:rPr lang="en-US" sz="2600" dirty="0">
                <a:solidFill>
                  <a:srgbClr val="002060"/>
                </a:solidFill>
                <a:latin typeface="Calibri (Body)"/>
              </a:rPr>
              <a:t>MOV A, R7       or     MOV R7</a:t>
            </a:r>
            <a:r>
              <a:rPr lang="en-US" sz="2600" dirty="0" smtClean="0">
                <a:solidFill>
                  <a:srgbClr val="002060"/>
                </a:solidFill>
                <a:latin typeface="Calibri (Body)"/>
              </a:rPr>
              <a:t>, #</a:t>
            </a:r>
            <a:r>
              <a:rPr lang="en-US" sz="2600" dirty="0">
                <a:solidFill>
                  <a:srgbClr val="002060"/>
                </a:solidFill>
                <a:latin typeface="Calibri (Body)"/>
              </a:rPr>
              <a:t>05H</a:t>
            </a:r>
          </a:p>
          <a:p>
            <a:endParaRPr lang="en-US" sz="2500" dirty="0">
              <a:solidFill>
                <a:srgbClr val="002060"/>
              </a:solidFill>
              <a:latin typeface="Calibri (Body)"/>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59879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normAutofit fontScale="90000"/>
          </a:bodyPr>
          <a:lstStyle/>
          <a:p>
            <a:r>
              <a:rPr lang="en-US" dirty="0"/>
              <a:t> </a:t>
            </a:r>
            <a:br>
              <a:rPr lang="en-US" dirty="0"/>
            </a:br>
            <a:r>
              <a:rPr lang="en-US" dirty="0"/>
              <a:t> </a:t>
            </a:r>
            <a:br>
              <a:rPr lang="en-US" dirty="0"/>
            </a:br>
            <a:r>
              <a:rPr lang="en-US" sz="4400" b="1" dirty="0">
                <a:solidFill>
                  <a:srgbClr val="002060"/>
                </a:solidFill>
                <a:latin typeface="Calibri (Headings)"/>
              </a:rPr>
              <a:t>Internal ROM (</a:t>
            </a:r>
            <a:r>
              <a:rPr lang="en-US" sz="4400" b="1" dirty="0" smtClean="0">
                <a:solidFill>
                  <a:srgbClr val="002060"/>
                </a:solidFill>
                <a:latin typeface="Calibri (Headings)"/>
              </a:rPr>
              <a:t>On-chip </a:t>
            </a:r>
            <a:r>
              <a:rPr lang="en-US" sz="4400" b="1" dirty="0">
                <a:solidFill>
                  <a:srgbClr val="002060"/>
                </a:solidFill>
                <a:latin typeface="Calibri (Headings)"/>
              </a:rPr>
              <a:t>ROM)</a:t>
            </a:r>
          </a:p>
        </p:txBody>
      </p:sp>
      <p:sp>
        <p:nvSpPr>
          <p:cNvPr id="3" name="Content Placeholder 2"/>
          <p:cNvSpPr>
            <a:spLocks noGrp="1"/>
          </p:cNvSpPr>
          <p:nvPr>
            <p:ph sz="quarter" idx="1"/>
          </p:nvPr>
        </p:nvSpPr>
        <p:spPr>
          <a:xfrm>
            <a:off x="457200" y="1600200"/>
            <a:ext cx="8281416" cy="4873752"/>
          </a:xfrm>
        </p:spPr>
        <p:txBody>
          <a:bodyPr>
            <a:normAutofit/>
          </a:bodyPr>
          <a:lstStyle/>
          <a:p>
            <a:pPr algn="just"/>
            <a:r>
              <a:rPr lang="en-US" sz="2600" dirty="0">
                <a:solidFill>
                  <a:srgbClr val="002060"/>
                </a:solidFill>
                <a:latin typeface="Calibri (Body)"/>
              </a:rPr>
              <a:t>The 8051 microcontroller has </a:t>
            </a:r>
            <a:r>
              <a:rPr lang="en-US" sz="2600" dirty="0" smtClean="0">
                <a:solidFill>
                  <a:srgbClr val="002060"/>
                </a:solidFill>
                <a:latin typeface="Calibri (Body)"/>
              </a:rPr>
              <a:t>4KB </a:t>
            </a:r>
            <a:r>
              <a:rPr lang="en-US" sz="2600" dirty="0">
                <a:solidFill>
                  <a:srgbClr val="002060"/>
                </a:solidFill>
                <a:latin typeface="Calibri (Body)"/>
              </a:rPr>
              <a:t>of on chip ROM but it can be extended up to  </a:t>
            </a:r>
            <a:r>
              <a:rPr lang="en-US" sz="2600" dirty="0" smtClean="0">
                <a:solidFill>
                  <a:srgbClr val="002060"/>
                </a:solidFill>
                <a:latin typeface="Calibri (Body)"/>
              </a:rPr>
              <a:t>64KB</a:t>
            </a:r>
            <a:r>
              <a:rPr lang="en-US" sz="2600" dirty="0">
                <a:solidFill>
                  <a:srgbClr val="002060"/>
                </a:solidFill>
                <a:latin typeface="Calibri (Body)"/>
              </a:rPr>
              <a:t>.</a:t>
            </a:r>
          </a:p>
          <a:p>
            <a:pPr algn="just"/>
            <a:r>
              <a:rPr lang="en-US" sz="2600" dirty="0">
                <a:solidFill>
                  <a:srgbClr val="002060"/>
                </a:solidFill>
                <a:latin typeface="Calibri (Body)"/>
              </a:rPr>
              <a:t>This ROM is also called program memory or code memory. </a:t>
            </a:r>
          </a:p>
          <a:p>
            <a:pPr algn="just"/>
            <a:r>
              <a:rPr lang="en-US" sz="2600" dirty="0">
                <a:solidFill>
                  <a:srgbClr val="002060"/>
                </a:solidFill>
                <a:latin typeface="Calibri (Body)"/>
              </a:rPr>
              <a:t>The CODE segment is accessed using the program counter (PC) for opcode fetches and by DPTR for data. </a:t>
            </a:r>
          </a:p>
          <a:p>
            <a:pPr algn="just"/>
            <a:r>
              <a:rPr lang="en-US" sz="2600" dirty="0">
                <a:solidFill>
                  <a:srgbClr val="002060"/>
                </a:solidFill>
                <a:latin typeface="Calibri (Body)"/>
              </a:rPr>
              <a:t>The external ROM is accessed when the </a:t>
            </a:r>
            <a:r>
              <a:rPr lang="en-US" sz="2600" dirty="0" smtClean="0">
                <a:solidFill>
                  <a:srgbClr val="002060"/>
                </a:solidFill>
                <a:latin typeface="Calibri (Body)"/>
              </a:rPr>
              <a:t>EA (</a:t>
            </a:r>
            <a:r>
              <a:rPr lang="en-US" sz="2600" dirty="0">
                <a:solidFill>
                  <a:srgbClr val="002060"/>
                </a:solidFill>
                <a:latin typeface="Calibri (Body)"/>
              </a:rPr>
              <a:t>active </a:t>
            </a:r>
            <a:r>
              <a:rPr lang="en-US" sz="2600" dirty="0" smtClean="0">
                <a:solidFill>
                  <a:srgbClr val="002060"/>
                </a:solidFill>
                <a:latin typeface="Calibri (Body)"/>
              </a:rPr>
              <a:t>low) pin </a:t>
            </a:r>
            <a:r>
              <a:rPr lang="en-US" sz="2600" dirty="0">
                <a:solidFill>
                  <a:srgbClr val="002060"/>
                </a:solidFill>
                <a:latin typeface="Calibri (Body)"/>
              </a:rPr>
              <a:t>is connected to ground or the contents of program counter exceeds 0FFFH.</a:t>
            </a:r>
          </a:p>
        </p:txBody>
      </p:sp>
      <p:sp>
        <p:nvSpPr>
          <p:cNvPr id="4" name="Slide Number Placeholder 3"/>
          <p:cNvSpPr>
            <a:spLocks noGrp="1"/>
          </p:cNvSpPr>
          <p:nvPr>
            <p:ph type="sldNum" sz="quarter" idx="15"/>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6379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noAutofit/>
          </a:bodyPr>
          <a:lstStyle/>
          <a:p>
            <a:r>
              <a:rPr lang="en-US" sz="4000" b="1" dirty="0">
                <a:solidFill>
                  <a:srgbClr val="002060"/>
                </a:solidFill>
                <a:latin typeface="Calibri (Headings)"/>
              </a:rPr>
              <a:t>Internal ROM (</a:t>
            </a:r>
            <a:r>
              <a:rPr lang="en-US" sz="4000" b="1" dirty="0" smtClean="0">
                <a:solidFill>
                  <a:srgbClr val="002060"/>
                </a:solidFill>
                <a:latin typeface="Calibri (Headings)"/>
              </a:rPr>
              <a:t>On-chip </a:t>
            </a:r>
            <a:r>
              <a:rPr lang="en-US" sz="4000" b="1" dirty="0">
                <a:solidFill>
                  <a:srgbClr val="002060"/>
                </a:solidFill>
                <a:latin typeface="Calibri (Headings)"/>
              </a:rPr>
              <a:t>ROM)</a:t>
            </a:r>
          </a:p>
        </p:txBody>
      </p:sp>
      <p:sp>
        <p:nvSpPr>
          <p:cNvPr id="3" name="Content Placeholder 2"/>
          <p:cNvSpPr>
            <a:spLocks noGrp="1"/>
          </p:cNvSpPr>
          <p:nvPr>
            <p:ph sz="quarter" idx="1"/>
          </p:nvPr>
        </p:nvSpPr>
        <p:spPr>
          <a:xfrm>
            <a:off x="457200" y="1600200"/>
            <a:ext cx="8281416" cy="4873752"/>
          </a:xfrm>
        </p:spPr>
        <p:txBody>
          <a:bodyPr/>
          <a:lstStyle/>
          <a:p>
            <a:pPr algn="just"/>
            <a:r>
              <a:rPr lang="en-US" sz="2600" dirty="0">
                <a:solidFill>
                  <a:srgbClr val="002060"/>
                </a:solidFill>
                <a:latin typeface="Calibri (Body)"/>
              </a:rPr>
              <a:t>When the Internal ROM address is exceeded the 8051 automatically fetches the </a:t>
            </a:r>
            <a:r>
              <a:rPr lang="en-US" sz="2600" dirty="0" smtClean="0">
                <a:solidFill>
                  <a:srgbClr val="002060"/>
                </a:solidFill>
                <a:latin typeface="Calibri (Body)"/>
              </a:rPr>
              <a:t>code bytes </a:t>
            </a:r>
            <a:r>
              <a:rPr lang="en-US" sz="2600" dirty="0">
                <a:solidFill>
                  <a:srgbClr val="002060"/>
                </a:solidFill>
                <a:latin typeface="Calibri (Body)"/>
              </a:rPr>
              <a:t>from the external program memory.</a:t>
            </a:r>
          </a:p>
          <a:p>
            <a:pPr marL="0" indent="0">
              <a:buNone/>
            </a:pP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8</a:t>
            </a:fld>
            <a:endParaRPr lang="en-US"/>
          </a:p>
        </p:txBody>
      </p:sp>
      <p:pic>
        <p:nvPicPr>
          <p:cNvPr id="41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90850"/>
            <a:ext cx="3429000" cy="326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272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PARALLEL I /O PORTS </a:t>
            </a:r>
          </a:p>
        </p:txBody>
      </p:sp>
      <p:sp>
        <p:nvSpPr>
          <p:cNvPr id="3" name="Content Placeholder 2"/>
          <p:cNvSpPr>
            <a:spLocks noGrp="1"/>
          </p:cNvSpPr>
          <p:nvPr>
            <p:ph sz="quarter" idx="1"/>
          </p:nvPr>
        </p:nvSpPr>
        <p:spPr>
          <a:xfrm>
            <a:off x="457200" y="1600200"/>
            <a:ext cx="8281416" cy="4873752"/>
          </a:xfrm>
        </p:spPr>
        <p:txBody>
          <a:bodyPr>
            <a:normAutofit/>
          </a:bodyPr>
          <a:lstStyle/>
          <a:p>
            <a:pPr algn="just"/>
            <a:r>
              <a:rPr lang="en-US" sz="2600" dirty="0">
                <a:solidFill>
                  <a:srgbClr val="002060"/>
                </a:solidFill>
                <a:latin typeface="Calibri (Body)"/>
              </a:rPr>
              <a:t>The 8051 microcontroller has </a:t>
            </a:r>
            <a:r>
              <a:rPr lang="en-US" sz="2600" dirty="0" smtClean="0">
                <a:solidFill>
                  <a:srgbClr val="002060"/>
                </a:solidFill>
                <a:latin typeface="Calibri (Body)"/>
              </a:rPr>
              <a:t>four parallel </a:t>
            </a:r>
            <a:r>
              <a:rPr lang="en-US" sz="2600" dirty="0">
                <a:solidFill>
                  <a:srgbClr val="002060"/>
                </a:solidFill>
                <a:latin typeface="Calibri (Body)"/>
              </a:rPr>
              <a:t>I/O ports, each of 8-bits .</a:t>
            </a:r>
          </a:p>
          <a:p>
            <a:pPr algn="just"/>
            <a:r>
              <a:rPr lang="en-US" sz="2600" dirty="0">
                <a:solidFill>
                  <a:srgbClr val="002060"/>
                </a:solidFill>
                <a:latin typeface="Calibri (Body)"/>
              </a:rPr>
              <a:t>So, it provides the </a:t>
            </a:r>
            <a:r>
              <a:rPr lang="en-US" sz="2600" dirty="0" smtClean="0">
                <a:solidFill>
                  <a:srgbClr val="002060"/>
                </a:solidFill>
                <a:latin typeface="Calibri (Body)"/>
              </a:rPr>
              <a:t>user 32 </a:t>
            </a:r>
            <a:r>
              <a:rPr lang="en-US" sz="2600" dirty="0">
                <a:solidFill>
                  <a:srgbClr val="002060"/>
                </a:solidFill>
                <a:latin typeface="Calibri (Body)"/>
              </a:rPr>
              <a:t>I/O lines for connecting the </a:t>
            </a:r>
            <a:r>
              <a:rPr lang="en-US" sz="2600" dirty="0" smtClean="0">
                <a:solidFill>
                  <a:srgbClr val="002060"/>
                </a:solidFill>
                <a:latin typeface="Calibri (Body)"/>
              </a:rPr>
              <a:t>microcontroller to </a:t>
            </a:r>
            <a:r>
              <a:rPr lang="en-US" sz="2600" dirty="0">
                <a:solidFill>
                  <a:srgbClr val="002060"/>
                </a:solidFill>
                <a:latin typeface="Calibri (Body)"/>
              </a:rPr>
              <a:t>the peripherals.</a:t>
            </a:r>
          </a:p>
          <a:p>
            <a:pPr algn="just"/>
            <a:r>
              <a:rPr lang="en-US" sz="2600" dirty="0">
                <a:solidFill>
                  <a:srgbClr val="002060"/>
                </a:solidFill>
                <a:latin typeface="Calibri (Body)"/>
              </a:rPr>
              <a:t>The four ports are </a:t>
            </a:r>
            <a:r>
              <a:rPr lang="en-US" sz="2600" dirty="0" smtClean="0">
                <a:solidFill>
                  <a:srgbClr val="002060"/>
                </a:solidFill>
                <a:latin typeface="Calibri (Body)"/>
              </a:rPr>
              <a:t>P0 </a:t>
            </a:r>
            <a:r>
              <a:rPr lang="en-US" sz="2600" dirty="0">
                <a:solidFill>
                  <a:srgbClr val="002060"/>
                </a:solidFill>
                <a:latin typeface="Calibri (Body)"/>
              </a:rPr>
              <a:t>(Port 0), </a:t>
            </a:r>
            <a:r>
              <a:rPr lang="en-US" sz="2600" dirty="0" smtClean="0">
                <a:solidFill>
                  <a:srgbClr val="002060"/>
                </a:solidFill>
                <a:latin typeface="Calibri (Body)"/>
              </a:rPr>
              <a:t>P1 (</a:t>
            </a:r>
            <a:r>
              <a:rPr lang="en-US" sz="2600" dirty="0">
                <a:solidFill>
                  <a:srgbClr val="002060"/>
                </a:solidFill>
                <a:latin typeface="Calibri (Body)"/>
              </a:rPr>
              <a:t>Port1) ,</a:t>
            </a:r>
            <a:r>
              <a:rPr lang="en-US" sz="2600" dirty="0" smtClean="0">
                <a:solidFill>
                  <a:srgbClr val="002060"/>
                </a:solidFill>
                <a:latin typeface="Calibri (Body)"/>
              </a:rPr>
              <a:t>P2 (</a:t>
            </a:r>
            <a:r>
              <a:rPr lang="en-US" sz="2600" dirty="0">
                <a:solidFill>
                  <a:srgbClr val="002060"/>
                </a:solidFill>
                <a:latin typeface="Calibri (Body)"/>
              </a:rPr>
              <a:t>Port 2) and P3 (Port3). </a:t>
            </a:r>
          </a:p>
          <a:p>
            <a:pPr algn="just"/>
            <a:r>
              <a:rPr lang="en-US" sz="2600" dirty="0">
                <a:solidFill>
                  <a:srgbClr val="002060"/>
                </a:solidFill>
                <a:latin typeface="Calibri (Body)"/>
              </a:rPr>
              <a:t>Upon reset all the ports are output ports. </a:t>
            </a:r>
          </a:p>
          <a:p>
            <a:pPr algn="just"/>
            <a:r>
              <a:rPr lang="en-US" sz="2600" dirty="0">
                <a:solidFill>
                  <a:srgbClr val="002060"/>
                </a:solidFill>
                <a:latin typeface="Calibri (Body)"/>
              </a:rPr>
              <a:t>In order to make them input, all the ports must be set  </a:t>
            </a:r>
            <a:r>
              <a:rPr lang="en-US" sz="2600" dirty="0" err="1">
                <a:solidFill>
                  <a:srgbClr val="002060"/>
                </a:solidFill>
                <a:latin typeface="Calibri (Body)"/>
              </a:rPr>
              <a:t>i.e</a:t>
            </a:r>
            <a:r>
              <a:rPr lang="en-US" sz="2600" dirty="0">
                <a:solidFill>
                  <a:srgbClr val="002060"/>
                </a:solidFill>
                <a:latin typeface="Calibri (Body)"/>
              </a:rPr>
              <a:t> a high </a:t>
            </a:r>
            <a:r>
              <a:rPr lang="en-US" sz="2600" dirty="0" smtClean="0">
                <a:solidFill>
                  <a:srgbClr val="002060"/>
                </a:solidFill>
                <a:latin typeface="Calibri (Body)"/>
              </a:rPr>
              <a:t>bit </a:t>
            </a:r>
            <a:r>
              <a:rPr lang="en-US" sz="2600" dirty="0">
                <a:solidFill>
                  <a:srgbClr val="002060"/>
                </a:solidFill>
                <a:latin typeface="Calibri (Body)"/>
              </a:rPr>
              <a:t>must be sent to all the port pins. </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981324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1419</TotalTime>
  <Words>1328</Words>
  <Application>Microsoft Office PowerPoint</Application>
  <PresentationFormat>On-screen Show (4:3)</PresentationFormat>
  <Paragraphs>112</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Calibri (Body)</vt:lpstr>
      <vt:lpstr>Calibri (Headings)</vt:lpstr>
      <vt:lpstr>Century Schoolbook</vt:lpstr>
      <vt:lpstr>Wingdings</vt:lpstr>
      <vt:lpstr>Wingdings 2</vt:lpstr>
      <vt:lpstr>Oriel</vt:lpstr>
      <vt:lpstr>8051 MICRCONTROLLER  Memory organization and I/O PORTS</vt:lpstr>
      <vt:lpstr>Memory organization </vt:lpstr>
      <vt:lpstr>Internal RAM OF 8051 </vt:lpstr>
      <vt:lpstr>Internal RAM OF 8051 </vt:lpstr>
      <vt:lpstr>Internal RAM OF 8051 </vt:lpstr>
      <vt:lpstr>Internal RAM OF 8051 </vt:lpstr>
      <vt:lpstr>    Internal ROM (On-chip ROM)</vt:lpstr>
      <vt:lpstr>Internal ROM (On-chip ROM)</vt:lpstr>
      <vt:lpstr>PARALLEL I /O PORTS </vt:lpstr>
      <vt:lpstr>  PORT 0</vt:lpstr>
      <vt:lpstr>PORT 0</vt:lpstr>
      <vt:lpstr>Pull-up Resistor</vt:lpstr>
      <vt:lpstr>Dual role of port 0</vt:lpstr>
      <vt:lpstr>Port 1</vt:lpstr>
      <vt:lpstr>Port 1</vt:lpstr>
      <vt:lpstr>Port 2 </vt:lpstr>
      <vt:lpstr>Port 2 </vt:lpstr>
      <vt:lpstr>Dual role of port 2 </vt:lpstr>
      <vt:lpstr>Dual role of port 2 </vt:lpstr>
      <vt:lpstr>PORT 3 </vt:lpstr>
      <vt:lpstr>PORT 3 </vt:lpstr>
      <vt:lpstr>Alternate Functions of Port 3 </vt:lpstr>
      <vt:lpstr>Alternate Functions of Port 3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DMA AND COPROCESSOR</dc:title>
  <dc:creator>cse</dc:creator>
  <cp:lastModifiedBy>Microsoft account</cp:lastModifiedBy>
  <cp:revision>283</cp:revision>
  <dcterms:created xsi:type="dcterms:W3CDTF">2006-08-16T00:00:00Z</dcterms:created>
  <dcterms:modified xsi:type="dcterms:W3CDTF">2023-09-13T20:58:26Z</dcterms:modified>
</cp:coreProperties>
</file>