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0" r:id="rId5"/>
    <p:sldId id="261" r:id="rId6"/>
    <p:sldId id="262" r:id="rId7"/>
    <p:sldId id="263" r:id="rId8"/>
    <p:sldId id="266" r:id="rId9"/>
    <p:sldId id="265" r:id="rId10"/>
    <p:sldId id="264" r:id="rId11"/>
    <p:sldId id="267" r:id="rId12"/>
    <p:sldId id="268" r:id="rId13"/>
    <p:sldId id="269" r:id="rId14"/>
    <p:sldId id="270" r:id="rId15"/>
    <p:sldId id="272" r:id="rId16"/>
    <p:sldId id="274" r:id="rId17"/>
    <p:sldId id="275" r:id="rId18"/>
    <p:sldId id="276" r:id="rId19"/>
    <p:sldId id="277" r:id="rId20"/>
    <p:sldId id="278" r:id="rId21"/>
    <p:sldId id="279" r:id="rId22"/>
    <p:sldId id="281" r:id="rId23"/>
    <p:sldId id="282" r:id="rId24"/>
    <p:sldId id="283" r:id="rId25"/>
    <p:sldId id="284" r:id="rId26"/>
    <p:sldId id="286" r:id="rId27"/>
    <p:sldId id="285"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35913-F290-41FA-896F-CA70A9C47448}" type="datetimeFigureOut">
              <a:rPr lang="en-US" smtClean="0"/>
              <a:t>8/13/2023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FDB1B-037A-4677-AB1A-A4C93ADB6F30}" type="slidenum">
              <a:rPr lang="en-US" smtClean="0"/>
              <a:t>‹#›</a:t>
            </a:fld>
            <a:endParaRPr lang="en-US"/>
          </a:p>
        </p:txBody>
      </p:sp>
    </p:spTree>
    <p:extLst>
      <p:ext uri="{BB962C8B-B14F-4D97-AF65-F5344CB8AC3E}">
        <p14:creationId xmlns:p14="http://schemas.microsoft.com/office/powerpoint/2010/main" val="293578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DFDB1B-037A-4677-AB1A-A4C93ADB6F30}" type="slidenum">
              <a:rPr lang="en-US" smtClean="0"/>
              <a:t>7</a:t>
            </a:fld>
            <a:endParaRPr lang="en-US"/>
          </a:p>
        </p:txBody>
      </p:sp>
    </p:spTree>
    <p:extLst>
      <p:ext uri="{BB962C8B-B14F-4D97-AF65-F5344CB8AC3E}">
        <p14:creationId xmlns:p14="http://schemas.microsoft.com/office/powerpoint/2010/main" val="1480969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45DAEFB-46B2-4109-8B61-1507602B9239}" type="datetime1">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5E7C4-6057-4E7A-ACD1-EE250B7D6288}" type="slidenum">
              <a:rPr lang="en-US" smtClean="0"/>
              <a:t>‹#›</a:t>
            </a:fld>
            <a:endParaRPr lang="en-US"/>
          </a:p>
        </p:txBody>
      </p:sp>
    </p:spTree>
    <p:extLst>
      <p:ext uri="{BB962C8B-B14F-4D97-AF65-F5344CB8AC3E}">
        <p14:creationId xmlns:p14="http://schemas.microsoft.com/office/powerpoint/2010/main" val="3226939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7C2BDC-D950-41D8-9C01-78D03E50B616}" type="datetime1">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5E7C4-6057-4E7A-ACD1-EE250B7D6288}" type="slidenum">
              <a:rPr lang="en-US" smtClean="0"/>
              <a:t>‹#›</a:t>
            </a:fld>
            <a:endParaRPr lang="en-US"/>
          </a:p>
        </p:txBody>
      </p:sp>
    </p:spTree>
    <p:extLst>
      <p:ext uri="{BB962C8B-B14F-4D97-AF65-F5344CB8AC3E}">
        <p14:creationId xmlns:p14="http://schemas.microsoft.com/office/powerpoint/2010/main" val="175194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FB75A1-53B0-447D-A22C-B5BA56E2016B}" type="datetime1">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5E7C4-6057-4E7A-ACD1-EE250B7D6288}" type="slidenum">
              <a:rPr lang="en-US" smtClean="0"/>
              <a:t>‹#›</a:t>
            </a:fld>
            <a:endParaRPr lang="en-US"/>
          </a:p>
        </p:txBody>
      </p:sp>
    </p:spTree>
    <p:extLst>
      <p:ext uri="{BB962C8B-B14F-4D97-AF65-F5344CB8AC3E}">
        <p14:creationId xmlns:p14="http://schemas.microsoft.com/office/powerpoint/2010/main" val="152432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4AB27A-55D1-4295-947D-2A13E9DB9CC9}" type="datetime1">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5E7C4-6057-4E7A-ACD1-EE250B7D6288}" type="slidenum">
              <a:rPr lang="en-US" smtClean="0"/>
              <a:t>‹#›</a:t>
            </a:fld>
            <a:endParaRPr lang="en-US"/>
          </a:p>
        </p:txBody>
      </p:sp>
    </p:spTree>
    <p:extLst>
      <p:ext uri="{BB962C8B-B14F-4D97-AF65-F5344CB8AC3E}">
        <p14:creationId xmlns:p14="http://schemas.microsoft.com/office/powerpoint/2010/main" val="117995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E1DFE-E0CC-4F96-BA68-B676FC462C9F}" type="datetime1">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5E7C4-6057-4E7A-ACD1-EE250B7D6288}" type="slidenum">
              <a:rPr lang="en-US" smtClean="0"/>
              <a:t>‹#›</a:t>
            </a:fld>
            <a:endParaRPr lang="en-US"/>
          </a:p>
        </p:txBody>
      </p:sp>
    </p:spTree>
    <p:extLst>
      <p:ext uri="{BB962C8B-B14F-4D97-AF65-F5344CB8AC3E}">
        <p14:creationId xmlns:p14="http://schemas.microsoft.com/office/powerpoint/2010/main" val="3346112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9CCAF2-C426-4C50-8FE1-D089F3A5A2BF}" type="datetime1">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5E7C4-6057-4E7A-ACD1-EE250B7D6288}" type="slidenum">
              <a:rPr lang="en-US" smtClean="0"/>
              <a:t>‹#›</a:t>
            </a:fld>
            <a:endParaRPr lang="en-US"/>
          </a:p>
        </p:txBody>
      </p:sp>
    </p:spTree>
    <p:extLst>
      <p:ext uri="{BB962C8B-B14F-4D97-AF65-F5344CB8AC3E}">
        <p14:creationId xmlns:p14="http://schemas.microsoft.com/office/powerpoint/2010/main" val="84645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8C4EF8-84B9-4CB7-AE62-46069776E292}" type="datetime1">
              <a:rPr lang="en-US" smtClean="0"/>
              <a:t>8/13/2023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25E7C4-6057-4E7A-ACD1-EE250B7D6288}" type="slidenum">
              <a:rPr lang="en-US" smtClean="0"/>
              <a:t>‹#›</a:t>
            </a:fld>
            <a:endParaRPr lang="en-US"/>
          </a:p>
        </p:txBody>
      </p:sp>
    </p:spTree>
    <p:extLst>
      <p:ext uri="{BB962C8B-B14F-4D97-AF65-F5344CB8AC3E}">
        <p14:creationId xmlns:p14="http://schemas.microsoft.com/office/powerpoint/2010/main" val="185257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CCF039-4E05-43FB-9B3E-B9849E205898}" type="datetime1">
              <a:rPr lang="en-US" smtClean="0"/>
              <a:t>8/13/2023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25E7C4-6057-4E7A-ACD1-EE250B7D6288}" type="slidenum">
              <a:rPr lang="en-US" smtClean="0"/>
              <a:t>‹#›</a:t>
            </a:fld>
            <a:endParaRPr lang="en-US"/>
          </a:p>
        </p:txBody>
      </p:sp>
    </p:spTree>
    <p:extLst>
      <p:ext uri="{BB962C8B-B14F-4D97-AF65-F5344CB8AC3E}">
        <p14:creationId xmlns:p14="http://schemas.microsoft.com/office/powerpoint/2010/main" val="219885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F7169-0A6D-4D75-BCD8-46C73CD62FC6}" type="datetime1">
              <a:rPr lang="en-US" smtClean="0"/>
              <a:t>8/13/2023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25E7C4-6057-4E7A-ACD1-EE250B7D6288}" type="slidenum">
              <a:rPr lang="en-US" smtClean="0"/>
              <a:t>‹#›</a:t>
            </a:fld>
            <a:endParaRPr lang="en-US"/>
          </a:p>
        </p:txBody>
      </p:sp>
    </p:spTree>
    <p:extLst>
      <p:ext uri="{BB962C8B-B14F-4D97-AF65-F5344CB8AC3E}">
        <p14:creationId xmlns:p14="http://schemas.microsoft.com/office/powerpoint/2010/main" val="264683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671D53-3E3D-472A-98E0-4D04EB10C650}" type="datetime1">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5E7C4-6057-4E7A-ACD1-EE250B7D6288}" type="slidenum">
              <a:rPr lang="en-US" smtClean="0"/>
              <a:t>‹#›</a:t>
            </a:fld>
            <a:endParaRPr lang="en-US"/>
          </a:p>
        </p:txBody>
      </p:sp>
    </p:spTree>
    <p:extLst>
      <p:ext uri="{BB962C8B-B14F-4D97-AF65-F5344CB8AC3E}">
        <p14:creationId xmlns:p14="http://schemas.microsoft.com/office/powerpoint/2010/main" val="286953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BFAFE9-8272-4C7C-80D3-5C15097850D7}" type="datetime1">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5E7C4-6057-4E7A-ACD1-EE250B7D6288}" type="slidenum">
              <a:rPr lang="en-US" smtClean="0"/>
              <a:t>‹#›</a:t>
            </a:fld>
            <a:endParaRPr lang="en-US"/>
          </a:p>
        </p:txBody>
      </p:sp>
    </p:spTree>
    <p:extLst>
      <p:ext uri="{BB962C8B-B14F-4D97-AF65-F5344CB8AC3E}">
        <p14:creationId xmlns:p14="http://schemas.microsoft.com/office/powerpoint/2010/main" val="3179182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816FF9-6ACE-48F1-A674-B32AE68599CD}" type="datetime1">
              <a:rPr lang="en-US" smtClean="0"/>
              <a:t>8/13/2023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5E7C4-6057-4E7A-ACD1-EE250B7D6288}" type="slidenum">
              <a:rPr lang="en-US" smtClean="0"/>
              <a:t>‹#›</a:t>
            </a:fld>
            <a:endParaRPr lang="en-US"/>
          </a:p>
        </p:txBody>
      </p:sp>
    </p:spTree>
    <p:extLst>
      <p:ext uri="{BB962C8B-B14F-4D97-AF65-F5344CB8AC3E}">
        <p14:creationId xmlns:p14="http://schemas.microsoft.com/office/powerpoint/2010/main" val="135215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tutorialspoint.com/program-execution-transfer-instructions-in-8086-microprocessor" TargetMode="External"/><Relationship Id="rId3" Type="http://schemas.openxmlformats.org/officeDocument/2006/relationships/hyperlink" Target="https://microcontrollerslab.com/8086-integer-arithmetic-instructions-assembly-language-programming/" TargetMode="External"/><Relationship Id="rId7" Type="http://schemas.openxmlformats.org/officeDocument/2006/relationships/hyperlink" Target="https://4beginner.com/8086-CMP-Instruction#:~:text=8086%20CMP%20Instruction%20Edit&amp;text=CMP%20is%20a%20logical%20instruction,cannot%20both%20be%20memory%20locations" TargetMode="External"/><Relationship Id="rId2" Type="http://schemas.openxmlformats.org/officeDocument/2006/relationships/hyperlink" Target="https://www.geeksforgeeks.org/arithmetic-instructions-8086-microprocessor/" TargetMode="External"/><Relationship Id="rId1" Type="http://schemas.openxmlformats.org/officeDocument/2006/relationships/slideLayout" Target="../slideLayouts/slideLayout2.xml"/><Relationship Id="rId6" Type="http://schemas.openxmlformats.org/officeDocument/2006/relationships/hyperlink" Target="https://www.geeksforgeeks.org/logical-instructions-8086-microprocessor/" TargetMode="External"/><Relationship Id="rId5" Type="http://schemas.openxmlformats.org/officeDocument/2006/relationships/hyperlink" Target="https://microcontrollerslab.com/8086-integer-division-instructions-assembly-programming/" TargetMode="External"/><Relationship Id="rId4" Type="http://schemas.openxmlformats.org/officeDocument/2006/relationships/hyperlink" Target="https://microdigisoft.com/8086-integer-multiplication-instructions/#8-bit-multipli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8086 Instruction Set</a:t>
            </a:r>
          </a:p>
        </p:txBody>
      </p:sp>
      <p:sp>
        <p:nvSpPr>
          <p:cNvPr id="3" name="Subtitle 2"/>
          <p:cNvSpPr>
            <a:spLocks noGrp="1"/>
          </p:cNvSpPr>
          <p:nvPr>
            <p:ph type="subTitle" idx="1"/>
          </p:nvPr>
        </p:nvSpPr>
        <p:spPr/>
        <p:txBody>
          <a:bodyPr>
            <a:normAutofit/>
          </a:bodyPr>
          <a:lstStyle/>
          <a:p>
            <a:endParaRPr lang="en-US" dirty="0"/>
          </a:p>
          <a:p>
            <a:r>
              <a:rPr lang="en-US" dirty="0"/>
              <a:t>Md. </a:t>
            </a:r>
            <a:r>
              <a:rPr lang="en-US" dirty="0" err="1"/>
              <a:t>Shahidul</a:t>
            </a:r>
            <a:r>
              <a:rPr lang="en-US" dirty="0"/>
              <a:t> </a:t>
            </a:r>
            <a:r>
              <a:rPr lang="en-US" dirty="0" err="1"/>
              <a:t>Salim</a:t>
            </a:r>
            <a:endParaRPr lang="en-US" dirty="0"/>
          </a:p>
          <a:p>
            <a:r>
              <a:rPr lang="en-US" dirty="0"/>
              <a:t>Farhan Sadaf</a:t>
            </a:r>
          </a:p>
        </p:txBody>
      </p:sp>
      <p:sp>
        <p:nvSpPr>
          <p:cNvPr id="4" name="Slide Number Placeholder 3"/>
          <p:cNvSpPr>
            <a:spLocks noGrp="1"/>
          </p:cNvSpPr>
          <p:nvPr>
            <p:ph type="sldNum" sz="quarter" idx="12"/>
          </p:nvPr>
        </p:nvSpPr>
        <p:spPr/>
        <p:txBody>
          <a:bodyPr/>
          <a:lstStyle/>
          <a:p>
            <a:fld id="{7A25E7C4-6057-4E7A-ACD1-EE250B7D6288}" type="slidenum">
              <a:rPr lang="en-US" smtClean="0"/>
              <a:t>1</a:t>
            </a:fld>
            <a:endParaRPr lang="en-US"/>
          </a:p>
        </p:txBody>
      </p:sp>
    </p:spTree>
    <p:extLst>
      <p:ext uri="{BB962C8B-B14F-4D97-AF65-F5344CB8AC3E}">
        <p14:creationId xmlns:p14="http://schemas.microsoft.com/office/powerpoint/2010/main" val="3639139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 (Unsigned Multiplication)</a:t>
            </a:r>
          </a:p>
        </p:txBody>
      </p:sp>
      <p:sp>
        <p:nvSpPr>
          <p:cNvPr id="3" name="Content Placeholder 2"/>
          <p:cNvSpPr>
            <a:spLocks noGrp="1"/>
          </p:cNvSpPr>
          <p:nvPr>
            <p:ph idx="1"/>
          </p:nvPr>
        </p:nvSpPr>
        <p:spPr>
          <a:xfrm>
            <a:off x="838200" y="1768475"/>
            <a:ext cx="10039350" cy="3946525"/>
          </a:xfrm>
        </p:spPr>
        <p:txBody>
          <a:bodyPr>
            <a:normAutofit/>
          </a:bodyPr>
          <a:lstStyle/>
          <a:p>
            <a:r>
              <a:rPr lang="en-US" sz="2000" dirty="0"/>
              <a:t>Handles unsigned data.</a:t>
            </a:r>
          </a:p>
          <a:p>
            <a:r>
              <a:rPr lang="en-US" sz="2000" dirty="0"/>
              <a:t>There are types of multiplication depending on the number of bits:</a:t>
            </a:r>
          </a:p>
          <a:p>
            <a:pPr marL="0" indent="0">
              <a:buNone/>
            </a:pPr>
            <a:endParaRPr lang="en-US" sz="2000" dirty="0"/>
          </a:p>
          <a:p>
            <a:pPr marL="914400" lvl="1" indent="-457200">
              <a:buFont typeface="+mj-lt"/>
              <a:buAutoNum type="arabicPeriod"/>
            </a:pPr>
            <a:r>
              <a:rPr lang="en-US" sz="2000" dirty="0"/>
              <a:t>Byte with byte</a:t>
            </a:r>
          </a:p>
          <a:p>
            <a:pPr marL="914400" lvl="1" indent="-457200">
              <a:buFont typeface="+mj-lt"/>
              <a:buAutoNum type="arabicPeriod"/>
            </a:pPr>
            <a:r>
              <a:rPr lang="en-US" sz="2000" dirty="0"/>
              <a:t>Word with Word</a:t>
            </a:r>
          </a:p>
          <a:p>
            <a:pPr marL="914400" lvl="1" indent="-457200">
              <a:buFont typeface="+mj-lt"/>
              <a:buAutoNum type="arabicPeriod"/>
            </a:pPr>
            <a:r>
              <a:rPr lang="en-US" sz="2000" dirty="0"/>
              <a:t>Byte with word</a:t>
            </a:r>
          </a:p>
        </p:txBody>
      </p:sp>
      <p:sp>
        <p:nvSpPr>
          <p:cNvPr id="5" name="Slide Number Placeholder 4"/>
          <p:cNvSpPr>
            <a:spLocks noGrp="1"/>
          </p:cNvSpPr>
          <p:nvPr>
            <p:ph type="sldNum" sz="quarter" idx="12"/>
          </p:nvPr>
        </p:nvSpPr>
        <p:spPr/>
        <p:txBody>
          <a:bodyPr/>
          <a:lstStyle/>
          <a:p>
            <a:fld id="{7A25E7C4-6057-4E7A-ACD1-EE250B7D6288}" type="slidenum">
              <a:rPr lang="en-US" smtClean="0"/>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886392817"/>
              </p:ext>
            </p:extLst>
          </p:nvPr>
        </p:nvGraphicFramePr>
        <p:xfrm>
          <a:off x="828675" y="4319270"/>
          <a:ext cx="10515600" cy="1539240"/>
        </p:xfrm>
        <a:graphic>
          <a:graphicData uri="http://schemas.openxmlformats.org/drawingml/2006/table">
            <a:tbl>
              <a:tblPr firstRow="1" bandRow="1">
                <a:tableStyleId>{C083E6E3-FA7D-4D7B-A595-EF9225AFEA82}</a:tableStyleId>
              </a:tblPr>
              <a:tblGrid>
                <a:gridCol w="2305050">
                  <a:extLst>
                    <a:ext uri="{9D8B030D-6E8A-4147-A177-3AD203B41FA5}">
                      <a16:colId xmlns:a16="http://schemas.microsoft.com/office/drawing/2014/main" val="20000"/>
                    </a:ext>
                  </a:extLst>
                </a:gridCol>
                <a:gridCol w="2305050">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pPr algn="ctr" fontAlgn="base"/>
                      <a:r>
                        <a:rPr lang="en-US" sz="2000" b="1" dirty="0">
                          <a:effectLst/>
                        </a:rPr>
                        <a:t>OPCODE</a:t>
                      </a:r>
                    </a:p>
                  </a:txBody>
                  <a:tcPr marL="76200" marR="76200" marT="76200" marB="76200" anchor="ctr"/>
                </a:tc>
                <a:tc>
                  <a:txBody>
                    <a:bodyPr/>
                    <a:lstStyle/>
                    <a:p>
                      <a:pPr algn="ctr" fontAlgn="base"/>
                      <a:r>
                        <a:rPr lang="en-US" sz="2000" b="1">
                          <a:effectLst/>
                        </a:rPr>
                        <a:t>OPERAND</a:t>
                      </a:r>
                    </a:p>
                  </a:txBody>
                  <a:tcPr marL="76200" marR="76200" marT="76200" marB="76200" anchor="ctr"/>
                </a:tc>
                <a:tc>
                  <a:txBody>
                    <a:bodyPr/>
                    <a:lstStyle/>
                    <a:p>
                      <a:pPr algn="ctr" fontAlgn="base"/>
                      <a:r>
                        <a:rPr lang="en-US" sz="2000" b="1">
                          <a:effectLst/>
                        </a:rPr>
                        <a:t>EXPLANATION</a:t>
                      </a:r>
                    </a:p>
                  </a:txBody>
                  <a:tcPr marL="76200" marR="76200" marT="76200" marB="76200" anchor="ctr"/>
                </a:tc>
                <a:tc>
                  <a:txBody>
                    <a:bodyPr/>
                    <a:lstStyle/>
                    <a:p>
                      <a:pPr algn="ctr" fontAlgn="base"/>
                      <a:r>
                        <a:rPr lang="en-US" sz="2000" b="1" dirty="0">
                          <a:effectLst/>
                        </a:rPr>
                        <a:t>EXAMPLE</a:t>
                      </a:r>
                    </a:p>
                  </a:txBody>
                  <a:tcPr marL="76200" marR="76200" marT="76200" marB="76200" anchor="ctr"/>
                </a:tc>
                <a:extLst>
                  <a:ext uri="{0D108BD9-81ED-4DB2-BD59-A6C34878D82A}">
                    <a16:rowId xmlns:a16="http://schemas.microsoft.com/office/drawing/2014/main" val="10000"/>
                  </a:ext>
                </a:extLst>
              </a:tr>
              <a:tr h="370840">
                <a:tc>
                  <a:txBody>
                    <a:bodyPr/>
                    <a:lstStyle/>
                    <a:p>
                      <a:pPr algn="ctr" fontAlgn="ctr"/>
                      <a:r>
                        <a:rPr lang="en-US" sz="1800" b="0" dirty="0">
                          <a:effectLst/>
                        </a:rPr>
                        <a:t>MUL</a:t>
                      </a:r>
                    </a:p>
                  </a:txBody>
                  <a:tcPr marL="95250" marR="95250" marT="133350" marB="133350" anchor="ctr"/>
                </a:tc>
                <a:tc>
                  <a:txBody>
                    <a:bodyPr/>
                    <a:lstStyle/>
                    <a:p>
                      <a:pPr algn="ctr" fontAlgn="ctr"/>
                      <a:r>
                        <a:rPr lang="en-US" sz="1800" b="0" dirty="0">
                          <a:effectLst/>
                        </a:rPr>
                        <a:t>8-bit register</a:t>
                      </a:r>
                    </a:p>
                  </a:txBody>
                  <a:tcPr marL="95250" marR="95250" marT="133350" marB="133350" anchor="ctr"/>
                </a:tc>
                <a:tc>
                  <a:txBody>
                    <a:bodyPr/>
                    <a:lstStyle/>
                    <a:p>
                      <a:pPr algn="ctr" fontAlgn="ctr"/>
                      <a:r>
                        <a:rPr lang="en-US" sz="1800" b="0">
                          <a:effectLst/>
                        </a:rPr>
                        <a:t>AX = AL * 8-bit reg.</a:t>
                      </a:r>
                    </a:p>
                  </a:txBody>
                  <a:tcPr marL="95250" marR="95250" marT="133350" marB="133350" anchor="ctr"/>
                </a:tc>
                <a:tc>
                  <a:txBody>
                    <a:bodyPr/>
                    <a:lstStyle/>
                    <a:p>
                      <a:pPr algn="ctr" fontAlgn="ctr"/>
                      <a:r>
                        <a:rPr lang="en-US" sz="1800" b="0" dirty="0">
                          <a:effectLst/>
                        </a:rPr>
                        <a:t>MUL BH</a:t>
                      </a:r>
                    </a:p>
                  </a:txBody>
                  <a:tcPr marL="95250" marR="95250" marT="133350" marB="133350" anchor="ctr"/>
                </a:tc>
                <a:extLst>
                  <a:ext uri="{0D108BD9-81ED-4DB2-BD59-A6C34878D82A}">
                    <a16:rowId xmlns:a16="http://schemas.microsoft.com/office/drawing/2014/main" val="10001"/>
                  </a:ext>
                </a:extLst>
              </a:tr>
              <a:tr h="370840">
                <a:tc>
                  <a:txBody>
                    <a:bodyPr/>
                    <a:lstStyle/>
                    <a:p>
                      <a:pPr algn="ctr" fontAlgn="ctr"/>
                      <a:r>
                        <a:rPr lang="en-US" sz="1800" b="0" dirty="0">
                          <a:effectLst/>
                        </a:rPr>
                        <a:t>MUL</a:t>
                      </a:r>
                    </a:p>
                  </a:txBody>
                  <a:tcPr marL="95250" marR="95250" marT="133350" marB="133350" anchor="ctr"/>
                </a:tc>
                <a:tc>
                  <a:txBody>
                    <a:bodyPr/>
                    <a:lstStyle/>
                    <a:p>
                      <a:pPr algn="ctr" fontAlgn="ctr"/>
                      <a:r>
                        <a:rPr lang="en-US" sz="1800" b="0" dirty="0">
                          <a:effectLst/>
                        </a:rPr>
                        <a:t>16-bit register</a:t>
                      </a:r>
                    </a:p>
                  </a:txBody>
                  <a:tcPr marL="95250" marR="95250" marT="133350" marB="133350" anchor="ctr"/>
                </a:tc>
                <a:tc>
                  <a:txBody>
                    <a:bodyPr/>
                    <a:lstStyle/>
                    <a:p>
                      <a:pPr algn="ctr" fontAlgn="ctr"/>
                      <a:r>
                        <a:rPr lang="en-US" sz="1800" b="0" dirty="0">
                          <a:effectLst/>
                        </a:rPr>
                        <a:t>DX AX = AX * 16-bit reg.</a:t>
                      </a:r>
                    </a:p>
                  </a:txBody>
                  <a:tcPr marL="95250" marR="95250" marT="133350" marB="133350" anchor="ctr"/>
                </a:tc>
                <a:tc>
                  <a:txBody>
                    <a:bodyPr/>
                    <a:lstStyle/>
                    <a:p>
                      <a:pPr algn="ctr" fontAlgn="ctr"/>
                      <a:r>
                        <a:rPr lang="en-US" sz="1800" b="0" dirty="0">
                          <a:effectLst/>
                        </a:rPr>
                        <a:t>MUL CX</a:t>
                      </a:r>
                    </a:p>
                  </a:txBody>
                  <a:tcPr marL="95250" marR="95250" marT="133350" marB="13335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8696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 (Example) Cont.</a:t>
            </a:r>
          </a:p>
        </p:txBody>
      </p:sp>
      <p:sp>
        <p:nvSpPr>
          <p:cNvPr id="3" name="Content Placeholder 2"/>
          <p:cNvSpPr>
            <a:spLocks noGrp="1"/>
          </p:cNvSpPr>
          <p:nvPr>
            <p:ph idx="1"/>
          </p:nvPr>
        </p:nvSpPr>
        <p:spPr>
          <a:xfrm>
            <a:off x="1571625" y="2111375"/>
            <a:ext cx="9991725" cy="984249"/>
          </a:xfrm>
        </p:spPr>
        <p:txBody>
          <a:bodyPr>
            <a:normAutofit/>
          </a:bodyPr>
          <a:lstStyle/>
          <a:p>
            <a:pPr marL="0" indent="0">
              <a:lnSpc>
                <a:spcPct val="50000"/>
              </a:lnSpc>
              <a:buNone/>
            </a:pPr>
            <a:r>
              <a:rPr lang="en-US" sz="1800" b="0" i="0" dirty="0">
                <a:solidFill>
                  <a:srgbClr val="000000"/>
                </a:solidFill>
                <a:effectLst/>
                <a:latin typeface="Consolas" panose="020B0609020204030204" pitchFamily="49" charset="0"/>
              </a:rPr>
              <a:t>MOV AL, </a:t>
            </a:r>
            <a:r>
              <a:rPr lang="en-US" sz="1800" b="0" i="0" dirty="0">
                <a:effectLst/>
                <a:latin typeface="Consolas" panose="020B0609020204030204" pitchFamily="49" charset="0"/>
              </a:rPr>
              <a:t>5</a:t>
            </a:r>
            <a:r>
              <a:rPr lang="en-US" sz="1800" b="0" i="0" dirty="0">
                <a:solidFill>
                  <a:srgbClr val="000000"/>
                </a:solidFill>
                <a:effectLst/>
                <a:latin typeface="Consolas" panose="020B0609020204030204" pitchFamily="49" charset="0"/>
              </a:rPr>
              <a:t>H 	;a byte is moved to AL</a:t>
            </a:r>
          </a:p>
          <a:p>
            <a:pPr marL="0" indent="0">
              <a:lnSpc>
                <a:spcPct val="50000"/>
              </a:lnSpc>
              <a:buNone/>
            </a:pPr>
            <a:r>
              <a:rPr lang="en-US" sz="1800" b="0" i="0" dirty="0">
                <a:solidFill>
                  <a:srgbClr val="000000"/>
                </a:solidFill>
                <a:effectLst/>
                <a:latin typeface="Consolas" panose="020B0609020204030204" pitchFamily="49" charset="0"/>
              </a:rPr>
              <a:t>MOV BL, </a:t>
            </a:r>
            <a:r>
              <a:rPr lang="en-US" sz="1800" b="0" i="0" dirty="0">
                <a:effectLst/>
                <a:latin typeface="Consolas" panose="020B0609020204030204" pitchFamily="49" charset="0"/>
              </a:rPr>
              <a:t>10</a:t>
            </a:r>
            <a:r>
              <a:rPr lang="en-US" sz="1800" b="0" i="0" dirty="0">
                <a:solidFill>
                  <a:srgbClr val="000000"/>
                </a:solidFill>
                <a:effectLst/>
                <a:latin typeface="Consolas" panose="020B0609020204030204" pitchFamily="49" charset="0"/>
              </a:rPr>
              <a:t>H 	;immediate data must be in BL register</a:t>
            </a:r>
          </a:p>
          <a:p>
            <a:pPr marL="0" indent="0">
              <a:lnSpc>
                <a:spcPct val="50000"/>
              </a:lnSpc>
              <a:buNone/>
            </a:pPr>
            <a:r>
              <a:rPr lang="en-US" sz="1800" b="0" i="0" dirty="0">
                <a:solidFill>
                  <a:srgbClr val="000000"/>
                </a:solidFill>
                <a:effectLst/>
                <a:latin typeface="Consolas" panose="020B0609020204030204" pitchFamily="49" charset="0"/>
              </a:rPr>
              <a:t>MUL BL 		;AX = 0050h, CF = 0</a:t>
            </a:r>
            <a:endParaRPr lang="en-US" sz="1800" dirty="0"/>
          </a:p>
        </p:txBody>
      </p:sp>
      <p:sp>
        <p:nvSpPr>
          <p:cNvPr id="5" name="Slide Number Placeholder 4"/>
          <p:cNvSpPr>
            <a:spLocks noGrp="1"/>
          </p:cNvSpPr>
          <p:nvPr>
            <p:ph type="sldNum" sz="quarter" idx="12"/>
          </p:nvPr>
        </p:nvSpPr>
        <p:spPr/>
        <p:txBody>
          <a:bodyPr/>
          <a:lstStyle/>
          <a:p>
            <a:fld id="{7A25E7C4-6057-4E7A-ACD1-EE250B7D6288}" type="slidenum">
              <a:rPr lang="en-US" smtClean="0"/>
              <a:t>11</a:t>
            </a:fld>
            <a:endParaRPr lang="en-US"/>
          </a:p>
        </p:txBody>
      </p:sp>
      <p:sp>
        <p:nvSpPr>
          <p:cNvPr id="6" name="Content Placeholder 2"/>
          <p:cNvSpPr txBox="1">
            <a:spLocks/>
          </p:cNvSpPr>
          <p:nvPr/>
        </p:nvSpPr>
        <p:spPr>
          <a:xfrm>
            <a:off x="838199" y="1539875"/>
            <a:ext cx="3267076" cy="466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C00000"/>
                </a:solidFill>
              </a:rPr>
              <a:t>8-Bit Multiplication</a:t>
            </a:r>
          </a:p>
        </p:txBody>
      </p:sp>
      <p:sp>
        <p:nvSpPr>
          <p:cNvPr id="7" name="Content Placeholder 2"/>
          <p:cNvSpPr txBox="1">
            <a:spLocks/>
          </p:cNvSpPr>
          <p:nvPr/>
        </p:nvSpPr>
        <p:spPr>
          <a:xfrm>
            <a:off x="1571625" y="4087811"/>
            <a:ext cx="9991725" cy="984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r>
              <a:rPr lang="en-US" sz="1800" dirty="0">
                <a:solidFill>
                  <a:srgbClr val="000000"/>
                </a:solidFill>
                <a:latin typeface="Consolas" panose="020B0609020204030204" pitchFamily="49" charset="0"/>
              </a:rPr>
              <a:t>MOV AX, 2000H 	;a word is moved to AX</a:t>
            </a:r>
          </a:p>
          <a:p>
            <a:pPr marL="0" indent="0">
              <a:lnSpc>
                <a:spcPct val="50000"/>
              </a:lnSpc>
              <a:buNone/>
            </a:pPr>
            <a:r>
              <a:rPr lang="en-US" sz="1800" dirty="0">
                <a:solidFill>
                  <a:srgbClr val="000000"/>
                </a:solidFill>
                <a:latin typeface="Consolas" panose="020B0609020204030204" pitchFamily="49" charset="0"/>
              </a:rPr>
              <a:t>MOV BX, 0100H 	;immediate data must be in BX register</a:t>
            </a:r>
          </a:p>
          <a:p>
            <a:pPr marL="0" indent="0">
              <a:lnSpc>
                <a:spcPct val="50000"/>
              </a:lnSpc>
              <a:buNone/>
            </a:pPr>
            <a:r>
              <a:rPr lang="en-US" sz="1800" dirty="0">
                <a:solidFill>
                  <a:srgbClr val="000000"/>
                </a:solidFill>
                <a:latin typeface="Consolas" panose="020B0609020204030204" pitchFamily="49" charset="0"/>
              </a:rPr>
              <a:t>MUL BX 		;DX:AX = 00200000H, CF = 1</a:t>
            </a:r>
            <a:endParaRPr lang="en-US" sz="1800" dirty="0"/>
          </a:p>
        </p:txBody>
      </p:sp>
      <p:sp>
        <p:nvSpPr>
          <p:cNvPr id="8" name="Content Placeholder 2"/>
          <p:cNvSpPr txBox="1">
            <a:spLocks/>
          </p:cNvSpPr>
          <p:nvPr/>
        </p:nvSpPr>
        <p:spPr>
          <a:xfrm>
            <a:off x="838199" y="3516311"/>
            <a:ext cx="3267076" cy="466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C00000"/>
                </a:solidFill>
              </a:rPr>
              <a:t>16-Bit Multiplication</a:t>
            </a:r>
          </a:p>
        </p:txBody>
      </p:sp>
      <p:sp>
        <p:nvSpPr>
          <p:cNvPr id="9" name="Content Placeholder 2"/>
          <p:cNvSpPr txBox="1">
            <a:spLocks/>
          </p:cNvSpPr>
          <p:nvPr/>
        </p:nvSpPr>
        <p:spPr>
          <a:xfrm>
            <a:off x="1185862" y="5019671"/>
            <a:ext cx="9834564" cy="8667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The Carry flag is set because the upper part of the product (located in DX) is not equal to zero.</a:t>
            </a:r>
          </a:p>
        </p:txBody>
      </p:sp>
    </p:spTree>
    <p:extLst>
      <p:ext uri="{BB962C8B-B14F-4D97-AF65-F5344CB8AC3E}">
        <p14:creationId xmlns:p14="http://schemas.microsoft.com/office/powerpoint/2010/main" val="301009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IMUL (Signed Multiplication)</a:t>
            </a:r>
          </a:p>
        </p:txBody>
      </p:sp>
      <p:sp>
        <p:nvSpPr>
          <p:cNvPr id="3" name="Content Placeholder 2"/>
          <p:cNvSpPr>
            <a:spLocks noGrp="1"/>
          </p:cNvSpPr>
          <p:nvPr>
            <p:ph idx="1"/>
          </p:nvPr>
        </p:nvSpPr>
        <p:spPr>
          <a:xfrm>
            <a:off x="838199" y="1825625"/>
            <a:ext cx="10277475" cy="3946525"/>
          </a:xfrm>
        </p:spPr>
        <p:txBody>
          <a:bodyPr>
            <a:normAutofit/>
          </a:bodyPr>
          <a:lstStyle/>
          <a:p>
            <a:r>
              <a:rPr lang="en-US" sz="2000" dirty="0"/>
              <a:t>Handles signed data operands meaning the operands can be positive or negative.</a:t>
            </a:r>
          </a:p>
          <a:p>
            <a:r>
              <a:rPr lang="en-US" sz="2000" dirty="0"/>
              <a:t>When the operand is a byte, it is multiplied with AL register.</a:t>
            </a:r>
          </a:p>
          <a:p>
            <a:r>
              <a:rPr lang="en-US" sz="2000" dirty="0"/>
              <a:t>When the operand is a word, it is multiplied with AX register.</a:t>
            </a:r>
          </a:p>
          <a:p>
            <a:r>
              <a:rPr lang="en-US" sz="2000" dirty="0"/>
              <a:t>If the product of multiplier and multiplicand produce result that fits into the destination register DX and AX with some of the bits left unused. Then these unused bits are filled with the copies of signed bit and clear CF and OF flags to zero.</a:t>
            </a:r>
          </a:p>
        </p:txBody>
      </p:sp>
      <p:sp>
        <p:nvSpPr>
          <p:cNvPr id="5" name="Slide Number Placeholder 4"/>
          <p:cNvSpPr>
            <a:spLocks noGrp="1"/>
          </p:cNvSpPr>
          <p:nvPr>
            <p:ph type="sldNum" sz="quarter" idx="12"/>
          </p:nvPr>
        </p:nvSpPr>
        <p:spPr/>
        <p:txBody>
          <a:bodyPr/>
          <a:lstStyle/>
          <a:p>
            <a:fld id="{7A25E7C4-6057-4E7A-ACD1-EE250B7D6288}" type="slidenum">
              <a:rPr lang="en-US" smtClean="0"/>
              <a:t>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572131804"/>
              </p:ext>
            </p:extLst>
          </p:nvPr>
        </p:nvGraphicFramePr>
        <p:xfrm>
          <a:off x="828675" y="4319270"/>
          <a:ext cx="10515600" cy="998220"/>
        </p:xfrm>
        <a:graphic>
          <a:graphicData uri="http://schemas.openxmlformats.org/drawingml/2006/table">
            <a:tbl>
              <a:tblPr firstRow="1" bandRow="1">
                <a:tableStyleId>{C083E6E3-FA7D-4D7B-A595-EF9225AFEA82}</a:tableStyleId>
              </a:tblPr>
              <a:tblGrid>
                <a:gridCol w="2305050">
                  <a:extLst>
                    <a:ext uri="{9D8B030D-6E8A-4147-A177-3AD203B41FA5}">
                      <a16:colId xmlns:a16="http://schemas.microsoft.com/office/drawing/2014/main" val="20000"/>
                    </a:ext>
                  </a:extLst>
                </a:gridCol>
                <a:gridCol w="2305050">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pPr algn="ctr" fontAlgn="base"/>
                      <a:r>
                        <a:rPr lang="en-US" sz="2000" b="1" dirty="0">
                          <a:effectLst/>
                        </a:rPr>
                        <a:t>OPCODE</a:t>
                      </a:r>
                    </a:p>
                  </a:txBody>
                  <a:tcPr marL="76200" marR="76200" marT="76200" marB="76200" anchor="ctr"/>
                </a:tc>
                <a:tc>
                  <a:txBody>
                    <a:bodyPr/>
                    <a:lstStyle/>
                    <a:p>
                      <a:pPr algn="ctr" fontAlgn="base"/>
                      <a:r>
                        <a:rPr lang="en-US" sz="2000" b="1">
                          <a:effectLst/>
                        </a:rPr>
                        <a:t>OPERAND</a:t>
                      </a:r>
                    </a:p>
                  </a:txBody>
                  <a:tcPr marL="76200" marR="76200" marT="76200" marB="76200" anchor="ctr"/>
                </a:tc>
                <a:tc>
                  <a:txBody>
                    <a:bodyPr/>
                    <a:lstStyle/>
                    <a:p>
                      <a:pPr algn="ctr" fontAlgn="base"/>
                      <a:r>
                        <a:rPr lang="en-US" sz="2000" b="1">
                          <a:effectLst/>
                        </a:rPr>
                        <a:t>EXPLANATION</a:t>
                      </a:r>
                    </a:p>
                  </a:txBody>
                  <a:tcPr marL="76200" marR="76200" marT="76200" marB="76200" anchor="ctr"/>
                </a:tc>
                <a:tc>
                  <a:txBody>
                    <a:bodyPr/>
                    <a:lstStyle/>
                    <a:p>
                      <a:pPr algn="ctr" fontAlgn="base"/>
                      <a:r>
                        <a:rPr lang="en-US" sz="2000" b="1" dirty="0">
                          <a:effectLst/>
                        </a:rPr>
                        <a:t>EXAMPLE</a:t>
                      </a:r>
                    </a:p>
                  </a:txBody>
                  <a:tcPr marL="76200" marR="76200" marT="76200" marB="76200" anchor="ctr"/>
                </a:tc>
                <a:extLst>
                  <a:ext uri="{0D108BD9-81ED-4DB2-BD59-A6C34878D82A}">
                    <a16:rowId xmlns:a16="http://schemas.microsoft.com/office/drawing/2014/main" val="10000"/>
                  </a:ext>
                </a:extLst>
              </a:tr>
              <a:tr h="370840">
                <a:tc>
                  <a:txBody>
                    <a:bodyPr/>
                    <a:lstStyle/>
                    <a:p>
                      <a:pPr algn="ctr" fontAlgn="ctr"/>
                      <a:r>
                        <a:rPr lang="en-US" sz="1800" b="0" dirty="0">
                          <a:effectLst/>
                        </a:rPr>
                        <a:t>IMUL</a:t>
                      </a:r>
                    </a:p>
                  </a:txBody>
                  <a:tcPr marL="95250" marR="95250" marT="133350" marB="133350" anchor="ctr"/>
                </a:tc>
                <a:tc>
                  <a:txBody>
                    <a:bodyPr/>
                    <a:lstStyle/>
                    <a:p>
                      <a:pPr algn="ctr" fontAlgn="ctr"/>
                      <a:r>
                        <a:rPr lang="en-US" sz="1800" b="0" dirty="0">
                          <a:effectLst/>
                        </a:rPr>
                        <a:t>8 or 16 bit register</a:t>
                      </a:r>
                    </a:p>
                  </a:txBody>
                  <a:tcPr marL="95250" marR="95250" marT="133350" marB="133350" anchor="ctr"/>
                </a:tc>
                <a:tc>
                  <a:txBody>
                    <a:bodyPr/>
                    <a:lstStyle/>
                    <a:p>
                      <a:pPr algn="ctr" fontAlgn="ctr"/>
                      <a:r>
                        <a:rPr lang="en-US" sz="1800" b="0" dirty="0">
                          <a:effectLst/>
                        </a:rPr>
                        <a:t>performs signed multiplication</a:t>
                      </a:r>
                    </a:p>
                  </a:txBody>
                  <a:tcPr marL="95250" marR="95250" marT="133350" marB="133350" anchor="ctr"/>
                </a:tc>
                <a:tc>
                  <a:txBody>
                    <a:bodyPr/>
                    <a:lstStyle/>
                    <a:p>
                      <a:pPr algn="ctr" fontAlgn="ctr"/>
                      <a:r>
                        <a:rPr lang="en-US" sz="1800" b="0" dirty="0">
                          <a:effectLst/>
                        </a:rPr>
                        <a:t>IMUL CX</a:t>
                      </a:r>
                    </a:p>
                  </a:txBody>
                  <a:tcPr marL="95250" marR="95250" marT="133350" marB="13335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6473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IMUL (Example) Cont.</a:t>
            </a:r>
          </a:p>
        </p:txBody>
      </p:sp>
      <p:sp>
        <p:nvSpPr>
          <p:cNvPr id="3" name="Content Placeholder 2"/>
          <p:cNvSpPr>
            <a:spLocks noGrp="1"/>
          </p:cNvSpPr>
          <p:nvPr>
            <p:ph idx="1"/>
          </p:nvPr>
        </p:nvSpPr>
        <p:spPr>
          <a:xfrm>
            <a:off x="1571625" y="1978025"/>
            <a:ext cx="9991725" cy="984249"/>
          </a:xfrm>
        </p:spPr>
        <p:txBody>
          <a:bodyPr>
            <a:normAutofit/>
          </a:bodyPr>
          <a:lstStyle/>
          <a:p>
            <a:pPr marL="0" indent="0">
              <a:lnSpc>
                <a:spcPct val="50000"/>
              </a:lnSpc>
              <a:buNone/>
            </a:pPr>
            <a:r>
              <a:rPr lang="en-US" sz="1800" b="0" i="0" dirty="0">
                <a:solidFill>
                  <a:srgbClr val="000000"/>
                </a:solidFill>
                <a:effectLst/>
                <a:latin typeface="Consolas" panose="020B0609020204030204" pitchFamily="49" charset="0"/>
              </a:rPr>
              <a:t>MOV AL, -4 	;a byte is moved to AL</a:t>
            </a:r>
          </a:p>
          <a:p>
            <a:pPr marL="0" indent="0">
              <a:lnSpc>
                <a:spcPct val="50000"/>
              </a:lnSpc>
              <a:buNone/>
            </a:pPr>
            <a:r>
              <a:rPr lang="en-US" sz="1800" b="0" i="0" dirty="0">
                <a:solidFill>
                  <a:srgbClr val="000000"/>
                </a:solidFill>
                <a:effectLst/>
                <a:latin typeface="Consolas" panose="020B0609020204030204" pitchFamily="49" charset="0"/>
              </a:rPr>
              <a:t>MOV BL, 4 	;immediate data must be in BL register</a:t>
            </a:r>
          </a:p>
          <a:p>
            <a:pPr marL="0" indent="0">
              <a:lnSpc>
                <a:spcPct val="50000"/>
              </a:lnSpc>
              <a:buNone/>
            </a:pPr>
            <a:r>
              <a:rPr lang="en-US" sz="1800" b="0" i="0" dirty="0">
                <a:solidFill>
                  <a:srgbClr val="000000"/>
                </a:solidFill>
                <a:effectLst/>
                <a:latin typeface="Consolas" panose="020B0609020204030204" pitchFamily="49" charset="0"/>
              </a:rPr>
              <a:t>IMUL BL 	;AX = FFF0H, OF = 0</a:t>
            </a:r>
            <a:endParaRPr lang="en-US" sz="1800" dirty="0"/>
          </a:p>
        </p:txBody>
      </p:sp>
      <p:sp>
        <p:nvSpPr>
          <p:cNvPr id="5" name="Slide Number Placeholder 4"/>
          <p:cNvSpPr>
            <a:spLocks noGrp="1"/>
          </p:cNvSpPr>
          <p:nvPr>
            <p:ph type="sldNum" sz="quarter" idx="12"/>
          </p:nvPr>
        </p:nvSpPr>
        <p:spPr/>
        <p:txBody>
          <a:bodyPr/>
          <a:lstStyle/>
          <a:p>
            <a:fld id="{7A25E7C4-6057-4E7A-ACD1-EE250B7D6288}" type="slidenum">
              <a:rPr lang="en-US" smtClean="0"/>
              <a:t>13</a:t>
            </a:fld>
            <a:endParaRPr lang="en-US"/>
          </a:p>
        </p:txBody>
      </p:sp>
      <p:sp>
        <p:nvSpPr>
          <p:cNvPr id="9" name="Content Placeholder 2"/>
          <p:cNvSpPr txBox="1">
            <a:spLocks/>
          </p:cNvSpPr>
          <p:nvPr/>
        </p:nvSpPr>
        <p:spPr>
          <a:xfrm>
            <a:off x="1178718" y="3133721"/>
            <a:ext cx="9834564" cy="8667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The following instructions multiply 4 by 4, producing (-16) in AX. </a:t>
            </a:r>
          </a:p>
          <a:p>
            <a:pPr marL="0" indent="0">
              <a:buNone/>
            </a:pPr>
            <a:r>
              <a:rPr lang="en-US" sz="1800" dirty="0"/>
              <a:t>AH is a sign extension of AL so the Overflow flag is clear.</a:t>
            </a:r>
          </a:p>
        </p:txBody>
      </p:sp>
    </p:spTree>
    <p:extLst>
      <p:ext uri="{BB962C8B-B14F-4D97-AF65-F5344CB8AC3E}">
        <p14:creationId xmlns:p14="http://schemas.microsoft.com/office/powerpoint/2010/main" val="3816172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 (Unsigned Division)</a:t>
            </a:r>
          </a:p>
        </p:txBody>
      </p:sp>
      <p:sp>
        <p:nvSpPr>
          <p:cNvPr id="3" name="Content Placeholder 2"/>
          <p:cNvSpPr>
            <a:spLocks noGrp="1"/>
          </p:cNvSpPr>
          <p:nvPr>
            <p:ph idx="1"/>
          </p:nvPr>
        </p:nvSpPr>
        <p:spPr>
          <a:xfrm>
            <a:off x="838199" y="1825625"/>
            <a:ext cx="10125075" cy="4632325"/>
          </a:xfrm>
        </p:spPr>
        <p:txBody>
          <a:bodyPr>
            <a:normAutofit/>
          </a:bodyPr>
          <a:lstStyle/>
          <a:p>
            <a:r>
              <a:rPr lang="en-US" sz="2000" dirty="0"/>
              <a:t>In the expression a ÷ b = c, </a:t>
            </a:r>
          </a:p>
          <a:p>
            <a:pPr marL="457200" lvl="1" indent="0">
              <a:buNone/>
            </a:pPr>
            <a:r>
              <a:rPr lang="en-US" sz="1800" dirty="0"/>
              <a:t>a is called the dividend or numerator, </a:t>
            </a:r>
          </a:p>
          <a:p>
            <a:pPr marL="457200" lvl="1" indent="0">
              <a:buNone/>
            </a:pPr>
            <a:r>
              <a:rPr lang="en-US" sz="1800" dirty="0"/>
              <a:t>b the divisor or denominator </a:t>
            </a:r>
          </a:p>
          <a:p>
            <a:pPr marL="457200" lvl="1" indent="0">
              <a:buNone/>
            </a:pPr>
            <a:r>
              <a:rPr lang="en-US" sz="1800" dirty="0"/>
              <a:t>and the result c is called the quotient.</a:t>
            </a:r>
          </a:p>
          <a:p>
            <a:pPr marL="457200" lvl="1" indent="0">
              <a:buNone/>
            </a:pPr>
            <a:endParaRPr lang="en-US" sz="1800" dirty="0"/>
          </a:p>
          <a:p>
            <a:r>
              <a:rPr lang="en-US" sz="2000" dirty="0"/>
              <a:t>DIV instruction performs the division of two unsigned operands.</a:t>
            </a:r>
          </a:p>
          <a:p>
            <a:r>
              <a:rPr lang="en-US" sz="2000" dirty="0"/>
              <a:t>The divisor resides in a source operand and it should not be immediate. However, it can be register or a memory location.</a:t>
            </a:r>
          </a:p>
          <a:p>
            <a:r>
              <a:rPr lang="en-US" sz="2000" dirty="0"/>
              <a:t>There are four division cases depending on the number of bits:</a:t>
            </a:r>
          </a:p>
          <a:p>
            <a:pPr marL="800100" lvl="1" indent="-342900">
              <a:buFont typeface="+mj-lt"/>
              <a:buAutoNum type="arabicPeriod"/>
            </a:pPr>
            <a:r>
              <a:rPr lang="en-US" sz="1800" dirty="0"/>
              <a:t>Byte with byte</a:t>
            </a:r>
          </a:p>
          <a:p>
            <a:pPr marL="800100" lvl="1" indent="-342900">
              <a:buFont typeface="+mj-lt"/>
              <a:buAutoNum type="arabicPeriod"/>
            </a:pPr>
            <a:r>
              <a:rPr lang="en-US" sz="1800" dirty="0"/>
              <a:t>Word with word</a:t>
            </a:r>
          </a:p>
          <a:p>
            <a:pPr marL="800100" lvl="1" indent="-342900">
              <a:buFont typeface="+mj-lt"/>
              <a:buAutoNum type="arabicPeriod"/>
            </a:pPr>
            <a:r>
              <a:rPr lang="en-US" sz="1800" dirty="0"/>
              <a:t>Word with byte</a:t>
            </a:r>
          </a:p>
          <a:p>
            <a:pPr marL="800100" lvl="1" indent="-342900">
              <a:buFont typeface="+mj-lt"/>
              <a:buAutoNum type="arabicPeriod"/>
            </a:pPr>
            <a:r>
              <a:rPr lang="en-US" sz="1800" dirty="0" err="1"/>
              <a:t>Doubleword</a:t>
            </a:r>
            <a:r>
              <a:rPr lang="en-US" sz="1800" dirty="0"/>
              <a:t> with word</a:t>
            </a:r>
          </a:p>
          <a:p>
            <a:endParaRPr lang="en-US" sz="2000" dirty="0"/>
          </a:p>
          <a:p>
            <a:endParaRPr lang="en-US" sz="2000" dirty="0"/>
          </a:p>
        </p:txBody>
      </p:sp>
      <p:sp>
        <p:nvSpPr>
          <p:cNvPr id="5" name="Slide Number Placeholder 4"/>
          <p:cNvSpPr>
            <a:spLocks noGrp="1"/>
          </p:cNvSpPr>
          <p:nvPr>
            <p:ph type="sldNum" sz="quarter" idx="12"/>
          </p:nvPr>
        </p:nvSpPr>
        <p:spPr/>
        <p:txBody>
          <a:bodyPr/>
          <a:lstStyle/>
          <a:p>
            <a:fld id="{7A25E7C4-6057-4E7A-ACD1-EE250B7D6288}" type="slidenum">
              <a:rPr lang="en-US" smtClean="0"/>
              <a:t>14</a:t>
            </a:fld>
            <a:endParaRPr lang="en-US"/>
          </a:p>
        </p:txBody>
      </p:sp>
      <p:pic>
        <p:nvPicPr>
          <p:cNvPr id="4" name="Picture 3"/>
          <p:cNvPicPr>
            <a:picLocks noChangeAspect="1"/>
          </p:cNvPicPr>
          <p:nvPr/>
        </p:nvPicPr>
        <p:blipFill>
          <a:blip r:embed="rId2"/>
          <a:stretch>
            <a:fillRect/>
          </a:stretch>
        </p:blipFill>
        <p:spPr>
          <a:xfrm>
            <a:off x="5619363" y="1539500"/>
            <a:ext cx="5544324" cy="1790950"/>
          </a:xfrm>
          <a:prstGeom prst="rect">
            <a:avLst/>
          </a:prstGeom>
        </p:spPr>
      </p:pic>
    </p:spTree>
    <p:extLst>
      <p:ext uri="{BB962C8B-B14F-4D97-AF65-F5344CB8AC3E}">
        <p14:creationId xmlns:p14="http://schemas.microsoft.com/office/powerpoint/2010/main" val="3794397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 (Unsigned Division) Cont.</a:t>
            </a:r>
          </a:p>
        </p:txBody>
      </p:sp>
      <p:sp>
        <p:nvSpPr>
          <p:cNvPr id="5" name="Slide Number Placeholder 4"/>
          <p:cNvSpPr>
            <a:spLocks noGrp="1"/>
          </p:cNvSpPr>
          <p:nvPr>
            <p:ph type="sldNum" sz="quarter" idx="12"/>
          </p:nvPr>
        </p:nvSpPr>
        <p:spPr/>
        <p:txBody>
          <a:bodyPr/>
          <a:lstStyle/>
          <a:p>
            <a:fld id="{7A25E7C4-6057-4E7A-ACD1-EE250B7D6288}" type="slidenum">
              <a:rPr lang="en-US" smtClean="0"/>
              <a:t>15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289499010"/>
              </p:ext>
            </p:extLst>
          </p:nvPr>
        </p:nvGraphicFramePr>
        <p:xfrm>
          <a:off x="828675" y="1718945"/>
          <a:ext cx="10515600" cy="2087880"/>
        </p:xfrm>
        <a:graphic>
          <a:graphicData uri="http://schemas.openxmlformats.org/drawingml/2006/table">
            <a:tbl>
              <a:tblPr firstRow="1" bandRow="1">
                <a:tableStyleId>{C083E6E3-FA7D-4D7B-A595-EF9225AFEA82}</a:tableStyleId>
              </a:tblPr>
              <a:tblGrid>
                <a:gridCol w="2305050">
                  <a:extLst>
                    <a:ext uri="{9D8B030D-6E8A-4147-A177-3AD203B41FA5}">
                      <a16:colId xmlns:a16="http://schemas.microsoft.com/office/drawing/2014/main" val="20000"/>
                    </a:ext>
                  </a:extLst>
                </a:gridCol>
                <a:gridCol w="2305050">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pPr algn="ctr" fontAlgn="base"/>
                      <a:r>
                        <a:rPr lang="en-US" sz="2000" b="1" dirty="0">
                          <a:effectLst/>
                        </a:rPr>
                        <a:t>OPCODE</a:t>
                      </a:r>
                    </a:p>
                  </a:txBody>
                  <a:tcPr marL="76200" marR="76200" marT="76200" marB="76200" anchor="ctr"/>
                </a:tc>
                <a:tc>
                  <a:txBody>
                    <a:bodyPr/>
                    <a:lstStyle/>
                    <a:p>
                      <a:pPr algn="ctr" fontAlgn="base"/>
                      <a:r>
                        <a:rPr lang="en-US" sz="2000" b="1">
                          <a:effectLst/>
                        </a:rPr>
                        <a:t>OPERAND</a:t>
                      </a:r>
                    </a:p>
                  </a:txBody>
                  <a:tcPr marL="76200" marR="76200" marT="76200" marB="76200" anchor="ctr"/>
                </a:tc>
                <a:tc>
                  <a:txBody>
                    <a:bodyPr/>
                    <a:lstStyle/>
                    <a:p>
                      <a:pPr algn="ctr" fontAlgn="base"/>
                      <a:r>
                        <a:rPr lang="en-US" sz="2000" b="1">
                          <a:effectLst/>
                        </a:rPr>
                        <a:t>EXPLANATION</a:t>
                      </a:r>
                    </a:p>
                  </a:txBody>
                  <a:tcPr marL="76200" marR="76200" marT="76200" marB="76200" anchor="ctr"/>
                </a:tc>
                <a:tc>
                  <a:txBody>
                    <a:bodyPr/>
                    <a:lstStyle/>
                    <a:p>
                      <a:pPr algn="ctr" fontAlgn="base"/>
                      <a:r>
                        <a:rPr lang="en-US" sz="2000" b="1" dirty="0">
                          <a:effectLst/>
                        </a:rPr>
                        <a:t>EXAMPLE</a:t>
                      </a:r>
                    </a:p>
                  </a:txBody>
                  <a:tcPr marL="76200" marR="76200" marT="76200" marB="76200" anchor="ctr"/>
                </a:tc>
                <a:extLst>
                  <a:ext uri="{0D108BD9-81ED-4DB2-BD59-A6C34878D82A}">
                    <a16:rowId xmlns:a16="http://schemas.microsoft.com/office/drawing/2014/main" val="10000"/>
                  </a:ext>
                </a:extLst>
              </a:tr>
              <a:tr h="370840">
                <a:tc>
                  <a:txBody>
                    <a:bodyPr/>
                    <a:lstStyle/>
                    <a:p>
                      <a:pPr algn="ctr" fontAlgn="ctr"/>
                      <a:r>
                        <a:rPr lang="en-US" sz="1800" b="0" dirty="0">
                          <a:effectLst/>
                        </a:rPr>
                        <a:t>DIV</a:t>
                      </a:r>
                    </a:p>
                  </a:txBody>
                  <a:tcPr marL="95250" marR="95250" marT="133350" marB="133350" anchor="ctr"/>
                </a:tc>
                <a:tc>
                  <a:txBody>
                    <a:bodyPr/>
                    <a:lstStyle/>
                    <a:p>
                      <a:pPr algn="ctr" fontAlgn="ctr"/>
                      <a:r>
                        <a:rPr lang="en-US" sz="1800" b="0" dirty="0">
                          <a:effectLst/>
                        </a:rPr>
                        <a:t>8-bit register</a:t>
                      </a:r>
                    </a:p>
                  </a:txBody>
                  <a:tcPr marL="95250" marR="95250" marT="133350" marB="133350" anchor="ctr"/>
                </a:tc>
                <a:tc>
                  <a:txBody>
                    <a:bodyPr/>
                    <a:lstStyle/>
                    <a:p>
                      <a:pPr algn="ctr" fontAlgn="ctr"/>
                      <a:r>
                        <a:rPr lang="en-US" sz="1800" b="0" dirty="0">
                          <a:effectLst/>
                        </a:rPr>
                        <a:t>AX = AX / 8-bit reg. ; </a:t>
                      </a:r>
                    </a:p>
                    <a:p>
                      <a:pPr algn="ctr" fontAlgn="ctr"/>
                      <a:r>
                        <a:rPr lang="en-US" sz="1800" b="0" dirty="0">
                          <a:effectLst/>
                        </a:rPr>
                        <a:t>AL = quotient ; AH = remainder</a:t>
                      </a:r>
                    </a:p>
                  </a:txBody>
                  <a:tcPr marL="95250" marR="95250" marT="133350" marB="133350" anchor="ctr"/>
                </a:tc>
                <a:tc>
                  <a:txBody>
                    <a:bodyPr/>
                    <a:lstStyle/>
                    <a:p>
                      <a:pPr algn="ctr" fontAlgn="ctr"/>
                      <a:r>
                        <a:rPr lang="en-US" sz="1800" b="0" dirty="0">
                          <a:effectLst/>
                        </a:rPr>
                        <a:t>DIV BL</a:t>
                      </a:r>
                    </a:p>
                  </a:txBody>
                  <a:tcPr marL="95250" marR="95250" marT="133350" marB="133350" anchor="ctr"/>
                </a:tc>
                <a:extLst>
                  <a:ext uri="{0D108BD9-81ED-4DB2-BD59-A6C34878D82A}">
                    <a16:rowId xmlns:a16="http://schemas.microsoft.com/office/drawing/2014/main" val="10001"/>
                  </a:ext>
                </a:extLst>
              </a:tr>
              <a:tr h="370840">
                <a:tc>
                  <a:txBody>
                    <a:bodyPr/>
                    <a:lstStyle/>
                    <a:p>
                      <a:pPr algn="ctr" fontAlgn="ctr"/>
                      <a:r>
                        <a:rPr lang="en-US" sz="1800" b="0" dirty="0">
                          <a:effectLst/>
                        </a:rPr>
                        <a:t>DIV</a:t>
                      </a:r>
                    </a:p>
                  </a:txBody>
                  <a:tcPr marL="95250" marR="95250" marT="133350" marB="133350" anchor="ctr"/>
                </a:tc>
                <a:tc>
                  <a:txBody>
                    <a:bodyPr/>
                    <a:lstStyle/>
                    <a:p>
                      <a:pPr algn="ctr" fontAlgn="ctr"/>
                      <a:r>
                        <a:rPr lang="en-US" sz="1800" b="0" dirty="0">
                          <a:effectLst/>
                        </a:rPr>
                        <a:t>16-bit register</a:t>
                      </a:r>
                    </a:p>
                  </a:txBody>
                  <a:tcPr marL="95250" marR="95250" marT="133350" marB="133350" anchor="ctr"/>
                </a:tc>
                <a:tc>
                  <a:txBody>
                    <a:bodyPr/>
                    <a:lstStyle/>
                    <a:p>
                      <a:pPr algn="ctr" fontAlgn="ctr"/>
                      <a:r>
                        <a:rPr lang="fr-FR" sz="1800" b="0" dirty="0">
                          <a:effectLst/>
                        </a:rPr>
                        <a:t>DX AX / 16-bit reg. ; </a:t>
                      </a:r>
                    </a:p>
                    <a:p>
                      <a:pPr algn="ctr" fontAlgn="ctr"/>
                      <a:r>
                        <a:rPr lang="fr-FR" sz="1800" b="0" dirty="0">
                          <a:effectLst/>
                        </a:rPr>
                        <a:t>AX = quotient ; DX = </a:t>
                      </a:r>
                      <a:r>
                        <a:rPr lang="fr-FR" sz="1800" b="0" dirty="0" err="1">
                          <a:effectLst/>
                        </a:rPr>
                        <a:t>remainder</a:t>
                      </a:r>
                      <a:endParaRPr lang="fr-FR" sz="1800" b="0" dirty="0">
                        <a:effectLst/>
                      </a:endParaRPr>
                    </a:p>
                  </a:txBody>
                  <a:tcPr marL="95250" marR="95250" marT="133350" marB="133350" anchor="ctr"/>
                </a:tc>
                <a:tc>
                  <a:txBody>
                    <a:bodyPr/>
                    <a:lstStyle/>
                    <a:p>
                      <a:pPr algn="ctr" fontAlgn="ctr"/>
                      <a:r>
                        <a:rPr lang="en-US" sz="1800" b="0" dirty="0">
                          <a:effectLst/>
                        </a:rPr>
                        <a:t>DIV CX</a:t>
                      </a:r>
                    </a:p>
                  </a:txBody>
                  <a:tcPr marL="95250" marR="95250" marT="133350" marB="13335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2656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 (Example) Cont.</a:t>
            </a:r>
          </a:p>
        </p:txBody>
      </p:sp>
      <p:sp>
        <p:nvSpPr>
          <p:cNvPr id="5" name="Slide Number Placeholder 4"/>
          <p:cNvSpPr>
            <a:spLocks noGrp="1"/>
          </p:cNvSpPr>
          <p:nvPr>
            <p:ph type="sldNum" sz="quarter" idx="12"/>
          </p:nvPr>
        </p:nvSpPr>
        <p:spPr/>
        <p:txBody>
          <a:bodyPr/>
          <a:lstStyle/>
          <a:p>
            <a:fld id="{7A25E7C4-6057-4E7A-ACD1-EE250B7D6288}" type="slidenum">
              <a:rPr lang="en-US" smtClean="0"/>
              <a:t>16</a:t>
            </a:fld>
            <a:endParaRPr lang="en-US"/>
          </a:p>
        </p:txBody>
      </p:sp>
      <p:sp>
        <p:nvSpPr>
          <p:cNvPr id="8" name="Content Placeholder 2"/>
          <p:cNvSpPr>
            <a:spLocks noGrp="1"/>
          </p:cNvSpPr>
          <p:nvPr>
            <p:ph idx="1"/>
          </p:nvPr>
        </p:nvSpPr>
        <p:spPr>
          <a:xfrm>
            <a:off x="1571624" y="3273424"/>
            <a:ext cx="10467976" cy="3889376"/>
          </a:xfrm>
        </p:spPr>
        <p:txBody>
          <a:bodyPr>
            <a:normAutofit/>
          </a:bodyPr>
          <a:lstStyle/>
          <a:p>
            <a:pPr marL="0" indent="0">
              <a:lnSpc>
                <a:spcPct val="50000"/>
              </a:lnSpc>
              <a:buNone/>
            </a:pPr>
            <a:r>
              <a:rPr lang="en-US" sz="1800" b="0" i="0" dirty="0">
                <a:effectLst/>
                <a:latin typeface="Consolas" panose="020B0609020204030204" pitchFamily="49" charset="0"/>
              </a:rPr>
              <a:t>ORG 100h</a:t>
            </a:r>
          </a:p>
          <a:p>
            <a:pPr marL="0" indent="0">
              <a:lnSpc>
                <a:spcPct val="50000"/>
              </a:lnSpc>
              <a:buNone/>
            </a:pPr>
            <a:endParaRPr lang="en-US" sz="1800" b="0" i="0" dirty="0">
              <a:effectLst/>
              <a:latin typeface="Consolas" panose="020B0609020204030204" pitchFamily="49" charset="0"/>
            </a:endParaRPr>
          </a:p>
          <a:p>
            <a:pPr marL="0" indent="0">
              <a:lnSpc>
                <a:spcPct val="50000"/>
              </a:lnSpc>
              <a:buNone/>
            </a:pPr>
            <a:r>
              <a:rPr lang="en-US" sz="1800" b="0" i="0" dirty="0">
                <a:effectLst/>
                <a:latin typeface="Consolas" panose="020B0609020204030204" pitchFamily="49" charset="0"/>
              </a:rPr>
              <a:t>.DATA </a:t>
            </a:r>
          </a:p>
          <a:p>
            <a:pPr marL="0" indent="0">
              <a:lnSpc>
                <a:spcPct val="50000"/>
              </a:lnSpc>
              <a:buNone/>
            </a:pPr>
            <a:r>
              <a:rPr lang="en-US" sz="1800" b="0" i="0" dirty="0">
                <a:effectLst/>
                <a:latin typeface="Consolas" panose="020B0609020204030204" pitchFamily="49" charset="0"/>
              </a:rPr>
              <a:t>NUM_1 DB 0F2H </a:t>
            </a:r>
          </a:p>
          <a:p>
            <a:pPr marL="0" indent="0">
              <a:lnSpc>
                <a:spcPct val="50000"/>
              </a:lnSpc>
              <a:buNone/>
            </a:pPr>
            <a:r>
              <a:rPr lang="en-US" sz="1800" b="0" i="0" dirty="0">
                <a:effectLst/>
                <a:latin typeface="Consolas" panose="020B0609020204030204" pitchFamily="49" charset="0"/>
              </a:rPr>
              <a:t>NUM_2 DB 4H </a:t>
            </a:r>
          </a:p>
          <a:p>
            <a:pPr marL="0" indent="0">
              <a:lnSpc>
                <a:spcPct val="50000"/>
              </a:lnSpc>
              <a:buNone/>
            </a:pPr>
            <a:endParaRPr lang="en-US" sz="1800" b="0" i="0" dirty="0">
              <a:effectLst/>
              <a:latin typeface="Consolas" panose="020B0609020204030204" pitchFamily="49" charset="0"/>
            </a:endParaRPr>
          </a:p>
          <a:p>
            <a:pPr marL="0" indent="0">
              <a:lnSpc>
                <a:spcPct val="50000"/>
              </a:lnSpc>
              <a:buNone/>
            </a:pPr>
            <a:r>
              <a:rPr lang="en-US" sz="1800" b="0" i="0" dirty="0">
                <a:effectLst/>
                <a:latin typeface="Consolas" panose="020B0609020204030204" pitchFamily="49" charset="0"/>
              </a:rPr>
              <a:t>.CODE </a:t>
            </a:r>
          </a:p>
          <a:p>
            <a:pPr marL="0" indent="0">
              <a:lnSpc>
                <a:spcPct val="50000"/>
              </a:lnSpc>
              <a:buNone/>
            </a:pPr>
            <a:r>
              <a:rPr lang="en-US" sz="1800" b="0" i="0" dirty="0">
                <a:effectLst/>
                <a:latin typeface="Consolas" panose="020B0609020204030204" pitchFamily="49" charset="0"/>
              </a:rPr>
              <a:t>MOV BH, NUM_2 		;Load numerator in BH </a:t>
            </a:r>
          </a:p>
          <a:p>
            <a:pPr marL="0" indent="0">
              <a:lnSpc>
                <a:spcPct val="50000"/>
              </a:lnSpc>
              <a:buNone/>
            </a:pPr>
            <a:r>
              <a:rPr lang="en-US" sz="1800" b="0" i="0" dirty="0">
                <a:effectLst/>
                <a:latin typeface="Consolas" panose="020B0609020204030204" pitchFamily="49" charset="0"/>
              </a:rPr>
              <a:t>MOV AL, NUM_1 		;Load denominator in AL </a:t>
            </a:r>
          </a:p>
          <a:p>
            <a:pPr marL="0" indent="0">
              <a:lnSpc>
                <a:spcPct val="50000"/>
              </a:lnSpc>
              <a:buNone/>
            </a:pPr>
            <a:r>
              <a:rPr lang="en-US" sz="1800" b="0" i="0" dirty="0">
                <a:effectLst/>
                <a:latin typeface="Consolas" panose="020B0609020204030204" pitchFamily="49" charset="0"/>
              </a:rPr>
              <a:t>DIV BH 			;Divide BH by AL </a:t>
            </a:r>
          </a:p>
          <a:p>
            <a:pPr marL="0" indent="0">
              <a:lnSpc>
                <a:spcPct val="50000"/>
              </a:lnSpc>
              <a:buNone/>
            </a:pPr>
            <a:endParaRPr lang="en-US" sz="1800" dirty="0">
              <a:latin typeface="Consolas" panose="020B0609020204030204" pitchFamily="49" charset="0"/>
            </a:endParaRPr>
          </a:p>
          <a:p>
            <a:pPr marL="0" indent="0">
              <a:lnSpc>
                <a:spcPct val="50000"/>
              </a:lnSpc>
              <a:buNone/>
            </a:pPr>
            <a:r>
              <a:rPr lang="en-US" sz="1800" b="0" i="0" dirty="0">
                <a:effectLst/>
                <a:latin typeface="Consolas" panose="020B0609020204030204" pitchFamily="49" charset="0"/>
              </a:rPr>
              <a:t>RET</a:t>
            </a:r>
            <a:endParaRPr lang="en-US" sz="1800" dirty="0">
              <a:latin typeface="Consolas" panose="020B0609020204030204" pitchFamily="49" charset="0"/>
            </a:endParaRPr>
          </a:p>
        </p:txBody>
      </p:sp>
      <p:sp>
        <p:nvSpPr>
          <p:cNvPr id="9" name="Content Placeholder 2"/>
          <p:cNvSpPr txBox="1">
            <a:spLocks/>
          </p:cNvSpPr>
          <p:nvPr/>
        </p:nvSpPr>
        <p:spPr>
          <a:xfrm>
            <a:off x="838199" y="1416050"/>
            <a:ext cx="3267076" cy="466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C00000"/>
                </a:solidFill>
              </a:rPr>
              <a:t>Byte with Byte Division</a:t>
            </a:r>
          </a:p>
        </p:txBody>
      </p:sp>
      <p:sp>
        <p:nvSpPr>
          <p:cNvPr id="6" name="Content Placeholder 2"/>
          <p:cNvSpPr txBox="1">
            <a:spLocks/>
          </p:cNvSpPr>
          <p:nvPr/>
        </p:nvSpPr>
        <p:spPr>
          <a:xfrm>
            <a:off x="838200" y="1778000"/>
            <a:ext cx="10039350" cy="394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 this case, the nominator and denominator operands are bytes.</a:t>
            </a:r>
          </a:p>
          <a:p>
            <a:r>
              <a:rPr lang="en-US" sz="2000" dirty="0"/>
              <a:t>The nominator resides in the AL register and AH is set to zero.</a:t>
            </a:r>
          </a:p>
          <a:p>
            <a:r>
              <a:rPr lang="en-US" sz="2000" dirty="0"/>
              <a:t> After division, the instruction stores quotient in AL and the remainder in AH register.</a:t>
            </a:r>
          </a:p>
        </p:txBody>
      </p:sp>
    </p:spTree>
    <p:extLst>
      <p:ext uri="{BB962C8B-B14F-4D97-AF65-F5344CB8AC3E}">
        <p14:creationId xmlns:p14="http://schemas.microsoft.com/office/powerpoint/2010/main" val="1023262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 (Example) Cont.</a:t>
            </a:r>
          </a:p>
        </p:txBody>
      </p:sp>
      <p:sp>
        <p:nvSpPr>
          <p:cNvPr id="5" name="Slide Number Placeholder 4"/>
          <p:cNvSpPr>
            <a:spLocks noGrp="1"/>
          </p:cNvSpPr>
          <p:nvPr>
            <p:ph type="sldNum" sz="quarter" idx="12"/>
          </p:nvPr>
        </p:nvSpPr>
        <p:spPr/>
        <p:txBody>
          <a:bodyPr/>
          <a:lstStyle/>
          <a:p>
            <a:fld id="{7A25E7C4-6057-4E7A-ACD1-EE250B7D6288}" type="slidenum">
              <a:rPr lang="en-US" smtClean="0"/>
              <a:t>17</a:t>
            </a:fld>
            <a:endParaRPr lang="en-US"/>
          </a:p>
        </p:txBody>
      </p:sp>
      <p:sp>
        <p:nvSpPr>
          <p:cNvPr id="8" name="Content Placeholder 2"/>
          <p:cNvSpPr>
            <a:spLocks noGrp="1"/>
          </p:cNvSpPr>
          <p:nvPr>
            <p:ph idx="1"/>
          </p:nvPr>
        </p:nvSpPr>
        <p:spPr>
          <a:xfrm>
            <a:off x="1571624" y="3273424"/>
            <a:ext cx="10467976" cy="3889376"/>
          </a:xfrm>
        </p:spPr>
        <p:txBody>
          <a:bodyPr>
            <a:normAutofit/>
          </a:bodyPr>
          <a:lstStyle/>
          <a:p>
            <a:pPr marL="0" indent="0">
              <a:lnSpc>
                <a:spcPct val="50000"/>
              </a:lnSpc>
              <a:buNone/>
            </a:pPr>
            <a:r>
              <a:rPr lang="en-US" sz="1800" b="0" i="0" dirty="0">
                <a:effectLst/>
                <a:latin typeface="Consolas" panose="020B0609020204030204" pitchFamily="49" charset="0"/>
              </a:rPr>
              <a:t>ORG 100h</a:t>
            </a:r>
          </a:p>
          <a:p>
            <a:pPr marL="0" indent="0">
              <a:lnSpc>
                <a:spcPct val="50000"/>
              </a:lnSpc>
              <a:buNone/>
            </a:pPr>
            <a:endParaRPr lang="en-US" sz="1800" b="0" i="0" dirty="0">
              <a:effectLst/>
              <a:latin typeface="Consolas" panose="020B0609020204030204" pitchFamily="49" charset="0"/>
            </a:endParaRPr>
          </a:p>
          <a:p>
            <a:pPr marL="0" indent="0">
              <a:lnSpc>
                <a:spcPct val="50000"/>
              </a:lnSpc>
              <a:buNone/>
            </a:pPr>
            <a:r>
              <a:rPr lang="en-US" sz="1800" b="0" i="0" dirty="0">
                <a:effectLst/>
                <a:latin typeface="Consolas" panose="020B0609020204030204" pitchFamily="49" charset="0"/>
              </a:rPr>
              <a:t>.DATA </a:t>
            </a:r>
          </a:p>
          <a:p>
            <a:pPr marL="0" indent="0">
              <a:lnSpc>
                <a:spcPct val="50000"/>
              </a:lnSpc>
              <a:buNone/>
            </a:pPr>
            <a:r>
              <a:rPr lang="pt-BR" sz="1800" b="0" i="0" dirty="0">
                <a:effectLst/>
                <a:latin typeface="Consolas" panose="020B0609020204030204" pitchFamily="49" charset="0"/>
              </a:rPr>
              <a:t>NUM_1 DW 0F213H</a:t>
            </a:r>
          </a:p>
          <a:p>
            <a:pPr marL="0" indent="0">
              <a:lnSpc>
                <a:spcPct val="50000"/>
              </a:lnSpc>
              <a:buNone/>
            </a:pPr>
            <a:r>
              <a:rPr lang="pt-BR" sz="1800" b="0" i="0" dirty="0">
                <a:effectLst/>
                <a:latin typeface="Consolas" panose="020B0609020204030204" pitchFamily="49" charset="0"/>
              </a:rPr>
              <a:t>NUM_2 DW 41A8H</a:t>
            </a:r>
          </a:p>
          <a:p>
            <a:pPr marL="0" indent="0">
              <a:lnSpc>
                <a:spcPct val="50000"/>
              </a:lnSpc>
              <a:buNone/>
            </a:pPr>
            <a:endParaRPr lang="en-US" sz="1800" b="0" i="0" dirty="0">
              <a:effectLst/>
              <a:latin typeface="Consolas" panose="020B0609020204030204" pitchFamily="49" charset="0"/>
            </a:endParaRPr>
          </a:p>
          <a:p>
            <a:pPr marL="0" indent="0">
              <a:lnSpc>
                <a:spcPct val="50000"/>
              </a:lnSpc>
              <a:buNone/>
            </a:pPr>
            <a:r>
              <a:rPr lang="en-US" sz="1800" b="0" i="0" dirty="0">
                <a:effectLst/>
                <a:latin typeface="Consolas" panose="020B0609020204030204" pitchFamily="49" charset="0"/>
              </a:rPr>
              <a:t>.CODE </a:t>
            </a:r>
          </a:p>
          <a:p>
            <a:pPr marL="0" indent="0">
              <a:lnSpc>
                <a:spcPct val="50000"/>
              </a:lnSpc>
              <a:buNone/>
            </a:pPr>
            <a:r>
              <a:rPr lang="pt-BR" sz="1800" b="0" i="0" dirty="0">
                <a:effectLst/>
                <a:latin typeface="Consolas" panose="020B0609020204030204" pitchFamily="49" charset="0"/>
              </a:rPr>
              <a:t>MOV AX, NUM_1     ;Load numerator in AX  </a:t>
            </a:r>
          </a:p>
          <a:p>
            <a:pPr marL="0" indent="0">
              <a:lnSpc>
                <a:spcPct val="50000"/>
              </a:lnSpc>
              <a:buNone/>
            </a:pPr>
            <a:r>
              <a:rPr lang="pt-BR" sz="1800" b="0" i="0" dirty="0">
                <a:effectLst/>
                <a:latin typeface="Consolas" panose="020B0609020204030204" pitchFamily="49" charset="0"/>
              </a:rPr>
              <a:t>DIV NUM_2         ;Divide AX by NUM_2</a:t>
            </a:r>
          </a:p>
          <a:p>
            <a:pPr marL="0" indent="0">
              <a:lnSpc>
                <a:spcPct val="50000"/>
              </a:lnSpc>
              <a:buNone/>
            </a:pPr>
            <a:endParaRPr lang="en-US" sz="1800" dirty="0">
              <a:latin typeface="Consolas" panose="020B0609020204030204" pitchFamily="49" charset="0"/>
            </a:endParaRPr>
          </a:p>
          <a:p>
            <a:pPr marL="0" indent="0">
              <a:lnSpc>
                <a:spcPct val="50000"/>
              </a:lnSpc>
              <a:buNone/>
            </a:pPr>
            <a:r>
              <a:rPr lang="en-US" sz="1800" b="0" i="0" dirty="0">
                <a:effectLst/>
                <a:latin typeface="Consolas" panose="020B0609020204030204" pitchFamily="49" charset="0"/>
              </a:rPr>
              <a:t>RET</a:t>
            </a:r>
            <a:endParaRPr lang="en-US" sz="1800" dirty="0">
              <a:latin typeface="Consolas" panose="020B0609020204030204" pitchFamily="49" charset="0"/>
            </a:endParaRPr>
          </a:p>
        </p:txBody>
      </p:sp>
      <p:sp>
        <p:nvSpPr>
          <p:cNvPr id="9" name="Content Placeholder 2"/>
          <p:cNvSpPr txBox="1">
            <a:spLocks/>
          </p:cNvSpPr>
          <p:nvPr/>
        </p:nvSpPr>
        <p:spPr>
          <a:xfrm>
            <a:off x="838199" y="1416050"/>
            <a:ext cx="3267076" cy="466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C00000"/>
                </a:solidFill>
              </a:rPr>
              <a:t>Word with Word Division</a:t>
            </a:r>
          </a:p>
        </p:txBody>
      </p:sp>
      <p:sp>
        <p:nvSpPr>
          <p:cNvPr id="6" name="Content Placeholder 2"/>
          <p:cNvSpPr txBox="1">
            <a:spLocks/>
          </p:cNvSpPr>
          <p:nvPr/>
        </p:nvSpPr>
        <p:spPr>
          <a:xfrm>
            <a:off x="838200" y="1778000"/>
            <a:ext cx="10039350" cy="394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 this case, the AX register holds the numerator.</a:t>
            </a:r>
          </a:p>
          <a:p>
            <a:r>
              <a:rPr lang="en-US" sz="2000" dirty="0"/>
              <a:t>After division, the quotient is stored in the AX register and the remainder goes to the DX register.</a:t>
            </a:r>
          </a:p>
        </p:txBody>
      </p:sp>
    </p:spTree>
    <p:extLst>
      <p:ext uri="{BB962C8B-B14F-4D97-AF65-F5344CB8AC3E}">
        <p14:creationId xmlns:p14="http://schemas.microsoft.com/office/powerpoint/2010/main" val="2327003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 (Example) Cont.</a:t>
            </a:r>
          </a:p>
        </p:txBody>
      </p:sp>
      <p:sp>
        <p:nvSpPr>
          <p:cNvPr id="5" name="Slide Number Placeholder 4"/>
          <p:cNvSpPr>
            <a:spLocks noGrp="1"/>
          </p:cNvSpPr>
          <p:nvPr>
            <p:ph type="sldNum" sz="quarter" idx="12"/>
          </p:nvPr>
        </p:nvSpPr>
        <p:spPr/>
        <p:txBody>
          <a:bodyPr/>
          <a:lstStyle/>
          <a:p>
            <a:fld id="{7A25E7C4-6057-4E7A-ACD1-EE250B7D6288}" type="slidenum">
              <a:rPr lang="en-US" smtClean="0"/>
              <a:t>18</a:t>
            </a:fld>
            <a:endParaRPr lang="en-US"/>
          </a:p>
        </p:txBody>
      </p:sp>
      <p:sp>
        <p:nvSpPr>
          <p:cNvPr id="8" name="Content Placeholder 2"/>
          <p:cNvSpPr>
            <a:spLocks noGrp="1"/>
          </p:cNvSpPr>
          <p:nvPr>
            <p:ph idx="1"/>
          </p:nvPr>
        </p:nvSpPr>
        <p:spPr>
          <a:xfrm>
            <a:off x="1571624" y="3273424"/>
            <a:ext cx="10467976" cy="3889376"/>
          </a:xfrm>
        </p:spPr>
        <p:txBody>
          <a:bodyPr>
            <a:normAutofit/>
          </a:bodyPr>
          <a:lstStyle/>
          <a:p>
            <a:pPr marL="0" indent="0">
              <a:lnSpc>
                <a:spcPct val="50000"/>
              </a:lnSpc>
              <a:buNone/>
            </a:pPr>
            <a:r>
              <a:rPr lang="en-US" sz="1800" b="0" i="0" dirty="0">
                <a:effectLst/>
                <a:latin typeface="Consolas" panose="020B0609020204030204" pitchFamily="49" charset="0"/>
              </a:rPr>
              <a:t>ORG 100h</a:t>
            </a:r>
          </a:p>
          <a:p>
            <a:pPr marL="0" indent="0">
              <a:lnSpc>
                <a:spcPct val="50000"/>
              </a:lnSpc>
              <a:buNone/>
            </a:pPr>
            <a:endParaRPr lang="en-US" sz="1800" b="0" i="0" dirty="0">
              <a:effectLst/>
              <a:latin typeface="Consolas" panose="020B0609020204030204" pitchFamily="49" charset="0"/>
            </a:endParaRPr>
          </a:p>
          <a:p>
            <a:pPr marL="0" indent="0">
              <a:lnSpc>
                <a:spcPct val="50000"/>
              </a:lnSpc>
              <a:buNone/>
            </a:pPr>
            <a:r>
              <a:rPr lang="en-US" sz="1800" b="0" i="0" dirty="0">
                <a:effectLst/>
                <a:latin typeface="Consolas" panose="020B0609020204030204" pitchFamily="49" charset="0"/>
              </a:rPr>
              <a:t>.DATA </a:t>
            </a:r>
          </a:p>
          <a:p>
            <a:pPr marL="0" indent="0">
              <a:lnSpc>
                <a:spcPct val="50000"/>
              </a:lnSpc>
              <a:buNone/>
            </a:pPr>
            <a:r>
              <a:rPr lang="pt-BR" sz="1800" b="0" i="0" dirty="0">
                <a:effectLst/>
                <a:latin typeface="Consolas" panose="020B0609020204030204" pitchFamily="49" charset="0"/>
              </a:rPr>
              <a:t>NUM_1 DW 1B25H</a:t>
            </a:r>
          </a:p>
          <a:p>
            <a:pPr marL="0" indent="0">
              <a:lnSpc>
                <a:spcPct val="50000"/>
              </a:lnSpc>
              <a:buNone/>
            </a:pPr>
            <a:r>
              <a:rPr lang="pt-BR" sz="1800" b="0" i="0" dirty="0">
                <a:effectLst/>
                <a:latin typeface="Consolas" panose="020B0609020204030204" pitchFamily="49" charset="0"/>
              </a:rPr>
              <a:t>NUM_2 DB 24H</a:t>
            </a:r>
          </a:p>
          <a:p>
            <a:pPr marL="0" indent="0">
              <a:lnSpc>
                <a:spcPct val="50000"/>
              </a:lnSpc>
              <a:buNone/>
            </a:pPr>
            <a:endParaRPr lang="en-US" sz="1800" b="0" i="0" dirty="0">
              <a:effectLst/>
              <a:latin typeface="Consolas" panose="020B0609020204030204" pitchFamily="49" charset="0"/>
            </a:endParaRPr>
          </a:p>
          <a:p>
            <a:pPr marL="0" indent="0">
              <a:lnSpc>
                <a:spcPct val="50000"/>
              </a:lnSpc>
              <a:buNone/>
            </a:pPr>
            <a:r>
              <a:rPr lang="en-US" sz="1800" b="0" i="0" dirty="0">
                <a:effectLst/>
                <a:latin typeface="Consolas" panose="020B0609020204030204" pitchFamily="49" charset="0"/>
              </a:rPr>
              <a:t>.CODE </a:t>
            </a:r>
          </a:p>
          <a:p>
            <a:pPr marL="0" indent="0">
              <a:lnSpc>
                <a:spcPct val="50000"/>
              </a:lnSpc>
              <a:buNone/>
            </a:pPr>
            <a:r>
              <a:rPr lang="pt-BR" sz="1800" b="0" i="0" dirty="0">
                <a:effectLst/>
                <a:latin typeface="Consolas" panose="020B0609020204030204" pitchFamily="49" charset="0"/>
              </a:rPr>
              <a:t>MOV AX, NUM_1   ;Load denominator in AX </a:t>
            </a:r>
          </a:p>
          <a:p>
            <a:pPr marL="0" indent="0">
              <a:lnSpc>
                <a:spcPct val="50000"/>
              </a:lnSpc>
              <a:buNone/>
            </a:pPr>
            <a:r>
              <a:rPr lang="pt-BR" sz="1800" b="0" i="0" dirty="0">
                <a:effectLst/>
                <a:latin typeface="Consolas" panose="020B0609020204030204" pitchFamily="49" charset="0"/>
              </a:rPr>
              <a:t>DIV NUM_2       ;Divide AX by NUM_2</a:t>
            </a:r>
          </a:p>
          <a:p>
            <a:pPr marL="0" indent="0">
              <a:lnSpc>
                <a:spcPct val="50000"/>
              </a:lnSpc>
              <a:buNone/>
            </a:pPr>
            <a:endParaRPr lang="en-US" sz="1800" dirty="0">
              <a:latin typeface="Consolas" panose="020B0609020204030204" pitchFamily="49" charset="0"/>
            </a:endParaRPr>
          </a:p>
          <a:p>
            <a:pPr marL="0" indent="0">
              <a:lnSpc>
                <a:spcPct val="50000"/>
              </a:lnSpc>
              <a:buNone/>
            </a:pPr>
            <a:r>
              <a:rPr lang="en-US" sz="1800" b="0" i="0" dirty="0">
                <a:effectLst/>
                <a:latin typeface="Consolas" panose="020B0609020204030204" pitchFamily="49" charset="0"/>
              </a:rPr>
              <a:t>RET</a:t>
            </a:r>
            <a:endParaRPr lang="en-US" sz="1800" dirty="0">
              <a:latin typeface="Consolas" panose="020B0609020204030204" pitchFamily="49" charset="0"/>
            </a:endParaRPr>
          </a:p>
        </p:txBody>
      </p:sp>
      <p:sp>
        <p:nvSpPr>
          <p:cNvPr id="9" name="Content Placeholder 2"/>
          <p:cNvSpPr txBox="1">
            <a:spLocks/>
          </p:cNvSpPr>
          <p:nvPr/>
        </p:nvSpPr>
        <p:spPr>
          <a:xfrm>
            <a:off x="838199" y="1416050"/>
            <a:ext cx="3267076" cy="466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C00000"/>
                </a:solidFill>
              </a:rPr>
              <a:t>Word with Byte Division</a:t>
            </a:r>
          </a:p>
        </p:txBody>
      </p:sp>
      <p:sp>
        <p:nvSpPr>
          <p:cNvPr id="6" name="Content Placeholder 2"/>
          <p:cNvSpPr txBox="1">
            <a:spLocks/>
          </p:cNvSpPr>
          <p:nvPr/>
        </p:nvSpPr>
        <p:spPr>
          <a:xfrm>
            <a:off x="838200" y="1778000"/>
            <a:ext cx="10039350" cy="394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numerator is a 16-bit word stored in AX which is divided with an 8-bit denominator.</a:t>
            </a:r>
          </a:p>
          <a:p>
            <a:r>
              <a:rPr lang="en-US" sz="2000" dirty="0"/>
              <a:t>After division, the AL contains the quotient and AH will contain the remainder.</a:t>
            </a:r>
          </a:p>
        </p:txBody>
      </p:sp>
    </p:spTree>
    <p:extLst>
      <p:ext uri="{BB962C8B-B14F-4D97-AF65-F5344CB8AC3E}">
        <p14:creationId xmlns:p14="http://schemas.microsoft.com/office/powerpoint/2010/main" val="349278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 (Example) Cont.</a:t>
            </a:r>
          </a:p>
        </p:txBody>
      </p:sp>
      <p:sp>
        <p:nvSpPr>
          <p:cNvPr id="5" name="Slide Number Placeholder 4"/>
          <p:cNvSpPr>
            <a:spLocks noGrp="1"/>
          </p:cNvSpPr>
          <p:nvPr>
            <p:ph type="sldNum" sz="quarter" idx="12"/>
          </p:nvPr>
        </p:nvSpPr>
        <p:spPr/>
        <p:txBody>
          <a:bodyPr/>
          <a:lstStyle/>
          <a:p>
            <a:fld id="{7A25E7C4-6057-4E7A-ACD1-EE250B7D6288}" type="slidenum">
              <a:rPr lang="en-US" smtClean="0"/>
              <a:t>19</a:t>
            </a:fld>
            <a:endParaRPr lang="en-US"/>
          </a:p>
        </p:txBody>
      </p:sp>
      <p:sp>
        <p:nvSpPr>
          <p:cNvPr id="8" name="Content Placeholder 2"/>
          <p:cNvSpPr>
            <a:spLocks noGrp="1"/>
          </p:cNvSpPr>
          <p:nvPr>
            <p:ph idx="1"/>
          </p:nvPr>
        </p:nvSpPr>
        <p:spPr>
          <a:xfrm>
            <a:off x="1571624" y="3749674"/>
            <a:ext cx="10467976" cy="3889376"/>
          </a:xfrm>
        </p:spPr>
        <p:txBody>
          <a:bodyPr>
            <a:normAutofit/>
          </a:bodyPr>
          <a:lstStyle/>
          <a:p>
            <a:pPr marL="0" indent="0">
              <a:lnSpc>
                <a:spcPct val="50000"/>
              </a:lnSpc>
              <a:buNone/>
            </a:pPr>
            <a:r>
              <a:rPr lang="en-US" sz="1800" b="0" i="0" dirty="0">
                <a:effectLst/>
                <a:latin typeface="Consolas" panose="020B0609020204030204" pitchFamily="49" charset="0"/>
              </a:rPr>
              <a:t>ORG 100h</a:t>
            </a:r>
          </a:p>
          <a:p>
            <a:pPr marL="0" indent="0">
              <a:lnSpc>
                <a:spcPct val="50000"/>
              </a:lnSpc>
              <a:buNone/>
            </a:pPr>
            <a:endParaRPr lang="en-US" sz="1800" b="0" i="0" dirty="0">
              <a:effectLst/>
              <a:latin typeface="Consolas" panose="020B0609020204030204" pitchFamily="49" charset="0"/>
            </a:endParaRPr>
          </a:p>
          <a:p>
            <a:pPr marL="0" indent="0">
              <a:lnSpc>
                <a:spcPct val="50000"/>
              </a:lnSpc>
              <a:buNone/>
            </a:pPr>
            <a:r>
              <a:rPr lang="en-US" sz="1800" b="0" i="0" dirty="0">
                <a:effectLst/>
                <a:latin typeface="Consolas" panose="020B0609020204030204" pitchFamily="49" charset="0"/>
              </a:rPr>
              <a:t>.DATA </a:t>
            </a:r>
          </a:p>
          <a:p>
            <a:pPr marL="0" indent="0">
              <a:lnSpc>
                <a:spcPct val="50000"/>
              </a:lnSpc>
              <a:buNone/>
            </a:pPr>
            <a:r>
              <a:rPr lang="en-US" sz="1800" dirty="0"/>
              <a:t>NUM_1 DW 2413H</a:t>
            </a:r>
          </a:p>
          <a:p>
            <a:pPr marL="0" indent="0">
              <a:lnSpc>
                <a:spcPct val="50000"/>
              </a:lnSpc>
              <a:buNone/>
            </a:pPr>
            <a:endParaRPr lang="en-US" sz="1800" b="0" i="0" dirty="0">
              <a:effectLst/>
              <a:latin typeface="Consolas" panose="020B0609020204030204" pitchFamily="49" charset="0"/>
            </a:endParaRPr>
          </a:p>
          <a:p>
            <a:pPr marL="0" indent="0">
              <a:lnSpc>
                <a:spcPct val="50000"/>
              </a:lnSpc>
              <a:buNone/>
            </a:pPr>
            <a:r>
              <a:rPr lang="en-US" sz="1800" b="0" i="0" dirty="0">
                <a:effectLst/>
                <a:latin typeface="Consolas" panose="020B0609020204030204" pitchFamily="49" charset="0"/>
              </a:rPr>
              <a:t>.CODE </a:t>
            </a:r>
          </a:p>
          <a:p>
            <a:pPr marL="0" indent="0">
              <a:lnSpc>
                <a:spcPct val="50000"/>
              </a:lnSpc>
              <a:buNone/>
            </a:pPr>
            <a:r>
              <a:rPr lang="en-US" sz="1800" b="0" i="0" dirty="0">
                <a:effectLst/>
                <a:latin typeface="Consolas" panose="020B0609020204030204" pitchFamily="49" charset="0"/>
              </a:rPr>
              <a:t>MOV AX, 5670   ;Load lower bytes of numerator in AX  </a:t>
            </a:r>
          </a:p>
          <a:p>
            <a:pPr marL="0" indent="0">
              <a:lnSpc>
                <a:spcPct val="50000"/>
              </a:lnSpc>
              <a:buNone/>
            </a:pPr>
            <a:r>
              <a:rPr lang="en-US" sz="1800" b="0" i="0" dirty="0">
                <a:effectLst/>
                <a:latin typeface="Consolas" panose="020B0609020204030204" pitchFamily="49" charset="0"/>
              </a:rPr>
              <a:t>MOV DX,4531    ;Load </a:t>
            </a:r>
            <a:r>
              <a:rPr lang="en-US" sz="1800" b="0" i="0" dirty="0" err="1">
                <a:effectLst/>
                <a:latin typeface="Consolas" panose="020B0609020204030204" pitchFamily="49" charset="0"/>
              </a:rPr>
              <a:t>highe</a:t>
            </a:r>
            <a:r>
              <a:rPr lang="en-US" sz="1800" b="0" i="0" dirty="0">
                <a:effectLst/>
                <a:latin typeface="Consolas" panose="020B0609020204030204" pitchFamily="49" charset="0"/>
              </a:rPr>
              <a:t> bytes of numerator in DX</a:t>
            </a:r>
          </a:p>
          <a:p>
            <a:pPr marL="0" indent="0">
              <a:lnSpc>
                <a:spcPct val="50000"/>
              </a:lnSpc>
              <a:buNone/>
            </a:pPr>
            <a:r>
              <a:rPr lang="en-US" sz="1800" b="0" i="0" dirty="0">
                <a:effectLst/>
                <a:latin typeface="Consolas" panose="020B0609020204030204" pitchFamily="49" charset="0"/>
              </a:rPr>
              <a:t>DIV NUM_1      ;Divide AX by NUM_1</a:t>
            </a:r>
          </a:p>
          <a:p>
            <a:pPr marL="0" indent="0">
              <a:lnSpc>
                <a:spcPct val="50000"/>
              </a:lnSpc>
              <a:buNone/>
            </a:pPr>
            <a:endParaRPr lang="en-US" sz="1800" dirty="0">
              <a:latin typeface="Consolas" panose="020B0609020204030204" pitchFamily="49" charset="0"/>
            </a:endParaRPr>
          </a:p>
          <a:p>
            <a:pPr marL="0" indent="0">
              <a:lnSpc>
                <a:spcPct val="50000"/>
              </a:lnSpc>
              <a:buNone/>
            </a:pPr>
            <a:r>
              <a:rPr lang="en-US" sz="1800" b="0" i="0" dirty="0">
                <a:effectLst/>
                <a:latin typeface="Consolas" panose="020B0609020204030204" pitchFamily="49" charset="0"/>
              </a:rPr>
              <a:t>RET</a:t>
            </a:r>
            <a:endParaRPr lang="en-US" sz="1800" dirty="0">
              <a:latin typeface="Consolas" panose="020B0609020204030204" pitchFamily="49" charset="0"/>
            </a:endParaRPr>
          </a:p>
        </p:txBody>
      </p:sp>
      <p:sp>
        <p:nvSpPr>
          <p:cNvPr id="9" name="Content Placeholder 2"/>
          <p:cNvSpPr txBox="1">
            <a:spLocks/>
          </p:cNvSpPr>
          <p:nvPr/>
        </p:nvSpPr>
        <p:spPr>
          <a:xfrm>
            <a:off x="838199" y="1416050"/>
            <a:ext cx="3267076" cy="4667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C00000"/>
                </a:solidFill>
              </a:rPr>
              <a:t>Double word with Byte Division</a:t>
            </a:r>
          </a:p>
        </p:txBody>
      </p:sp>
      <p:sp>
        <p:nvSpPr>
          <p:cNvPr id="6" name="Content Placeholder 2"/>
          <p:cNvSpPr txBox="1">
            <a:spLocks/>
          </p:cNvSpPr>
          <p:nvPr/>
        </p:nvSpPr>
        <p:spPr>
          <a:xfrm>
            <a:off x="838200" y="1778000"/>
            <a:ext cx="10039350" cy="3946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Numerator is a 32-bit number and a denominator is a 16-bit number.</a:t>
            </a:r>
          </a:p>
          <a:p>
            <a:r>
              <a:rPr lang="en-US" sz="2000" dirty="0"/>
              <a:t>In this case, AX and DX stores the numerator. The most significant part resides in the DX register and the least significant bits of numerator are in the AX register.</a:t>
            </a:r>
          </a:p>
          <a:p>
            <a:r>
              <a:rPr lang="en-US" sz="2000" dirty="0"/>
              <a:t>After the execution of DIV instruction, the remainder goes to DX register and the quotient lie in AX register.</a:t>
            </a:r>
          </a:p>
        </p:txBody>
      </p:sp>
    </p:spTree>
    <p:extLst>
      <p:ext uri="{BB962C8B-B14F-4D97-AF65-F5344CB8AC3E}">
        <p14:creationId xmlns:p14="http://schemas.microsoft.com/office/powerpoint/2010/main" val="75553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Instructions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2238102"/>
              </p:ext>
            </p:extLst>
          </p:nvPr>
        </p:nvGraphicFramePr>
        <p:xfrm>
          <a:off x="838200" y="1825625"/>
          <a:ext cx="10515600" cy="3162300"/>
        </p:xfrm>
        <a:graphic>
          <a:graphicData uri="http://schemas.openxmlformats.org/drawingml/2006/table">
            <a:tbl>
              <a:tblPr firstRow="1" bandRow="1">
                <a:tableStyleId>{C083E6E3-FA7D-4D7B-A595-EF9225AFEA82}</a:tableStyleId>
              </a:tblPr>
              <a:tblGrid>
                <a:gridCol w="2305050">
                  <a:extLst>
                    <a:ext uri="{9D8B030D-6E8A-4147-A177-3AD203B41FA5}">
                      <a16:colId xmlns:a16="http://schemas.microsoft.com/office/drawing/2014/main" val="20000"/>
                    </a:ext>
                  </a:extLst>
                </a:gridCol>
                <a:gridCol w="2305050">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pPr algn="ctr" fontAlgn="base"/>
                      <a:r>
                        <a:rPr lang="en-US" sz="2000" b="1" dirty="0">
                          <a:effectLst/>
                        </a:rPr>
                        <a:t>OPCODE</a:t>
                      </a:r>
                    </a:p>
                  </a:txBody>
                  <a:tcPr marL="76200" marR="76200" marT="76200" marB="76200" anchor="ctr"/>
                </a:tc>
                <a:tc>
                  <a:txBody>
                    <a:bodyPr/>
                    <a:lstStyle/>
                    <a:p>
                      <a:pPr algn="ctr" fontAlgn="base"/>
                      <a:r>
                        <a:rPr lang="en-US" sz="2000" b="1">
                          <a:effectLst/>
                        </a:rPr>
                        <a:t>OPERAND</a:t>
                      </a:r>
                    </a:p>
                  </a:txBody>
                  <a:tcPr marL="76200" marR="76200" marT="76200" marB="76200" anchor="ctr"/>
                </a:tc>
                <a:tc>
                  <a:txBody>
                    <a:bodyPr/>
                    <a:lstStyle/>
                    <a:p>
                      <a:pPr algn="ctr" fontAlgn="base"/>
                      <a:r>
                        <a:rPr lang="en-US" sz="2000" b="1">
                          <a:effectLst/>
                        </a:rPr>
                        <a:t>EXPLANATION</a:t>
                      </a:r>
                    </a:p>
                  </a:txBody>
                  <a:tcPr marL="76200" marR="76200" marT="76200" marB="76200" anchor="ctr"/>
                </a:tc>
                <a:tc>
                  <a:txBody>
                    <a:bodyPr/>
                    <a:lstStyle/>
                    <a:p>
                      <a:pPr algn="ctr" fontAlgn="base"/>
                      <a:r>
                        <a:rPr lang="en-US" sz="2000" b="1" dirty="0">
                          <a:effectLst/>
                        </a:rPr>
                        <a:t>EXAMPLE</a:t>
                      </a:r>
                    </a:p>
                  </a:txBody>
                  <a:tcPr marL="76200" marR="76200" marT="76200" marB="76200" anchor="ctr"/>
                </a:tc>
                <a:extLst>
                  <a:ext uri="{0D108BD9-81ED-4DB2-BD59-A6C34878D82A}">
                    <a16:rowId xmlns:a16="http://schemas.microsoft.com/office/drawing/2014/main" val="10000"/>
                  </a:ext>
                </a:extLst>
              </a:tr>
              <a:tr h="370840">
                <a:tc>
                  <a:txBody>
                    <a:bodyPr/>
                    <a:lstStyle/>
                    <a:p>
                      <a:pPr algn="ctr" fontAlgn="ctr"/>
                      <a:r>
                        <a:rPr lang="en-US" sz="1800" b="0" dirty="0">
                          <a:effectLst/>
                        </a:rPr>
                        <a:t>ADD</a:t>
                      </a:r>
                    </a:p>
                  </a:txBody>
                  <a:tcPr marL="95250" marR="95250" marT="133350" marB="133350" anchor="ctr"/>
                </a:tc>
                <a:tc>
                  <a:txBody>
                    <a:bodyPr/>
                    <a:lstStyle/>
                    <a:p>
                      <a:pPr algn="ctr" fontAlgn="ctr"/>
                      <a:r>
                        <a:rPr lang="en-US" sz="1800" b="0" dirty="0">
                          <a:effectLst/>
                        </a:rPr>
                        <a:t>D, S</a:t>
                      </a:r>
                    </a:p>
                  </a:txBody>
                  <a:tcPr marL="95250" marR="95250" marT="133350" marB="133350" anchor="ctr"/>
                </a:tc>
                <a:tc>
                  <a:txBody>
                    <a:bodyPr/>
                    <a:lstStyle/>
                    <a:p>
                      <a:pPr algn="ctr" fontAlgn="ctr"/>
                      <a:r>
                        <a:rPr lang="en-US" sz="1800" b="0">
                          <a:effectLst/>
                        </a:rPr>
                        <a:t>D = D + S</a:t>
                      </a:r>
                    </a:p>
                  </a:txBody>
                  <a:tcPr marL="95250" marR="95250" marT="133350" marB="133350" anchor="ctr"/>
                </a:tc>
                <a:tc>
                  <a:txBody>
                    <a:bodyPr/>
                    <a:lstStyle/>
                    <a:p>
                      <a:pPr algn="ctr" fontAlgn="ctr"/>
                      <a:r>
                        <a:rPr lang="en-US" sz="1800" b="0" dirty="0">
                          <a:effectLst/>
                        </a:rPr>
                        <a:t>ADD AX, [2050]</a:t>
                      </a:r>
                    </a:p>
                  </a:txBody>
                  <a:tcPr marL="95250" marR="95250" marT="133350" marB="133350" anchor="ctr"/>
                </a:tc>
                <a:extLst>
                  <a:ext uri="{0D108BD9-81ED-4DB2-BD59-A6C34878D82A}">
                    <a16:rowId xmlns:a16="http://schemas.microsoft.com/office/drawing/2014/main" val="10001"/>
                  </a:ext>
                </a:extLst>
              </a:tr>
              <a:tr h="370840">
                <a:tc>
                  <a:txBody>
                    <a:bodyPr/>
                    <a:lstStyle/>
                    <a:p>
                      <a:pPr algn="ctr" fontAlgn="ctr"/>
                      <a:r>
                        <a:rPr lang="en-US" sz="1800" b="0" dirty="0">
                          <a:effectLst/>
                        </a:rPr>
                        <a:t>SUB</a:t>
                      </a:r>
                    </a:p>
                  </a:txBody>
                  <a:tcPr marL="95250" marR="95250" marT="133350" marB="133350" anchor="ctr"/>
                </a:tc>
                <a:tc>
                  <a:txBody>
                    <a:bodyPr/>
                    <a:lstStyle/>
                    <a:p>
                      <a:pPr algn="ctr" fontAlgn="ctr"/>
                      <a:r>
                        <a:rPr lang="en-US" sz="1800" b="0">
                          <a:effectLst/>
                        </a:rPr>
                        <a:t>D, S</a:t>
                      </a:r>
                    </a:p>
                  </a:txBody>
                  <a:tcPr marL="95250" marR="95250" marT="133350" marB="133350" anchor="ctr"/>
                </a:tc>
                <a:tc>
                  <a:txBody>
                    <a:bodyPr/>
                    <a:lstStyle/>
                    <a:p>
                      <a:pPr algn="ctr" fontAlgn="ctr"/>
                      <a:r>
                        <a:rPr lang="en-US" sz="1800" b="0">
                          <a:effectLst/>
                        </a:rPr>
                        <a:t>D = D – S</a:t>
                      </a:r>
                    </a:p>
                  </a:txBody>
                  <a:tcPr marL="95250" marR="95250" marT="133350" marB="133350" anchor="ctr"/>
                </a:tc>
                <a:tc>
                  <a:txBody>
                    <a:bodyPr/>
                    <a:lstStyle/>
                    <a:p>
                      <a:pPr algn="ctr" fontAlgn="ctr"/>
                      <a:r>
                        <a:rPr lang="en-US" sz="1800" b="0" dirty="0">
                          <a:effectLst/>
                        </a:rPr>
                        <a:t>SUB AX, [SI]</a:t>
                      </a:r>
                    </a:p>
                  </a:txBody>
                  <a:tcPr marL="95250" marR="95250" marT="133350" marB="133350" anchor="ctr"/>
                </a:tc>
                <a:extLst>
                  <a:ext uri="{0D108BD9-81ED-4DB2-BD59-A6C34878D82A}">
                    <a16:rowId xmlns:a16="http://schemas.microsoft.com/office/drawing/2014/main" val="10002"/>
                  </a:ext>
                </a:extLst>
              </a:tr>
              <a:tr h="370840">
                <a:tc>
                  <a:txBody>
                    <a:bodyPr/>
                    <a:lstStyle/>
                    <a:p>
                      <a:pPr algn="ctr" fontAlgn="ctr"/>
                      <a:r>
                        <a:rPr lang="en-US" sz="1800" b="0" dirty="0">
                          <a:effectLst/>
                        </a:rPr>
                        <a:t>INC</a:t>
                      </a:r>
                    </a:p>
                  </a:txBody>
                  <a:tcPr marL="95250" marR="95250" marT="133350" marB="133350" anchor="ctr"/>
                </a:tc>
                <a:tc>
                  <a:txBody>
                    <a:bodyPr/>
                    <a:lstStyle/>
                    <a:p>
                      <a:pPr algn="ctr" fontAlgn="ctr"/>
                      <a:r>
                        <a:rPr lang="en-US" sz="1800" b="0" dirty="0">
                          <a:effectLst/>
                        </a:rPr>
                        <a:t>D</a:t>
                      </a:r>
                    </a:p>
                  </a:txBody>
                  <a:tcPr marL="95250" marR="95250" marT="133350" marB="133350" anchor="ctr"/>
                </a:tc>
                <a:tc>
                  <a:txBody>
                    <a:bodyPr/>
                    <a:lstStyle/>
                    <a:p>
                      <a:pPr algn="ctr" fontAlgn="ctr"/>
                      <a:r>
                        <a:rPr lang="en-US" sz="1800" b="0">
                          <a:effectLst/>
                        </a:rPr>
                        <a:t>D = D + 1</a:t>
                      </a:r>
                    </a:p>
                  </a:txBody>
                  <a:tcPr marL="95250" marR="95250" marT="133350" marB="133350" anchor="ctr"/>
                </a:tc>
                <a:tc>
                  <a:txBody>
                    <a:bodyPr/>
                    <a:lstStyle/>
                    <a:p>
                      <a:pPr algn="ctr" fontAlgn="ctr"/>
                      <a:r>
                        <a:rPr lang="en-US" sz="1800" b="0">
                          <a:effectLst/>
                        </a:rPr>
                        <a:t>INC AX</a:t>
                      </a:r>
                    </a:p>
                  </a:txBody>
                  <a:tcPr marL="95250" marR="95250" marT="133350" marB="133350" anchor="ctr"/>
                </a:tc>
                <a:extLst>
                  <a:ext uri="{0D108BD9-81ED-4DB2-BD59-A6C34878D82A}">
                    <a16:rowId xmlns:a16="http://schemas.microsoft.com/office/drawing/2014/main" val="10003"/>
                  </a:ext>
                </a:extLst>
              </a:tr>
              <a:tr h="370840">
                <a:tc>
                  <a:txBody>
                    <a:bodyPr/>
                    <a:lstStyle/>
                    <a:p>
                      <a:pPr algn="ctr" fontAlgn="ctr"/>
                      <a:r>
                        <a:rPr lang="en-US" sz="1800" b="0">
                          <a:effectLst/>
                        </a:rPr>
                        <a:t>DEC</a:t>
                      </a:r>
                    </a:p>
                  </a:txBody>
                  <a:tcPr marL="95250" marR="95250" marT="133350" marB="133350" anchor="ctr"/>
                </a:tc>
                <a:tc>
                  <a:txBody>
                    <a:bodyPr/>
                    <a:lstStyle/>
                    <a:p>
                      <a:pPr algn="ctr" fontAlgn="ctr"/>
                      <a:r>
                        <a:rPr lang="en-US" sz="1800" b="0" dirty="0">
                          <a:effectLst/>
                        </a:rPr>
                        <a:t>D</a:t>
                      </a:r>
                    </a:p>
                  </a:txBody>
                  <a:tcPr marL="95250" marR="95250" marT="133350" marB="133350" anchor="ctr"/>
                </a:tc>
                <a:tc>
                  <a:txBody>
                    <a:bodyPr/>
                    <a:lstStyle/>
                    <a:p>
                      <a:pPr algn="ctr" fontAlgn="ctr"/>
                      <a:r>
                        <a:rPr lang="en-US" sz="1800" b="0">
                          <a:effectLst/>
                        </a:rPr>
                        <a:t>D = D – 1</a:t>
                      </a:r>
                    </a:p>
                  </a:txBody>
                  <a:tcPr marL="95250" marR="95250" marT="133350" marB="133350" anchor="ctr"/>
                </a:tc>
                <a:tc>
                  <a:txBody>
                    <a:bodyPr/>
                    <a:lstStyle/>
                    <a:p>
                      <a:pPr algn="ctr" fontAlgn="ctr"/>
                      <a:r>
                        <a:rPr lang="en-US" sz="1800" b="0" dirty="0">
                          <a:effectLst/>
                        </a:rPr>
                        <a:t>DEC [2050]</a:t>
                      </a:r>
                    </a:p>
                  </a:txBody>
                  <a:tcPr marL="95250" marR="95250" marT="133350" marB="133350" anchor="ctr"/>
                </a:tc>
                <a:extLst>
                  <a:ext uri="{0D108BD9-81ED-4DB2-BD59-A6C34878D82A}">
                    <a16:rowId xmlns:a16="http://schemas.microsoft.com/office/drawing/2014/main" val="10004"/>
                  </a:ext>
                </a:extLst>
              </a:tr>
              <a:tr h="370840">
                <a:tc>
                  <a:txBody>
                    <a:bodyPr/>
                    <a:lstStyle/>
                    <a:p>
                      <a:pPr algn="ctr" fontAlgn="ctr"/>
                      <a:r>
                        <a:rPr lang="en-US" sz="1800" b="0" dirty="0">
                          <a:effectLst/>
                        </a:rPr>
                        <a:t>NEG</a:t>
                      </a:r>
                    </a:p>
                  </a:txBody>
                  <a:tcPr marL="95250" marR="95250" marT="133350" marB="133350" anchor="ctr"/>
                </a:tc>
                <a:tc>
                  <a:txBody>
                    <a:bodyPr/>
                    <a:lstStyle/>
                    <a:p>
                      <a:pPr algn="ctr" fontAlgn="ctr"/>
                      <a:r>
                        <a:rPr lang="en-US" sz="1800" b="0" dirty="0">
                          <a:effectLst/>
                        </a:rPr>
                        <a:t>D</a:t>
                      </a:r>
                    </a:p>
                  </a:txBody>
                  <a:tcPr marL="95250" marR="95250" marT="133350" marB="133350" anchor="ctr"/>
                </a:tc>
                <a:tc>
                  <a:txBody>
                    <a:bodyPr/>
                    <a:lstStyle/>
                    <a:p>
                      <a:pPr algn="ctr" fontAlgn="ctr"/>
                      <a:r>
                        <a:rPr lang="en-US" sz="1800" b="0" dirty="0">
                          <a:effectLst/>
                        </a:rPr>
                        <a:t>D = 2’s compliment of D</a:t>
                      </a:r>
                    </a:p>
                  </a:txBody>
                  <a:tcPr marL="95250" marR="95250" marT="133350" marB="133350" anchor="ctr"/>
                </a:tc>
                <a:tc>
                  <a:txBody>
                    <a:bodyPr/>
                    <a:lstStyle/>
                    <a:p>
                      <a:pPr algn="ctr" fontAlgn="ctr"/>
                      <a:r>
                        <a:rPr lang="en-US" sz="1800" b="0" dirty="0">
                          <a:effectLst/>
                        </a:rPr>
                        <a:t>NEG AL</a:t>
                      </a:r>
                    </a:p>
                  </a:txBody>
                  <a:tcPr marL="95250" marR="95250" marT="133350" marB="133350" anchor="ct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7A25E7C4-6057-4E7A-ACD1-EE250B7D6288}" type="slidenum">
              <a:rPr lang="en-US" smtClean="0"/>
              <a:t>2</a:t>
            </a:fld>
            <a:endParaRPr lang="en-US"/>
          </a:p>
        </p:txBody>
      </p:sp>
    </p:spTree>
    <p:extLst>
      <p:ext uri="{BB962C8B-B14F-4D97-AF65-F5344CB8AC3E}">
        <p14:creationId xmlns:p14="http://schemas.microsoft.com/office/powerpoint/2010/main" val="154755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IDIV (Signed Division)</a:t>
            </a:r>
          </a:p>
        </p:txBody>
      </p:sp>
      <p:sp>
        <p:nvSpPr>
          <p:cNvPr id="3" name="Content Placeholder 2"/>
          <p:cNvSpPr>
            <a:spLocks noGrp="1"/>
          </p:cNvSpPr>
          <p:nvPr>
            <p:ph idx="1"/>
          </p:nvPr>
        </p:nvSpPr>
        <p:spPr>
          <a:xfrm>
            <a:off x="838199" y="1825625"/>
            <a:ext cx="10125075" cy="4632325"/>
          </a:xfrm>
        </p:spPr>
        <p:txBody>
          <a:bodyPr>
            <a:normAutofit/>
          </a:bodyPr>
          <a:lstStyle/>
          <a:p>
            <a:r>
              <a:rPr lang="en-US" sz="2000" dirty="0"/>
              <a:t>Performs a division operation between two signed numbers.</a:t>
            </a:r>
          </a:p>
          <a:p>
            <a:r>
              <a:rPr lang="en-US" sz="2000" dirty="0"/>
              <a:t>Just like DIV instruction, the IDIV instruction also has four cases.</a:t>
            </a:r>
          </a:p>
        </p:txBody>
      </p:sp>
      <p:sp>
        <p:nvSpPr>
          <p:cNvPr id="5" name="Slide Number Placeholder 4"/>
          <p:cNvSpPr>
            <a:spLocks noGrp="1"/>
          </p:cNvSpPr>
          <p:nvPr>
            <p:ph type="sldNum" sz="quarter" idx="12"/>
          </p:nvPr>
        </p:nvSpPr>
        <p:spPr/>
        <p:txBody>
          <a:bodyPr/>
          <a:lstStyle/>
          <a:p>
            <a:fld id="{7A25E7C4-6057-4E7A-ACD1-EE250B7D6288}" type="slidenum">
              <a:rPr lang="en-US" smtClean="0"/>
              <a:t>20</a:t>
            </a:fld>
            <a:endParaRPr lang="en-US"/>
          </a:p>
        </p:txBody>
      </p:sp>
      <p:sp>
        <p:nvSpPr>
          <p:cNvPr id="6" name="Content Placeholder 2"/>
          <p:cNvSpPr txBox="1">
            <a:spLocks/>
          </p:cNvSpPr>
          <p:nvPr/>
        </p:nvSpPr>
        <p:spPr>
          <a:xfrm>
            <a:off x="1571624" y="2854325"/>
            <a:ext cx="4248151" cy="3279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Font typeface="Arial" panose="020B0604020202020204" pitchFamily="34" charset="0"/>
              <a:buNone/>
            </a:pPr>
            <a:r>
              <a:rPr lang="en-US" sz="1800" dirty="0">
                <a:latin typeface="Consolas" panose="020B0609020204030204" pitchFamily="49" charset="0"/>
              </a:rPr>
              <a:t>ORG 100h</a:t>
            </a:r>
          </a:p>
          <a:p>
            <a:pPr marL="0" indent="0">
              <a:lnSpc>
                <a:spcPct val="50000"/>
              </a:lnSpc>
              <a:buFont typeface="Arial" panose="020B0604020202020204" pitchFamily="34" charset="0"/>
              <a:buNone/>
            </a:pPr>
            <a:endParaRPr lang="en-US" sz="1800" dirty="0">
              <a:latin typeface="Consolas" panose="020B0609020204030204" pitchFamily="49" charset="0"/>
            </a:endParaRPr>
          </a:p>
          <a:p>
            <a:pPr marL="0" indent="0">
              <a:lnSpc>
                <a:spcPct val="50000"/>
              </a:lnSpc>
              <a:buNone/>
            </a:pPr>
            <a:r>
              <a:rPr lang="pt-BR" sz="1800" dirty="0">
                <a:latin typeface="Consolas" panose="020B0609020204030204" pitchFamily="49" charset="0"/>
              </a:rPr>
              <a:t>.DATA   </a:t>
            </a:r>
          </a:p>
          <a:p>
            <a:pPr marL="0" indent="0">
              <a:lnSpc>
                <a:spcPct val="50000"/>
              </a:lnSpc>
              <a:buNone/>
            </a:pPr>
            <a:r>
              <a:rPr lang="pt-BR" sz="1800" dirty="0">
                <a:latin typeface="Consolas" panose="020B0609020204030204" pitchFamily="49" charset="0"/>
              </a:rPr>
              <a:t>NUM_1 DD 0C250A91H</a:t>
            </a:r>
          </a:p>
          <a:p>
            <a:pPr marL="0" indent="0">
              <a:lnSpc>
                <a:spcPct val="50000"/>
              </a:lnSpc>
              <a:buNone/>
            </a:pPr>
            <a:r>
              <a:rPr lang="pt-BR" sz="1800" dirty="0">
                <a:latin typeface="Consolas" panose="020B0609020204030204" pitchFamily="49" charset="0"/>
              </a:rPr>
              <a:t>NUM_2 DW -0B25H</a:t>
            </a:r>
          </a:p>
          <a:p>
            <a:pPr marL="0" indent="0">
              <a:lnSpc>
                <a:spcPct val="50000"/>
              </a:lnSpc>
              <a:buNone/>
            </a:pPr>
            <a:r>
              <a:rPr lang="pt-BR" sz="1800" dirty="0">
                <a:latin typeface="Consolas" panose="020B0609020204030204" pitchFamily="49" charset="0"/>
              </a:rPr>
              <a:t>NUM_3 DB 24H </a:t>
            </a:r>
            <a:endParaRPr lang="en-US" sz="1800" dirty="0">
              <a:latin typeface="Consolas" panose="020B0609020204030204" pitchFamily="49" charset="0"/>
            </a:endParaRPr>
          </a:p>
          <a:p>
            <a:pPr marL="0" indent="0">
              <a:lnSpc>
                <a:spcPct val="50000"/>
              </a:lnSpc>
              <a:buFont typeface="Arial" panose="020B0604020202020204" pitchFamily="34" charset="0"/>
              <a:buNone/>
            </a:pPr>
            <a:endParaRPr lang="en-US" sz="1800" dirty="0">
              <a:latin typeface="Consolas" panose="020B0609020204030204" pitchFamily="49" charset="0"/>
            </a:endParaRPr>
          </a:p>
          <a:p>
            <a:pPr marL="0" indent="0">
              <a:lnSpc>
                <a:spcPct val="50000"/>
              </a:lnSpc>
              <a:buFont typeface="Arial" panose="020B0604020202020204" pitchFamily="34" charset="0"/>
              <a:buNone/>
            </a:pPr>
            <a:r>
              <a:rPr lang="en-US" sz="1800" dirty="0">
                <a:latin typeface="Consolas" panose="020B0609020204030204" pitchFamily="49" charset="0"/>
              </a:rPr>
              <a:t>.CODE </a:t>
            </a:r>
          </a:p>
          <a:p>
            <a:pPr marL="0" indent="0">
              <a:lnSpc>
                <a:spcPct val="50000"/>
              </a:lnSpc>
              <a:buNone/>
            </a:pPr>
            <a:r>
              <a:rPr lang="pt-BR" sz="1800" dirty="0">
                <a:latin typeface="Consolas" panose="020B0609020204030204" pitchFamily="49" charset="0"/>
              </a:rPr>
              <a:t>;Byte by Byte Signed Division  </a:t>
            </a:r>
          </a:p>
          <a:p>
            <a:pPr marL="0" indent="0">
              <a:lnSpc>
                <a:spcPct val="50000"/>
              </a:lnSpc>
              <a:buNone/>
            </a:pPr>
            <a:r>
              <a:rPr lang="pt-BR" sz="1800" dirty="0">
                <a:latin typeface="Consolas" panose="020B0609020204030204" pitchFamily="49" charset="0"/>
              </a:rPr>
              <a:t>MOV AL, NUM_3    </a:t>
            </a:r>
          </a:p>
          <a:p>
            <a:pPr marL="0" indent="0">
              <a:lnSpc>
                <a:spcPct val="50000"/>
              </a:lnSpc>
              <a:buNone/>
            </a:pPr>
            <a:r>
              <a:rPr lang="pt-BR" sz="1800" dirty="0">
                <a:latin typeface="Consolas" panose="020B0609020204030204" pitchFamily="49" charset="0"/>
              </a:rPr>
              <a:t>MOV BL,3 </a:t>
            </a:r>
          </a:p>
          <a:p>
            <a:pPr marL="0" indent="0">
              <a:lnSpc>
                <a:spcPct val="50000"/>
              </a:lnSpc>
              <a:buNone/>
            </a:pPr>
            <a:r>
              <a:rPr lang="pt-BR" sz="1800" dirty="0">
                <a:latin typeface="Consolas" panose="020B0609020204030204" pitchFamily="49" charset="0"/>
              </a:rPr>
              <a:t>IDIV BL           </a:t>
            </a:r>
          </a:p>
          <a:p>
            <a:pPr marL="0" indent="0">
              <a:lnSpc>
                <a:spcPct val="50000"/>
              </a:lnSpc>
              <a:buNone/>
            </a:pPr>
            <a:endParaRPr lang="pt-BR" sz="1800" dirty="0">
              <a:latin typeface="Consolas" panose="020B0609020204030204" pitchFamily="49" charset="0"/>
            </a:endParaRPr>
          </a:p>
          <a:p>
            <a:pPr marL="0" indent="0">
              <a:lnSpc>
                <a:spcPct val="50000"/>
              </a:lnSpc>
              <a:buNone/>
            </a:pPr>
            <a:r>
              <a:rPr lang="pt-BR" sz="1800" dirty="0">
                <a:latin typeface="Consolas" panose="020B0609020204030204" pitchFamily="49" charset="0"/>
              </a:rPr>
              <a:t>;Word by word Signed Division  </a:t>
            </a:r>
          </a:p>
          <a:p>
            <a:pPr marL="0" indent="0">
              <a:lnSpc>
                <a:spcPct val="50000"/>
              </a:lnSpc>
              <a:buNone/>
            </a:pPr>
            <a:r>
              <a:rPr lang="pt-BR" sz="1800" dirty="0">
                <a:latin typeface="Consolas" panose="020B0609020204030204" pitchFamily="49" charset="0"/>
              </a:rPr>
              <a:t>MOV AX, -265H   </a:t>
            </a:r>
          </a:p>
          <a:p>
            <a:pPr marL="0" indent="0">
              <a:lnSpc>
                <a:spcPct val="50000"/>
              </a:lnSpc>
              <a:buNone/>
            </a:pPr>
            <a:r>
              <a:rPr lang="pt-BR" sz="1800" dirty="0">
                <a:latin typeface="Consolas" panose="020B0609020204030204" pitchFamily="49" charset="0"/>
              </a:rPr>
              <a:t>IDIV NUM_2  </a:t>
            </a:r>
          </a:p>
          <a:p>
            <a:pPr marL="0" indent="0">
              <a:lnSpc>
                <a:spcPct val="50000"/>
              </a:lnSpc>
              <a:buNone/>
            </a:pPr>
            <a:endParaRPr lang="pt-BR" sz="1800" dirty="0">
              <a:latin typeface="Consolas" panose="020B0609020204030204" pitchFamily="49" charset="0"/>
            </a:endParaRPr>
          </a:p>
        </p:txBody>
      </p:sp>
      <p:sp>
        <p:nvSpPr>
          <p:cNvPr id="7" name="Content Placeholder 2"/>
          <p:cNvSpPr txBox="1">
            <a:spLocks/>
          </p:cNvSpPr>
          <p:nvPr/>
        </p:nvSpPr>
        <p:spPr>
          <a:xfrm>
            <a:off x="5819775" y="3016250"/>
            <a:ext cx="5534025" cy="3279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r>
              <a:rPr lang="pt-BR" sz="1800" dirty="0">
                <a:latin typeface="Consolas" panose="020B0609020204030204" pitchFamily="49" charset="0"/>
              </a:rPr>
              <a:t>;Word by byte Signed Division</a:t>
            </a:r>
          </a:p>
          <a:p>
            <a:pPr marL="0" indent="0">
              <a:lnSpc>
                <a:spcPct val="50000"/>
              </a:lnSpc>
              <a:buNone/>
            </a:pPr>
            <a:r>
              <a:rPr lang="pt-BR" sz="1800" dirty="0">
                <a:latin typeface="Consolas" panose="020B0609020204030204" pitchFamily="49" charset="0"/>
              </a:rPr>
              <a:t>MOV AX, NUM_2</a:t>
            </a:r>
          </a:p>
          <a:p>
            <a:pPr marL="0" indent="0">
              <a:lnSpc>
                <a:spcPct val="50000"/>
              </a:lnSpc>
              <a:buNone/>
            </a:pPr>
            <a:r>
              <a:rPr lang="pt-BR" sz="1800" dirty="0">
                <a:latin typeface="Consolas" panose="020B0609020204030204" pitchFamily="49" charset="0"/>
              </a:rPr>
              <a:t>IDIV NUM_3</a:t>
            </a:r>
          </a:p>
          <a:p>
            <a:pPr marL="0" indent="0">
              <a:lnSpc>
                <a:spcPct val="50000"/>
              </a:lnSpc>
              <a:buNone/>
            </a:pPr>
            <a:endParaRPr lang="pt-BR" sz="1800" dirty="0">
              <a:latin typeface="Consolas" panose="020B0609020204030204" pitchFamily="49" charset="0"/>
            </a:endParaRPr>
          </a:p>
          <a:p>
            <a:pPr marL="0" indent="0">
              <a:lnSpc>
                <a:spcPct val="50000"/>
              </a:lnSpc>
              <a:buNone/>
            </a:pPr>
            <a:r>
              <a:rPr lang="pt-BR" sz="1800" dirty="0">
                <a:latin typeface="Consolas" panose="020B0609020204030204" pitchFamily="49" charset="0"/>
              </a:rPr>
              <a:t>;Doubleword by single word signed division</a:t>
            </a:r>
          </a:p>
          <a:p>
            <a:pPr marL="0" indent="0">
              <a:lnSpc>
                <a:spcPct val="50000"/>
              </a:lnSpc>
              <a:buNone/>
            </a:pPr>
            <a:r>
              <a:rPr lang="pt-BR" sz="1800" dirty="0">
                <a:latin typeface="Consolas" panose="020B0609020204030204" pitchFamily="49" charset="0"/>
              </a:rPr>
              <a:t>MOV AX,NUM_1</a:t>
            </a:r>
          </a:p>
          <a:p>
            <a:pPr marL="0" indent="0">
              <a:lnSpc>
                <a:spcPct val="50000"/>
              </a:lnSpc>
              <a:buNone/>
            </a:pPr>
            <a:r>
              <a:rPr lang="pt-BR" sz="1800" dirty="0">
                <a:latin typeface="Consolas" panose="020B0609020204030204" pitchFamily="49" charset="0"/>
              </a:rPr>
              <a:t>MOV DX, NUM_1+2  </a:t>
            </a:r>
          </a:p>
          <a:p>
            <a:pPr marL="0" indent="0">
              <a:lnSpc>
                <a:spcPct val="50000"/>
              </a:lnSpc>
              <a:buNone/>
            </a:pPr>
            <a:r>
              <a:rPr lang="pt-BR" sz="1800" dirty="0">
                <a:latin typeface="Consolas" panose="020B0609020204030204" pitchFamily="49" charset="0"/>
              </a:rPr>
              <a:t>MOV BX, 0A234H</a:t>
            </a:r>
          </a:p>
          <a:p>
            <a:pPr marL="0" indent="0">
              <a:lnSpc>
                <a:spcPct val="50000"/>
              </a:lnSpc>
              <a:buNone/>
            </a:pPr>
            <a:r>
              <a:rPr lang="pt-BR" sz="1800" dirty="0">
                <a:latin typeface="Consolas" panose="020B0609020204030204" pitchFamily="49" charset="0"/>
              </a:rPr>
              <a:t>IDIV BX</a:t>
            </a:r>
          </a:p>
          <a:p>
            <a:pPr marL="0" indent="0">
              <a:lnSpc>
                <a:spcPct val="50000"/>
              </a:lnSpc>
              <a:buNone/>
            </a:pPr>
            <a:endParaRPr lang="pt-BR" sz="1800" dirty="0">
              <a:latin typeface="Consolas" panose="020B0609020204030204" pitchFamily="49" charset="0"/>
            </a:endParaRPr>
          </a:p>
          <a:p>
            <a:pPr marL="0" indent="0">
              <a:lnSpc>
                <a:spcPct val="50000"/>
              </a:lnSpc>
              <a:buNone/>
            </a:pPr>
            <a:r>
              <a:rPr lang="en-US" sz="1800" dirty="0">
                <a:latin typeface="Consolas" panose="020B0609020204030204" pitchFamily="49" charset="0"/>
              </a:rPr>
              <a:t>RET</a:t>
            </a:r>
          </a:p>
        </p:txBody>
      </p:sp>
    </p:spTree>
    <p:extLst>
      <p:ext uri="{BB962C8B-B14F-4D97-AF65-F5344CB8AC3E}">
        <p14:creationId xmlns:p14="http://schemas.microsoft.com/office/powerpoint/2010/main" val="1386477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Instructions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7543518"/>
              </p:ext>
            </p:extLst>
          </p:nvPr>
        </p:nvGraphicFramePr>
        <p:xfrm>
          <a:off x="838200" y="1825625"/>
          <a:ext cx="10515600" cy="4251960"/>
        </p:xfrm>
        <a:graphic>
          <a:graphicData uri="http://schemas.openxmlformats.org/drawingml/2006/table">
            <a:tbl>
              <a:tblPr firstRow="1" bandRow="1">
                <a:tableStyleId>{C083E6E3-FA7D-4D7B-A595-EF9225AFEA82}</a:tableStyleId>
              </a:tblPr>
              <a:tblGrid>
                <a:gridCol w="2305050">
                  <a:extLst>
                    <a:ext uri="{9D8B030D-6E8A-4147-A177-3AD203B41FA5}">
                      <a16:colId xmlns:a16="http://schemas.microsoft.com/office/drawing/2014/main" val="20000"/>
                    </a:ext>
                  </a:extLst>
                </a:gridCol>
                <a:gridCol w="1935187">
                  <a:extLst>
                    <a:ext uri="{9D8B030D-6E8A-4147-A177-3AD203B41FA5}">
                      <a16:colId xmlns:a16="http://schemas.microsoft.com/office/drawing/2014/main" val="20001"/>
                    </a:ext>
                  </a:extLst>
                </a:gridCol>
                <a:gridCol w="3646463">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pPr algn="ctr" fontAlgn="base"/>
                      <a:r>
                        <a:rPr lang="en-US" sz="2000" b="1" dirty="0">
                          <a:effectLst/>
                        </a:rPr>
                        <a:t>OPCODE</a:t>
                      </a:r>
                    </a:p>
                  </a:txBody>
                  <a:tcPr marL="76200" marR="76200" marT="76200" marB="76200" anchor="ctr"/>
                </a:tc>
                <a:tc>
                  <a:txBody>
                    <a:bodyPr/>
                    <a:lstStyle/>
                    <a:p>
                      <a:pPr algn="ctr" fontAlgn="base"/>
                      <a:r>
                        <a:rPr lang="en-US" sz="2000" b="1">
                          <a:effectLst/>
                        </a:rPr>
                        <a:t>OPERAND</a:t>
                      </a:r>
                    </a:p>
                  </a:txBody>
                  <a:tcPr marL="76200" marR="76200" marT="76200" marB="76200" anchor="ctr"/>
                </a:tc>
                <a:tc>
                  <a:txBody>
                    <a:bodyPr/>
                    <a:lstStyle/>
                    <a:p>
                      <a:pPr algn="ctr" fontAlgn="base"/>
                      <a:r>
                        <a:rPr lang="en-US" sz="2000" b="1" dirty="0">
                          <a:effectLst/>
                        </a:rPr>
                        <a:t>EXPLANATION</a:t>
                      </a:r>
                    </a:p>
                  </a:txBody>
                  <a:tcPr marL="76200" marR="76200" marT="76200" marB="76200" anchor="ctr"/>
                </a:tc>
                <a:tc>
                  <a:txBody>
                    <a:bodyPr/>
                    <a:lstStyle/>
                    <a:p>
                      <a:pPr algn="ctr" fontAlgn="base"/>
                      <a:r>
                        <a:rPr lang="en-US" sz="2000" b="1" dirty="0">
                          <a:effectLst/>
                        </a:rPr>
                        <a:t>EXAMPLE</a:t>
                      </a:r>
                    </a:p>
                  </a:txBody>
                  <a:tcPr marL="76200" marR="76200" marT="76200" marB="76200" anchor="ctr"/>
                </a:tc>
                <a:extLst>
                  <a:ext uri="{0D108BD9-81ED-4DB2-BD59-A6C34878D82A}">
                    <a16:rowId xmlns:a16="http://schemas.microsoft.com/office/drawing/2014/main" val="10000"/>
                  </a:ext>
                </a:extLst>
              </a:tr>
              <a:tr h="370840">
                <a:tc>
                  <a:txBody>
                    <a:bodyPr/>
                    <a:lstStyle/>
                    <a:p>
                      <a:pPr algn="ctr" fontAlgn="ctr"/>
                      <a:r>
                        <a:rPr lang="en-US" sz="1800" b="0" dirty="0">
                          <a:effectLst/>
                        </a:rPr>
                        <a:t>AND</a:t>
                      </a:r>
                    </a:p>
                  </a:txBody>
                  <a:tcPr marL="95250" marR="95250" marT="133350" marB="133350" anchor="ctr"/>
                </a:tc>
                <a:tc>
                  <a:txBody>
                    <a:bodyPr/>
                    <a:lstStyle/>
                    <a:p>
                      <a:pPr algn="ctr" fontAlgn="ctr"/>
                      <a:r>
                        <a:rPr lang="en-US" sz="1800" b="0">
                          <a:effectLst/>
                        </a:rPr>
                        <a:t>D, S</a:t>
                      </a:r>
                    </a:p>
                  </a:txBody>
                  <a:tcPr marL="95250" marR="95250" marT="133350" marB="133350" anchor="ctr"/>
                </a:tc>
                <a:tc>
                  <a:txBody>
                    <a:bodyPr/>
                    <a:lstStyle/>
                    <a:p>
                      <a:pPr algn="ctr" fontAlgn="ctr"/>
                      <a:r>
                        <a:rPr lang="en-US" sz="1800" b="0">
                          <a:effectLst/>
                        </a:rPr>
                        <a:t>D = D AND S</a:t>
                      </a:r>
                    </a:p>
                  </a:txBody>
                  <a:tcPr marL="95250" marR="95250" marT="133350" marB="133350" anchor="ctr"/>
                </a:tc>
                <a:tc>
                  <a:txBody>
                    <a:bodyPr/>
                    <a:lstStyle/>
                    <a:p>
                      <a:pPr algn="ctr" fontAlgn="ctr"/>
                      <a:r>
                        <a:rPr lang="en-US" sz="1800" b="0">
                          <a:effectLst/>
                        </a:rPr>
                        <a:t>AND AX, 0010</a:t>
                      </a:r>
                    </a:p>
                  </a:txBody>
                  <a:tcPr marL="95250" marR="95250" marT="133350" marB="133350" anchor="ctr"/>
                </a:tc>
                <a:extLst>
                  <a:ext uri="{0D108BD9-81ED-4DB2-BD59-A6C34878D82A}">
                    <a16:rowId xmlns:a16="http://schemas.microsoft.com/office/drawing/2014/main" val="10001"/>
                  </a:ext>
                </a:extLst>
              </a:tr>
              <a:tr h="370840">
                <a:tc>
                  <a:txBody>
                    <a:bodyPr/>
                    <a:lstStyle/>
                    <a:p>
                      <a:pPr algn="ctr" fontAlgn="ctr"/>
                      <a:r>
                        <a:rPr lang="en-US" sz="1800" b="0" dirty="0">
                          <a:effectLst/>
                        </a:rPr>
                        <a:t>OR</a:t>
                      </a:r>
                    </a:p>
                  </a:txBody>
                  <a:tcPr marL="95250" marR="95250" marT="133350" marB="133350" anchor="ctr"/>
                </a:tc>
                <a:tc>
                  <a:txBody>
                    <a:bodyPr/>
                    <a:lstStyle/>
                    <a:p>
                      <a:pPr algn="ctr" fontAlgn="ctr"/>
                      <a:r>
                        <a:rPr lang="en-US" sz="1800" b="0" dirty="0">
                          <a:effectLst/>
                        </a:rPr>
                        <a:t>D, S</a:t>
                      </a:r>
                    </a:p>
                  </a:txBody>
                  <a:tcPr marL="95250" marR="95250" marT="133350" marB="133350" anchor="ctr"/>
                </a:tc>
                <a:tc>
                  <a:txBody>
                    <a:bodyPr/>
                    <a:lstStyle/>
                    <a:p>
                      <a:pPr algn="ctr" fontAlgn="ctr"/>
                      <a:r>
                        <a:rPr lang="en-US" sz="1800" b="0" dirty="0">
                          <a:effectLst/>
                        </a:rPr>
                        <a:t>D = D OR S</a:t>
                      </a:r>
                    </a:p>
                  </a:txBody>
                  <a:tcPr marL="95250" marR="95250" marT="133350" marB="133350" anchor="ctr"/>
                </a:tc>
                <a:tc>
                  <a:txBody>
                    <a:bodyPr/>
                    <a:lstStyle/>
                    <a:p>
                      <a:pPr algn="ctr" fontAlgn="ctr"/>
                      <a:r>
                        <a:rPr lang="en-US" sz="1800" b="0" dirty="0">
                          <a:effectLst/>
                        </a:rPr>
                        <a:t>OR AX, BX</a:t>
                      </a:r>
                    </a:p>
                  </a:txBody>
                  <a:tcPr marL="95250" marR="95250" marT="133350" marB="133350" anchor="ctr"/>
                </a:tc>
                <a:extLst>
                  <a:ext uri="{0D108BD9-81ED-4DB2-BD59-A6C34878D82A}">
                    <a16:rowId xmlns:a16="http://schemas.microsoft.com/office/drawing/2014/main" val="10002"/>
                  </a:ext>
                </a:extLst>
              </a:tr>
              <a:tr h="370840">
                <a:tc>
                  <a:txBody>
                    <a:bodyPr/>
                    <a:lstStyle/>
                    <a:p>
                      <a:pPr algn="ctr" fontAlgn="ctr"/>
                      <a:r>
                        <a:rPr lang="en-US" sz="1800" b="0" dirty="0">
                          <a:effectLst/>
                        </a:rPr>
                        <a:t>NOT</a:t>
                      </a:r>
                    </a:p>
                  </a:txBody>
                  <a:tcPr marL="95250" marR="95250" marT="133350" marB="133350" anchor="ctr"/>
                </a:tc>
                <a:tc>
                  <a:txBody>
                    <a:bodyPr/>
                    <a:lstStyle/>
                    <a:p>
                      <a:pPr algn="ctr" fontAlgn="ctr"/>
                      <a:r>
                        <a:rPr lang="en-US" sz="1800" b="0" dirty="0">
                          <a:effectLst/>
                        </a:rPr>
                        <a:t>D</a:t>
                      </a:r>
                    </a:p>
                  </a:txBody>
                  <a:tcPr marL="95250" marR="95250" marT="133350" marB="133350" anchor="ctr"/>
                </a:tc>
                <a:tc>
                  <a:txBody>
                    <a:bodyPr/>
                    <a:lstStyle/>
                    <a:p>
                      <a:pPr algn="ctr" fontAlgn="ctr"/>
                      <a:r>
                        <a:rPr lang="en-US" sz="1800" b="0" dirty="0">
                          <a:effectLst/>
                        </a:rPr>
                        <a:t>D = NOT of D</a:t>
                      </a:r>
                    </a:p>
                  </a:txBody>
                  <a:tcPr marL="95250" marR="95250" marT="133350" marB="133350" anchor="ctr"/>
                </a:tc>
                <a:tc>
                  <a:txBody>
                    <a:bodyPr/>
                    <a:lstStyle/>
                    <a:p>
                      <a:pPr algn="ctr" fontAlgn="ctr"/>
                      <a:r>
                        <a:rPr lang="en-US" sz="1800" b="0">
                          <a:effectLst/>
                        </a:rPr>
                        <a:t>NOT AL</a:t>
                      </a:r>
                    </a:p>
                  </a:txBody>
                  <a:tcPr marL="95250" marR="95250" marT="133350" marB="133350" anchor="ctr"/>
                </a:tc>
                <a:extLst>
                  <a:ext uri="{0D108BD9-81ED-4DB2-BD59-A6C34878D82A}">
                    <a16:rowId xmlns:a16="http://schemas.microsoft.com/office/drawing/2014/main" val="10003"/>
                  </a:ext>
                </a:extLst>
              </a:tr>
              <a:tr h="370840">
                <a:tc>
                  <a:txBody>
                    <a:bodyPr/>
                    <a:lstStyle/>
                    <a:p>
                      <a:pPr algn="ctr" fontAlgn="ctr"/>
                      <a:r>
                        <a:rPr lang="en-US" sz="1800" b="0">
                          <a:effectLst/>
                        </a:rPr>
                        <a:t>XOR</a:t>
                      </a:r>
                    </a:p>
                  </a:txBody>
                  <a:tcPr marL="95250" marR="95250" marT="133350" marB="133350" anchor="ctr"/>
                </a:tc>
                <a:tc>
                  <a:txBody>
                    <a:bodyPr/>
                    <a:lstStyle/>
                    <a:p>
                      <a:pPr algn="ctr" fontAlgn="ctr"/>
                      <a:r>
                        <a:rPr lang="en-US" sz="1800" b="0" dirty="0">
                          <a:effectLst/>
                        </a:rPr>
                        <a:t>D, S</a:t>
                      </a:r>
                    </a:p>
                  </a:txBody>
                  <a:tcPr marL="95250" marR="95250" marT="133350" marB="133350" anchor="ctr"/>
                </a:tc>
                <a:tc>
                  <a:txBody>
                    <a:bodyPr/>
                    <a:lstStyle/>
                    <a:p>
                      <a:pPr algn="ctr" fontAlgn="ctr"/>
                      <a:r>
                        <a:rPr lang="en-US" sz="1800" b="0" dirty="0">
                          <a:effectLst/>
                        </a:rPr>
                        <a:t>D = D XOR S</a:t>
                      </a:r>
                    </a:p>
                  </a:txBody>
                  <a:tcPr marL="95250" marR="95250" marT="133350" marB="133350" anchor="ctr"/>
                </a:tc>
                <a:tc>
                  <a:txBody>
                    <a:bodyPr/>
                    <a:lstStyle/>
                    <a:p>
                      <a:pPr algn="ctr" fontAlgn="ctr"/>
                      <a:r>
                        <a:rPr lang="en-US" sz="1800" b="0" dirty="0">
                          <a:effectLst/>
                        </a:rPr>
                        <a:t>XOR AL, BL</a:t>
                      </a:r>
                    </a:p>
                  </a:txBody>
                  <a:tcPr marL="95250" marR="95250" marT="133350" marB="133350" anchor="ctr"/>
                </a:tc>
                <a:extLst>
                  <a:ext uri="{0D108BD9-81ED-4DB2-BD59-A6C34878D82A}">
                    <a16:rowId xmlns:a16="http://schemas.microsoft.com/office/drawing/2014/main" val="10004"/>
                  </a:ext>
                </a:extLst>
              </a:tr>
              <a:tr h="370840">
                <a:tc>
                  <a:txBody>
                    <a:bodyPr/>
                    <a:lstStyle/>
                    <a:p>
                      <a:pPr algn="ctr" fontAlgn="ctr"/>
                      <a:r>
                        <a:rPr lang="en-US" sz="1800" b="0" dirty="0">
                          <a:effectLst/>
                        </a:rPr>
                        <a:t>SHR</a:t>
                      </a:r>
                    </a:p>
                  </a:txBody>
                  <a:tcPr marL="95250" marR="95250" marT="133350" marB="133350" anchor="ctr"/>
                </a:tc>
                <a:tc>
                  <a:txBody>
                    <a:bodyPr/>
                    <a:lstStyle/>
                    <a:p>
                      <a:pPr algn="ctr" fontAlgn="ctr"/>
                      <a:r>
                        <a:rPr lang="en-US" sz="1800" b="0" dirty="0">
                          <a:effectLst/>
                        </a:rPr>
                        <a:t>D, C</a:t>
                      </a:r>
                    </a:p>
                  </a:txBody>
                  <a:tcPr marL="95250" marR="95250" marT="133350" marB="133350" anchor="ctr"/>
                </a:tc>
                <a:tc>
                  <a:txBody>
                    <a:bodyPr/>
                    <a:lstStyle/>
                    <a:p>
                      <a:pPr algn="ctr" fontAlgn="ctr"/>
                      <a:r>
                        <a:rPr lang="en-US" sz="1800" b="0" dirty="0">
                          <a:effectLst/>
                        </a:rPr>
                        <a:t>shifts each bit in D to the right C times and 0 is stored at MSB position</a:t>
                      </a:r>
                    </a:p>
                  </a:txBody>
                  <a:tcPr marL="95250" marR="95250" marT="133350" marB="133350" anchor="ctr"/>
                </a:tc>
                <a:tc>
                  <a:txBody>
                    <a:bodyPr/>
                    <a:lstStyle/>
                    <a:p>
                      <a:pPr algn="ctr" fontAlgn="ctr"/>
                      <a:r>
                        <a:rPr lang="en-US" sz="1800" b="0" dirty="0">
                          <a:effectLst/>
                        </a:rPr>
                        <a:t>SHR AL, 04</a:t>
                      </a:r>
                    </a:p>
                  </a:txBody>
                  <a:tcPr marL="95250" marR="95250" marT="133350" marB="133350" anchor="ctr"/>
                </a:tc>
                <a:extLst>
                  <a:ext uri="{0D108BD9-81ED-4DB2-BD59-A6C34878D82A}">
                    <a16:rowId xmlns:a16="http://schemas.microsoft.com/office/drawing/2014/main" val="10005"/>
                  </a:ext>
                </a:extLst>
              </a:tr>
              <a:tr h="370840">
                <a:tc>
                  <a:txBody>
                    <a:bodyPr/>
                    <a:lstStyle/>
                    <a:p>
                      <a:pPr algn="ctr" fontAlgn="ctr"/>
                      <a:r>
                        <a:rPr lang="en-US" sz="1800" b="0" dirty="0">
                          <a:effectLst/>
                        </a:rPr>
                        <a:t>SHL</a:t>
                      </a:r>
                    </a:p>
                  </a:txBody>
                  <a:tcPr marL="95250" marR="95250" marT="133350" marB="133350" anchor="ctr"/>
                </a:tc>
                <a:tc>
                  <a:txBody>
                    <a:bodyPr/>
                    <a:lstStyle/>
                    <a:p>
                      <a:pPr algn="ctr" fontAlgn="ctr"/>
                      <a:r>
                        <a:rPr lang="en-US" sz="1800" b="0">
                          <a:effectLst/>
                        </a:rPr>
                        <a:t>D, C</a:t>
                      </a:r>
                    </a:p>
                  </a:txBody>
                  <a:tcPr marL="95250" marR="95250" marT="133350" marB="133350" anchor="ctr"/>
                </a:tc>
                <a:tc>
                  <a:txBody>
                    <a:bodyPr/>
                    <a:lstStyle/>
                    <a:p>
                      <a:pPr algn="ctr" fontAlgn="ctr"/>
                      <a:r>
                        <a:rPr lang="en-US" sz="1800" b="0">
                          <a:effectLst/>
                        </a:rPr>
                        <a:t>shifts each bit in D to the left C times and 0 is stored at LSB position</a:t>
                      </a:r>
                    </a:p>
                  </a:txBody>
                  <a:tcPr marL="95250" marR="95250" marT="133350" marB="133350" anchor="ctr"/>
                </a:tc>
                <a:tc>
                  <a:txBody>
                    <a:bodyPr/>
                    <a:lstStyle/>
                    <a:p>
                      <a:pPr algn="ctr" fontAlgn="ctr"/>
                      <a:r>
                        <a:rPr lang="en-US" sz="1800" b="0" dirty="0">
                          <a:effectLst/>
                        </a:rPr>
                        <a:t>SHL AX, BL</a:t>
                      </a:r>
                    </a:p>
                  </a:txBody>
                  <a:tcPr marL="95250" marR="95250" marT="133350" marB="133350" anchor="ctr"/>
                </a:tc>
                <a:extLst>
                  <a:ext uri="{0D108BD9-81ED-4DB2-BD59-A6C34878D82A}">
                    <a16:rowId xmlns:a16="http://schemas.microsoft.com/office/drawing/2014/main" val="1843469242"/>
                  </a:ext>
                </a:extLst>
              </a:tr>
            </a:tbl>
          </a:graphicData>
        </a:graphic>
      </p:graphicFrame>
      <p:sp>
        <p:nvSpPr>
          <p:cNvPr id="5" name="Slide Number Placeholder 4"/>
          <p:cNvSpPr>
            <a:spLocks noGrp="1"/>
          </p:cNvSpPr>
          <p:nvPr>
            <p:ph type="sldNum" sz="quarter" idx="12"/>
          </p:nvPr>
        </p:nvSpPr>
        <p:spPr/>
        <p:txBody>
          <a:bodyPr/>
          <a:lstStyle/>
          <a:p>
            <a:fld id="{7A25E7C4-6057-4E7A-ACD1-EE250B7D6288}" type="slidenum">
              <a:rPr lang="en-US" smtClean="0"/>
              <a:t>21</a:t>
            </a:fld>
            <a:endParaRPr lang="en-US"/>
          </a:p>
        </p:txBody>
      </p:sp>
    </p:spTree>
    <p:extLst>
      <p:ext uri="{BB962C8B-B14F-4D97-AF65-F5344CB8AC3E}">
        <p14:creationId xmlns:p14="http://schemas.microsoft.com/office/powerpoint/2010/main" val="4126882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Instructions 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6485386"/>
              </p:ext>
            </p:extLst>
          </p:nvPr>
        </p:nvGraphicFramePr>
        <p:xfrm>
          <a:off x="838200" y="1825625"/>
          <a:ext cx="10515600" cy="3169920"/>
        </p:xfrm>
        <a:graphic>
          <a:graphicData uri="http://schemas.openxmlformats.org/drawingml/2006/table">
            <a:tbl>
              <a:tblPr firstRow="1" bandRow="1">
                <a:tableStyleId>{C083E6E3-FA7D-4D7B-A595-EF9225AFEA82}</a:tableStyleId>
              </a:tblPr>
              <a:tblGrid>
                <a:gridCol w="2305050">
                  <a:extLst>
                    <a:ext uri="{9D8B030D-6E8A-4147-A177-3AD203B41FA5}">
                      <a16:colId xmlns:a16="http://schemas.microsoft.com/office/drawing/2014/main" val="20000"/>
                    </a:ext>
                  </a:extLst>
                </a:gridCol>
                <a:gridCol w="1611630">
                  <a:extLst>
                    <a:ext uri="{9D8B030D-6E8A-4147-A177-3AD203B41FA5}">
                      <a16:colId xmlns:a16="http://schemas.microsoft.com/office/drawing/2014/main" val="20001"/>
                    </a:ext>
                  </a:extLst>
                </a:gridCol>
                <a:gridCol w="397002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pPr algn="ctr" fontAlgn="base"/>
                      <a:r>
                        <a:rPr lang="en-US" sz="2000" b="1" dirty="0">
                          <a:effectLst/>
                        </a:rPr>
                        <a:t>OPCODE</a:t>
                      </a:r>
                    </a:p>
                  </a:txBody>
                  <a:tcPr marL="76200" marR="76200" marT="76200" marB="76200" anchor="ctr"/>
                </a:tc>
                <a:tc>
                  <a:txBody>
                    <a:bodyPr/>
                    <a:lstStyle/>
                    <a:p>
                      <a:pPr algn="ctr" fontAlgn="base"/>
                      <a:r>
                        <a:rPr lang="en-US" sz="2000" b="1">
                          <a:effectLst/>
                        </a:rPr>
                        <a:t>OPERAND</a:t>
                      </a:r>
                    </a:p>
                  </a:txBody>
                  <a:tcPr marL="76200" marR="76200" marT="76200" marB="76200" anchor="ctr"/>
                </a:tc>
                <a:tc>
                  <a:txBody>
                    <a:bodyPr/>
                    <a:lstStyle/>
                    <a:p>
                      <a:pPr algn="ctr" fontAlgn="base"/>
                      <a:r>
                        <a:rPr lang="en-US" sz="2000" b="1">
                          <a:effectLst/>
                        </a:rPr>
                        <a:t>EXPLANATION</a:t>
                      </a:r>
                    </a:p>
                  </a:txBody>
                  <a:tcPr marL="76200" marR="76200" marT="76200" marB="76200" anchor="ctr"/>
                </a:tc>
                <a:tc>
                  <a:txBody>
                    <a:bodyPr/>
                    <a:lstStyle/>
                    <a:p>
                      <a:pPr algn="ctr" fontAlgn="base"/>
                      <a:r>
                        <a:rPr lang="en-US" sz="2000" b="1" dirty="0">
                          <a:effectLst/>
                        </a:rPr>
                        <a:t>EXAMPLE</a:t>
                      </a:r>
                    </a:p>
                  </a:txBody>
                  <a:tcPr marL="76200" marR="76200" marT="76200" marB="76200" anchor="ctr"/>
                </a:tc>
                <a:extLst>
                  <a:ext uri="{0D108BD9-81ED-4DB2-BD59-A6C34878D82A}">
                    <a16:rowId xmlns:a16="http://schemas.microsoft.com/office/drawing/2014/main" val="10000"/>
                  </a:ext>
                </a:extLst>
              </a:tr>
              <a:tr h="370840">
                <a:tc>
                  <a:txBody>
                    <a:bodyPr/>
                    <a:lstStyle/>
                    <a:p>
                      <a:pPr algn="ctr" fontAlgn="ctr"/>
                      <a:r>
                        <a:rPr lang="en-US" sz="1800" b="0" dirty="0">
                          <a:effectLst/>
                        </a:rPr>
                        <a:t>ROR</a:t>
                      </a:r>
                    </a:p>
                  </a:txBody>
                  <a:tcPr marL="95250" marR="95250" marT="133350" marB="133350" anchor="ctr"/>
                </a:tc>
                <a:tc>
                  <a:txBody>
                    <a:bodyPr/>
                    <a:lstStyle/>
                    <a:p>
                      <a:pPr algn="ctr" fontAlgn="ctr"/>
                      <a:r>
                        <a:rPr lang="en-US" sz="1800" b="0">
                          <a:effectLst/>
                        </a:rPr>
                        <a:t>D, C</a:t>
                      </a:r>
                    </a:p>
                  </a:txBody>
                  <a:tcPr marL="95250" marR="95250" marT="133350" marB="133350" anchor="ctr"/>
                </a:tc>
                <a:tc>
                  <a:txBody>
                    <a:bodyPr/>
                    <a:lstStyle/>
                    <a:p>
                      <a:pPr algn="ctr" fontAlgn="ctr"/>
                      <a:r>
                        <a:rPr lang="en-US" sz="1800" b="0">
                          <a:effectLst/>
                        </a:rPr>
                        <a:t>rotates all bits in D to the right C times</a:t>
                      </a:r>
                    </a:p>
                  </a:txBody>
                  <a:tcPr marL="95250" marR="95250" marT="133350" marB="133350" anchor="ctr"/>
                </a:tc>
                <a:tc>
                  <a:txBody>
                    <a:bodyPr/>
                    <a:lstStyle/>
                    <a:p>
                      <a:pPr algn="ctr" fontAlgn="ctr"/>
                      <a:r>
                        <a:rPr lang="en-US" sz="1800" b="0" dirty="0">
                          <a:effectLst/>
                        </a:rPr>
                        <a:t>ROR BL, CL</a:t>
                      </a:r>
                    </a:p>
                  </a:txBody>
                  <a:tcPr marL="95250" marR="95250" marT="133350" marB="133350" anchor="ctr"/>
                </a:tc>
                <a:extLst>
                  <a:ext uri="{0D108BD9-81ED-4DB2-BD59-A6C34878D82A}">
                    <a16:rowId xmlns:a16="http://schemas.microsoft.com/office/drawing/2014/main" val="508068322"/>
                  </a:ext>
                </a:extLst>
              </a:tr>
              <a:tr h="370840">
                <a:tc>
                  <a:txBody>
                    <a:bodyPr/>
                    <a:lstStyle/>
                    <a:p>
                      <a:pPr algn="ctr" fontAlgn="ctr"/>
                      <a:r>
                        <a:rPr lang="en-US" sz="1800" b="0">
                          <a:effectLst/>
                        </a:rPr>
                        <a:t>ROL</a:t>
                      </a:r>
                    </a:p>
                  </a:txBody>
                  <a:tcPr marL="95250" marR="95250" marT="133350" marB="133350" anchor="ctr"/>
                </a:tc>
                <a:tc>
                  <a:txBody>
                    <a:bodyPr/>
                    <a:lstStyle/>
                    <a:p>
                      <a:pPr algn="ctr" fontAlgn="ctr"/>
                      <a:r>
                        <a:rPr lang="en-US" sz="1800" b="0">
                          <a:effectLst/>
                        </a:rPr>
                        <a:t>R, C</a:t>
                      </a:r>
                    </a:p>
                  </a:txBody>
                  <a:tcPr marL="95250" marR="95250" marT="133350" marB="133350" anchor="ctr"/>
                </a:tc>
                <a:tc>
                  <a:txBody>
                    <a:bodyPr/>
                    <a:lstStyle/>
                    <a:p>
                      <a:pPr algn="ctr" fontAlgn="ctr"/>
                      <a:r>
                        <a:rPr lang="en-US" sz="1800" b="0">
                          <a:effectLst/>
                        </a:rPr>
                        <a:t>rotates all bits in D to the left C times</a:t>
                      </a:r>
                    </a:p>
                  </a:txBody>
                  <a:tcPr marL="95250" marR="95250" marT="133350" marB="133350" anchor="ctr"/>
                </a:tc>
                <a:tc>
                  <a:txBody>
                    <a:bodyPr/>
                    <a:lstStyle/>
                    <a:p>
                      <a:pPr algn="ctr" fontAlgn="ctr"/>
                      <a:r>
                        <a:rPr lang="en-US" sz="1800" b="0" dirty="0">
                          <a:effectLst/>
                        </a:rPr>
                        <a:t>ROL BX, 06</a:t>
                      </a:r>
                    </a:p>
                  </a:txBody>
                  <a:tcPr marL="95250" marR="95250" marT="133350" marB="133350" anchor="ctr"/>
                </a:tc>
                <a:extLst>
                  <a:ext uri="{0D108BD9-81ED-4DB2-BD59-A6C34878D82A}">
                    <a16:rowId xmlns:a16="http://schemas.microsoft.com/office/drawing/2014/main" val="1095714480"/>
                  </a:ext>
                </a:extLst>
              </a:tr>
              <a:tr h="370840">
                <a:tc>
                  <a:txBody>
                    <a:bodyPr/>
                    <a:lstStyle/>
                    <a:p>
                      <a:pPr algn="ctr" fontAlgn="ctr"/>
                      <a:r>
                        <a:rPr lang="en-US" sz="1800" b="0" dirty="0">
                          <a:effectLst/>
                        </a:rPr>
                        <a:t>RCR</a:t>
                      </a:r>
                    </a:p>
                  </a:txBody>
                  <a:tcPr marL="95250" marR="95250" marT="133350" marB="133350" anchor="ctr"/>
                </a:tc>
                <a:tc>
                  <a:txBody>
                    <a:bodyPr/>
                    <a:lstStyle/>
                    <a:p>
                      <a:pPr algn="ctr" fontAlgn="ctr"/>
                      <a:r>
                        <a:rPr lang="en-US" sz="1800" b="0">
                          <a:effectLst/>
                        </a:rPr>
                        <a:t>D, C</a:t>
                      </a:r>
                    </a:p>
                  </a:txBody>
                  <a:tcPr marL="95250" marR="95250" marT="133350" marB="133350" anchor="ctr"/>
                </a:tc>
                <a:tc>
                  <a:txBody>
                    <a:bodyPr/>
                    <a:lstStyle/>
                    <a:p>
                      <a:pPr algn="ctr" fontAlgn="ctr"/>
                      <a:r>
                        <a:rPr lang="en-US" sz="1800" b="0">
                          <a:effectLst/>
                        </a:rPr>
                        <a:t>rotates all bits in D to the right along with carry flag C times</a:t>
                      </a:r>
                    </a:p>
                  </a:txBody>
                  <a:tcPr marL="95250" marR="95250" marT="133350" marB="133350" anchor="ctr"/>
                </a:tc>
                <a:tc>
                  <a:txBody>
                    <a:bodyPr/>
                    <a:lstStyle/>
                    <a:p>
                      <a:pPr algn="ctr" fontAlgn="ctr"/>
                      <a:r>
                        <a:rPr lang="en-US" sz="1800" b="0" dirty="0">
                          <a:effectLst/>
                        </a:rPr>
                        <a:t>RCR BL, CL</a:t>
                      </a:r>
                    </a:p>
                  </a:txBody>
                  <a:tcPr marL="95250" marR="95250" marT="133350" marB="133350" anchor="ctr"/>
                </a:tc>
                <a:extLst>
                  <a:ext uri="{0D108BD9-81ED-4DB2-BD59-A6C34878D82A}">
                    <a16:rowId xmlns:a16="http://schemas.microsoft.com/office/drawing/2014/main" val="4190254340"/>
                  </a:ext>
                </a:extLst>
              </a:tr>
              <a:tr h="370840">
                <a:tc>
                  <a:txBody>
                    <a:bodyPr/>
                    <a:lstStyle/>
                    <a:p>
                      <a:pPr algn="ctr" fontAlgn="ctr"/>
                      <a:r>
                        <a:rPr lang="en-US" sz="1800" b="0">
                          <a:effectLst/>
                        </a:rPr>
                        <a:t>RCL</a:t>
                      </a:r>
                    </a:p>
                  </a:txBody>
                  <a:tcPr marL="95250" marR="95250" marT="133350" marB="133350" anchor="ctr"/>
                </a:tc>
                <a:tc>
                  <a:txBody>
                    <a:bodyPr/>
                    <a:lstStyle/>
                    <a:p>
                      <a:pPr algn="ctr" fontAlgn="ctr"/>
                      <a:r>
                        <a:rPr lang="en-US" sz="1800" b="0">
                          <a:effectLst/>
                        </a:rPr>
                        <a:t>R, C</a:t>
                      </a:r>
                    </a:p>
                  </a:txBody>
                  <a:tcPr marL="95250" marR="95250" marT="133350" marB="133350" anchor="ctr"/>
                </a:tc>
                <a:tc>
                  <a:txBody>
                    <a:bodyPr/>
                    <a:lstStyle/>
                    <a:p>
                      <a:pPr algn="ctr" fontAlgn="ctr"/>
                      <a:r>
                        <a:rPr lang="en-US" sz="1800" b="0">
                          <a:effectLst/>
                        </a:rPr>
                        <a:t>rotates all bits in D to the left along with carry flag C times</a:t>
                      </a:r>
                    </a:p>
                  </a:txBody>
                  <a:tcPr marL="95250" marR="95250" marT="133350" marB="133350" anchor="ctr"/>
                </a:tc>
                <a:tc>
                  <a:txBody>
                    <a:bodyPr/>
                    <a:lstStyle/>
                    <a:p>
                      <a:pPr algn="ctr" fontAlgn="ctr"/>
                      <a:r>
                        <a:rPr lang="en-US" sz="1800" b="0" dirty="0">
                          <a:effectLst/>
                        </a:rPr>
                        <a:t>RCL BX, 06</a:t>
                      </a:r>
                    </a:p>
                  </a:txBody>
                  <a:tcPr marL="95250" marR="95250" marT="133350" marB="133350" anchor="ctr"/>
                </a:tc>
                <a:extLst>
                  <a:ext uri="{0D108BD9-81ED-4DB2-BD59-A6C34878D82A}">
                    <a16:rowId xmlns:a16="http://schemas.microsoft.com/office/drawing/2014/main" val="3287858681"/>
                  </a:ext>
                </a:extLst>
              </a:tr>
            </a:tbl>
          </a:graphicData>
        </a:graphic>
      </p:graphicFrame>
      <p:sp>
        <p:nvSpPr>
          <p:cNvPr id="5" name="Slide Number Placeholder 4"/>
          <p:cNvSpPr>
            <a:spLocks noGrp="1"/>
          </p:cNvSpPr>
          <p:nvPr>
            <p:ph type="sldNum" sz="quarter" idx="12"/>
          </p:nvPr>
        </p:nvSpPr>
        <p:spPr/>
        <p:txBody>
          <a:bodyPr/>
          <a:lstStyle/>
          <a:p>
            <a:fld id="{7A25E7C4-6057-4E7A-ACD1-EE250B7D6288}" type="slidenum">
              <a:rPr lang="en-US" smtClean="0"/>
              <a:t>22</a:t>
            </a:fld>
            <a:endParaRPr lang="en-US"/>
          </a:p>
        </p:txBody>
      </p:sp>
    </p:spTree>
    <p:extLst>
      <p:ext uri="{BB962C8B-B14F-4D97-AF65-F5344CB8AC3E}">
        <p14:creationId xmlns:p14="http://schemas.microsoft.com/office/powerpoint/2010/main" val="728492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CMP (Comparison Instruction)</a:t>
            </a:r>
          </a:p>
        </p:txBody>
      </p:sp>
      <p:sp>
        <p:nvSpPr>
          <p:cNvPr id="3" name="Content Placeholder 2"/>
          <p:cNvSpPr>
            <a:spLocks noGrp="1"/>
          </p:cNvSpPr>
          <p:nvPr>
            <p:ph idx="1"/>
          </p:nvPr>
        </p:nvSpPr>
        <p:spPr>
          <a:xfrm>
            <a:off x="838200" y="1530349"/>
            <a:ext cx="10515600" cy="4631299"/>
          </a:xfrm>
        </p:spPr>
        <p:txBody>
          <a:bodyPr>
            <a:normAutofit/>
          </a:bodyPr>
          <a:lstStyle/>
          <a:p>
            <a:r>
              <a:rPr lang="en-US" sz="2000" dirty="0"/>
              <a:t>CMP is a logical instruction which compares a byte or word in the destination with a byte or word in the specified source.</a:t>
            </a:r>
          </a:p>
          <a:p>
            <a:r>
              <a:rPr lang="en-US" sz="2000" dirty="0"/>
              <a:t>The destination can be a register or a memory location but the source and the destination cannot both be memory locations.</a:t>
            </a:r>
          </a:p>
          <a:p>
            <a:r>
              <a:rPr lang="en-US" sz="2000" dirty="0"/>
              <a:t>This instruction will not affect the source and destination, only the flags (AF, OF, SF, ZF, PF, and CF) are set to indicate the results of the comparison.</a:t>
            </a:r>
          </a:p>
          <a:p>
            <a:endParaRPr lang="en-US" sz="2000" dirty="0"/>
          </a:p>
          <a:p>
            <a:pPr marL="1371600" lvl="3" indent="0">
              <a:buNone/>
            </a:pPr>
            <a:r>
              <a:rPr lang="en-US" sz="1600" dirty="0">
                <a:latin typeface="Consolas" panose="020B0609020204030204" pitchFamily="49" charset="0"/>
              </a:rPr>
              <a:t>Instruction		Operands</a:t>
            </a:r>
          </a:p>
          <a:p>
            <a:pPr marL="1371600" lvl="3" indent="0">
              <a:buNone/>
            </a:pPr>
            <a:r>
              <a:rPr lang="en-US" sz="1600" dirty="0">
                <a:latin typeface="Consolas" panose="020B0609020204030204" pitchFamily="49" charset="0"/>
              </a:rPr>
              <a:t>---------------------------------------</a:t>
            </a:r>
          </a:p>
          <a:p>
            <a:pPr marL="1828800" lvl="4" indent="0">
              <a:buNone/>
            </a:pPr>
            <a:r>
              <a:rPr lang="en-US" sz="1600" dirty="0">
                <a:latin typeface="Consolas" panose="020B0609020204030204" pitchFamily="49" charset="0"/>
              </a:rPr>
              <a:t>CMP		REG, memory</a:t>
            </a:r>
          </a:p>
          <a:p>
            <a:pPr marL="1828800" lvl="4" indent="0">
              <a:buNone/>
            </a:pPr>
            <a:r>
              <a:rPr lang="en-US" sz="1600" dirty="0">
                <a:latin typeface="Consolas" panose="020B0609020204030204" pitchFamily="49" charset="0"/>
              </a:rPr>
              <a:t>           	memory, REG</a:t>
            </a:r>
          </a:p>
          <a:p>
            <a:pPr marL="1828800" lvl="4" indent="0">
              <a:buNone/>
            </a:pPr>
            <a:r>
              <a:rPr lang="en-US" sz="1600" dirty="0">
                <a:latin typeface="Consolas" panose="020B0609020204030204" pitchFamily="49" charset="0"/>
              </a:rPr>
              <a:t>		REG, REG</a:t>
            </a:r>
          </a:p>
          <a:p>
            <a:pPr marL="1828800" lvl="4" indent="0">
              <a:buNone/>
            </a:pPr>
            <a:r>
              <a:rPr lang="en-US" sz="1600" dirty="0">
                <a:latin typeface="Consolas" panose="020B0609020204030204" pitchFamily="49" charset="0"/>
              </a:rPr>
              <a:t>		memory, immediate</a:t>
            </a:r>
          </a:p>
          <a:p>
            <a:pPr marL="1828800" lvl="4" indent="0">
              <a:buNone/>
            </a:pPr>
            <a:r>
              <a:rPr lang="en-US" sz="1600" dirty="0">
                <a:latin typeface="Consolas" panose="020B0609020204030204" pitchFamily="49" charset="0"/>
              </a:rPr>
              <a:t>		REG, immediate</a:t>
            </a:r>
          </a:p>
        </p:txBody>
      </p:sp>
      <p:sp>
        <p:nvSpPr>
          <p:cNvPr id="5" name="Slide Number Placeholder 4"/>
          <p:cNvSpPr>
            <a:spLocks noGrp="1"/>
          </p:cNvSpPr>
          <p:nvPr>
            <p:ph type="sldNum" sz="quarter" idx="12"/>
          </p:nvPr>
        </p:nvSpPr>
        <p:spPr/>
        <p:txBody>
          <a:bodyPr/>
          <a:lstStyle/>
          <a:p>
            <a:fld id="{7A25E7C4-6057-4E7A-ACD1-EE250B7D6288}" type="slidenum">
              <a:rPr lang="en-US" smtClean="0"/>
              <a:t>23</a:t>
            </a:fld>
            <a:endParaRPr lang="en-US" dirty="0"/>
          </a:p>
        </p:txBody>
      </p:sp>
    </p:spTree>
    <p:extLst>
      <p:ext uri="{BB962C8B-B14F-4D97-AF65-F5344CB8AC3E}">
        <p14:creationId xmlns:p14="http://schemas.microsoft.com/office/powerpoint/2010/main" val="2531249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CMP (Example) Cont.</a:t>
            </a:r>
          </a:p>
        </p:txBody>
      </p:sp>
      <p:sp>
        <p:nvSpPr>
          <p:cNvPr id="5" name="Slide Number Placeholder 4"/>
          <p:cNvSpPr>
            <a:spLocks noGrp="1"/>
          </p:cNvSpPr>
          <p:nvPr>
            <p:ph type="sldNum" sz="quarter" idx="12"/>
          </p:nvPr>
        </p:nvSpPr>
        <p:spPr/>
        <p:txBody>
          <a:bodyPr/>
          <a:lstStyle/>
          <a:p>
            <a:fld id="{7A25E7C4-6057-4E7A-ACD1-EE250B7D6288}" type="slidenum">
              <a:rPr lang="en-US" smtClean="0"/>
              <a:t>24</a:t>
            </a:fld>
            <a:endParaRPr lang="en-US" dirty="0"/>
          </a:p>
        </p:txBody>
      </p:sp>
      <p:sp>
        <p:nvSpPr>
          <p:cNvPr id="8" name="Content Placeholder 2">
            <a:extLst>
              <a:ext uri="{FF2B5EF4-FFF2-40B4-BE49-F238E27FC236}">
                <a16:creationId xmlns:a16="http://schemas.microsoft.com/office/drawing/2014/main" id="{D2AF31E5-1621-D5FE-F0CE-03F0453FD44F}"/>
              </a:ext>
            </a:extLst>
          </p:cNvPr>
          <p:cNvSpPr>
            <a:spLocks noGrp="1"/>
          </p:cNvSpPr>
          <p:nvPr>
            <p:ph idx="1"/>
          </p:nvPr>
        </p:nvSpPr>
        <p:spPr>
          <a:xfrm>
            <a:off x="1205864" y="2061576"/>
            <a:ext cx="10467976" cy="3889376"/>
          </a:xfrm>
        </p:spPr>
        <p:txBody>
          <a:bodyPr>
            <a:normAutofit/>
          </a:bodyPr>
          <a:lstStyle/>
          <a:p>
            <a:pPr marL="0" indent="0">
              <a:lnSpc>
                <a:spcPct val="50000"/>
              </a:lnSpc>
              <a:buNone/>
            </a:pPr>
            <a:r>
              <a:rPr lang="en-US" sz="1800" b="0" i="0" dirty="0">
                <a:effectLst/>
                <a:latin typeface="Consolas" panose="020B0609020204030204" pitchFamily="49" charset="0"/>
              </a:rPr>
              <a:t>CMP CX, BX	; CX-BX</a:t>
            </a:r>
          </a:p>
          <a:p>
            <a:pPr marL="0" indent="0">
              <a:lnSpc>
                <a:spcPct val="50000"/>
              </a:lnSpc>
              <a:buNone/>
            </a:pPr>
            <a:endParaRPr lang="en-US" sz="1800" dirty="0">
              <a:latin typeface="Consolas" panose="020B0609020204030204" pitchFamily="49" charset="0"/>
            </a:endParaRPr>
          </a:p>
          <a:p>
            <a:pPr marL="0" indent="0">
              <a:lnSpc>
                <a:spcPct val="50000"/>
              </a:lnSpc>
              <a:buNone/>
            </a:pPr>
            <a:r>
              <a:rPr lang="en-US" sz="1800" dirty="0">
                <a:latin typeface="Consolas" panose="020B0609020204030204" pitchFamily="49" charset="0"/>
              </a:rPr>
              <a:t> 		CF 	ZF 	SF</a:t>
            </a:r>
          </a:p>
          <a:p>
            <a:pPr marL="0" indent="0">
              <a:lnSpc>
                <a:spcPct val="50000"/>
              </a:lnSpc>
              <a:buNone/>
            </a:pPr>
            <a:r>
              <a:rPr lang="en-US" sz="1800" dirty="0">
                <a:latin typeface="Consolas" panose="020B0609020204030204" pitchFamily="49" charset="0"/>
              </a:rPr>
              <a:t>CX = BX 	0 	1 	0 	Result of subtraction is 0</a:t>
            </a:r>
          </a:p>
          <a:p>
            <a:pPr marL="0" indent="0">
              <a:lnSpc>
                <a:spcPct val="50000"/>
              </a:lnSpc>
              <a:buNone/>
            </a:pPr>
            <a:r>
              <a:rPr lang="en-US" sz="1800" dirty="0">
                <a:latin typeface="Consolas" panose="020B0609020204030204" pitchFamily="49" charset="0"/>
              </a:rPr>
              <a:t>CX &gt; BX 	0 	0 	0 	No borrow required, so CF = 0</a:t>
            </a:r>
          </a:p>
          <a:p>
            <a:pPr marL="0" indent="0">
              <a:lnSpc>
                <a:spcPct val="50000"/>
              </a:lnSpc>
              <a:buNone/>
            </a:pPr>
            <a:r>
              <a:rPr lang="en-US" sz="1800" dirty="0">
                <a:latin typeface="Consolas" panose="020B0609020204030204" pitchFamily="49" charset="0"/>
              </a:rPr>
              <a:t>CX &lt; BX 	1 	0 	1 	Subtraction requires borrow, so CF = 1</a:t>
            </a:r>
          </a:p>
        </p:txBody>
      </p:sp>
    </p:spTree>
    <p:extLst>
      <p:ext uri="{BB962C8B-B14F-4D97-AF65-F5344CB8AC3E}">
        <p14:creationId xmlns:p14="http://schemas.microsoft.com/office/powerpoint/2010/main" val="720232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Unconditional Program execution</a:t>
            </a:r>
          </a:p>
        </p:txBody>
      </p:sp>
      <p:sp>
        <p:nvSpPr>
          <p:cNvPr id="5" name="Slide Number Placeholder 4"/>
          <p:cNvSpPr>
            <a:spLocks noGrp="1"/>
          </p:cNvSpPr>
          <p:nvPr>
            <p:ph type="sldNum" sz="quarter" idx="12"/>
          </p:nvPr>
        </p:nvSpPr>
        <p:spPr/>
        <p:txBody>
          <a:bodyPr/>
          <a:lstStyle/>
          <a:p>
            <a:fld id="{7A25E7C4-6057-4E7A-ACD1-EE250B7D6288}" type="slidenum">
              <a:rPr lang="en-US" smtClean="0"/>
              <a:t>25</a:t>
            </a:fld>
            <a:endParaRPr lang="en-US" dirty="0"/>
          </a:p>
        </p:txBody>
      </p:sp>
      <p:graphicFrame>
        <p:nvGraphicFramePr>
          <p:cNvPr id="7" name="Content Placeholder 3">
            <a:extLst>
              <a:ext uri="{FF2B5EF4-FFF2-40B4-BE49-F238E27FC236}">
                <a16:creationId xmlns:a16="http://schemas.microsoft.com/office/drawing/2014/main" id="{0D24CC8D-1A1F-03B0-A973-66313A7F20F6}"/>
              </a:ext>
            </a:extLst>
          </p:cNvPr>
          <p:cNvGraphicFramePr>
            <a:graphicFrameLocks noGrp="1"/>
          </p:cNvGraphicFramePr>
          <p:nvPr>
            <p:ph idx="1"/>
            <p:extLst>
              <p:ext uri="{D42A27DB-BD31-4B8C-83A1-F6EECF244321}">
                <p14:modId xmlns:p14="http://schemas.microsoft.com/office/powerpoint/2010/main" val="1090681409"/>
              </p:ext>
            </p:extLst>
          </p:nvPr>
        </p:nvGraphicFramePr>
        <p:xfrm>
          <a:off x="1139483" y="1800665"/>
          <a:ext cx="9889589" cy="4363528"/>
        </p:xfrm>
        <a:graphic>
          <a:graphicData uri="http://schemas.openxmlformats.org/drawingml/2006/table">
            <a:tbl>
              <a:tblPr firstRow="1" bandRow="1">
                <a:tableStyleId>{C083E6E3-FA7D-4D7B-A595-EF9225AFEA82}</a:tableStyleId>
              </a:tblPr>
              <a:tblGrid>
                <a:gridCol w="2025748">
                  <a:extLst>
                    <a:ext uri="{9D8B030D-6E8A-4147-A177-3AD203B41FA5}">
                      <a16:colId xmlns:a16="http://schemas.microsoft.com/office/drawing/2014/main" val="20000"/>
                    </a:ext>
                  </a:extLst>
                </a:gridCol>
                <a:gridCol w="2532184">
                  <a:extLst>
                    <a:ext uri="{9D8B030D-6E8A-4147-A177-3AD203B41FA5}">
                      <a16:colId xmlns:a16="http://schemas.microsoft.com/office/drawing/2014/main" val="20001"/>
                    </a:ext>
                  </a:extLst>
                </a:gridCol>
                <a:gridCol w="5331657">
                  <a:extLst>
                    <a:ext uri="{9D8B030D-6E8A-4147-A177-3AD203B41FA5}">
                      <a16:colId xmlns:a16="http://schemas.microsoft.com/office/drawing/2014/main" val="20002"/>
                    </a:ext>
                  </a:extLst>
                </a:gridCol>
              </a:tblGrid>
              <a:tr h="458760">
                <a:tc>
                  <a:txBody>
                    <a:bodyPr/>
                    <a:lstStyle/>
                    <a:p>
                      <a:pPr algn="ctr" fontAlgn="base"/>
                      <a:r>
                        <a:rPr lang="en-US" sz="2000" b="1" dirty="0">
                          <a:effectLst/>
                        </a:rPr>
                        <a:t>OPCODE</a:t>
                      </a:r>
                    </a:p>
                  </a:txBody>
                  <a:tcPr marL="76200" marR="76200" marT="76200" marB="76200" anchor="ctr"/>
                </a:tc>
                <a:tc>
                  <a:txBody>
                    <a:bodyPr/>
                    <a:lstStyle/>
                    <a:p>
                      <a:pPr algn="ctr" fontAlgn="base"/>
                      <a:r>
                        <a:rPr lang="en-US" sz="2000" b="1" dirty="0">
                          <a:effectLst/>
                        </a:rPr>
                        <a:t>OPERAND</a:t>
                      </a:r>
                    </a:p>
                  </a:txBody>
                  <a:tcPr marL="76200" marR="76200" marT="76200" marB="76200" anchor="ctr"/>
                </a:tc>
                <a:tc>
                  <a:txBody>
                    <a:bodyPr/>
                    <a:lstStyle/>
                    <a:p>
                      <a:pPr algn="ctr" fontAlgn="base"/>
                      <a:r>
                        <a:rPr lang="en-US" sz="2000" b="1" dirty="0">
                          <a:effectLst/>
                        </a:rPr>
                        <a:t>EXPLANATION</a:t>
                      </a:r>
                    </a:p>
                  </a:txBody>
                  <a:tcPr marL="76200" marR="76200" marT="76200" marB="76200" anchor="ctr"/>
                </a:tc>
                <a:extLst>
                  <a:ext uri="{0D108BD9-81ED-4DB2-BD59-A6C34878D82A}">
                    <a16:rowId xmlns:a16="http://schemas.microsoft.com/office/drawing/2014/main" val="10000"/>
                  </a:ext>
                </a:extLst>
              </a:tr>
              <a:tr h="703432">
                <a:tc>
                  <a:txBody>
                    <a:bodyPr/>
                    <a:lstStyle/>
                    <a:p>
                      <a:pPr algn="ctr" fontAlgn="t"/>
                      <a:r>
                        <a:rPr lang="en-US" b="0">
                          <a:effectLst/>
                        </a:rPr>
                        <a:t>CALL</a:t>
                      </a:r>
                      <a:br>
                        <a:rPr lang="en-US" b="0">
                          <a:effectLst/>
                        </a:rPr>
                      </a:br>
                      <a:endParaRPr lang="en-US" b="0">
                        <a:effectLst/>
                      </a:endParaRPr>
                    </a:p>
                  </a:txBody>
                  <a:tcPr marL="76200" marR="76200" marT="76200" marB="76200"/>
                </a:tc>
                <a:tc>
                  <a:txBody>
                    <a:bodyPr/>
                    <a:lstStyle/>
                    <a:p>
                      <a:pPr algn="ctr" fontAlgn="t"/>
                      <a:r>
                        <a:rPr lang="en-US" b="0">
                          <a:effectLst/>
                        </a:rPr>
                        <a:t>address</a:t>
                      </a:r>
                      <a:br>
                        <a:rPr lang="en-US" b="0">
                          <a:effectLst/>
                        </a:rPr>
                      </a:br>
                      <a:endParaRPr lang="en-US" b="0">
                        <a:effectLst/>
                      </a:endParaRPr>
                    </a:p>
                  </a:txBody>
                  <a:tcPr marL="76200" marR="76200" marT="76200" marB="76200"/>
                </a:tc>
                <a:tc>
                  <a:txBody>
                    <a:bodyPr/>
                    <a:lstStyle/>
                    <a:p>
                      <a:pPr algn="ctr" fontAlgn="t"/>
                      <a:r>
                        <a:rPr lang="en-US" b="0">
                          <a:effectLst/>
                        </a:rPr>
                        <a:t>Used to call a procedure and save their return address to the stack.</a:t>
                      </a:r>
                      <a:br>
                        <a:rPr lang="en-US" b="0">
                          <a:effectLst/>
                        </a:rPr>
                      </a:br>
                      <a:endParaRPr lang="en-US" b="0">
                        <a:effectLst/>
                      </a:endParaRPr>
                    </a:p>
                  </a:txBody>
                  <a:tcPr marL="76200" marR="76200" marT="76200" marB="76200"/>
                </a:tc>
                <a:extLst>
                  <a:ext uri="{0D108BD9-81ED-4DB2-BD59-A6C34878D82A}">
                    <a16:rowId xmlns:a16="http://schemas.microsoft.com/office/drawing/2014/main" val="10001"/>
                  </a:ext>
                </a:extLst>
              </a:tr>
              <a:tr h="703432">
                <a:tc>
                  <a:txBody>
                    <a:bodyPr/>
                    <a:lstStyle/>
                    <a:p>
                      <a:pPr algn="ctr" fontAlgn="t"/>
                      <a:r>
                        <a:rPr lang="en-US" b="0">
                          <a:effectLst/>
                        </a:rPr>
                        <a:t>RET</a:t>
                      </a:r>
                      <a:br>
                        <a:rPr lang="en-US" b="0">
                          <a:effectLst/>
                        </a:rPr>
                      </a:br>
                      <a:endParaRPr lang="en-US" b="0">
                        <a:effectLst/>
                      </a:endParaRPr>
                    </a:p>
                  </a:txBody>
                  <a:tcPr marL="76200" marR="76200" marT="76200" marB="76200"/>
                </a:tc>
                <a:tc>
                  <a:txBody>
                    <a:bodyPr/>
                    <a:lstStyle/>
                    <a:p>
                      <a:pPr algn="ctr" fontAlgn="t"/>
                      <a:r>
                        <a:rPr lang="en-US" b="0">
                          <a:effectLst/>
                        </a:rPr>
                        <a:t>----</a:t>
                      </a:r>
                      <a:br>
                        <a:rPr lang="en-US" b="0">
                          <a:effectLst/>
                        </a:rPr>
                      </a:br>
                      <a:endParaRPr lang="en-US" b="0">
                        <a:effectLst/>
                      </a:endParaRPr>
                    </a:p>
                  </a:txBody>
                  <a:tcPr marL="76200" marR="76200" marT="76200" marB="76200"/>
                </a:tc>
                <a:tc>
                  <a:txBody>
                    <a:bodyPr/>
                    <a:lstStyle/>
                    <a:p>
                      <a:pPr algn="ctr" fontAlgn="t"/>
                      <a:r>
                        <a:rPr lang="en-US" b="0">
                          <a:effectLst/>
                        </a:rPr>
                        <a:t>Used to return from the procedure to the main program.</a:t>
                      </a:r>
                      <a:br>
                        <a:rPr lang="en-US" b="0">
                          <a:effectLst/>
                        </a:rPr>
                      </a:br>
                      <a:endParaRPr lang="en-US" b="0">
                        <a:effectLst/>
                      </a:endParaRPr>
                    </a:p>
                  </a:txBody>
                  <a:tcPr marL="76200" marR="76200" marT="76200" marB="76200"/>
                </a:tc>
                <a:extLst>
                  <a:ext uri="{0D108BD9-81ED-4DB2-BD59-A6C34878D82A}">
                    <a16:rowId xmlns:a16="http://schemas.microsoft.com/office/drawing/2014/main" val="2979837016"/>
                  </a:ext>
                </a:extLst>
              </a:tr>
              <a:tr h="703432">
                <a:tc>
                  <a:txBody>
                    <a:bodyPr/>
                    <a:lstStyle/>
                    <a:p>
                      <a:pPr algn="ctr" fontAlgn="t"/>
                      <a:r>
                        <a:rPr lang="en-US" b="0">
                          <a:effectLst/>
                        </a:rPr>
                        <a:t>JMP</a:t>
                      </a:r>
                      <a:br>
                        <a:rPr lang="en-US" b="0">
                          <a:effectLst/>
                        </a:rPr>
                      </a:br>
                      <a:endParaRPr lang="en-US" b="0">
                        <a:effectLst/>
                      </a:endParaRPr>
                    </a:p>
                  </a:txBody>
                  <a:tcPr marL="76200" marR="76200" marT="76200" marB="76200"/>
                </a:tc>
                <a:tc>
                  <a:txBody>
                    <a:bodyPr/>
                    <a:lstStyle/>
                    <a:p>
                      <a:pPr algn="ctr" fontAlgn="t"/>
                      <a:r>
                        <a:rPr lang="en-US" b="0">
                          <a:effectLst/>
                        </a:rPr>
                        <a:t>address</a:t>
                      </a:r>
                      <a:br>
                        <a:rPr lang="en-US" b="0">
                          <a:effectLst/>
                        </a:rPr>
                      </a:br>
                      <a:endParaRPr lang="en-US" b="0">
                        <a:effectLst/>
                      </a:endParaRPr>
                    </a:p>
                  </a:txBody>
                  <a:tcPr marL="76200" marR="76200" marT="76200" marB="76200"/>
                </a:tc>
                <a:tc>
                  <a:txBody>
                    <a:bodyPr/>
                    <a:lstStyle/>
                    <a:p>
                      <a:pPr algn="ctr" fontAlgn="t"/>
                      <a:r>
                        <a:rPr lang="en-US" b="0">
                          <a:effectLst/>
                        </a:rPr>
                        <a:t>Used to jump to the provided address to proceed to the next instruction.</a:t>
                      </a:r>
                      <a:br>
                        <a:rPr lang="en-US" b="0">
                          <a:effectLst/>
                        </a:rPr>
                      </a:br>
                      <a:endParaRPr lang="en-US" b="0">
                        <a:effectLst/>
                      </a:endParaRPr>
                    </a:p>
                  </a:txBody>
                  <a:tcPr marL="76200" marR="76200" marT="76200" marB="76200"/>
                </a:tc>
                <a:extLst>
                  <a:ext uri="{0D108BD9-81ED-4DB2-BD59-A6C34878D82A}">
                    <a16:rowId xmlns:a16="http://schemas.microsoft.com/office/drawing/2014/main" val="238804191"/>
                  </a:ext>
                </a:extLst>
              </a:tr>
              <a:tr h="978688">
                <a:tc>
                  <a:txBody>
                    <a:bodyPr/>
                    <a:lstStyle/>
                    <a:p>
                      <a:pPr algn="ctr" fontAlgn="t"/>
                      <a:r>
                        <a:rPr lang="en-US" b="0">
                          <a:effectLst/>
                        </a:rPr>
                        <a:t>LOOP</a:t>
                      </a:r>
                      <a:br>
                        <a:rPr lang="en-US" b="0">
                          <a:effectLst/>
                        </a:rPr>
                      </a:br>
                      <a:endParaRPr lang="en-US" b="0">
                        <a:effectLst/>
                      </a:endParaRPr>
                    </a:p>
                  </a:txBody>
                  <a:tcPr marL="76200" marR="76200" marT="76200" marB="76200"/>
                </a:tc>
                <a:tc>
                  <a:txBody>
                    <a:bodyPr/>
                    <a:lstStyle/>
                    <a:p>
                      <a:pPr algn="ctr" fontAlgn="t"/>
                      <a:r>
                        <a:rPr lang="en-US" b="0">
                          <a:effectLst/>
                        </a:rPr>
                        <a:t>address</a:t>
                      </a:r>
                      <a:br>
                        <a:rPr lang="en-US" b="0">
                          <a:effectLst/>
                        </a:rPr>
                      </a:br>
                      <a:endParaRPr lang="en-US" b="0">
                        <a:effectLst/>
                      </a:endParaRPr>
                    </a:p>
                  </a:txBody>
                  <a:tcPr marL="76200" marR="76200" marT="76200" marB="76200"/>
                </a:tc>
                <a:tc>
                  <a:txBody>
                    <a:bodyPr/>
                    <a:lstStyle/>
                    <a:p>
                      <a:pPr algn="ctr" fontAlgn="t"/>
                      <a:r>
                        <a:rPr lang="en-US" b="0" dirty="0">
                          <a:effectLst/>
                        </a:rPr>
                        <a:t>Used to loop a group of instructions until the condition satisfies, i.e., CX = 0</a:t>
                      </a:r>
                    </a:p>
                  </a:txBody>
                  <a:tcPr marL="76200" marR="76200" marT="76200" marB="76200"/>
                </a:tc>
                <a:extLst>
                  <a:ext uri="{0D108BD9-81ED-4DB2-BD59-A6C34878D82A}">
                    <a16:rowId xmlns:a16="http://schemas.microsoft.com/office/drawing/2014/main" val="2740369882"/>
                  </a:ext>
                </a:extLst>
              </a:tr>
            </a:tbl>
          </a:graphicData>
        </a:graphic>
      </p:graphicFrame>
    </p:spTree>
    <p:extLst>
      <p:ext uri="{BB962C8B-B14F-4D97-AF65-F5344CB8AC3E}">
        <p14:creationId xmlns:p14="http://schemas.microsoft.com/office/powerpoint/2010/main" val="1731941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Program execution</a:t>
            </a:r>
          </a:p>
        </p:txBody>
      </p:sp>
      <p:sp>
        <p:nvSpPr>
          <p:cNvPr id="5" name="Slide Number Placeholder 4"/>
          <p:cNvSpPr>
            <a:spLocks noGrp="1"/>
          </p:cNvSpPr>
          <p:nvPr>
            <p:ph type="sldNum" sz="quarter" idx="12"/>
          </p:nvPr>
        </p:nvSpPr>
        <p:spPr/>
        <p:txBody>
          <a:bodyPr/>
          <a:lstStyle/>
          <a:p>
            <a:fld id="{7A25E7C4-6057-4E7A-ACD1-EE250B7D6288}" type="slidenum">
              <a:rPr lang="en-US" smtClean="0"/>
              <a:t>26</a:t>
            </a:fld>
            <a:endParaRPr lang="en-US" dirty="0"/>
          </a:p>
        </p:txBody>
      </p:sp>
      <p:graphicFrame>
        <p:nvGraphicFramePr>
          <p:cNvPr id="7" name="Content Placeholder 3">
            <a:extLst>
              <a:ext uri="{FF2B5EF4-FFF2-40B4-BE49-F238E27FC236}">
                <a16:creationId xmlns:a16="http://schemas.microsoft.com/office/drawing/2014/main" id="{0D24CC8D-1A1F-03B0-A973-66313A7F20F6}"/>
              </a:ext>
            </a:extLst>
          </p:cNvPr>
          <p:cNvGraphicFramePr>
            <a:graphicFrameLocks noGrp="1"/>
          </p:cNvGraphicFramePr>
          <p:nvPr>
            <p:ph idx="1"/>
          </p:nvPr>
        </p:nvGraphicFramePr>
        <p:xfrm>
          <a:off x="1139483" y="1800665"/>
          <a:ext cx="9889589" cy="4251176"/>
        </p:xfrm>
        <a:graphic>
          <a:graphicData uri="http://schemas.openxmlformats.org/drawingml/2006/table">
            <a:tbl>
              <a:tblPr firstRow="1" bandRow="1">
                <a:tableStyleId>{C083E6E3-FA7D-4D7B-A595-EF9225AFEA82}</a:tableStyleId>
              </a:tblPr>
              <a:tblGrid>
                <a:gridCol w="2025748">
                  <a:extLst>
                    <a:ext uri="{9D8B030D-6E8A-4147-A177-3AD203B41FA5}">
                      <a16:colId xmlns:a16="http://schemas.microsoft.com/office/drawing/2014/main" val="20000"/>
                    </a:ext>
                  </a:extLst>
                </a:gridCol>
                <a:gridCol w="2532184">
                  <a:extLst>
                    <a:ext uri="{9D8B030D-6E8A-4147-A177-3AD203B41FA5}">
                      <a16:colId xmlns:a16="http://schemas.microsoft.com/office/drawing/2014/main" val="20001"/>
                    </a:ext>
                  </a:extLst>
                </a:gridCol>
                <a:gridCol w="5331657">
                  <a:extLst>
                    <a:ext uri="{9D8B030D-6E8A-4147-A177-3AD203B41FA5}">
                      <a16:colId xmlns:a16="http://schemas.microsoft.com/office/drawing/2014/main" val="20002"/>
                    </a:ext>
                  </a:extLst>
                </a:gridCol>
              </a:tblGrid>
              <a:tr h="458760">
                <a:tc>
                  <a:txBody>
                    <a:bodyPr/>
                    <a:lstStyle/>
                    <a:p>
                      <a:pPr algn="ctr" fontAlgn="base"/>
                      <a:r>
                        <a:rPr lang="en-US" sz="2000" b="1" dirty="0">
                          <a:effectLst/>
                        </a:rPr>
                        <a:t>OPCODE</a:t>
                      </a:r>
                    </a:p>
                  </a:txBody>
                  <a:tcPr marL="76200" marR="76200" marT="76200" marB="76200" anchor="ctr"/>
                </a:tc>
                <a:tc>
                  <a:txBody>
                    <a:bodyPr/>
                    <a:lstStyle/>
                    <a:p>
                      <a:pPr algn="ctr" fontAlgn="base"/>
                      <a:r>
                        <a:rPr lang="en-US" sz="2000" b="1" dirty="0">
                          <a:effectLst/>
                        </a:rPr>
                        <a:t>OPERAND</a:t>
                      </a:r>
                    </a:p>
                  </a:txBody>
                  <a:tcPr marL="76200" marR="76200" marT="76200" marB="76200" anchor="ctr"/>
                </a:tc>
                <a:tc>
                  <a:txBody>
                    <a:bodyPr/>
                    <a:lstStyle/>
                    <a:p>
                      <a:pPr algn="ctr" fontAlgn="base"/>
                      <a:r>
                        <a:rPr lang="en-US" sz="2000" b="1" dirty="0">
                          <a:effectLst/>
                        </a:rPr>
                        <a:t>EXPLANATION</a:t>
                      </a:r>
                    </a:p>
                  </a:txBody>
                  <a:tcPr marL="76200" marR="76200" marT="76200" marB="76200" anchor="ctr"/>
                </a:tc>
                <a:extLst>
                  <a:ext uri="{0D108BD9-81ED-4DB2-BD59-A6C34878D82A}">
                    <a16:rowId xmlns:a16="http://schemas.microsoft.com/office/drawing/2014/main" val="10000"/>
                  </a:ext>
                </a:extLst>
              </a:tr>
              <a:tr h="703432">
                <a:tc>
                  <a:txBody>
                    <a:bodyPr/>
                    <a:lstStyle/>
                    <a:p>
                      <a:pPr algn="ctr" fontAlgn="t"/>
                      <a:r>
                        <a:rPr lang="en-US" b="0" dirty="0">
                          <a:effectLst/>
                        </a:rPr>
                        <a:t>JC</a:t>
                      </a:r>
                      <a:br>
                        <a:rPr lang="en-US" b="0" dirty="0">
                          <a:effectLst/>
                        </a:rPr>
                      </a:br>
                      <a:endParaRPr lang="en-US" b="0" dirty="0">
                        <a:effectLst/>
                      </a:endParaRPr>
                    </a:p>
                  </a:txBody>
                  <a:tcPr marL="76200" marR="76200" marT="76200" marB="76200"/>
                </a:tc>
                <a:tc>
                  <a:txBody>
                    <a:bodyPr/>
                    <a:lstStyle/>
                    <a:p>
                      <a:pPr algn="ctr" fontAlgn="t"/>
                      <a:r>
                        <a:rPr lang="en-US" b="0">
                          <a:effectLst/>
                        </a:rPr>
                        <a:t>address</a:t>
                      </a:r>
                      <a:br>
                        <a:rPr lang="en-US" b="0">
                          <a:effectLst/>
                        </a:rPr>
                      </a:br>
                      <a:endParaRPr lang="en-US" b="0">
                        <a:effectLst/>
                      </a:endParaRPr>
                    </a:p>
                  </a:txBody>
                  <a:tcPr marL="76200" marR="76200" marT="76200" marB="76200"/>
                </a:tc>
                <a:tc>
                  <a:txBody>
                    <a:bodyPr/>
                    <a:lstStyle/>
                    <a:p>
                      <a:pPr algn="ctr" fontAlgn="t"/>
                      <a:r>
                        <a:rPr lang="en-US" b="0">
                          <a:effectLst/>
                        </a:rPr>
                        <a:t>Used to jump if carry flag CY = 1</a:t>
                      </a:r>
                      <a:br>
                        <a:rPr lang="en-US" b="0">
                          <a:effectLst/>
                        </a:rPr>
                      </a:br>
                      <a:endParaRPr lang="en-US" b="0">
                        <a:effectLst/>
                      </a:endParaRPr>
                    </a:p>
                  </a:txBody>
                  <a:tcPr marL="76200" marR="76200" marT="76200" marB="76200"/>
                </a:tc>
                <a:extLst>
                  <a:ext uri="{0D108BD9-81ED-4DB2-BD59-A6C34878D82A}">
                    <a16:rowId xmlns:a16="http://schemas.microsoft.com/office/drawing/2014/main" val="10001"/>
                  </a:ext>
                </a:extLst>
              </a:tr>
              <a:tr h="703432">
                <a:tc>
                  <a:txBody>
                    <a:bodyPr/>
                    <a:lstStyle/>
                    <a:p>
                      <a:pPr algn="ctr" fontAlgn="t"/>
                      <a:r>
                        <a:rPr lang="en-US" b="0">
                          <a:effectLst/>
                        </a:rPr>
                        <a:t>JNC</a:t>
                      </a:r>
                      <a:br>
                        <a:rPr lang="en-US" b="0">
                          <a:effectLst/>
                        </a:rPr>
                      </a:br>
                      <a:endParaRPr lang="en-US" b="0">
                        <a:effectLst/>
                      </a:endParaRPr>
                    </a:p>
                  </a:txBody>
                  <a:tcPr marL="76200" marR="76200" marT="76200" marB="76200"/>
                </a:tc>
                <a:tc>
                  <a:txBody>
                    <a:bodyPr/>
                    <a:lstStyle/>
                    <a:p>
                      <a:pPr algn="ctr" fontAlgn="t"/>
                      <a:r>
                        <a:rPr lang="en-US" b="0">
                          <a:effectLst/>
                        </a:rPr>
                        <a:t>address</a:t>
                      </a:r>
                      <a:br>
                        <a:rPr lang="en-US" b="0">
                          <a:effectLst/>
                        </a:rPr>
                      </a:br>
                      <a:endParaRPr lang="en-US" b="0">
                        <a:effectLst/>
                      </a:endParaRPr>
                    </a:p>
                  </a:txBody>
                  <a:tcPr marL="76200" marR="76200" marT="76200" marB="76200"/>
                </a:tc>
                <a:tc>
                  <a:txBody>
                    <a:bodyPr/>
                    <a:lstStyle/>
                    <a:p>
                      <a:pPr algn="ctr" fontAlgn="t"/>
                      <a:r>
                        <a:rPr lang="en-US" b="0">
                          <a:effectLst/>
                        </a:rPr>
                        <a:t>Used to jump if no carry flag (CY = 0)</a:t>
                      </a:r>
                      <a:br>
                        <a:rPr lang="en-US" b="0">
                          <a:effectLst/>
                        </a:rPr>
                      </a:br>
                      <a:endParaRPr lang="en-US" b="0">
                        <a:effectLst/>
                      </a:endParaRPr>
                    </a:p>
                  </a:txBody>
                  <a:tcPr marL="76200" marR="76200" marT="76200" marB="76200"/>
                </a:tc>
                <a:extLst>
                  <a:ext uri="{0D108BD9-81ED-4DB2-BD59-A6C34878D82A}">
                    <a16:rowId xmlns:a16="http://schemas.microsoft.com/office/drawing/2014/main" val="2979837016"/>
                  </a:ext>
                </a:extLst>
              </a:tr>
              <a:tr h="703432">
                <a:tc>
                  <a:txBody>
                    <a:bodyPr/>
                    <a:lstStyle/>
                    <a:p>
                      <a:pPr algn="ctr" fontAlgn="t"/>
                      <a:r>
                        <a:rPr lang="en-US" b="0">
                          <a:effectLst/>
                        </a:rPr>
                        <a:t>JE/JZ</a:t>
                      </a:r>
                      <a:br>
                        <a:rPr lang="en-US" b="0">
                          <a:effectLst/>
                        </a:rPr>
                      </a:br>
                      <a:endParaRPr lang="en-US" b="0">
                        <a:effectLst/>
                      </a:endParaRPr>
                    </a:p>
                  </a:txBody>
                  <a:tcPr marL="76200" marR="76200" marT="76200" marB="76200"/>
                </a:tc>
                <a:tc>
                  <a:txBody>
                    <a:bodyPr/>
                    <a:lstStyle/>
                    <a:p>
                      <a:pPr algn="ctr" fontAlgn="t"/>
                      <a:r>
                        <a:rPr lang="en-US" b="0" dirty="0">
                          <a:effectLst/>
                        </a:rPr>
                        <a:t>address</a:t>
                      </a:r>
                      <a:br>
                        <a:rPr lang="en-US" b="0" dirty="0">
                          <a:effectLst/>
                        </a:rPr>
                      </a:br>
                      <a:endParaRPr lang="en-US" b="0" dirty="0">
                        <a:effectLst/>
                      </a:endParaRPr>
                    </a:p>
                  </a:txBody>
                  <a:tcPr marL="76200" marR="76200" marT="76200" marB="76200"/>
                </a:tc>
                <a:tc>
                  <a:txBody>
                    <a:bodyPr/>
                    <a:lstStyle/>
                    <a:p>
                      <a:pPr algn="ctr" fontAlgn="t"/>
                      <a:r>
                        <a:rPr lang="en-US" b="0">
                          <a:effectLst/>
                        </a:rPr>
                        <a:t>Used to jump if equal/zero flag ZF = 1</a:t>
                      </a:r>
                      <a:br>
                        <a:rPr lang="en-US" b="0">
                          <a:effectLst/>
                        </a:rPr>
                      </a:br>
                      <a:endParaRPr lang="en-US" b="0">
                        <a:effectLst/>
                      </a:endParaRPr>
                    </a:p>
                  </a:txBody>
                  <a:tcPr marL="76200" marR="76200" marT="76200" marB="76200"/>
                </a:tc>
                <a:extLst>
                  <a:ext uri="{0D108BD9-81ED-4DB2-BD59-A6C34878D82A}">
                    <a16:rowId xmlns:a16="http://schemas.microsoft.com/office/drawing/2014/main" val="238804191"/>
                  </a:ext>
                </a:extLst>
              </a:tr>
              <a:tr h="978688">
                <a:tc>
                  <a:txBody>
                    <a:bodyPr/>
                    <a:lstStyle/>
                    <a:p>
                      <a:pPr algn="ctr" fontAlgn="t"/>
                      <a:r>
                        <a:rPr lang="en-US" b="0">
                          <a:effectLst/>
                        </a:rPr>
                        <a:t>JNE/JNZ</a:t>
                      </a:r>
                      <a:br>
                        <a:rPr lang="en-US" b="0">
                          <a:effectLst/>
                        </a:rPr>
                      </a:br>
                      <a:endParaRPr lang="en-US" b="0">
                        <a:effectLst/>
                      </a:endParaRPr>
                    </a:p>
                  </a:txBody>
                  <a:tcPr marL="76200" marR="76200" marT="76200" marB="76200"/>
                </a:tc>
                <a:tc>
                  <a:txBody>
                    <a:bodyPr/>
                    <a:lstStyle/>
                    <a:p>
                      <a:pPr algn="ctr" fontAlgn="t"/>
                      <a:r>
                        <a:rPr lang="en-US" b="0">
                          <a:effectLst/>
                        </a:rPr>
                        <a:t>address</a:t>
                      </a:r>
                      <a:br>
                        <a:rPr lang="en-US" b="0">
                          <a:effectLst/>
                        </a:rPr>
                      </a:br>
                      <a:endParaRPr lang="en-US" b="0">
                        <a:effectLst/>
                      </a:endParaRPr>
                    </a:p>
                  </a:txBody>
                  <a:tcPr marL="76200" marR="76200" marT="76200" marB="76200"/>
                </a:tc>
                <a:tc>
                  <a:txBody>
                    <a:bodyPr/>
                    <a:lstStyle/>
                    <a:p>
                      <a:pPr algn="ctr" fontAlgn="t"/>
                      <a:r>
                        <a:rPr lang="en-US" b="0">
                          <a:effectLst/>
                        </a:rPr>
                        <a:t>Used to jump if not equal/zero flag ZF = 0</a:t>
                      </a:r>
                      <a:br>
                        <a:rPr lang="en-US" b="0">
                          <a:effectLst/>
                        </a:rPr>
                      </a:br>
                      <a:endParaRPr lang="en-US" b="0">
                        <a:effectLst/>
                      </a:endParaRPr>
                    </a:p>
                  </a:txBody>
                  <a:tcPr marL="76200" marR="76200" marT="76200" marB="76200"/>
                </a:tc>
                <a:extLst>
                  <a:ext uri="{0D108BD9-81ED-4DB2-BD59-A6C34878D82A}">
                    <a16:rowId xmlns:a16="http://schemas.microsoft.com/office/drawing/2014/main" val="2740369882"/>
                  </a:ext>
                </a:extLst>
              </a:tr>
              <a:tr h="703432">
                <a:tc>
                  <a:txBody>
                    <a:bodyPr/>
                    <a:lstStyle/>
                    <a:p>
                      <a:pPr algn="ctr" fontAlgn="t"/>
                      <a:r>
                        <a:rPr lang="en-US" b="0">
                          <a:effectLst/>
                        </a:rPr>
                        <a:t>JO</a:t>
                      </a:r>
                      <a:br>
                        <a:rPr lang="en-US" b="0">
                          <a:effectLst/>
                        </a:rPr>
                      </a:br>
                      <a:endParaRPr lang="en-US" b="0">
                        <a:effectLst/>
                      </a:endParaRPr>
                    </a:p>
                  </a:txBody>
                  <a:tcPr marL="76200" marR="76200" marT="76200" marB="76200"/>
                </a:tc>
                <a:tc>
                  <a:txBody>
                    <a:bodyPr/>
                    <a:lstStyle/>
                    <a:p>
                      <a:pPr algn="ctr" fontAlgn="t"/>
                      <a:r>
                        <a:rPr lang="en-US" b="0">
                          <a:effectLst/>
                        </a:rPr>
                        <a:t>address</a:t>
                      </a:r>
                      <a:br>
                        <a:rPr lang="en-US" b="0">
                          <a:effectLst/>
                        </a:rPr>
                      </a:br>
                      <a:endParaRPr lang="en-US" b="0">
                        <a:effectLst/>
                      </a:endParaRPr>
                    </a:p>
                  </a:txBody>
                  <a:tcPr marL="76200" marR="76200" marT="76200" marB="76200"/>
                </a:tc>
                <a:tc>
                  <a:txBody>
                    <a:bodyPr/>
                    <a:lstStyle/>
                    <a:p>
                      <a:pPr algn="ctr" fontAlgn="t"/>
                      <a:r>
                        <a:rPr lang="en-US" b="0" dirty="0">
                          <a:effectLst/>
                        </a:rPr>
                        <a:t>Used to jump if overflow flag OF = 1</a:t>
                      </a:r>
                      <a:br>
                        <a:rPr lang="en-US" b="0" dirty="0">
                          <a:effectLst/>
                        </a:rPr>
                      </a:br>
                      <a:endParaRPr lang="en-US" b="0" dirty="0">
                        <a:effectLst/>
                      </a:endParaRPr>
                    </a:p>
                  </a:txBody>
                  <a:tcPr marL="76200" marR="76200" marT="76200" marB="76200"/>
                </a:tc>
                <a:extLst>
                  <a:ext uri="{0D108BD9-81ED-4DB2-BD59-A6C34878D82A}">
                    <a16:rowId xmlns:a16="http://schemas.microsoft.com/office/drawing/2014/main" val="1892334595"/>
                  </a:ext>
                </a:extLst>
              </a:tr>
            </a:tbl>
          </a:graphicData>
        </a:graphic>
      </p:graphicFrame>
    </p:spTree>
    <p:extLst>
      <p:ext uri="{BB962C8B-B14F-4D97-AF65-F5344CB8AC3E}">
        <p14:creationId xmlns:p14="http://schemas.microsoft.com/office/powerpoint/2010/main" val="1796360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Program execution Cont.</a:t>
            </a:r>
          </a:p>
        </p:txBody>
      </p:sp>
      <p:sp>
        <p:nvSpPr>
          <p:cNvPr id="5" name="Slide Number Placeholder 4"/>
          <p:cNvSpPr>
            <a:spLocks noGrp="1"/>
          </p:cNvSpPr>
          <p:nvPr>
            <p:ph type="sldNum" sz="quarter" idx="12"/>
          </p:nvPr>
        </p:nvSpPr>
        <p:spPr/>
        <p:txBody>
          <a:bodyPr/>
          <a:lstStyle/>
          <a:p>
            <a:fld id="{7A25E7C4-6057-4E7A-ACD1-EE250B7D6288}" type="slidenum">
              <a:rPr lang="en-US" smtClean="0"/>
              <a:t>27</a:t>
            </a:fld>
            <a:endParaRPr lang="en-US" dirty="0"/>
          </a:p>
        </p:txBody>
      </p:sp>
      <p:graphicFrame>
        <p:nvGraphicFramePr>
          <p:cNvPr id="7" name="Content Placeholder 3">
            <a:extLst>
              <a:ext uri="{FF2B5EF4-FFF2-40B4-BE49-F238E27FC236}">
                <a16:creationId xmlns:a16="http://schemas.microsoft.com/office/drawing/2014/main" id="{0D24CC8D-1A1F-03B0-A973-66313A7F20F6}"/>
              </a:ext>
            </a:extLst>
          </p:cNvPr>
          <p:cNvGraphicFramePr>
            <a:graphicFrameLocks noGrp="1"/>
          </p:cNvGraphicFramePr>
          <p:nvPr>
            <p:ph idx="1"/>
            <p:extLst>
              <p:ext uri="{D42A27DB-BD31-4B8C-83A1-F6EECF244321}">
                <p14:modId xmlns:p14="http://schemas.microsoft.com/office/powerpoint/2010/main" val="146611683"/>
              </p:ext>
            </p:extLst>
          </p:nvPr>
        </p:nvGraphicFramePr>
        <p:xfrm>
          <a:off x="1139483" y="1800665"/>
          <a:ext cx="9889589" cy="3547744"/>
        </p:xfrm>
        <a:graphic>
          <a:graphicData uri="http://schemas.openxmlformats.org/drawingml/2006/table">
            <a:tbl>
              <a:tblPr firstRow="1" bandRow="1">
                <a:tableStyleId>{C083E6E3-FA7D-4D7B-A595-EF9225AFEA82}</a:tableStyleId>
              </a:tblPr>
              <a:tblGrid>
                <a:gridCol w="1955409">
                  <a:extLst>
                    <a:ext uri="{9D8B030D-6E8A-4147-A177-3AD203B41FA5}">
                      <a16:colId xmlns:a16="http://schemas.microsoft.com/office/drawing/2014/main" val="20000"/>
                    </a:ext>
                  </a:extLst>
                </a:gridCol>
                <a:gridCol w="2391508">
                  <a:extLst>
                    <a:ext uri="{9D8B030D-6E8A-4147-A177-3AD203B41FA5}">
                      <a16:colId xmlns:a16="http://schemas.microsoft.com/office/drawing/2014/main" val="20001"/>
                    </a:ext>
                  </a:extLst>
                </a:gridCol>
                <a:gridCol w="5542672">
                  <a:extLst>
                    <a:ext uri="{9D8B030D-6E8A-4147-A177-3AD203B41FA5}">
                      <a16:colId xmlns:a16="http://schemas.microsoft.com/office/drawing/2014/main" val="20002"/>
                    </a:ext>
                  </a:extLst>
                </a:gridCol>
              </a:tblGrid>
              <a:tr h="458760">
                <a:tc>
                  <a:txBody>
                    <a:bodyPr/>
                    <a:lstStyle/>
                    <a:p>
                      <a:pPr algn="ctr" fontAlgn="base"/>
                      <a:r>
                        <a:rPr lang="en-US" sz="2000" b="1" dirty="0">
                          <a:effectLst/>
                        </a:rPr>
                        <a:t>OPCODE</a:t>
                      </a:r>
                    </a:p>
                  </a:txBody>
                  <a:tcPr marL="76200" marR="76200" marT="76200" marB="76200" anchor="ctr"/>
                </a:tc>
                <a:tc>
                  <a:txBody>
                    <a:bodyPr/>
                    <a:lstStyle/>
                    <a:p>
                      <a:pPr algn="ctr" fontAlgn="base"/>
                      <a:r>
                        <a:rPr lang="en-US" sz="2000" b="1" dirty="0">
                          <a:effectLst/>
                        </a:rPr>
                        <a:t>OPERAND</a:t>
                      </a:r>
                    </a:p>
                  </a:txBody>
                  <a:tcPr marL="76200" marR="76200" marT="76200" marB="76200" anchor="ctr"/>
                </a:tc>
                <a:tc>
                  <a:txBody>
                    <a:bodyPr/>
                    <a:lstStyle/>
                    <a:p>
                      <a:pPr algn="ctr" fontAlgn="base"/>
                      <a:r>
                        <a:rPr lang="en-US" sz="2000" b="1" dirty="0">
                          <a:effectLst/>
                        </a:rPr>
                        <a:t>EXPLANATION</a:t>
                      </a:r>
                    </a:p>
                  </a:txBody>
                  <a:tcPr marL="76200" marR="76200" marT="76200" marB="76200" anchor="ctr"/>
                </a:tc>
                <a:extLst>
                  <a:ext uri="{0D108BD9-81ED-4DB2-BD59-A6C34878D82A}">
                    <a16:rowId xmlns:a16="http://schemas.microsoft.com/office/drawing/2014/main" val="10000"/>
                  </a:ext>
                </a:extLst>
              </a:tr>
              <a:tr h="703432">
                <a:tc>
                  <a:txBody>
                    <a:bodyPr/>
                    <a:lstStyle/>
                    <a:p>
                      <a:pPr algn="ctr" fontAlgn="t"/>
                      <a:r>
                        <a:rPr lang="en-US" b="0" dirty="0">
                          <a:effectLst/>
                        </a:rPr>
                        <a:t>JNO</a:t>
                      </a:r>
                      <a:br>
                        <a:rPr lang="en-US" b="0" dirty="0">
                          <a:effectLst/>
                        </a:rPr>
                      </a:br>
                      <a:endParaRPr lang="en-US" b="0" dirty="0">
                        <a:effectLst/>
                      </a:endParaRPr>
                    </a:p>
                  </a:txBody>
                  <a:tcPr marL="76200" marR="76200" marT="76200" marB="76200"/>
                </a:tc>
                <a:tc>
                  <a:txBody>
                    <a:bodyPr/>
                    <a:lstStyle/>
                    <a:p>
                      <a:pPr algn="ctr" fontAlgn="t"/>
                      <a:r>
                        <a:rPr lang="en-US" b="0">
                          <a:effectLst/>
                        </a:rPr>
                        <a:t>address</a:t>
                      </a:r>
                      <a:br>
                        <a:rPr lang="en-US" b="0">
                          <a:effectLst/>
                        </a:rPr>
                      </a:br>
                      <a:endParaRPr lang="en-US" b="0">
                        <a:effectLst/>
                      </a:endParaRPr>
                    </a:p>
                  </a:txBody>
                  <a:tcPr marL="76200" marR="76200" marT="76200" marB="76200"/>
                </a:tc>
                <a:tc>
                  <a:txBody>
                    <a:bodyPr/>
                    <a:lstStyle/>
                    <a:p>
                      <a:pPr algn="ctr" fontAlgn="t"/>
                      <a:r>
                        <a:rPr lang="en-US" b="0" dirty="0">
                          <a:effectLst/>
                        </a:rPr>
                        <a:t>Used to jump if no overflow flag OF = 0</a:t>
                      </a:r>
                    </a:p>
                  </a:txBody>
                  <a:tcPr marL="76200" marR="76200" marT="76200" marB="76200"/>
                </a:tc>
                <a:extLst>
                  <a:ext uri="{0D108BD9-81ED-4DB2-BD59-A6C34878D82A}">
                    <a16:rowId xmlns:a16="http://schemas.microsoft.com/office/drawing/2014/main" val="1470523287"/>
                  </a:ext>
                </a:extLst>
              </a:tr>
              <a:tr h="703432">
                <a:tc>
                  <a:txBody>
                    <a:bodyPr/>
                    <a:lstStyle/>
                    <a:p>
                      <a:pPr algn="ctr" fontAlgn="t"/>
                      <a:r>
                        <a:rPr lang="en-US" b="0" dirty="0">
                          <a:effectLst/>
                        </a:rPr>
                        <a:t>JC</a:t>
                      </a:r>
                      <a:br>
                        <a:rPr lang="en-US" b="0" dirty="0">
                          <a:effectLst/>
                        </a:rPr>
                      </a:br>
                      <a:endParaRPr lang="en-US" b="0" dirty="0">
                        <a:effectLst/>
                      </a:endParaRPr>
                    </a:p>
                  </a:txBody>
                  <a:tcPr marL="76200" marR="76200" marT="76200" marB="76200"/>
                </a:tc>
                <a:tc>
                  <a:txBody>
                    <a:bodyPr/>
                    <a:lstStyle/>
                    <a:p>
                      <a:pPr algn="ctr" fontAlgn="t"/>
                      <a:r>
                        <a:rPr lang="en-US" b="0" dirty="0">
                          <a:effectLst/>
                        </a:rPr>
                        <a:t>address</a:t>
                      </a:r>
                      <a:br>
                        <a:rPr lang="en-US" b="0" dirty="0">
                          <a:effectLst/>
                        </a:rPr>
                      </a:br>
                      <a:endParaRPr lang="en-US" b="0" dirty="0">
                        <a:effectLst/>
                      </a:endParaRPr>
                    </a:p>
                  </a:txBody>
                  <a:tcPr marL="76200" marR="76200" marT="76200" marB="76200"/>
                </a:tc>
                <a:tc>
                  <a:txBody>
                    <a:bodyPr/>
                    <a:lstStyle/>
                    <a:p>
                      <a:pPr algn="ctr" fontAlgn="t"/>
                      <a:r>
                        <a:rPr lang="en-US" b="0">
                          <a:effectLst/>
                        </a:rPr>
                        <a:t>Used to jump if carry flag CY = 1</a:t>
                      </a:r>
                      <a:br>
                        <a:rPr lang="en-US" b="0">
                          <a:effectLst/>
                        </a:rPr>
                      </a:br>
                      <a:endParaRPr lang="en-US" b="0">
                        <a:effectLst/>
                      </a:endParaRPr>
                    </a:p>
                  </a:txBody>
                  <a:tcPr marL="76200" marR="76200" marT="76200" marB="76200"/>
                </a:tc>
                <a:extLst>
                  <a:ext uri="{0D108BD9-81ED-4DB2-BD59-A6C34878D82A}">
                    <a16:rowId xmlns:a16="http://schemas.microsoft.com/office/drawing/2014/main" val="2924793700"/>
                  </a:ext>
                </a:extLst>
              </a:tr>
              <a:tr h="978688">
                <a:tc>
                  <a:txBody>
                    <a:bodyPr/>
                    <a:lstStyle/>
                    <a:p>
                      <a:pPr algn="ctr" fontAlgn="t"/>
                      <a:r>
                        <a:rPr lang="en-US" b="0" dirty="0">
                          <a:effectLst/>
                        </a:rPr>
                        <a:t>JCXZ</a:t>
                      </a:r>
                      <a:br>
                        <a:rPr lang="en-US" b="0" dirty="0">
                          <a:effectLst/>
                        </a:rPr>
                      </a:br>
                      <a:endParaRPr lang="en-US" b="0" dirty="0">
                        <a:effectLst/>
                      </a:endParaRPr>
                    </a:p>
                  </a:txBody>
                  <a:tcPr marL="76200" marR="76200" marT="76200" marB="76200"/>
                </a:tc>
                <a:tc>
                  <a:txBody>
                    <a:bodyPr/>
                    <a:lstStyle/>
                    <a:p>
                      <a:pPr algn="ctr" fontAlgn="t"/>
                      <a:r>
                        <a:rPr lang="en-US" b="0">
                          <a:effectLst/>
                        </a:rPr>
                        <a:t>address</a:t>
                      </a:r>
                      <a:br>
                        <a:rPr lang="en-US" b="0">
                          <a:effectLst/>
                        </a:rPr>
                      </a:br>
                      <a:endParaRPr lang="en-US" b="0">
                        <a:effectLst/>
                      </a:endParaRPr>
                    </a:p>
                  </a:txBody>
                  <a:tcPr marL="76200" marR="76200" marT="76200" marB="76200"/>
                </a:tc>
                <a:tc>
                  <a:txBody>
                    <a:bodyPr/>
                    <a:lstStyle/>
                    <a:p>
                      <a:pPr algn="ctr" fontAlgn="t"/>
                      <a:r>
                        <a:rPr lang="en-US" b="0" dirty="0">
                          <a:effectLst/>
                        </a:rPr>
                        <a:t>Used to jump to the provided address if CX = 0</a:t>
                      </a:r>
                      <a:br>
                        <a:rPr lang="en-US" b="0" dirty="0">
                          <a:effectLst/>
                        </a:rPr>
                      </a:br>
                      <a:endParaRPr lang="en-US" b="0" dirty="0">
                        <a:effectLst/>
                      </a:endParaRPr>
                    </a:p>
                  </a:txBody>
                  <a:tcPr marL="76200" marR="76200" marT="76200" marB="76200"/>
                </a:tc>
                <a:extLst>
                  <a:ext uri="{0D108BD9-81ED-4DB2-BD59-A6C34878D82A}">
                    <a16:rowId xmlns:a16="http://schemas.microsoft.com/office/drawing/2014/main" val="1149885284"/>
                  </a:ext>
                </a:extLst>
              </a:tr>
              <a:tr h="703432">
                <a:tc>
                  <a:txBody>
                    <a:bodyPr/>
                    <a:lstStyle/>
                    <a:p>
                      <a:pPr algn="ctr" fontAlgn="t"/>
                      <a:r>
                        <a:rPr lang="en-US" b="0">
                          <a:effectLst/>
                        </a:rPr>
                        <a:t>LOOPE/ LOOPZ</a:t>
                      </a:r>
                      <a:br>
                        <a:rPr lang="en-US" b="0">
                          <a:effectLst/>
                        </a:rPr>
                      </a:br>
                      <a:endParaRPr lang="en-US" b="0">
                        <a:effectLst/>
                      </a:endParaRPr>
                    </a:p>
                  </a:txBody>
                  <a:tcPr marL="76200" marR="76200" marT="76200" marB="76200"/>
                </a:tc>
                <a:tc>
                  <a:txBody>
                    <a:bodyPr/>
                    <a:lstStyle/>
                    <a:p>
                      <a:pPr algn="ctr" fontAlgn="t"/>
                      <a:r>
                        <a:rPr lang="en-US" b="0">
                          <a:effectLst/>
                        </a:rPr>
                        <a:t>address</a:t>
                      </a:r>
                      <a:br>
                        <a:rPr lang="en-US" b="0">
                          <a:effectLst/>
                        </a:rPr>
                      </a:br>
                      <a:endParaRPr lang="en-US" b="0">
                        <a:effectLst/>
                      </a:endParaRPr>
                    </a:p>
                  </a:txBody>
                  <a:tcPr marL="76200" marR="76200" marT="76200" marB="76200"/>
                </a:tc>
                <a:tc>
                  <a:txBody>
                    <a:bodyPr/>
                    <a:lstStyle/>
                    <a:p>
                      <a:pPr algn="ctr" fontAlgn="t"/>
                      <a:r>
                        <a:rPr lang="en-US" b="0" dirty="0">
                          <a:effectLst/>
                        </a:rPr>
                        <a:t>Used to loop a group of instructions till it satisfies ZF = 1 &amp; CX = 0</a:t>
                      </a:r>
                    </a:p>
                  </a:txBody>
                  <a:tcPr marL="76200" marR="76200" marT="76200" marB="76200"/>
                </a:tc>
                <a:extLst>
                  <a:ext uri="{0D108BD9-81ED-4DB2-BD59-A6C34878D82A}">
                    <a16:rowId xmlns:a16="http://schemas.microsoft.com/office/drawing/2014/main" val="830015232"/>
                  </a:ext>
                </a:extLst>
              </a:tr>
            </a:tbl>
          </a:graphicData>
        </a:graphic>
      </p:graphicFrame>
    </p:spTree>
    <p:extLst>
      <p:ext uri="{BB962C8B-B14F-4D97-AF65-F5344CB8AC3E}">
        <p14:creationId xmlns:p14="http://schemas.microsoft.com/office/powerpoint/2010/main" val="3561058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1800" dirty="0">
                <a:hlinkClick r:id="rId2"/>
              </a:rPr>
              <a:t>https://www.geeksforgeeks.org/arithmetic-instructions-8086-microprocessor/</a:t>
            </a:r>
            <a:endParaRPr lang="en-US" sz="1800" dirty="0"/>
          </a:p>
          <a:p>
            <a:r>
              <a:rPr lang="en-US" sz="1800" dirty="0">
                <a:hlinkClick r:id="rId3"/>
              </a:rPr>
              <a:t>https://microcontrollerslab.com/8086-integer-arithmetic-instructions-assembly-language-programming/</a:t>
            </a:r>
            <a:endParaRPr lang="en-US" sz="1800" dirty="0"/>
          </a:p>
          <a:p>
            <a:r>
              <a:rPr lang="en-US" sz="1800" dirty="0">
                <a:hlinkClick r:id="rId4"/>
              </a:rPr>
              <a:t>https://microdigisoft.com/8086-integer-multiplication-instructions/#8-bit-multiplication</a:t>
            </a:r>
            <a:endParaRPr lang="en-US" sz="1800" dirty="0"/>
          </a:p>
          <a:p>
            <a:r>
              <a:rPr lang="en-US" sz="1800" dirty="0">
                <a:hlinkClick r:id="rId5"/>
              </a:rPr>
              <a:t>https://microcontrollerslab.com/8086-integer-division-instructions-assembly-programming/</a:t>
            </a:r>
            <a:endParaRPr lang="en-US" sz="1800" dirty="0"/>
          </a:p>
          <a:p>
            <a:r>
              <a:rPr lang="en-US" sz="1800" dirty="0">
                <a:hlinkClick r:id="rId6"/>
              </a:rPr>
              <a:t>https://www.geeksforgeeks.org/logical-instructions-8086-microprocessor/</a:t>
            </a:r>
            <a:endParaRPr lang="en-US" sz="1800" dirty="0"/>
          </a:p>
          <a:p>
            <a:r>
              <a:rPr lang="en-US" sz="1800" dirty="0">
                <a:hlinkClick r:id="rId7"/>
              </a:rPr>
              <a:t>https://4beginner.com/8086-CMP-Instruction#:~:text=8086%20CMP%20Instruction%20Edit&amp;text=CMP%20is%20a%20logical%20instruction,cannot%20both%20be%20memory%20locations</a:t>
            </a:r>
            <a:r>
              <a:rPr lang="en-US" sz="1800" dirty="0"/>
              <a:t>.</a:t>
            </a:r>
          </a:p>
          <a:p>
            <a:r>
              <a:rPr lang="en-US" sz="1800">
                <a:hlinkClick r:id="rId8"/>
              </a:rPr>
              <a:t>https://www.tutorialspoint.com/program-execution-transfer-instructions-in-8086-microprocessor</a:t>
            </a:r>
            <a:endParaRPr lang="en-US" sz="1800"/>
          </a:p>
          <a:p>
            <a:endParaRPr lang="en-US" sz="1800" dirty="0"/>
          </a:p>
          <a:p>
            <a:endParaRPr lang="en-US" sz="1800" dirty="0"/>
          </a:p>
          <a:p>
            <a:endParaRPr lang="en-US" sz="1800" dirty="0"/>
          </a:p>
          <a:p>
            <a:endParaRPr lang="en-US" sz="1800" dirty="0"/>
          </a:p>
          <a:p>
            <a:endParaRPr lang="en-US" sz="1800" dirty="0"/>
          </a:p>
        </p:txBody>
      </p:sp>
      <p:sp>
        <p:nvSpPr>
          <p:cNvPr id="4" name="Slide Number Placeholder 3"/>
          <p:cNvSpPr>
            <a:spLocks noGrp="1"/>
          </p:cNvSpPr>
          <p:nvPr>
            <p:ph type="sldNum" sz="quarter" idx="12"/>
          </p:nvPr>
        </p:nvSpPr>
        <p:spPr/>
        <p:txBody>
          <a:bodyPr/>
          <a:lstStyle/>
          <a:p>
            <a:fld id="{7A25E7C4-6057-4E7A-ACD1-EE250B7D6288}" type="slidenum">
              <a:rPr lang="en-US" smtClean="0"/>
              <a:t>28</a:t>
            </a:fld>
            <a:endParaRPr lang="en-US"/>
          </a:p>
        </p:txBody>
      </p:sp>
    </p:spTree>
    <p:extLst>
      <p:ext uri="{BB962C8B-B14F-4D97-AF65-F5344CB8AC3E}">
        <p14:creationId xmlns:p14="http://schemas.microsoft.com/office/powerpoint/2010/main" val="316245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Instructions 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3349931"/>
              </p:ext>
            </p:extLst>
          </p:nvPr>
        </p:nvGraphicFramePr>
        <p:xfrm>
          <a:off x="838200" y="1825625"/>
          <a:ext cx="10515600" cy="4251960"/>
        </p:xfrm>
        <a:graphic>
          <a:graphicData uri="http://schemas.openxmlformats.org/drawingml/2006/table">
            <a:tbl>
              <a:tblPr firstRow="1" bandRow="1">
                <a:tableStyleId>{C083E6E3-FA7D-4D7B-A595-EF9225AFEA82}</a:tableStyleId>
              </a:tblPr>
              <a:tblGrid>
                <a:gridCol w="2143125">
                  <a:extLst>
                    <a:ext uri="{9D8B030D-6E8A-4147-A177-3AD203B41FA5}">
                      <a16:colId xmlns:a16="http://schemas.microsoft.com/office/drawing/2014/main" val="20000"/>
                    </a:ext>
                  </a:extLst>
                </a:gridCol>
                <a:gridCol w="2552700">
                  <a:extLst>
                    <a:ext uri="{9D8B030D-6E8A-4147-A177-3AD203B41FA5}">
                      <a16:colId xmlns:a16="http://schemas.microsoft.com/office/drawing/2014/main" val="20001"/>
                    </a:ext>
                  </a:extLst>
                </a:gridCol>
                <a:gridCol w="3190875">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pPr algn="ctr" fontAlgn="base"/>
                      <a:r>
                        <a:rPr lang="en-US" sz="2000" b="1" dirty="0">
                          <a:effectLst/>
                        </a:rPr>
                        <a:t>OPCODE</a:t>
                      </a:r>
                    </a:p>
                  </a:txBody>
                  <a:tcPr marL="76200" marR="76200" marT="76200" marB="76200" anchor="ctr"/>
                </a:tc>
                <a:tc>
                  <a:txBody>
                    <a:bodyPr/>
                    <a:lstStyle/>
                    <a:p>
                      <a:pPr algn="ctr" fontAlgn="base"/>
                      <a:r>
                        <a:rPr lang="en-US" sz="2000" b="1">
                          <a:effectLst/>
                        </a:rPr>
                        <a:t>OPERAND</a:t>
                      </a:r>
                    </a:p>
                  </a:txBody>
                  <a:tcPr marL="76200" marR="76200" marT="76200" marB="76200" anchor="ctr"/>
                </a:tc>
                <a:tc>
                  <a:txBody>
                    <a:bodyPr/>
                    <a:lstStyle/>
                    <a:p>
                      <a:pPr algn="ctr" fontAlgn="base"/>
                      <a:r>
                        <a:rPr lang="en-US" sz="2000" b="1">
                          <a:effectLst/>
                        </a:rPr>
                        <a:t>EXPLANATION</a:t>
                      </a:r>
                    </a:p>
                  </a:txBody>
                  <a:tcPr marL="76200" marR="76200" marT="76200" marB="76200" anchor="ctr"/>
                </a:tc>
                <a:tc>
                  <a:txBody>
                    <a:bodyPr/>
                    <a:lstStyle/>
                    <a:p>
                      <a:pPr algn="ctr" fontAlgn="base"/>
                      <a:r>
                        <a:rPr lang="en-US" sz="2000" b="1" dirty="0">
                          <a:effectLst/>
                        </a:rPr>
                        <a:t>EXAMPLE</a:t>
                      </a:r>
                    </a:p>
                  </a:txBody>
                  <a:tcPr marL="76200" marR="76200" marT="76200" marB="76200" anchor="ctr"/>
                </a:tc>
                <a:extLst>
                  <a:ext uri="{0D108BD9-81ED-4DB2-BD59-A6C34878D82A}">
                    <a16:rowId xmlns:a16="http://schemas.microsoft.com/office/drawing/2014/main" val="10000"/>
                  </a:ext>
                </a:extLst>
              </a:tr>
              <a:tr h="370840">
                <a:tc>
                  <a:txBody>
                    <a:bodyPr/>
                    <a:lstStyle/>
                    <a:p>
                      <a:pPr algn="ctr" fontAlgn="ctr"/>
                      <a:r>
                        <a:rPr lang="en-US" sz="1800" b="0" dirty="0">
                          <a:effectLst/>
                        </a:rPr>
                        <a:t>MUL</a:t>
                      </a:r>
                    </a:p>
                  </a:txBody>
                  <a:tcPr marL="95250" marR="95250" marT="133350" marB="133350" anchor="ctr"/>
                </a:tc>
                <a:tc>
                  <a:txBody>
                    <a:bodyPr/>
                    <a:lstStyle/>
                    <a:p>
                      <a:pPr algn="ctr" fontAlgn="ctr"/>
                      <a:r>
                        <a:rPr lang="en-US" sz="1800" b="0" dirty="0">
                          <a:effectLst/>
                        </a:rPr>
                        <a:t>8-bit register</a:t>
                      </a:r>
                    </a:p>
                  </a:txBody>
                  <a:tcPr marL="95250" marR="95250" marT="133350" marB="133350" anchor="ctr"/>
                </a:tc>
                <a:tc>
                  <a:txBody>
                    <a:bodyPr/>
                    <a:lstStyle/>
                    <a:p>
                      <a:pPr algn="ctr" fontAlgn="ctr"/>
                      <a:r>
                        <a:rPr lang="en-US" sz="1800" b="0" dirty="0">
                          <a:effectLst/>
                        </a:rPr>
                        <a:t>AX = AL * 8-bit reg.</a:t>
                      </a:r>
                    </a:p>
                  </a:txBody>
                  <a:tcPr marL="95250" marR="95250" marT="133350" marB="133350" anchor="ctr"/>
                </a:tc>
                <a:tc>
                  <a:txBody>
                    <a:bodyPr/>
                    <a:lstStyle/>
                    <a:p>
                      <a:pPr algn="ctr" fontAlgn="ctr"/>
                      <a:r>
                        <a:rPr lang="en-US" sz="1800" b="0" dirty="0">
                          <a:effectLst/>
                        </a:rPr>
                        <a:t>MUL BH</a:t>
                      </a:r>
                    </a:p>
                  </a:txBody>
                  <a:tcPr marL="95250" marR="95250" marT="133350" marB="133350" anchor="ctr"/>
                </a:tc>
                <a:extLst>
                  <a:ext uri="{0D108BD9-81ED-4DB2-BD59-A6C34878D82A}">
                    <a16:rowId xmlns:a16="http://schemas.microsoft.com/office/drawing/2014/main" val="10001"/>
                  </a:ext>
                </a:extLst>
              </a:tr>
              <a:tr h="370840">
                <a:tc>
                  <a:txBody>
                    <a:bodyPr/>
                    <a:lstStyle/>
                    <a:p>
                      <a:pPr algn="ctr" fontAlgn="ctr"/>
                      <a:r>
                        <a:rPr lang="en-US" sz="1800" b="0" dirty="0">
                          <a:effectLst/>
                        </a:rPr>
                        <a:t>MUL</a:t>
                      </a:r>
                    </a:p>
                  </a:txBody>
                  <a:tcPr marL="95250" marR="95250" marT="133350" marB="133350" anchor="ctr"/>
                </a:tc>
                <a:tc>
                  <a:txBody>
                    <a:bodyPr/>
                    <a:lstStyle/>
                    <a:p>
                      <a:pPr algn="ctr" fontAlgn="ctr"/>
                      <a:r>
                        <a:rPr lang="en-US" sz="1800" b="0" dirty="0">
                          <a:effectLst/>
                        </a:rPr>
                        <a:t>16-bit register</a:t>
                      </a:r>
                    </a:p>
                  </a:txBody>
                  <a:tcPr marL="95250" marR="95250" marT="133350" marB="133350" anchor="ctr"/>
                </a:tc>
                <a:tc>
                  <a:txBody>
                    <a:bodyPr/>
                    <a:lstStyle/>
                    <a:p>
                      <a:pPr algn="ctr" fontAlgn="ctr"/>
                      <a:r>
                        <a:rPr lang="en-US" sz="1800" b="0" dirty="0">
                          <a:effectLst/>
                        </a:rPr>
                        <a:t>DX AX = AX * 16-bit reg.</a:t>
                      </a:r>
                    </a:p>
                  </a:txBody>
                  <a:tcPr marL="95250" marR="95250" marT="133350" marB="133350" anchor="ctr"/>
                </a:tc>
                <a:tc>
                  <a:txBody>
                    <a:bodyPr/>
                    <a:lstStyle/>
                    <a:p>
                      <a:pPr algn="ctr" fontAlgn="ctr"/>
                      <a:r>
                        <a:rPr lang="en-US" sz="1800" b="0" dirty="0">
                          <a:effectLst/>
                        </a:rPr>
                        <a:t>MUL CX</a:t>
                      </a:r>
                    </a:p>
                  </a:txBody>
                  <a:tcPr marL="95250" marR="95250" marT="133350" marB="133350" anchor="ctr"/>
                </a:tc>
                <a:extLst>
                  <a:ext uri="{0D108BD9-81ED-4DB2-BD59-A6C34878D82A}">
                    <a16:rowId xmlns:a16="http://schemas.microsoft.com/office/drawing/2014/main" val="10002"/>
                  </a:ext>
                </a:extLst>
              </a:tr>
              <a:tr h="370840">
                <a:tc>
                  <a:txBody>
                    <a:bodyPr/>
                    <a:lstStyle/>
                    <a:p>
                      <a:pPr algn="ctr" fontAlgn="ctr"/>
                      <a:r>
                        <a:rPr lang="en-US" sz="1800" b="0" dirty="0">
                          <a:effectLst/>
                        </a:rPr>
                        <a:t>IMUL</a:t>
                      </a:r>
                    </a:p>
                  </a:txBody>
                  <a:tcPr marL="95250" marR="95250" marT="133350" marB="133350" anchor="ctr"/>
                </a:tc>
                <a:tc>
                  <a:txBody>
                    <a:bodyPr/>
                    <a:lstStyle/>
                    <a:p>
                      <a:pPr algn="ctr" fontAlgn="ctr"/>
                      <a:r>
                        <a:rPr lang="en-US" sz="1800" b="0" dirty="0">
                          <a:effectLst/>
                        </a:rPr>
                        <a:t>8 or 16 bit register</a:t>
                      </a:r>
                    </a:p>
                  </a:txBody>
                  <a:tcPr marL="95250" marR="95250" marT="133350" marB="133350" anchor="ctr"/>
                </a:tc>
                <a:tc>
                  <a:txBody>
                    <a:bodyPr/>
                    <a:lstStyle/>
                    <a:p>
                      <a:pPr algn="ctr" fontAlgn="ctr"/>
                      <a:r>
                        <a:rPr lang="en-US" sz="1800" b="0" dirty="0">
                          <a:effectLst/>
                        </a:rPr>
                        <a:t>performs signed multiplication</a:t>
                      </a:r>
                    </a:p>
                  </a:txBody>
                  <a:tcPr marL="95250" marR="95250" marT="133350" marB="133350" anchor="ctr"/>
                </a:tc>
                <a:tc>
                  <a:txBody>
                    <a:bodyPr/>
                    <a:lstStyle/>
                    <a:p>
                      <a:pPr algn="ctr" fontAlgn="ctr"/>
                      <a:r>
                        <a:rPr lang="en-US" sz="1800" b="0" dirty="0">
                          <a:effectLst/>
                        </a:rPr>
                        <a:t>IMUL CX</a:t>
                      </a:r>
                    </a:p>
                  </a:txBody>
                  <a:tcPr marL="95250" marR="95250" marT="133350" marB="133350" anchor="ctr"/>
                </a:tc>
                <a:extLst>
                  <a:ext uri="{0D108BD9-81ED-4DB2-BD59-A6C34878D82A}">
                    <a16:rowId xmlns:a16="http://schemas.microsoft.com/office/drawing/2014/main" val="10003"/>
                  </a:ext>
                </a:extLst>
              </a:tr>
              <a:tr h="370840">
                <a:tc>
                  <a:txBody>
                    <a:bodyPr/>
                    <a:lstStyle/>
                    <a:p>
                      <a:pPr algn="ctr" fontAlgn="ctr"/>
                      <a:r>
                        <a:rPr lang="en-US" sz="1800" b="0" dirty="0">
                          <a:effectLst/>
                        </a:rPr>
                        <a:t>DIV</a:t>
                      </a:r>
                    </a:p>
                  </a:txBody>
                  <a:tcPr marL="95250" marR="95250" marT="133350" marB="133350" anchor="ctr"/>
                </a:tc>
                <a:tc>
                  <a:txBody>
                    <a:bodyPr/>
                    <a:lstStyle/>
                    <a:p>
                      <a:pPr algn="ctr" fontAlgn="ctr"/>
                      <a:r>
                        <a:rPr lang="en-US" sz="1800" b="0" dirty="0">
                          <a:effectLst/>
                        </a:rPr>
                        <a:t>8-bit register</a:t>
                      </a:r>
                    </a:p>
                  </a:txBody>
                  <a:tcPr marL="95250" marR="95250" marT="133350" marB="133350" anchor="ctr"/>
                </a:tc>
                <a:tc>
                  <a:txBody>
                    <a:bodyPr/>
                    <a:lstStyle/>
                    <a:p>
                      <a:pPr algn="ctr" fontAlgn="ctr"/>
                      <a:r>
                        <a:rPr lang="en-US" sz="1800" b="0" dirty="0">
                          <a:effectLst/>
                        </a:rPr>
                        <a:t>AX = AX / 8-bit reg. ; </a:t>
                      </a:r>
                    </a:p>
                    <a:p>
                      <a:pPr algn="ctr" fontAlgn="ctr"/>
                      <a:r>
                        <a:rPr lang="en-US" sz="1800" b="0" dirty="0">
                          <a:effectLst/>
                        </a:rPr>
                        <a:t>AL = quotient ; AH = remainder</a:t>
                      </a:r>
                    </a:p>
                  </a:txBody>
                  <a:tcPr marL="95250" marR="95250" marT="133350" marB="133350" anchor="ctr"/>
                </a:tc>
                <a:tc>
                  <a:txBody>
                    <a:bodyPr/>
                    <a:lstStyle/>
                    <a:p>
                      <a:pPr algn="ctr" fontAlgn="ctr"/>
                      <a:r>
                        <a:rPr lang="en-US" sz="1800" b="0" dirty="0">
                          <a:effectLst/>
                        </a:rPr>
                        <a:t>DIV BL</a:t>
                      </a:r>
                    </a:p>
                  </a:txBody>
                  <a:tcPr marL="95250" marR="95250" marT="133350" marB="133350" anchor="ctr"/>
                </a:tc>
                <a:extLst>
                  <a:ext uri="{0D108BD9-81ED-4DB2-BD59-A6C34878D82A}">
                    <a16:rowId xmlns:a16="http://schemas.microsoft.com/office/drawing/2014/main" val="10004"/>
                  </a:ext>
                </a:extLst>
              </a:tr>
              <a:tr h="370840">
                <a:tc>
                  <a:txBody>
                    <a:bodyPr/>
                    <a:lstStyle/>
                    <a:p>
                      <a:pPr algn="ctr" fontAlgn="ctr"/>
                      <a:r>
                        <a:rPr lang="en-US" sz="1800" b="0" dirty="0">
                          <a:effectLst/>
                        </a:rPr>
                        <a:t>DIV</a:t>
                      </a:r>
                    </a:p>
                  </a:txBody>
                  <a:tcPr marL="95250" marR="95250" marT="133350" marB="133350" anchor="ctr"/>
                </a:tc>
                <a:tc>
                  <a:txBody>
                    <a:bodyPr/>
                    <a:lstStyle/>
                    <a:p>
                      <a:pPr algn="ctr" fontAlgn="ctr"/>
                      <a:r>
                        <a:rPr lang="en-US" sz="1800" b="0" dirty="0">
                          <a:effectLst/>
                        </a:rPr>
                        <a:t>16-bit register</a:t>
                      </a:r>
                    </a:p>
                  </a:txBody>
                  <a:tcPr marL="95250" marR="95250" marT="133350" marB="133350" anchor="ctr"/>
                </a:tc>
                <a:tc>
                  <a:txBody>
                    <a:bodyPr/>
                    <a:lstStyle/>
                    <a:p>
                      <a:pPr algn="ctr" fontAlgn="ctr"/>
                      <a:r>
                        <a:rPr lang="fr-FR" sz="1800" b="0" dirty="0">
                          <a:effectLst/>
                        </a:rPr>
                        <a:t>DX AX / 16-bit reg. ; </a:t>
                      </a:r>
                    </a:p>
                    <a:p>
                      <a:pPr algn="ctr" fontAlgn="ctr"/>
                      <a:r>
                        <a:rPr lang="fr-FR" sz="1800" b="0" dirty="0">
                          <a:effectLst/>
                        </a:rPr>
                        <a:t>AX = quotient ; DX = </a:t>
                      </a:r>
                      <a:r>
                        <a:rPr lang="fr-FR" sz="1800" b="0" dirty="0" err="1">
                          <a:effectLst/>
                        </a:rPr>
                        <a:t>remainder</a:t>
                      </a:r>
                      <a:endParaRPr lang="fr-FR" sz="1800" b="0" dirty="0">
                        <a:effectLst/>
                      </a:endParaRPr>
                    </a:p>
                  </a:txBody>
                  <a:tcPr marL="95250" marR="95250" marT="133350" marB="133350" anchor="ctr"/>
                </a:tc>
                <a:tc>
                  <a:txBody>
                    <a:bodyPr/>
                    <a:lstStyle/>
                    <a:p>
                      <a:pPr algn="ctr" fontAlgn="ctr"/>
                      <a:r>
                        <a:rPr lang="en-US" sz="1800" b="0" dirty="0">
                          <a:effectLst/>
                        </a:rPr>
                        <a:t>DIV CX</a:t>
                      </a:r>
                    </a:p>
                  </a:txBody>
                  <a:tcPr marL="95250" marR="95250" marT="133350" marB="133350" anchor="ctr"/>
                </a:tc>
                <a:extLst>
                  <a:ext uri="{0D108BD9-81ED-4DB2-BD59-A6C34878D82A}">
                    <a16:rowId xmlns:a16="http://schemas.microsoft.com/office/drawing/2014/main" val="10005"/>
                  </a:ext>
                </a:extLst>
              </a:tr>
              <a:tr h="370840">
                <a:tc>
                  <a:txBody>
                    <a:bodyPr/>
                    <a:lstStyle/>
                    <a:p>
                      <a:pPr algn="ctr" fontAlgn="ctr"/>
                      <a:r>
                        <a:rPr lang="en-US" sz="1800" b="0" dirty="0">
                          <a:effectLst/>
                        </a:rPr>
                        <a:t>IDIV</a:t>
                      </a:r>
                    </a:p>
                  </a:txBody>
                  <a:tcPr marL="95250" marR="95250" marT="133350" marB="133350" anchor="ctr"/>
                </a:tc>
                <a:tc>
                  <a:txBody>
                    <a:bodyPr/>
                    <a:lstStyle/>
                    <a:p>
                      <a:pPr algn="ctr" fontAlgn="ctr"/>
                      <a:r>
                        <a:rPr lang="en-US" sz="1800" b="0" dirty="0">
                          <a:effectLst/>
                        </a:rPr>
                        <a:t>8 or 16 bit register</a:t>
                      </a:r>
                    </a:p>
                  </a:txBody>
                  <a:tcPr marL="95250" marR="95250" marT="133350" marB="133350" anchor="ctr"/>
                </a:tc>
                <a:tc>
                  <a:txBody>
                    <a:bodyPr/>
                    <a:lstStyle/>
                    <a:p>
                      <a:pPr algn="ctr" fontAlgn="ctr"/>
                      <a:r>
                        <a:rPr lang="en-US" sz="1800" b="0">
                          <a:effectLst/>
                        </a:rPr>
                        <a:t>performs signed division</a:t>
                      </a:r>
                    </a:p>
                  </a:txBody>
                  <a:tcPr marL="95250" marR="95250" marT="133350" marB="133350" anchor="ctr"/>
                </a:tc>
                <a:tc>
                  <a:txBody>
                    <a:bodyPr/>
                    <a:lstStyle/>
                    <a:p>
                      <a:pPr algn="ctr" fontAlgn="ctr"/>
                      <a:r>
                        <a:rPr lang="en-US" sz="1800" b="0" dirty="0">
                          <a:effectLst/>
                        </a:rPr>
                        <a:t>IDIV BL</a:t>
                      </a:r>
                    </a:p>
                  </a:txBody>
                  <a:tcPr marL="95250" marR="95250" marT="133350" marB="133350" anchor="ct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7A25E7C4-6057-4E7A-ACD1-EE250B7D6288}" type="slidenum">
              <a:rPr lang="en-US" smtClean="0"/>
              <a:t>3</a:t>
            </a:fld>
            <a:endParaRPr lang="en-US"/>
          </a:p>
        </p:txBody>
      </p:sp>
    </p:spTree>
    <p:extLst>
      <p:ext uri="{BB962C8B-B14F-4D97-AF65-F5344CB8AC3E}">
        <p14:creationId xmlns:p14="http://schemas.microsoft.com/office/powerpoint/2010/main" val="408220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(Addition)</a:t>
            </a:r>
          </a:p>
        </p:txBody>
      </p:sp>
      <p:sp>
        <p:nvSpPr>
          <p:cNvPr id="3" name="Content Placeholder 2"/>
          <p:cNvSpPr>
            <a:spLocks noGrp="1"/>
          </p:cNvSpPr>
          <p:nvPr>
            <p:ph idx="1"/>
          </p:nvPr>
        </p:nvSpPr>
        <p:spPr>
          <a:xfrm>
            <a:off x="838200" y="1530350"/>
            <a:ext cx="10515600" cy="4351338"/>
          </a:xfrm>
        </p:spPr>
        <p:txBody>
          <a:bodyPr>
            <a:normAutofit/>
          </a:bodyPr>
          <a:lstStyle/>
          <a:p>
            <a:r>
              <a:rPr lang="en-US" sz="2000" dirty="0"/>
              <a:t>This instruction adds the data of destination and source operand and stores the result in destination.</a:t>
            </a:r>
          </a:p>
          <a:p>
            <a:r>
              <a:rPr lang="en-US" sz="2000" dirty="0"/>
              <a:t>Both operands should be of same type i.e. words or bytes otherwise assembler will generate an error. </a:t>
            </a:r>
          </a:p>
          <a:p>
            <a:r>
              <a:rPr lang="en-US" sz="2000" dirty="0"/>
              <a:t>If the sum of two operands exceeds the size of destination operand, then it would set the carry flag to 1.</a:t>
            </a:r>
          </a:p>
          <a:p>
            <a:r>
              <a:rPr lang="en-US" sz="2000" dirty="0"/>
              <a:t>The ADD instruction can affect AF, CF, OF, PF, SF, ZF flags depending upon the result. If the result is zero, the ZF=1. Negative result sets SF to 1.</a:t>
            </a:r>
          </a:p>
        </p:txBody>
      </p:sp>
      <p:graphicFrame>
        <p:nvGraphicFramePr>
          <p:cNvPr id="4" name="Content Placeholder 3"/>
          <p:cNvGraphicFramePr>
            <a:graphicFrameLocks/>
          </p:cNvGraphicFramePr>
          <p:nvPr>
            <p:extLst>
              <p:ext uri="{D42A27DB-BD31-4B8C-83A1-F6EECF244321}">
                <p14:modId xmlns:p14="http://schemas.microsoft.com/office/powerpoint/2010/main" val="1540513132"/>
              </p:ext>
            </p:extLst>
          </p:nvPr>
        </p:nvGraphicFramePr>
        <p:xfrm>
          <a:off x="838200" y="4309194"/>
          <a:ext cx="10134600" cy="2159676"/>
        </p:xfrm>
        <a:graphic>
          <a:graphicData uri="http://schemas.openxmlformats.org/drawingml/2006/table">
            <a:tbl>
              <a:tblPr firstRow="1" bandRow="1">
                <a:tableStyleId>{C083E6E3-FA7D-4D7B-A595-EF9225AFEA82}</a:tableStyleId>
              </a:tblPr>
              <a:tblGrid>
                <a:gridCol w="2950029">
                  <a:extLst>
                    <a:ext uri="{9D8B030D-6E8A-4147-A177-3AD203B41FA5}">
                      <a16:colId xmlns:a16="http://schemas.microsoft.com/office/drawing/2014/main" val="20000"/>
                    </a:ext>
                  </a:extLst>
                </a:gridCol>
                <a:gridCol w="2673531">
                  <a:extLst>
                    <a:ext uri="{9D8B030D-6E8A-4147-A177-3AD203B41FA5}">
                      <a16:colId xmlns:a16="http://schemas.microsoft.com/office/drawing/2014/main" val="20001"/>
                    </a:ext>
                  </a:extLst>
                </a:gridCol>
                <a:gridCol w="4511040">
                  <a:extLst>
                    <a:ext uri="{9D8B030D-6E8A-4147-A177-3AD203B41FA5}">
                      <a16:colId xmlns:a16="http://schemas.microsoft.com/office/drawing/2014/main" val="20002"/>
                    </a:ext>
                  </a:extLst>
                </a:gridCol>
              </a:tblGrid>
              <a:tr h="379899">
                <a:tc>
                  <a:txBody>
                    <a:bodyPr/>
                    <a:lstStyle/>
                    <a:p>
                      <a:pPr algn="ctr"/>
                      <a:r>
                        <a:rPr lang="en-US" b="1" dirty="0">
                          <a:effectLst/>
                        </a:rPr>
                        <a:t>Source</a:t>
                      </a:r>
                    </a:p>
                  </a:txBody>
                  <a:tcPr anchor="ctr"/>
                </a:tc>
                <a:tc>
                  <a:txBody>
                    <a:bodyPr/>
                    <a:lstStyle/>
                    <a:p>
                      <a:pPr algn="ctr"/>
                      <a:r>
                        <a:rPr lang="en-US" b="1" dirty="0">
                          <a:effectLst/>
                        </a:rPr>
                        <a:t>Destination</a:t>
                      </a:r>
                    </a:p>
                  </a:txBody>
                  <a:tcPr anchor="ctr"/>
                </a:tc>
                <a:tc>
                  <a:txBody>
                    <a:bodyPr/>
                    <a:lstStyle/>
                    <a:p>
                      <a:pPr algn="ctr"/>
                      <a:r>
                        <a:rPr lang="en-US" b="1" dirty="0">
                          <a:effectLst/>
                        </a:rPr>
                        <a:t>Example</a:t>
                      </a:r>
                    </a:p>
                  </a:txBody>
                  <a:tcPr anchor="ctr"/>
                </a:tc>
                <a:extLst>
                  <a:ext uri="{0D108BD9-81ED-4DB2-BD59-A6C34878D82A}">
                    <a16:rowId xmlns:a16="http://schemas.microsoft.com/office/drawing/2014/main" val="10000"/>
                  </a:ext>
                </a:extLst>
              </a:tr>
              <a:tr h="379899">
                <a:tc>
                  <a:txBody>
                    <a:bodyPr/>
                    <a:lstStyle/>
                    <a:p>
                      <a:pPr algn="ctr"/>
                      <a:r>
                        <a:rPr lang="en-US" b="0" dirty="0">
                          <a:effectLst/>
                        </a:rPr>
                        <a:t>Register</a:t>
                      </a:r>
                    </a:p>
                  </a:txBody>
                  <a:tcPr anchor="ctr"/>
                </a:tc>
                <a:tc>
                  <a:txBody>
                    <a:bodyPr/>
                    <a:lstStyle/>
                    <a:p>
                      <a:pPr algn="ctr"/>
                      <a:r>
                        <a:rPr lang="en-US" b="0" dirty="0">
                          <a:effectLst/>
                        </a:rPr>
                        <a:t>Register</a:t>
                      </a:r>
                    </a:p>
                  </a:txBody>
                  <a:tcPr anchor="ctr"/>
                </a:tc>
                <a:tc>
                  <a:txBody>
                    <a:bodyPr/>
                    <a:lstStyle/>
                    <a:p>
                      <a:pPr algn="ctr"/>
                      <a:r>
                        <a:rPr lang="en-US" b="0">
                          <a:effectLst/>
                        </a:rPr>
                        <a:t>ADD AX, BX</a:t>
                      </a:r>
                    </a:p>
                  </a:txBody>
                  <a:tcPr anchor="ctr"/>
                </a:tc>
                <a:extLst>
                  <a:ext uri="{0D108BD9-81ED-4DB2-BD59-A6C34878D82A}">
                    <a16:rowId xmlns:a16="http://schemas.microsoft.com/office/drawing/2014/main" val="10001"/>
                  </a:ext>
                </a:extLst>
              </a:tr>
              <a:tr h="379899">
                <a:tc>
                  <a:txBody>
                    <a:bodyPr/>
                    <a:lstStyle/>
                    <a:p>
                      <a:pPr algn="ctr"/>
                      <a:r>
                        <a:rPr lang="en-US" b="0">
                          <a:effectLst/>
                        </a:rPr>
                        <a:t>Register</a:t>
                      </a:r>
                    </a:p>
                  </a:txBody>
                  <a:tcPr anchor="ctr"/>
                </a:tc>
                <a:tc>
                  <a:txBody>
                    <a:bodyPr/>
                    <a:lstStyle/>
                    <a:p>
                      <a:pPr algn="ctr"/>
                      <a:r>
                        <a:rPr lang="en-US" b="0">
                          <a:effectLst/>
                        </a:rPr>
                        <a:t>Immediate</a:t>
                      </a:r>
                    </a:p>
                  </a:txBody>
                  <a:tcPr anchor="ctr"/>
                </a:tc>
                <a:tc>
                  <a:txBody>
                    <a:bodyPr/>
                    <a:lstStyle/>
                    <a:p>
                      <a:pPr algn="ctr"/>
                      <a:r>
                        <a:rPr lang="en-US" b="0">
                          <a:effectLst/>
                        </a:rPr>
                        <a:t>ADD CL, 2DH</a:t>
                      </a:r>
                    </a:p>
                  </a:txBody>
                  <a:tcPr anchor="ctr"/>
                </a:tc>
                <a:extLst>
                  <a:ext uri="{0D108BD9-81ED-4DB2-BD59-A6C34878D82A}">
                    <a16:rowId xmlns:a16="http://schemas.microsoft.com/office/drawing/2014/main" val="10002"/>
                  </a:ext>
                </a:extLst>
              </a:tr>
              <a:tr h="379899">
                <a:tc>
                  <a:txBody>
                    <a:bodyPr/>
                    <a:lstStyle/>
                    <a:p>
                      <a:pPr algn="ctr"/>
                      <a:r>
                        <a:rPr lang="en-US" b="0">
                          <a:effectLst/>
                        </a:rPr>
                        <a:t>Register</a:t>
                      </a:r>
                    </a:p>
                  </a:txBody>
                  <a:tcPr anchor="ctr"/>
                </a:tc>
                <a:tc>
                  <a:txBody>
                    <a:bodyPr/>
                    <a:lstStyle/>
                    <a:p>
                      <a:pPr algn="ctr"/>
                      <a:r>
                        <a:rPr lang="en-US" b="0">
                          <a:effectLst/>
                        </a:rPr>
                        <a:t>Memory Address</a:t>
                      </a:r>
                    </a:p>
                  </a:txBody>
                  <a:tcPr anchor="ctr"/>
                </a:tc>
                <a:tc>
                  <a:txBody>
                    <a:bodyPr/>
                    <a:lstStyle/>
                    <a:p>
                      <a:pPr algn="ctr"/>
                      <a:r>
                        <a:rPr lang="it-IT" b="0" dirty="0">
                          <a:effectLst/>
                        </a:rPr>
                        <a:t>ADD [204CH], AL </a:t>
                      </a:r>
                    </a:p>
                    <a:p>
                      <a:pPr algn="ctr"/>
                      <a:r>
                        <a:rPr lang="it-IT" b="0" dirty="0">
                          <a:effectLst/>
                        </a:rPr>
                        <a:t>ADD [BP][SI]+23, DX</a:t>
                      </a:r>
                    </a:p>
                  </a:txBody>
                  <a:tcPr anchor="ctr"/>
                </a:tc>
                <a:extLst>
                  <a:ext uri="{0D108BD9-81ED-4DB2-BD59-A6C34878D82A}">
                    <a16:rowId xmlns:a16="http://schemas.microsoft.com/office/drawing/2014/main" val="10003"/>
                  </a:ext>
                </a:extLst>
              </a:tr>
              <a:tr h="379899">
                <a:tc>
                  <a:txBody>
                    <a:bodyPr/>
                    <a:lstStyle/>
                    <a:p>
                      <a:pPr algn="ctr"/>
                      <a:r>
                        <a:rPr lang="en-US" b="0" dirty="0">
                          <a:effectLst/>
                        </a:rPr>
                        <a:t>Memory Address</a:t>
                      </a:r>
                    </a:p>
                  </a:txBody>
                  <a:tcPr anchor="ctr"/>
                </a:tc>
                <a:tc>
                  <a:txBody>
                    <a:bodyPr/>
                    <a:lstStyle/>
                    <a:p>
                      <a:pPr algn="ctr"/>
                      <a:r>
                        <a:rPr lang="en-US" b="0">
                          <a:effectLst/>
                        </a:rPr>
                        <a:t>Register</a:t>
                      </a:r>
                    </a:p>
                  </a:txBody>
                  <a:tcPr anchor="ctr"/>
                </a:tc>
                <a:tc>
                  <a:txBody>
                    <a:bodyPr/>
                    <a:lstStyle/>
                    <a:p>
                      <a:pPr algn="ctr"/>
                      <a:r>
                        <a:rPr lang="en-US" b="0" dirty="0">
                          <a:effectLst/>
                        </a:rPr>
                        <a:t>ADD CL, [BX+15]</a:t>
                      </a:r>
                    </a:p>
                  </a:txBody>
                  <a:tcPr anchor="ct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A25E7C4-6057-4E7A-ACD1-EE250B7D6288}" type="slidenum">
              <a:rPr lang="en-US" smtClean="0"/>
              <a:t>4</a:t>
            </a:fld>
            <a:endParaRPr lang="en-US" dirty="0"/>
          </a:p>
        </p:txBody>
      </p:sp>
    </p:spTree>
    <p:extLst>
      <p:ext uri="{BB962C8B-B14F-4D97-AF65-F5344CB8AC3E}">
        <p14:creationId xmlns:p14="http://schemas.microsoft.com/office/powerpoint/2010/main" val="370791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(Example) Cont.</a:t>
            </a:r>
          </a:p>
        </p:txBody>
      </p:sp>
      <p:sp>
        <p:nvSpPr>
          <p:cNvPr id="3" name="Content Placeholder 2"/>
          <p:cNvSpPr>
            <a:spLocks noGrp="1"/>
          </p:cNvSpPr>
          <p:nvPr>
            <p:ph idx="1"/>
          </p:nvPr>
        </p:nvSpPr>
        <p:spPr>
          <a:xfrm>
            <a:off x="838200" y="1825625"/>
            <a:ext cx="10839450" cy="4351338"/>
          </a:xfrm>
        </p:spPr>
        <p:txBody>
          <a:bodyPr>
            <a:normAutofit/>
          </a:bodyPr>
          <a:lstStyle/>
          <a:p>
            <a:pPr marL="0" indent="0">
              <a:lnSpc>
                <a:spcPct val="50000"/>
              </a:lnSpc>
              <a:buNone/>
            </a:pPr>
            <a:r>
              <a:rPr lang="en-US" sz="1800" b="0" i="0" dirty="0">
                <a:solidFill>
                  <a:srgbClr val="000000"/>
                </a:solidFill>
                <a:effectLst/>
                <a:latin typeface="Consolas" panose="020B0609020204030204" pitchFamily="49" charset="0"/>
              </a:rPr>
              <a:t>ORG </a:t>
            </a:r>
            <a:r>
              <a:rPr lang="en-US" sz="1800" b="0" i="0" dirty="0">
                <a:solidFill>
                  <a:srgbClr val="990055"/>
                </a:solidFill>
                <a:effectLst/>
                <a:latin typeface="Consolas" panose="020B0609020204030204" pitchFamily="49" charset="0"/>
              </a:rPr>
              <a:t>100</a:t>
            </a:r>
            <a:r>
              <a:rPr lang="en-US" sz="1800" b="0" i="0" dirty="0">
                <a:solidFill>
                  <a:srgbClr val="000000"/>
                </a:solidFill>
                <a:effectLst/>
                <a:latin typeface="Consolas" panose="020B0609020204030204" pitchFamily="49" charset="0"/>
              </a:rPr>
              <a:t>h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This directive required for a simple 1 segment .com program</a:t>
            </a:r>
          </a:p>
          <a:p>
            <a:pPr marL="0" indent="0">
              <a:lnSpc>
                <a:spcPct val="50000"/>
              </a:lnSpc>
              <a:buNone/>
            </a:pPr>
            <a:endParaRPr lang="en-US" sz="1800" b="0" i="0" dirty="0">
              <a:solidFill>
                <a:srgbClr val="000000"/>
              </a:solidFill>
              <a:effectLst/>
              <a:latin typeface="Consolas" panose="020B0609020204030204" pitchFamily="49" charset="0"/>
            </a:endParaRPr>
          </a:p>
          <a:p>
            <a:pPr marL="0" indent="0">
              <a:lnSpc>
                <a:spcPct val="50000"/>
              </a:lnSpc>
              <a:buNone/>
            </a:pPr>
            <a:r>
              <a:rPr lang="en-US" sz="1800" b="0" i="0" dirty="0">
                <a:solidFill>
                  <a:srgbClr val="000000"/>
                </a:solidFill>
                <a:effectLst/>
                <a:latin typeface="Consolas" panose="020B0609020204030204" pitchFamily="49" charset="0"/>
              </a:rPr>
              <a:t>MOV AL</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990055"/>
                </a:solidFill>
                <a:effectLst/>
                <a:latin typeface="Consolas" panose="020B0609020204030204" pitchFamily="49" charset="0"/>
              </a:rPr>
              <a:t>10</a:t>
            </a:r>
            <a:r>
              <a:rPr lang="en-US" sz="1800" b="0" i="0" dirty="0">
                <a:solidFill>
                  <a:srgbClr val="000000"/>
                </a:solidFill>
                <a:effectLst/>
                <a:latin typeface="Consolas" panose="020B0609020204030204" pitchFamily="49" charset="0"/>
              </a:rPr>
              <a:t>H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Sets AL to </a:t>
            </a:r>
            <a:r>
              <a:rPr lang="en-US" sz="1800" b="0" i="0" dirty="0">
                <a:solidFill>
                  <a:srgbClr val="990055"/>
                </a:solidFill>
                <a:effectLst/>
                <a:latin typeface="Consolas" panose="020B0609020204030204" pitchFamily="49" charset="0"/>
              </a:rPr>
              <a:t>10</a:t>
            </a:r>
            <a:r>
              <a:rPr lang="en-US" sz="1800" b="0" i="0" dirty="0">
                <a:solidFill>
                  <a:srgbClr val="000000"/>
                </a:solidFill>
                <a:effectLst/>
                <a:latin typeface="Consolas" panose="020B0609020204030204" pitchFamily="49" charset="0"/>
              </a:rPr>
              <a:t>H </a:t>
            </a:r>
          </a:p>
          <a:p>
            <a:pPr marL="0" indent="0">
              <a:lnSpc>
                <a:spcPct val="50000"/>
              </a:lnSpc>
              <a:buNone/>
            </a:pPr>
            <a:r>
              <a:rPr lang="en-US" sz="1800" b="0" i="0" dirty="0">
                <a:solidFill>
                  <a:srgbClr val="000000"/>
                </a:solidFill>
                <a:effectLst/>
                <a:latin typeface="Consolas" panose="020B0609020204030204" pitchFamily="49" charset="0"/>
              </a:rPr>
              <a:t>MOV BH</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990055"/>
                </a:solidFill>
                <a:effectLst/>
                <a:latin typeface="Consolas" panose="020B0609020204030204" pitchFamily="49" charset="0"/>
              </a:rPr>
              <a:t>75</a:t>
            </a:r>
            <a:r>
              <a:rPr lang="en-US" sz="1800" b="0" i="0" dirty="0">
                <a:solidFill>
                  <a:srgbClr val="000000"/>
                </a:solidFill>
                <a:effectLst/>
                <a:latin typeface="Consolas" panose="020B0609020204030204" pitchFamily="49" charset="0"/>
              </a:rPr>
              <a:t>H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Sets BX to </a:t>
            </a:r>
            <a:r>
              <a:rPr lang="en-US" sz="1800" b="0" i="0" dirty="0">
                <a:solidFill>
                  <a:srgbClr val="990055"/>
                </a:solidFill>
                <a:effectLst/>
                <a:latin typeface="Consolas" panose="020B0609020204030204" pitchFamily="49" charset="0"/>
              </a:rPr>
              <a:t>23</a:t>
            </a:r>
            <a:r>
              <a:rPr lang="en-US" sz="1800" b="0" i="0" dirty="0">
                <a:solidFill>
                  <a:srgbClr val="000000"/>
                </a:solidFill>
                <a:effectLst/>
                <a:latin typeface="Consolas" panose="020B0609020204030204" pitchFamily="49" charset="0"/>
              </a:rPr>
              <a:t>H </a:t>
            </a:r>
          </a:p>
          <a:p>
            <a:pPr marL="0" indent="0">
              <a:lnSpc>
                <a:spcPct val="50000"/>
              </a:lnSpc>
              <a:buNone/>
            </a:pPr>
            <a:r>
              <a:rPr lang="en-US" sz="1800" b="0" i="0" dirty="0">
                <a:solidFill>
                  <a:srgbClr val="000000"/>
                </a:solidFill>
                <a:effectLst/>
                <a:latin typeface="Consolas" panose="020B0609020204030204" pitchFamily="49" charset="0"/>
              </a:rPr>
              <a:t>ADD AL</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BH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Store the sum of AL and BX in AL </a:t>
            </a:r>
          </a:p>
          <a:p>
            <a:pPr marL="0" indent="0">
              <a:lnSpc>
                <a:spcPct val="50000"/>
              </a:lnSpc>
              <a:buNone/>
            </a:pPr>
            <a:endParaRPr lang="en-US" sz="1800" b="0" i="0" dirty="0">
              <a:solidFill>
                <a:srgbClr val="000000"/>
              </a:solidFill>
              <a:effectLst/>
              <a:latin typeface="Consolas" panose="020B0609020204030204" pitchFamily="49" charset="0"/>
            </a:endParaRPr>
          </a:p>
          <a:p>
            <a:pPr marL="0" indent="0">
              <a:lnSpc>
                <a:spcPct val="50000"/>
              </a:lnSpc>
              <a:buNone/>
            </a:pPr>
            <a:r>
              <a:rPr lang="en-US" sz="1800" b="0" i="0" dirty="0">
                <a:solidFill>
                  <a:srgbClr val="000000"/>
                </a:solidFill>
                <a:effectLst/>
                <a:latin typeface="Consolas" panose="020B0609020204030204" pitchFamily="49" charset="0"/>
              </a:rPr>
              <a:t>MOV CX</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990055"/>
                </a:solidFill>
                <a:effectLst/>
                <a:latin typeface="Consolas" panose="020B0609020204030204" pitchFamily="49" charset="0"/>
              </a:rPr>
              <a:t>0F21</a:t>
            </a:r>
            <a:r>
              <a:rPr lang="en-US" sz="1800" b="0" i="0" dirty="0">
                <a:solidFill>
                  <a:srgbClr val="000000"/>
                </a:solidFill>
                <a:effectLst/>
                <a:latin typeface="Consolas" panose="020B0609020204030204" pitchFamily="49" charset="0"/>
              </a:rPr>
              <a:t>Ah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Set CX to </a:t>
            </a:r>
            <a:r>
              <a:rPr lang="en-US" sz="1800" b="0" i="0" dirty="0">
                <a:solidFill>
                  <a:srgbClr val="990055"/>
                </a:solidFill>
                <a:effectLst/>
                <a:latin typeface="Consolas" panose="020B0609020204030204" pitchFamily="49" charset="0"/>
              </a:rPr>
              <a:t>0F21</a:t>
            </a:r>
            <a:r>
              <a:rPr lang="en-US" sz="1800" b="0" i="0" dirty="0">
                <a:solidFill>
                  <a:srgbClr val="000000"/>
                </a:solidFill>
                <a:effectLst/>
                <a:latin typeface="Consolas" panose="020B0609020204030204" pitchFamily="49" charset="0"/>
              </a:rPr>
              <a:t>Ah </a:t>
            </a:r>
          </a:p>
          <a:p>
            <a:pPr marL="0" indent="0">
              <a:lnSpc>
                <a:spcPct val="50000"/>
              </a:lnSpc>
              <a:buNone/>
            </a:pPr>
            <a:r>
              <a:rPr lang="en-US" sz="1800" b="0" i="0" dirty="0">
                <a:solidFill>
                  <a:srgbClr val="000000"/>
                </a:solidFill>
                <a:effectLst/>
                <a:latin typeface="Consolas" panose="020B0609020204030204" pitchFamily="49" charset="0"/>
              </a:rPr>
              <a:t>ADD </a:t>
            </a:r>
            <a:r>
              <a:rPr lang="en-US" sz="1800" b="0" i="0" dirty="0">
                <a:solidFill>
                  <a:srgbClr val="999999"/>
                </a:solidFill>
                <a:effectLst/>
                <a:latin typeface="Consolas" panose="020B0609020204030204" pitchFamily="49" charset="0"/>
              </a:rPr>
              <a:t>[</a:t>
            </a:r>
            <a:r>
              <a:rPr lang="en-US" sz="1800" b="0" i="0" dirty="0">
                <a:solidFill>
                  <a:srgbClr val="990055"/>
                </a:solidFill>
                <a:effectLst/>
                <a:latin typeface="Consolas" panose="020B0609020204030204" pitchFamily="49" charset="0"/>
              </a:rPr>
              <a:t>0154</a:t>
            </a:r>
            <a:r>
              <a:rPr lang="en-US" sz="1800" b="0" i="0" dirty="0">
                <a:solidFill>
                  <a:srgbClr val="000000"/>
                </a:solidFill>
                <a:effectLst/>
                <a:latin typeface="Consolas" panose="020B0609020204030204" pitchFamily="49" charset="0"/>
              </a:rPr>
              <a:t>H</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CX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Store sum of CX and data at memory address DS</a:t>
            </a:r>
            <a:r>
              <a:rPr lang="en-US" sz="1800" b="0" i="0" dirty="0">
                <a:solidFill>
                  <a:srgbClr val="9A6E3A"/>
                </a:solidFill>
                <a:effectLst/>
                <a:latin typeface="Consolas" panose="020B0609020204030204" pitchFamily="49" charset="0"/>
              </a:rPr>
              <a:t>:</a:t>
            </a:r>
            <a:r>
              <a:rPr lang="en-US" sz="1800" b="0" i="0" dirty="0">
                <a:solidFill>
                  <a:srgbClr val="990055"/>
                </a:solidFill>
                <a:effectLst/>
                <a:latin typeface="Consolas" panose="020B0609020204030204" pitchFamily="49" charset="0"/>
              </a:rPr>
              <a:t>0154 </a:t>
            </a:r>
            <a:r>
              <a:rPr lang="en-US" sz="1800" b="0" i="0" dirty="0">
                <a:solidFill>
                  <a:srgbClr val="000000"/>
                </a:solidFill>
                <a:effectLst/>
                <a:latin typeface="Consolas" panose="020B0609020204030204" pitchFamily="49" charset="0"/>
              </a:rPr>
              <a:t>in DS</a:t>
            </a:r>
            <a:r>
              <a:rPr lang="en-US" sz="1800" b="0" i="0" dirty="0">
                <a:solidFill>
                  <a:srgbClr val="9A6E3A"/>
                </a:solidFill>
                <a:effectLst/>
                <a:latin typeface="Consolas" panose="020B0609020204030204" pitchFamily="49" charset="0"/>
              </a:rPr>
              <a:t>:</a:t>
            </a:r>
            <a:r>
              <a:rPr lang="en-US" sz="1800" b="0" i="0" dirty="0">
                <a:solidFill>
                  <a:srgbClr val="990055"/>
                </a:solidFill>
                <a:effectLst/>
                <a:latin typeface="Consolas" panose="020B0609020204030204" pitchFamily="49" charset="0"/>
              </a:rPr>
              <a:t>0154</a:t>
            </a:r>
          </a:p>
          <a:p>
            <a:pPr marL="0" indent="0">
              <a:lnSpc>
                <a:spcPct val="50000"/>
              </a:lnSpc>
              <a:buNone/>
            </a:pPr>
            <a:endParaRPr lang="en-US" sz="1800" b="0" i="0" dirty="0">
              <a:solidFill>
                <a:srgbClr val="000000"/>
              </a:solidFill>
              <a:effectLst/>
              <a:latin typeface="Consolas" panose="020B0609020204030204" pitchFamily="49" charset="0"/>
            </a:endParaRPr>
          </a:p>
          <a:p>
            <a:pPr marL="0" indent="0">
              <a:lnSpc>
                <a:spcPct val="50000"/>
              </a:lnSpc>
              <a:buNone/>
            </a:pPr>
            <a:r>
              <a:rPr lang="en-US" sz="1800" b="0" i="0" dirty="0">
                <a:solidFill>
                  <a:srgbClr val="000000"/>
                </a:solidFill>
                <a:effectLst/>
                <a:latin typeface="Consolas" panose="020B0609020204030204" pitchFamily="49" charset="0"/>
              </a:rPr>
              <a:t>RET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stops the program</a:t>
            </a:r>
            <a:endParaRPr lang="en-US" sz="1800" dirty="0"/>
          </a:p>
        </p:txBody>
      </p:sp>
      <p:sp>
        <p:nvSpPr>
          <p:cNvPr id="5" name="Slide Number Placeholder 4"/>
          <p:cNvSpPr>
            <a:spLocks noGrp="1"/>
          </p:cNvSpPr>
          <p:nvPr>
            <p:ph type="sldNum" sz="quarter" idx="12"/>
          </p:nvPr>
        </p:nvSpPr>
        <p:spPr/>
        <p:txBody>
          <a:bodyPr/>
          <a:lstStyle/>
          <a:p>
            <a:fld id="{7A25E7C4-6057-4E7A-ACD1-EE250B7D6288}" type="slidenum">
              <a:rPr lang="en-US" smtClean="0"/>
              <a:t>5</a:t>
            </a:fld>
            <a:endParaRPr lang="en-US"/>
          </a:p>
        </p:txBody>
      </p:sp>
    </p:spTree>
    <p:extLst>
      <p:ext uri="{BB962C8B-B14F-4D97-AF65-F5344CB8AC3E}">
        <p14:creationId xmlns:p14="http://schemas.microsoft.com/office/powerpoint/2010/main" val="366354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(Subtraction without Carry)</a:t>
            </a:r>
          </a:p>
        </p:txBody>
      </p:sp>
      <p:sp>
        <p:nvSpPr>
          <p:cNvPr id="3" name="Content Placeholder 2"/>
          <p:cNvSpPr>
            <a:spLocks noGrp="1"/>
          </p:cNvSpPr>
          <p:nvPr>
            <p:ph idx="1"/>
          </p:nvPr>
        </p:nvSpPr>
        <p:spPr>
          <a:xfrm>
            <a:off x="838200" y="1758950"/>
            <a:ext cx="10515600" cy="4351338"/>
          </a:xfrm>
        </p:spPr>
        <p:txBody>
          <a:bodyPr>
            <a:normAutofit/>
          </a:bodyPr>
          <a:lstStyle/>
          <a:p>
            <a:r>
              <a:rPr lang="en-US" sz="2000" dirty="0"/>
              <a:t>Subtract the data in the source operand from the data of destination operand and then store the result back to the destination operand.</a:t>
            </a:r>
          </a:p>
          <a:p>
            <a:r>
              <a:rPr lang="en-US" sz="2000" dirty="0"/>
              <a:t>Just like ADD instruction, both operands should be either in bytes or words.</a:t>
            </a:r>
          </a:p>
          <a:p>
            <a:r>
              <a:rPr lang="en-US" sz="2000" dirty="0"/>
              <a:t>The SUB instruction can affect AF, CF, OF, PF, SF and ZE flags depending upon the result obtained from difference.</a:t>
            </a:r>
          </a:p>
        </p:txBody>
      </p:sp>
      <p:graphicFrame>
        <p:nvGraphicFramePr>
          <p:cNvPr id="4" name="Content Placeholder 3"/>
          <p:cNvGraphicFramePr>
            <a:graphicFrameLocks/>
          </p:cNvGraphicFramePr>
          <p:nvPr>
            <p:extLst>
              <p:ext uri="{D42A27DB-BD31-4B8C-83A1-F6EECF244321}">
                <p14:modId xmlns:p14="http://schemas.microsoft.com/office/powerpoint/2010/main" val="2946582024"/>
              </p:ext>
            </p:extLst>
          </p:nvPr>
        </p:nvGraphicFramePr>
        <p:xfrm>
          <a:off x="838200" y="3794844"/>
          <a:ext cx="10134600" cy="2159676"/>
        </p:xfrm>
        <a:graphic>
          <a:graphicData uri="http://schemas.openxmlformats.org/drawingml/2006/table">
            <a:tbl>
              <a:tblPr firstRow="1" bandRow="1">
                <a:tableStyleId>{C083E6E3-FA7D-4D7B-A595-EF9225AFEA82}</a:tableStyleId>
              </a:tblPr>
              <a:tblGrid>
                <a:gridCol w="2950029">
                  <a:extLst>
                    <a:ext uri="{9D8B030D-6E8A-4147-A177-3AD203B41FA5}">
                      <a16:colId xmlns:a16="http://schemas.microsoft.com/office/drawing/2014/main" val="20000"/>
                    </a:ext>
                  </a:extLst>
                </a:gridCol>
                <a:gridCol w="2673531">
                  <a:extLst>
                    <a:ext uri="{9D8B030D-6E8A-4147-A177-3AD203B41FA5}">
                      <a16:colId xmlns:a16="http://schemas.microsoft.com/office/drawing/2014/main" val="20001"/>
                    </a:ext>
                  </a:extLst>
                </a:gridCol>
                <a:gridCol w="4511040">
                  <a:extLst>
                    <a:ext uri="{9D8B030D-6E8A-4147-A177-3AD203B41FA5}">
                      <a16:colId xmlns:a16="http://schemas.microsoft.com/office/drawing/2014/main" val="20002"/>
                    </a:ext>
                  </a:extLst>
                </a:gridCol>
              </a:tblGrid>
              <a:tr h="379899">
                <a:tc>
                  <a:txBody>
                    <a:bodyPr/>
                    <a:lstStyle/>
                    <a:p>
                      <a:pPr algn="ctr"/>
                      <a:r>
                        <a:rPr lang="en-US" b="1" dirty="0">
                          <a:effectLst/>
                        </a:rPr>
                        <a:t>Source</a:t>
                      </a:r>
                    </a:p>
                  </a:txBody>
                  <a:tcPr anchor="ctr"/>
                </a:tc>
                <a:tc>
                  <a:txBody>
                    <a:bodyPr/>
                    <a:lstStyle/>
                    <a:p>
                      <a:pPr algn="ctr"/>
                      <a:r>
                        <a:rPr lang="en-US" b="1" dirty="0">
                          <a:effectLst/>
                        </a:rPr>
                        <a:t>Destination</a:t>
                      </a:r>
                    </a:p>
                  </a:txBody>
                  <a:tcPr anchor="ctr"/>
                </a:tc>
                <a:tc>
                  <a:txBody>
                    <a:bodyPr/>
                    <a:lstStyle/>
                    <a:p>
                      <a:pPr algn="ctr"/>
                      <a:r>
                        <a:rPr lang="en-US" b="1" dirty="0">
                          <a:effectLst/>
                        </a:rPr>
                        <a:t>Example</a:t>
                      </a:r>
                    </a:p>
                  </a:txBody>
                  <a:tcPr anchor="ctr"/>
                </a:tc>
                <a:extLst>
                  <a:ext uri="{0D108BD9-81ED-4DB2-BD59-A6C34878D82A}">
                    <a16:rowId xmlns:a16="http://schemas.microsoft.com/office/drawing/2014/main" val="10000"/>
                  </a:ext>
                </a:extLst>
              </a:tr>
              <a:tr h="379899">
                <a:tc>
                  <a:txBody>
                    <a:bodyPr/>
                    <a:lstStyle/>
                    <a:p>
                      <a:pPr algn="ctr"/>
                      <a:r>
                        <a:rPr lang="en-US" b="0">
                          <a:effectLst/>
                        </a:rPr>
                        <a:t>Register</a:t>
                      </a:r>
                    </a:p>
                  </a:txBody>
                  <a:tcPr anchor="ctr"/>
                </a:tc>
                <a:tc>
                  <a:txBody>
                    <a:bodyPr/>
                    <a:lstStyle/>
                    <a:p>
                      <a:pPr algn="ctr"/>
                      <a:r>
                        <a:rPr lang="en-US" b="0">
                          <a:effectLst/>
                        </a:rPr>
                        <a:t>Register</a:t>
                      </a:r>
                    </a:p>
                  </a:txBody>
                  <a:tcPr anchor="ctr"/>
                </a:tc>
                <a:tc>
                  <a:txBody>
                    <a:bodyPr/>
                    <a:lstStyle/>
                    <a:p>
                      <a:pPr algn="ctr"/>
                      <a:r>
                        <a:rPr lang="en-US" b="0">
                          <a:effectLst/>
                        </a:rPr>
                        <a:t>SUB CH, AL</a:t>
                      </a:r>
                    </a:p>
                  </a:txBody>
                  <a:tcPr anchor="ctr"/>
                </a:tc>
                <a:extLst>
                  <a:ext uri="{0D108BD9-81ED-4DB2-BD59-A6C34878D82A}">
                    <a16:rowId xmlns:a16="http://schemas.microsoft.com/office/drawing/2014/main" val="10001"/>
                  </a:ext>
                </a:extLst>
              </a:tr>
              <a:tr h="379899">
                <a:tc>
                  <a:txBody>
                    <a:bodyPr/>
                    <a:lstStyle/>
                    <a:p>
                      <a:pPr algn="ctr"/>
                      <a:r>
                        <a:rPr lang="en-US" b="0">
                          <a:effectLst/>
                        </a:rPr>
                        <a:t>Register</a:t>
                      </a:r>
                    </a:p>
                  </a:txBody>
                  <a:tcPr anchor="ctr"/>
                </a:tc>
                <a:tc>
                  <a:txBody>
                    <a:bodyPr/>
                    <a:lstStyle/>
                    <a:p>
                      <a:pPr algn="ctr"/>
                      <a:r>
                        <a:rPr lang="en-US" b="0">
                          <a:effectLst/>
                        </a:rPr>
                        <a:t>Immediate</a:t>
                      </a:r>
                    </a:p>
                  </a:txBody>
                  <a:tcPr anchor="ctr"/>
                </a:tc>
                <a:tc>
                  <a:txBody>
                    <a:bodyPr/>
                    <a:lstStyle/>
                    <a:p>
                      <a:pPr algn="ctr"/>
                      <a:r>
                        <a:rPr lang="en-US" b="0">
                          <a:effectLst/>
                        </a:rPr>
                        <a:t>SUB AX, 16H</a:t>
                      </a:r>
                    </a:p>
                  </a:txBody>
                  <a:tcPr anchor="ctr"/>
                </a:tc>
                <a:extLst>
                  <a:ext uri="{0D108BD9-81ED-4DB2-BD59-A6C34878D82A}">
                    <a16:rowId xmlns:a16="http://schemas.microsoft.com/office/drawing/2014/main" val="10002"/>
                  </a:ext>
                </a:extLst>
              </a:tr>
              <a:tr h="379899">
                <a:tc>
                  <a:txBody>
                    <a:bodyPr/>
                    <a:lstStyle/>
                    <a:p>
                      <a:pPr algn="ctr"/>
                      <a:r>
                        <a:rPr lang="en-US" b="0">
                          <a:effectLst/>
                        </a:rPr>
                        <a:t>Register</a:t>
                      </a:r>
                    </a:p>
                  </a:txBody>
                  <a:tcPr anchor="ctr"/>
                </a:tc>
                <a:tc>
                  <a:txBody>
                    <a:bodyPr/>
                    <a:lstStyle/>
                    <a:p>
                      <a:pPr algn="ctr"/>
                      <a:r>
                        <a:rPr lang="en-US" b="0">
                          <a:effectLst/>
                        </a:rPr>
                        <a:t>Memory Address</a:t>
                      </a:r>
                    </a:p>
                  </a:txBody>
                  <a:tcPr anchor="ctr"/>
                </a:tc>
                <a:tc>
                  <a:txBody>
                    <a:bodyPr/>
                    <a:lstStyle/>
                    <a:p>
                      <a:pPr algn="ctr"/>
                      <a:r>
                        <a:rPr lang="it-IT" b="0" dirty="0">
                          <a:effectLst/>
                        </a:rPr>
                        <a:t>SUB [SI], AX </a:t>
                      </a:r>
                    </a:p>
                    <a:p>
                      <a:pPr algn="ctr"/>
                      <a:r>
                        <a:rPr lang="it-IT" b="0" dirty="0">
                          <a:effectLst/>
                        </a:rPr>
                        <a:t>SUB 19[BP][DI], CX</a:t>
                      </a:r>
                    </a:p>
                  </a:txBody>
                  <a:tcPr anchor="ctr"/>
                </a:tc>
                <a:extLst>
                  <a:ext uri="{0D108BD9-81ED-4DB2-BD59-A6C34878D82A}">
                    <a16:rowId xmlns:a16="http://schemas.microsoft.com/office/drawing/2014/main" val="10003"/>
                  </a:ext>
                </a:extLst>
              </a:tr>
              <a:tr h="379899">
                <a:tc>
                  <a:txBody>
                    <a:bodyPr/>
                    <a:lstStyle/>
                    <a:p>
                      <a:pPr algn="ctr"/>
                      <a:r>
                        <a:rPr lang="en-US" b="0">
                          <a:effectLst/>
                        </a:rPr>
                        <a:t>Memory Address</a:t>
                      </a:r>
                    </a:p>
                  </a:txBody>
                  <a:tcPr anchor="ctr"/>
                </a:tc>
                <a:tc>
                  <a:txBody>
                    <a:bodyPr/>
                    <a:lstStyle/>
                    <a:p>
                      <a:pPr algn="ctr"/>
                      <a:r>
                        <a:rPr lang="en-US" b="0">
                          <a:effectLst/>
                        </a:rPr>
                        <a:t>Register</a:t>
                      </a:r>
                    </a:p>
                  </a:txBody>
                  <a:tcPr anchor="ctr"/>
                </a:tc>
                <a:tc>
                  <a:txBody>
                    <a:bodyPr/>
                    <a:lstStyle/>
                    <a:p>
                      <a:pPr algn="ctr"/>
                      <a:r>
                        <a:rPr lang="en-US" b="0" dirty="0">
                          <a:effectLst/>
                        </a:rPr>
                        <a:t>SUB AL, 10[CX]</a:t>
                      </a:r>
                    </a:p>
                  </a:txBody>
                  <a:tcPr anchor="ct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7A25E7C4-6057-4E7A-ACD1-EE250B7D6288}" type="slidenum">
              <a:rPr lang="en-US" smtClean="0"/>
              <a:t>6</a:t>
            </a:fld>
            <a:endParaRPr lang="en-US"/>
          </a:p>
        </p:txBody>
      </p:sp>
    </p:spTree>
    <p:extLst>
      <p:ext uri="{BB962C8B-B14F-4D97-AF65-F5344CB8AC3E}">
        <p14:creationId xmlns:p14="http://schemas.microsoft.com/office/powerpoint/2010/main" val="2339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(Example) Cont.</a:t>
            </a:r>
          </a:p>
        </p:txBody>
      </p:sp>
      <p:sp>
        <p:nvSpPr>
          <p:cNvPr id="3" name="Content Placeholder 2"/>
          <p:cNvSpPr>
            <a:spLocks noGrp="1"/>
          </p:cNvSpPr>
          <p:nvPr>
            <p:ph idx="1"/>
          </p:nvPr>
        </p:nvSpPr>
        <p:spPr>
          <a:xfrm>
            <a:off x="838200" y="1825625"/>
            <a:ext cx="10839450" cy="4351338"/>
          </a:xfrm>
        </p:spPr>
        <p:txBody>
          <a:bodyPr>
            <a:normAutofit/>
          </a:bodyPr>
          <a:lstStyle/>
          <a:p>
            <a:pPr marL="0" indent="0">
              <a:lnSpc>
                <a:spcPct val="50000"/>
              </a:lnSpc>
              <a:buNone/>
            </a:pPr>
            <a:r>
              <a:rPr lang="en-US" sz="1800" b="0" i="0" dirty="0">
                <a:solidFill>
                  <a:srgbClr val="000000"/>
                </a:solidFill>
                <a:effectLst/>
                <a:latin typeface="Consolas" panose="020B0609020204030204" pitchFamily="49" charset="0"/>
              </a:rPr>
              <a:t>ORG </a:t>
            </a:r>
            <a:r>
              <a:rPr lang="en-US" sz="1800" b="0" i="0" dirty="0">
                <a:solidFill>
                  <a:srgbClr val="990055"/>
                </a:solidFill>
                <a:effectLst/>
                <a:latin typeface="Consolas" panose="020B0609020204030204" pitchFamily="49" charset="0"/>
              </a:rPr>
              <a:t>100</a:t>
            </a:r>
            <a:r>
              <a:rPr lang="en-US" sz="1800" b="0" i="0" dirty="0">
                <a:solidFill>
                  <a:srgbClr val="000000"/>
                </a:solidFill>
                <a:effectLst/>
                <a:latin typeface="Consolas" panose="020B0609020204030204" pitchFamily="49" charset="0"/>
              </a:rPr>
              <a:t>h 		</a:t>
            </a:r>
          </a:p>
          <a:p>
            <a:pPr marL="0" indent="0">
              <a:lnSpc>
                <a:spcPct val="50000"/>
              </a:lnSpc>
              <a:buNone/>
            </a:pPr>
            <a:endParaRPr lang="en-US" sz="1800" b="0" i="0" dirty="0">
              <a:solidFill>
                <a:srgbClr val="000000"/>
              </a:solidFill>
              <a:effectLst/>
              <a:latin typeface="Consolas" panose="020B0609020204030204" pitchFamily="49" charset="0"/>
            </a:endParaRPr>
          </a:p>
          <a:p>
            <a:pPr marL="0" indent="0">
              <a:lnSpc>
                <a:spcPct val="50000"/>
              </a:lnSpc>
              <a:buNone/>
            </a:pPr>
            <a:r>
              <a:rPr lang="en-US" sz="1800" b="0" i="0" dirty="0">
                <a:solidFill>
                  <a:srgbClr val="000000"/>
                </a:solidFill>
                <a:effectLst/>
                <a:latin typeface="Consolas" panose="020B0609020204030204" pitchFamily="49" charset="0"/>
              </a:rPr>
              <a:t>MOV AX</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990055"/>
                </a:solidFill>
                <a:effectLst/>
                <a:latin typeface="Consolas" panose="020B0609020204030204" pitchFamily="49" charset="0"/>
              </a:rPr>
              <a:t>2506</a:t>
            </a:r>
            <a:r>
              <a:rPr lang="en-US" sz="1800" b="0" i="0" dirty="0">
                <a:solidFill>
                  <a:srgbClr val="000000"/>
                </a:solidFill>
                <a:effectLst/>
                <a:latin typeface="Consolas" panose="020B0609020204030204" pitchFamily="49" charset="0"/>
              </a:rPr>
              <a:t>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Sets AX to </a:t>
            </a:r>
            <a:r>
              <a:rPr lang="en-US" sz="1800" b="0" i="0" dirty="0">
                <a:solidFill>
                  <a:srgbClr val="990055"/>
                </a:solidFill>
                <a:effectLst/>
                <a:latin typeface="Consolas" panose="020B0609020204030204" pitchFamily="49" charset="0"/>
              </a:rPr>
              <a:t>2506</a:t>
            </a:r>
            <a:r>
              <a:rPr lang="en-US" sz="1800" b="0" i="0" dirty="0">
                <a:solidFill>
                  <a:srgbClr val="000000"/>
                </a:solidFill>
                <a:effectLst/>
                <a:latin typeface="Consolas" panose="020B0609020204030204" pitchFamily="49" charset="0"/>
              </a:rPr>
              <a:t> </a:t>
            </a:r>
          </a:p>
          <a:p>
            <a:pPr marL="0" indent="0">
              <a:lnSpc>
                <a:spcPct val="50000"/>
              </a:lnSpc>
              <a:buNone/>
            </a:pPr>
            <a:r>
              <a:rPr lang="en-US" sz="1800" b="0" i="0" dirty="0">
                <a:solidFill>
                  <a:srgbClr val="000000"/>
                </a:solidFill>
                <a:effectLst/>
                <a:latin typeface="Consolas" panose="020B0609020204030204" pitchFamily="49" charset="0"/>
              </a:rPr>
              <a:t>MOV BX</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990055"/>
                </a:solidFill>
                <a:effectLst/>
                <a:latin typeface="Consolas" panose="020B0609020204030204" pitchFamily="49" charset="0"/>
              </a:rPr>
              <a:t>1647</a:t>
            </a:r>
            <a:r>
              <a:rPr lang="en-US" sz="1800" b="0" i="0" dirty="0">
                <a:solidFill>
                  <a:srgbClr val="000000"/>
                </a:solidFill>
                <a:effectLst/>
                <a:latin typeface="Consolas" panose="020B0609020204030204" pitchFamily="49" charset="0"/>
              </a:rPr>
              <a:t>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Sets BX to </a:t>
            </a:r>
            <a:r>
              <a:rPr lang="en-US" sz="1800" b="0" i="0" dirty="0">
                <a:solidFill>
                  <a:srgbClr val="990055"/>
                </a:solidFill>
                <a:effectLst/>
                <a:latin typeface="Consolas" panose="020B0609020204030204" pitchFamily="49" charset="0"/>
              </a:rPr>
              <a:t>1647</a:t>
            </a:r>
            <a:r>
              <a:rPr lang="en-US" sz="1800" b="0" i="0" dirty="0">
                <a:solidFill>
                  <a:srgbClr val="000000"/>
                </a:solidFill>
                <a:effectLst/>
                <a:latin typeface="Consolas" panose="020B0609020204030204" pitchFamily="49" charset="0"/>
              </a:rPr>
              <a:t> </a:t>
            </a:r>
          </a:p>
          <a:p>
            <a:pPr marL="0" indent="0">
              <a:lnSpc>
                <a:spcPct val="50000"/>
              </a:lnSpc>
              <a:buNone/>
            </a:pPr>
            <a:r>
              <a:rPr lang="en-US" sz="1800" b="0" i="0" dirty="0">
                <a:solidFill>
                  <a:srgbClr val="000000"/>
                </a:solidFill>
                <a:effectLst/>
                <a:latin typeface="Consolas" panose="020B0609020204030204" pitchFamily="49" charset="0"/>
              </a:rPr>
              <a:t>SUB AX</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BX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AX </a:t>
            </a:r>
            <a:r>
              <a:rPr lang="en-US" sz="1800" b="0" i="0" dirty="0">
                <a:solidFill>
                  <a:srgbClr val="9A6E3A"/>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AX </a:t>
            </a:r>
            <a:r>
              <a:rPr lang="en-US" sz="1800" b="0" i="0" dirty="0">
                <a:solidFill>
                  <a:srgbClr val="9A6E3A"/>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BX </a:t>
            </a:r>
          </a:p>
          <a:p>
            <a:pPr marL="0" indent="0">
              <a:lnSpc>
                <a:spcPct val="50000"/>
              </a:lnSpc>
              <a:buNone/>
            </a:pPr>
            <a:endParaRPr lang="en-US" sz="1800" b="0" i="0" dirty="0">
              <a:solidFill>
                <a:srgbClr val="000000"/>
              </a:solidFill>
              <a:effectLst/>
              <a:latin typeface="Consolas" panose="020B0609020204030204" pitchFamily="49" charset="0"/>
            </a:endParaRPr>
          </a:p>
          <a:p>
            <a:pPr marL="0" indent="0">
              <a:lnSpc>
                <a:spcPct val="50000"/>
              </a:lnSpc>
              <a:buNone/>
            </a:pPr>
            <a:r>
              <a:rPr lang="en-US" sz="1800" b="0" i="0" dirty="0">
                <a:solidFill>
                  <a:srgbClr val="000000"/>
                </a:solidFill>
                <a:effectLst/>
                <a:latin typeface="Consolas" panose="020B0609020204030204" pitchFamily="49" charset="0"/>
              </a:rPr>
              <a:t>SUB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SI</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AX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DS</a:t>
            </a:r>
            <a:r>
              <a:rPr lang="en-US" sz="1800" b="0" i="0" dirty="0">
                <a:solidFill>
                  <a:srgbClr val="9A6E3A"/>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SI </a:t>
            </a:r>
            <a:r>
              <a:rPr lang="en-US" sz="1800" b="0" i="0" dirty="0">
                <a:solidFill>
                  <a:srgbClr val="9A6E3A"/>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DS</a:t>
            </a:r>
            <a:r>
              <a:rPr lang="en-US" sz="1800" b="0" i="0" dirty="0">
                <a:solidFill>
                  <a:srgbClr val="9A6E3A"/>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SI </a:t>
            </a:r>
            <a:r>
              <a:rPr lang="en-US" sz="1800" b="0" i="0" dirty="0">
                <a:solidFill>
                  <a:srgbClr val="9A6E3A"/>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AX</a:t>
            </a:r>
          </a:p>
          <a:p>
            <a:pPr marL="0" indent="0">
              <a:lnSpc>
                <a:spcPct val="50000"/>
              </a:lnSpc>
              <a:buNone/>
            </a:pPr>
            <a:endParaRPr lang="en-US" sz="1800" b="0" i="0" dirty="0">
              <a:solidFill>
                <a:srgbClr val="000000"/>
              </a:solidFill>
              <a:effectLst/>
              <a:latin typeface="Consolas" panose="020B0609020204030204" pitchFamily="49" charset="0"/>
            </a:endParaRPr>
          </a:p>
          <a:p>
            <a:pPr marL="0" indent="0">
              <a:lnSpc>
                <a:spcPct val="50000"/>
              </a:lnSpc>
              <a:buNone/>
            </a:pPr>
            <a:r>
              <a:rPr lang="en-US" sz="1800" b="0" i="0" dirty="0">
                <a:solidFill>
                  <a:srgbClr val="000000"/>
                </a:solidFill>
                <a:effectLst/>
                <a:latin typeface="Consolas" panose="020B0609020204030204" pitchFamily="49" charset="0"/>
              </a:rPr>
              <a:t>RET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stops the program</a:t>
            </a:r>
            <a:endParaRPr lang="en-US" sz="1800" dirty="0"/>
          </a:p>
        </p:txBody>
      </p:sp>
      <p:sp>
        <p:nvSpPr>
          <p:cNvPr id="4" name="Slide Number Placeholder 3"/>
          <p:cNvSpPr>
            <a:spLocks noGrp="1"/>
          </p:cNvSpPr>
          <p:nvPr>
            <p:ph type="sldNum" sz="quarter" idx="12"/>
          </p:nvPr>
        </p:nvSpPr>
        <p:spPr/>
        <p:txBody>
          <a:bodyPr/>
          <a:lstStyle/>
          <a:p>
            <a:fld id="{7A25E7C4-6057-4E7A-ACD1-EE250B7D6288}" type="slidenum">
              <a:rPr lang="en-US" smtClean="0"/>
              <a:t>7</a:t>
            </a:fld>
            <a:endParaRPr lang="en-US"/>
          </a:p>
        </p:txBody>
      </p:sp>
    </p:spTree>
    <p:extLst>
      <p:ext uri="{BB962C8B-B14F-4D97-AF65-F5344CB8AC3E}">
        <p14:creationId xmlns:p14="http://schemas.microsoft.com/office/powerpoint/2010/main" val="1788795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 (Increment)</a:t>
            </a:r>
          </a:p>
        </p:txBody>
      </p:sp>
      <p:sp>
        <p:nvSpPr>
          <p:cNvPr id="3" name="Content Placeholder 2"/>
          <p:cNvSpPr>
            <a:spLocks noGrp="1"/>
          </p:cNvSpPr>
          <p:nvPr>
            <p:ph idx="1"/>
          </p:nvPr>
        </p:nvSpPr>
        <p:spPr>
          <a:xfrm>
            <a:off x="838200" y="1825625"/>
            <a:ext cx="10172700" cy="1184275"/>
          </a:xfrm>
        </p:spPr>
        <p:txBody>
          <a:bodyPr>
            <a:normAutofit/>
          </a:bodyPr>
          <a:lstStyle/>
          <a:p>
            <a:r>
              <a:rPr lang="en-US" sz="2000" dirty="0"/>
              <a:t>Takes only one operand.</a:t>
            </a:r>
          </a:p>
          <a:p>
            <a:r>
              <a:rPr lang="en-US" sz="2000" dirty="0"/>
              <a:t>Adds 1 to the contents of destination operand. </a:t>
            </a:r>
          </a:p>
        </p:txBody>
      </p:sp>
      <p:sp>
        <p:nvSpPr>
          <p:cNvPr id="5" name="Slide Number Placeholder 4"/>
          <p:cNvSpPr>
            <a:spLocks noGrp="1"/>
          </p:cNvSpPr>
          <p:nvPr>
            <p:ph type="sldNum" sz="quarter" idx="12"/>
          </p:nvPr>
        </p:nvSpPr>
        <p:spPr/>
        <p:txBody>
          <a:bodyPr/>
          <a:lstStyle/>
          <a:p>
            <a:fld id="{7A25E7C4-6057-4E7A-ACD1-EE250B7D6288}" type="slidenum">
              <a:rPr lang="en-US" smtClean="0"/>
              <a:t>8</a:t>
            </a:fld>
            <a:endParaRPr lang="en-US"/>
          </a:p>
        </p:txBody>
      </p:sp>
      <p:sp>
        <p:nvSpPr>
          <p:cNvPr id="6" name="Content Placeholder 2"/>
          <p:cNvSpPr txBox="1">
            <a:spLocks/>
          </p:cNvSpPr>
          <p:nvPr/>
        </p:nvSpPr>
        <p:spPr>
          <a:xfrm>
            <a:off x="847725" y="3225800"/>
            <a:ext cx="10506075" cy="2822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Font typeface="Arial" panose="020B0604020202020204" pitchFamily="34" charset="0"/>
              <a:buNone/>
            </a:pPr>
            <a:r>
              <a:rPr lang="en-US" sz="1800" dirty="0">
                <a:solidFill>
                  <a:srgbClr val="000000"/>
                </a:solidFill>
                <a:latin typeface="Consolas" panose="020B0609020204030204" pitchFamily="49" charset="0"/>
              </a:rPr>
              <a:t>ORG </a:t>
            </a:r>
            <a:r>
              <a:rPr lang="en-US" sz="1800" dirty="0">
                <a:solidFill>
                  <a:srgbClr val="990055"/>
                </a:solidFill>
                <a:latin typeface="Consolas" panose="020B0609020204030204" pitchFamily="49" charset="0"/>
              </a:rPr>
              <a:t>100</a:t>
            </a:r>
            <a:r>
              <a:rPr lang="en-US" sz="1800" dirty="0">
                <a:solidFill>
                  <a:srgbClr val="000000"/>
                </a:solidFill>
                <a:latin typeface="Consolas" panose="020B0609020204030204" pitchFamily="49" charset="0"/>
              </a:rPr>
              <a:t>h 		</a:t>
            </a:r>
          </a:p>
          <a:p>
            <a:pPr marL="0" indent="0">
              <a:lnSpc>
                <a:spcPct val="50000"/>
              </a:lnSpc>
              <a:buFont typeface="Arial" panose="020B0604020202020204" pitchFamily="34" charset="0"/>
              <a:buNone/>
            </a:pPr>
            <a:endParaRPr lang="en-US" sz="1800" dirty="0">
              <a:solidFill>
                <a:srgbClr val="000000"/>
              </a:solidFill>
              <a:latin typeface="Consolas" panose="020B0609020204030204" pitchFamily="49" charset="0"/>
            </a:endParaRPr>
          </a:p>
          <a:p>
            <a:pPr marL="0" indent="0">
              <a:lnSpc>
                <a:spcPct val="50000"/>
              </a:lnSpc>
              <a:buNone/>
            </a:pPr>
            <a:r>
              <a:rPr lang="en-US" sz="1800" b="0" i="0" dirty="0">
                <a:solidFill>
                  <a:srgbClr val="000000"/>
                </a:solidFill>
                <a:effectLst/>
                <a:latin typeface="Consolas" panose="020B0609020204030204" pitchFamily="49" charset="0"/>
              </a:rPr>
              <a:t>MOV AL</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990055"/>
                </a:solidFill>
                <a:effectLst/>
                <a:latin typeface="Consolas" panose="020B0609020204030204" pitchFamily="49" charset="0"/>
              </a:rPr>
              <a:t>7</a:t>
            </a:r>
            <a:r>
              <a:rPr lang="en-US" sz="1800" b="0" i="0" dirty="0">
                <a:solidFill>
                  <a:srgbClr val="000000"/>
                </a:solidFill>
                <a:effectLst/>
                <a:latin typeface="Consolas" panose="020B0609020204030204" pitchFamily="49" charset="0"/>
              </a:rPr>
              <a:t>DH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Sets AL to </a:t>
            </a:r>
            <a:r>
              <a:rPr lang="en-US" sz="1800" b="0" i="0" dirty="0">
                <a:solidFill>
                  <a:srgbClr val="990055"/>
                </a:solidFill>
                <a:effectLst/>
                <a:latin typeface="Consolas" panose="020B0609020204030204" pitchFamily="49" charset="0"/>
              </a:rPr>
              <a:t>7</a:t>
            </a:r>
            <a:r>
              <a:rPr lang="en-US" sz="1800" b="0" i="0" dirty="0">
                <a:solidFill>
                  <a:srgbClr val="000000"/>
                </a:solidFill>
                <a:effectLst/>
                <a:latin typeface="Consolas" panose="020B0609020204030204" pitchFamily="49" charset="0"/>
              </a:rPr>
              <a:t>DH </a:t>
            </a:r>
          </a:p>
          <a:p>
            <a:pPr marL="0" indent="0">
              <a:lnSpc>
                <a:spcPct val="50000"/>
              </a:lnSpc>
              <a:buNone/>
            </a:pPr>
            <a:r>
              <a:rPr lang="en-US" sz="1800" b="0" i="0" dirty="0">
                <a:solidFill>
                  <a:srgbClr val="000000"/>
                </a:solidFill>
                <a:effectLst/>
                <a:latin typeface="Consolas" panose="020B0609020204030204" pitchFamily="49" charset="0"/>
              </a:rPr>
              <a:t>INC AL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AL </a:t>
            </a:r>
            <a:r>
              <a:rPr lang="en-US" sz="1800" b="0" i="0" dirty="0">
                <a:solidFill>
                  <a:srgbClr val="9A6E3A"/>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AL</a:t>
            </a:r>
            <a:r>
              <a:rPr lang="en-US" sz="1800" b="0" i="0" dirty="0">
                <a:solidFill>
                  <a:srgbClr val="9A6E3A"/>
                </a:solidFill>
                <a:effectLst/>
                <a:latin typeface="Consolas" panose="020B0609020204030204" pitchFamily="49" charset="0"/>
              </a:rPr>
              <a:t>+</a:t>
            </a:r>
            <a:r>
              <a:rPr lang="en-US" sz="1800" b="0" i="0" dirty="0">
                <a:solidFill>
                  <a:srgbClr val="990055"/>
                </a:solidFill>
                <a:effectLst/>
                <a:latin typeface="Consolas" panose="020B0609020204030204" pitchFamily="49" charset="0"/>
              </a:rPr>
              <a:t>1</a:t>
            </a:r>
            <a:endParaRPr lang="en-US" sz="1800" dirty="0">
              <a:solidFill>
                <a:srgbClr val="000000"/>
              </a:solidFill>
              <a:latin typeface="Consolas" panose="020B0609020204030204" pitchFamily="49" charset="0"/>
            </a:endParaRPr>
          </a:p>
          <a:p>
            <a:pPr marL="0" indent="0">
              <a:lnSpc>
                <a:spcPct val="50000"/>
              </a:lnSpc>
              <a:buFont typeface="Arial" panose="020B0604020202020204" pitchFamily="34" charset="0"/>
              <a:buNone/>
            </a:pPr>
            <a:endParaRPr lang="en-US" sz="1800" dirty="0">
              <a:solidFill>
                <a:srgbClr val="000000"/>
              </a:solidFill>
              <a:latin typeface="Consolas" panose="020B0609020204030204" pitchFamily="49" charset="0"/>
            </a:endParaRPr>
          </a:p>
          <a:p>
            <a:pPr marL="0" indent="0">
              <a:lnSpc>
                <a:spcPct val="50000"/>
              </a:lnSpc>
              <a:buFont typeface="Arial" panose="020B0604020202020204" pitchFamily="34" charset="0"/>
              <a:buNone/>
            </a:pPr>
            <a:r>
              <a:rPr lang="en-US" sz="1800" dirty="0">
                <a:solidFill>
                  <a:srgbClr val="000000"/>
                </a:solidFill>
                <a:latin typeface="Consolas" panose="020B0609020204030204" pitchFamily="49" charset="0"/>
              </a:rPr>
              <a:t>RET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stops the program</a:t>
            </a:r>
            <a:endParaRPr lang="en-US" sz="1800" dirty="0"/>
          </a:p>
        </p:txBody>
      </p:sp>
    </p:spTree>
    <p:extLst>
      <p:ext uri="{BB962C8B-B14F-4D97-AF65-F5344CB8AC3E}">
        <p14:creationId xmlns:p14="http://schemas.microsoft.com/office/powerpoint/2010/main" val="330508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 (Decrement)</a:t>
            </a:r>
          </a:p>
        </p:txBody>
      </p:sp>
      <p:sp>
        <p:nvSpPr>
          <p:cNvPr id="3" name="Content Placeholder 2"/>
          <p:cNvSpPr>
            <a:spLocks noGrp="1"/>
          </p:cNvSpPr>
          <p:nvPr>
            <p:ph idx="1"/>
          </p:nvPr>
        </p:nvSpPr>
        <p:spPr>
          <a:xfrm>
            <a:off x="838200" y="1825625"/>
            <a:ext cx="10172700" cy="1184275"/>
          </a:xfrm>
        </p:spPr>
        <p:txBody>
          <a:bodyPr>
            <a:normAutofit/>
          </a:bodyPr>
          <a:lstStyle/>
          <a:p>
            <a:r>
              <a:rPr lang="en-US" sz="2000" dirty="0"/>
              <a:t>Subtracts 1 from the destination operand and loads the result back into the same destination.</a:t>
            </a:r>
          </a:p>
        </p:txBody>
      </p:sp>
      <p:sp>
        <p:nvSpPr>
          <p:cNvPr id="5" name="Slide Number Placeholder 4"/>
          <p:cNvSpPr>
            <a:spLocks noGrp="1"/>
          </p:cNvSpPr>
          <p:nvPr>
            <p:ph type="sldNum" sz="quarter" idx="12"/>
          </p:nvPr>
        </p:nvSpPr>
        <p:spPr/>
        <p:txBody>
          <a:bodyPr/>
          <a:lstStyle/>
          <a:p>
            <a:fld id="{7A25E7C4-6057-4E7A-ACD1-EE250B7D6288}" type="slidenum">
              <a:rPr lang="en-US" smtClean="0"/>
              <a:t>9</a:t>
            </a:fld>
            <a:endParaRPr lang="en-US"/>
          </a:p>
        </p:txBody>
      </p:sp>
      <p:sp>
        <p:nvSpPr>
          <p:cNvPr id="6" name="Content Placeholder 2"/>
          <p:cNvSpPr txBox="1">
            <a:spLocks/>
          </p:cNvSpPr>
          <p:nvPr/>
        </p:nvSpPr>
        <p:spPr>
          <a:xfrm>
            <a:off x="847725" y="3225800"/>
            <a:ext cx="10506075" cy="2822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Font typeface="Arial" panose="020B0604020202020204" pitchFamily="34" charset="0"/>
              <a:buNone/>
            </a:pPr>
            <a:r>
              <a:rPr lang="en-US" sz="1800" dirty="0">
                <a:solidFill>
                  <a:srgbClr val="000000"/>
                </a:solidFill>
                <a:latin typeface="Consolas" panose="020B0609020204030204" pitchFamily="49" charset="0"/>
              </a:rPr>
              <a:t>ORG </a:t>
            </a:r>
            <a:r>
              <a:rPr lang="en-US" sz="1800" dirty="0">
                <a:solidFill>
                  <a:srgbClr val="990055"/>
                </a:solidFill>
                <a:latin typeface="Consolas" panose="020B0609020204030204" pitchFamily="49" charset="0"/>
              </a:rPr>
              <a:t>100</a:t>
            </a:r>
            <a:r>
              <a:rPr lang="en-US" sz="1800" dirty="0">
                <a:solidFill>
                  <a:srgbClr val="000000"/>
                </a:solidFill>
                <a:latin typeface="Consolas" panose="020B0609020204030204" pitchFamily="49" charset="0"/>
              </a:rPr>
              <a:t>h 		</a:t>
            </a:r>
          </a:p>
          <a:p>
            <a:pPr marL="0" indent="0">
              <a:lnSpc>
                <a:spcPct val="50000"/>
              </a:lnSpc>
              <a:buFont typeface="Arial" panose="020B0604020202020204" pitchFamily="34" charset="0"/>
              <a:buNone/>
            </a:pPr>
            <a:endParaRPr lang="en-US" sz="1800" dirty="0">
              <a:solidFill>
                <a:srgbClr val="000000"/>
              </a:solidFill>
              <a:latin typeface="Consolas" panose="020B0609020204030204" pitchFamily="49" charset="0"/>
            </a:endParaRPr>
          </a:p>
          <a:p>
            <a:pPr marL="0" indent="0">
              <a:lnSpc>
                <a:spcPct val="50000"/>
              </a:lnSpc>
              <a:buNone/>
            </a:pPr>
            <a:r>
              <a:rPr lang="en-US" sz="1800" b="0" i="0" dirty="0">
                <a:solidFill>
                  <a:srgbClr val="000000"/>
                </a:solidFill>
                <a:effectLst/>
                <a:latin typeface="Consolas" panose="020B0609020204030204" pitchFamily="49" charset="0"/>
              </a:rPr>
              <a:t>MOV AL</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990055"/>
                </a:solidFill>
                <a:effectLst/>
                <a:latin typeface="Consolas" panose="020B0609020204030204" pitchFamily="49" charset="0"/>
              </a:rPr>
              <a:t>7</a:t>
            </a:r>
            <a:r>
              <a:rPr lang="en-US" sz="1800" b="0" i="0" dirty="0">
                <a:solidFill>
                  <a:srgbClr val="000000"/>
                </a:solidFill>
                <a:effectLst/>
                <a:latin typeface="Consolas" panose="020B0609020204030204" pitchFamily="49" charset="0"/>
              </a:rPr>
              <a:t>DH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Sets AL to </a:t>
            </a:r>
            <a:r>
              <a:rPr lang="en-US" sz="1800" b="0" i="0" dirty="0">
                <a:solidFill>
                  <a:srgbClr val="990055"/>
                </a:solidFill>
                <a:effectLst/>
                <a:latin typeface="Consolas" panose="020B0609020204030204" pitchFamily="49" charset="0"/>
              </a:rPr>
              <a:t>7</a:t>
            </a:r>
            <a:r>
              <a:rPr lang="en-US" sz="1800" b="0" i="0" dirty="0">
                <a:solidFill>
                  <a:srgbClr val="000000"/>
                </a:solidFill>
                <a:effectLst/>
                <a:latin typeface="Consolas" panose="020B0609020204030204" pitchFamily="49" charset="0"/>
              </a:rPr>
              <a:t>DH </a:t>
            </a:r>
          </a:p>
          <a:p>
            <a:pPr marL="0" indent="0">
              <a:lnSpc>
                <a:spcPct val="50000"/>
              </a:lnSpc>
              <a:buNone/>
            </a:pPr>
            <a:r>
              <a:rPr lang="en-US" sz="1800" dirty="0">
                <a:solidFill>
                  <a:srgbClr val="000000"/>
                </a:solidFill>
                <a:latin typeface="Consolas" panose="020B0609020204030204" pitchFamily="49" charset="0"/>
              </a:rPr>
              <a:t>DEC </a:t>
            </a:r>
            <a:r>
              <a:rPr lang="en-US" sz="1800" b="0" i="0" dirty="0">
                <a:solidFill>
                  <a:srgbClr val="000000"/>
                </a:solidFill>
                <a:effectLst/>
                <a:latin typeface="Consolas" panose="020B0609020204030204" pitchFamily="49" charset="0"/>
              </a:rPr>
              <a:t>AL 			</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AL </a:t>
            </a:r>
            <a:r>
              <a:rPr lang="en-US" sz="1800" b="0" i="0" dirty="0">
                <a:solidFill>
                  <a:srgbClr val="9A6E3A"/>
                </a:solidFill>
                <a:effectLst/>
                <a:latin typeface="Consolas" panose="020B0609020204030204" pitchFamily="49" charset="0"/>
              </a:rPr>
              <a:t>= </a:t>
            </a:r>
            <a:r>
              <a:rPr lang="en-US" sz="1800" b="0" i="0" dirty="0">
                <a:solidFill>
                  <a:srgbClr val="000000"/>
                </a:solidFill>
                <a:effectLst/>
                <a:latin typeface="Consolas" panose="020B0609020204030204" pitchFamily="49" charset="0"/>
              </a:rPr>
              <a:t>AL</a:t>
            </a:r>
            <a:r>
              <a:rPr lang="en-US" sz="1800" dirty="0">
                <a:solidFill>
                  <a:srgbClr val="9A6E3A"/>
                </a:solidFill>
                <a:latin typeface="Consolas" panose="020B0609020204030204" pitchFamily="49" charset="0"/>
              </a:rPr>
              <a:t>-</a:t>
            </a:r>
            <a:r>
              <a:rPr lang="en-US" sz="1800" b="0" i="0" dirty="0">
                <a:solidFill>
                  <a:srgbClr val="990055"/>
                </a:solidFill>
                <a:effectLst/>
                <a:latin typeface="Consolas" panose="020B0609020204030204" pitchFamily="49" charset="0"/>
              </a:rPr>
              <a:t>1</a:t>
            </a:r>
            <a:endParaRPr lang="en-US" sz="1800" dirty="0">
              <a:solidFill>
                <a:srgbClr val="000000"/>
              </a:solidFill>
              <a:latin typeface="Consolas" panose="020B0609020204030204" pitchFamily="49" charset="0"/>
            </a:endParaRPr>
          </a:p>
          <a:p>
            <a:pPr marL="0" indent="0">
              <a:lnSpc>
                <a:spcPct val="50000"/>
              </a:lnSpc>
              <a:buFont typeface="Arial" panose="020B0604020202020204" pitchFamily="34" charset="0"/>
              <a:buNone/>
            </a:pPr>
            <a:endParaRPr lang="en-US" sz="1800" dirty="0">
              <a:solidFill>
                <a:srgbClr val="000000"/>
              </a:solidFill>
              <a:latin typeface="Consolas" panose="020B0609020204030204" pitchFamily="49" charset="0"/>
            </a:endParaRPr>
          </a:p>
          <a:p>
            <a:pPr marL="0" indent="0">
              <a:lnSpc>
                <a:spcPct val="50000"/>
              </a:lnSpc>
              <a:buFont typeface="Arial" panose="020B0604020202020204" pitchFamily="34" charset="0"/>
              <a:buNone/>
            </a:pPr>
            <a:r>
              <a:rPr lang="en-US" sz="1800" dirty="0">
                <a:solidFill>
                  <a:srgbClr val="000000"/>
                </a:solidFill>
                <a:latin typeface="Consolas" panose="020B0609020204030204" pitchFamily="49" charset="0"/>
              </a:rPr>
              <a:t>RET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stops the program</a:t>
            </a:r>
            <a:endParaRPr lang="en-US" sz="1800" dirty="0"/>
          </a:p>
        </p:txBody>
      </p:sp>
    </p:spTree>
    <p:extLst>
      <p:ext uri="{BB962C8B-B14F-4D97-AF65-F5344CB8AC3E}">
        <p14:creationId xmlns:p14="http://schemas.microsoft.com/office/powerpoint/2010/main" val="3674654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2463</Words>
  <Application>Microsoft Office PowerPoint</Application>
  <PresentationFormat>Widescreen</PresentationFormat>
  <Paragraphs>468</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Consolas</vt:lpstr>
      <vt:lpstr>Office Theme</vt:lpstr>
      <vt:lpstr>8086 Instruction Set</vt:lpstr>
      <vt:lpstr>Arithmetic Instructions</vt:lpstr>
      <vt:lpstr>Arithmetic Instructions Cont.</vt:lpstr>
      <vt:lpstr>ADD (Addition)</vt:lpstr>
      <vt:lpstr>ADD (Example) Cont.</vt:lpstr>
      <vt:lpstr>SUB (Subtraction without Carry)</vt:lpstr>
      <vt:lpstr>SUB (Example) Cont.</vt:lpstr>
      <vt:lpstr>INC (Increment)</vt:lpstr>
      <vt:lpstr>DEC (Decrement)</vt:lpstr>
      <vt:lpstr>MUL (Unsigned Multiplication)</vt:lpstr>
      <vt:lpstr>MUL (Example) Cont.</vt:lpstr>
      <vt:lpstr>IMUL (Signed Multiplication)</vt:lpstr>
      <vt:lpstr>IMUL (Example) Cont.</vt:lpstr>
      <vt:lpstr>DIV (Unsigned Division)</vt:lpstr>
      <vt:lpstr>DIV (Unsigned Division) Cont.</vt:lpstr>
      <vt:lpstr>DIV (Example) Cont.</vt:lpstr>
      <vt:lpstr>DIV (Example) Cont.</vt:lpstr>
      <vt:lpstr>DIV (Example) Cont.</vt:lpstr>
      <vt:lpstr>DIV (Example) Cont.</vt:lpstr>
      <vt:lpstr>IDIV (Signed Division)</vt:lpstr>
      <vt:lpstr>Logical Instructions</vt:lpstr>
      <vt:lpstr>Logical Instructions Cont.</vt:lpstr>
      <vt:lpstr>CMP (Comparison Instruction)</vt:lpstr>
      <vt:lpstr>CMP (Example) Cont.</vt:lpstr>
      <vt:lpstr>Unconditional Program execution</vt:lpstr>
      <vt:lpstr>Conditional Program execution</vt:lpstr>
      <vt:lpstr>Conditional Program execution Cont.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Instruction Set</dc:title>
  <dc:creator>Microsoft account</dc:creator>
  <cp:lastModifiedBy>VDI LAB</cp:lastModifiedBy>
  <cp:revision>44</cp:revision>
  <dcterms:created xsi:type="dcterms:W3CDTF">2023-08-13T06:39:34Z</dcterms:created>
  <dcterms:modified xsi:type="dcterms:W3CDTF">2023-08-13T09:17:47Z</dcterms:modified>
</cp:coreProperties>
</file>