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87" r:id="rId4"/>
    <p:sldId id="291" r:id="rId5"/>
    <p:sldId id="288" r:id="rId6"/>
    <p:sldId id="289" r:id="rId7"/>
    <p:sldId id="294" r:id="rId8"/>
    <p:sldId id="290" r:id="rId9"/>
    <p:sldId id="292" r:id="rId10"/>
    <p:sldId id="293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5913-F290-41FA-896F-CA70A9C47448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DB1B-037A-4677-AB1A-A4C93ADB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DB1B-037A-4677-AB1A-A4C93ADB6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DB1B-037A-4677-AB1A-A4C93ADB6F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AEFB-46B2-4109-8B61-1507602B9239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2BDC-D950-41D8-9C01-78D03E50B616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75A1-53B0-447D-A22C-B5BA56E2016B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B27A-55D1-4295-947D-2A13E9DB9CC9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1DFE-E0CC-4F96-BA68-B676FC462C9F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CAF2-C426-4C50-8FE1-D089F3A5A2BF}" type="datetime1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4EF8-84B9-4CB7-AE62-46069776E292}" type="datetime1">
              <a:rPr lang="en-US" smtClean="0"/>
              <a:t>03-Sep-23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039-4E05-43FB-9B3E-B9849E205898}" type="datetime1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7169-0A6D-4D75-BCD8-46C73CD62FC6}" type="datetime1">
              <a:rPr lang="en-US" smtClean="0"/>
              <a:t>03-Sep-23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1D53-3E3D-472A-98E0-4D04EB10C650}" type="datetime1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AFE9-8272-4C7C-80D3-5C15097850D7}" type="datetime1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6FF9-6ACE-48F1-A674-B32AE68599CD}" type="datetime1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E7C4-6057-4E7A-ACD1-EE250B7D6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kfupm.edu.sa/COE/shazli/coe205/Help/asm_tutorial_09.html#:~:text=there%20are%20two%20instructions%20that,bit%20value%20from%20the%20stack.&amp;text=REG%3A%20AX%2C%20BX%2C%20CX,%2C%20SI%2C%20BP%2C%20SP" TargetMode="External"/><Relationship Id="rId2" Type="http://schemas.openxmlformats.org/officeDocument/2006/relationships/hyperlink" Target="https://www.brainkart.com/article/memory-Stacks-in-8086-Microprocessor_785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njb.org/polytechnic/up-images/downloads/chapter%206-MAPupFile_058d4fa990abaa.pdf" TargetMode="External"/><Relationship Id="rId4" Type="http://schemas.openxmlformats.org/officeDocument/2006/relationships/hyperlink" Target="https://www.includehelp.com/embedded-system/procedures-in-the-8086-microprocessor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8086 Stack,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Shahidul</a:t>
            </a:r>
            <a:r>
              <a:rPr lang="en-US" dirty="0"/>
              <a:t> </a:t>
            </a:r>
            <a:r>
              <a:rPr lang="en-US" dirty="0" err="1"/>
              <a:t>Salim</a:t>
            </a:r>
            <a:endParaRPr lang="en-US" dirty="0"/>
          </a:p>
          <a:p>
            <a:r>
              <a:rPr lang="en-US" dirty="0"/>
              <a:t>Farhan Sadaf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00360" cy="49126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Another use of the stack is for exchanging the </a:t>
            </a:r>
            <a:r>
              <a:rPr lang="en-US" sz="2400" dirty="0" smtClean="0">
                <a:solidFill>
                  <a:srgbClr val="000000"/>
                </a:solidFill>
              </a:rPr>
              <a:t>values.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05818" y="2288612"/>
            <a:ext cx="8966982" cy="3704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ORG    100h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   AX, 1212h   ; store 1212h in AX.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   BX, 3434h   ; store 3434h in BX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  AX          ; store value of AX in stack.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  BX          ; store value of BX in stack.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   AX          ; set AX to original value of BX.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   BX          ; set BX to original value of AX.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725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7AAF8CF1-E2D4-41D2-9E8F-61215866C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1" r="496" b="9184"/>
          <a:stretch/>
        </p:blipFill>
        <p:spPr>
          <a:xfrm>
            <a:off x="5390360" y="2855738"/>
            <a:ext cx="5363096" cy="3080826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7AAF8CF1-E2D4-41D2-9E8F-61215866CC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55512"/>
          <a:stretch/>
        </p:blipFill>
        <p:spPr>
          <a:xfrm>
            <a:off x="649549" y="2948865"/>
            <a:ext cx="5469898" cy="3015837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7AAF8CF1-E2D4-41D2-9E8F-61215866CC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8" r="1941"/>
          <a:stretch/>
        </p:blipFill>
        <p:spPr>
          <a:xfrm>
            <a:off x="3167666" y="6006904"/>
            <a:ext cx="5315154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a program, we very frequently face situations where there is a need to perform the same set of task again and again. So, for that instead of writing the same sequence of instructions, again and again, they are written separately in a subprogram. This subprogram is called a procedure.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A8BB0CDF-F881-4F56-9779-A5AB610D7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b="7227"/>
          <a:stretch/>
        </p:blipFill>
        <p:spPr>
          <a:xfrm>
            <a:off x="7318258" y="3054290"/>
            <a:ext cx="3524560" cy="3430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Near Call or Intra-segment call </a:t>
            </a:r>
            <a:endParaRPr lang="en-US" sz="2400" b="1" dirty="0" smtClean="0"/>
          </a:p>
          <a:p>
            <a:pPr lvl="1" algn="just"/>
            <a:r>
              <a:rPr lang="en-US" dirty="0"/>
              <a:t>A near call refers a procedure which is </a:t>
            </a:r>
            <a:r>
              <a:rPr lang="en-US" dirty="0">
                <a:solidFill>
                  <a:srgbClr val="FF0000"/>
                </a:solidFill>
              </a:rPr>
              <a:t>in the same code </a:t>
            </a:r>
            <a:r>
              <a:rPr lang="en-US" dirty="0" smtClean="0">
                <a:solidFill>
                  <a:srgbClr val="FF0000"/>
                </a:solidFill>
              </a:rPr>
              <a:t>segment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Only Instruction </a:t>
            </a:r>
            <a:r>
              <a:rPr lang="en-US" dirty="0" smtClean="0"/>
              <a:t>Pointer (IP) </a:t>
            </a:r>
            <a:r>
              <a:rPr lang="en-US" dirty="0"/>
              <a:t>contents will be changed in NEAR procedure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Near calls are more efficient in terms of execution time because they do not involve changing the code segment </a:t>
            </a:r>
            <a:r>
              <a:rPr lang="en-US" dirty="0" smtClean="0"/>
              <a:t>register.</a:t>
            </a: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3449" y="3744620"/>
            <a:ext cx="6561406" cy="119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SP-2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stores onto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starting address of a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procedure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726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5">
            <a:extLst>
              <a:ext uri="{FF2B5EF4-FFF2-40B4-BE49-F238E27FC236}">
                <a16:creationId xmlns:a16="http://schemas.microsoft.com/office/drawing/2014/main" xmlns="" id="{BC9F5608-09CC-4C94-B8E9-241993ED74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5" t="4681" r="27187" b="12265"/>
          <a:stretch/>
        </p:blipFill>
        <p:spPr>
          <a:xfrm rot="5400000">
            <a:off x="7820638" y="2636901"/>
            <a:ext cx="3446522" cy="4025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/>
              <a:t>Far Call or Inter-segment </a:t>
            </a:r>
            <a:r>
              <a:rPr lang="en-US" sz="2400" b="1" dirty="0" smtClean="0"/>
              <a:t>call </a:t>
            </a:r>
          </a:p>
          <a:p>
            <a:pPr lvl="1" algn="just"/>
            <a:r>
              <a:rPr lang="en-US" dirty="0"/>
              <a:t>A Far call refers a procedure which is </a:t>
            </a:r>
            <a:r>
              <a:rPr lang="en-US" dirty="0">
                <a:solidFill>
                  <a:srgbClr val="FF0000"/>
                </a:solidFill>
              </a:rPr>
              <a:t>in different code segment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 In this case both Instruction </a:t>
            </a:r>
            <a:r>
              <a:rPr lang="en-US" dirty="0" smtClean="0"/>
              <a:t>Pointer (</a:t>
            </a:r>
            <a:r>
              <a:rPr lang="en-US" dirty="0"/>
              <a:t>IP) and the Code </a:t>
            </a:r>
            <a:r>
              <a:rPr lang="en-US" dirty="0" smtClean="0"/>
              <a:t>Segment (CS) register </a:t>
            </a:r>
            <a:r>
              <a:rPr lang="en-US" dirty="0"/>
              <a:t>content will be changed.</a:t>
            </a:r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3448" y="3744619"/>
            <a:ext cx="7208521" cy="2839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sp-2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contents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stored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on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sp-2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IP contents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stored on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CS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Base address of segment having procedure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&lt;-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 of first instruction in procedure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34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Syntax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3448" y="2999032"/>
            <a:ext cx="7208521" cy="2839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rocedure_name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PROC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[NEAR / FAR]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Instruction 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Instruction 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- - - - - - - - - 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- - - - - - - - - 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Instruction 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ENDP</a:t>
            </a:r>
            <a:endParaRPr lang="en-US" sz="1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345615" cy="48141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PROC</a:t>
            </a:r>
            <a:r>
              <a:rPr lang="en-US" sz="2400" dirty="0"/>
              <a:t> is a keyword to define that the set of instructions enclosed by the given name is a procedure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ENDP</a:t>
            </a:r>
            <a:r>
              <a:rPr lang="en-US" sz="2400" dirty="0"/>
              <a:t> keyword defines that the body of the procedure has been ended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procedure </a:t>
            </a:r>
            <a:r>
              <a:rPr lang="en-US" sz="2400" dirty="0" smtClean="0"/>
              <a:t>will </a:t>
            </a:r>
            <a:r>
              <a:rPr lang="en-US" sz="2400" dirty="0"/>
              <a:t>be executed whenever a </a:t>
            </a:r>
            <a:r>
              <a:rPr lang="en-US" sz="2400" b="1" dirty="0"/>
              <a:t>CALL </a:t>
            </a:r>
            <a:r>
              <a:rPr lang="en-US" sz="2400" dirty="0"/>
              <a:t>to the procedure is made.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39240" y="5663553"/>
            <a:ext cx="6901375" cy="568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682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B57884C7-020A-4A21-87A8-9350CDAA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53" y="1699015"/>
            <a:ext cx="8504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6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xmlns="" id="{0A3898ED-C55A-4D36-A4E6-5B5E5D45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t="28729" r="6402" b="13791"/>
          <a:stretch/>
        </p:blipFill>
        <p:spPr>
          <a:xfrm rot="5400000">
            <a:off x="3377919" y="3057050"/>
            <a:ext cx="4517033" cy="239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Examples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30351"/>
            <a:ext cx="10430022" cy="8330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Read 100 samples of data at 1-ms interval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6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A07E2E-8CE4-4CFD-A270-9DAADB40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5" b="72958"/>
          <a:stretch/>
        </p:blipFill>
        <p:spPr>
          <a:xfrm>
            <a:off x="408213" y="1979704"/>
            <a:ext cx="5640888" cy="1818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A07E2E-8CE4-4CFD-A270-9DAADB40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t="27669"/>
          <a:stretch/>
        </p:blipFill>
        <p:spPr>
          <a:xfrm>
            <a:off x="5852159" y="1923439"/>
            <a:ext cx="5591908" cy="4864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Examples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30351"/>
            <a:ext cx="10430022" cy="8330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Read 100 samples of data at 1-ms </a:t>
            </a:r>
            <a:r>
              <a:rPr lang="en-US" sz="2400" dirty="0" smtClean="0">
                <a:solidFill>
                  <a:srgbClr val="000000"/>
                </a:solidFill>
              </a:rPr>
              <a:t>interval (Cont.)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8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https://www.brainkart.com/article/memory-Stacks-in-8086-Microprocessor_7851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https://faculty.kfupm.edu.sa/COE/shazli/coe205/Help/asm_tutorial_09.html#:~:text=there%20are%20two%20instructions%20that,bit%20value%20from%20the%20stack.&amp;text=REG%3A%20AX%2C%20BX%2C%20CX,%</a:t>
            </a:r>
            <a:r>
              <a:rPr lang="en-US" sz="2000" dirty="0" smtClean="0">
                <a:hlinkClick r:id="rId3"/>
              </a:rPr>
              <a:t>2C%20SI%2C%20BP%2C%20SP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www.includehelp.com/embedded-system/procedures-in-the-8086-microprocessor.aspx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www.snjb.org/polytechnic/up-images/downloads/chapter%206-MAPupFile_058d4fa990abaa.pdf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8086 microprocessor has a dedicated area in memory called the stack, which is used for temporary storage of data during program execution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It operates on a </a:t>
            </a:r>
            <a:r>
              <a:rPr lang="en-US" sz="2400" b="1" dirty="0"/>
              <a:t>Last-In-First-Out (LIFO)</a:t>
            </a:r>
            <a:r>
              <a:rPr lang="en-US" sz="2400" dirty="0"/>
              <a:t> principle, meaning that the most recently stored data is the first to be retrieved.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stack pointer (SP) </a:t>
            </a:r>
            <a:r>
              <a:rPr lang="en-US" sz="2400" dirty="0"/>
              <a:t>is a 16-bit register that points to the current top of the stack</a:t>
            </a:r>
            <a:r>
              <a:rPr lang="en-US" sz="2400" dirty="0" smtClean="0"/>
              <a:t>. </a:t>
            </a:r>
            <a:r>
              <a:rPr lang="en-US" sz="2400" dirty="0"/>
              <a:t>It contains the offset address of the memory location in the stack segment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/>
              <a:t>Stack </a:t>
            </a:r>
            <a:r>
              <a:rPr lang="en-US" sz="2400" b="1" dirty="0" smtClean="0"/>
              <a:t>Segment (SS)</a:t>
            </a:r>
            <a:r>
              <a:rPr lang="en-US" sz="2400" dirty="0" smtClean="0"/>
              <a:t> register contains </a:t>
            </a:r>
            <a:r>
              <a:rPr lang="en-US" sz="2400" dirty="0"/>
              <a:t>the base address of the stack segment in the memory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stack segment, like any other segment, may have a memory block of a maximum of 64 Kbytes locations, and thus may overlap with any other segments.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Stack Segment register (SS) and Stack pointer register (SP) together address the </a:t>
            </a:r>
            <a:r>
              <a:rPr lang="en-US" sz="2400" dirty="0" smtClean="0"/>
              <a:t>stack-top.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a selected value of SS, the maximum value of SP=FFFFH and the segment can have maximum of 64K locations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If the SP starts with an initial value of FFFFH, it will be decremented by two whenever a 16-bit data is pushed onto the stack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After successive push operations, when the stack pointer contains 0000H, any attempt to further push the data to the stack will result in stack overflow.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98" y="2219062"/>
            <a:ext cx="2050536" cy="9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Stack is used by </a:t>
            </a:r>
            <a:r>
              <a:rPr lang="en-US" sz="2400" b="1" dirty="0"/>
              <a:t>CALL</a:t>
            </a:r>
            <a:r>
              <a:rPr lang="en-US" sz="2400" dirty="0"/>
              <a:t> instruction to keep return address for procedure, </a:t>
            </a:r>
            <a:r>
              <a:rPr lang="en-US" sz="2400" b="1" dirty="0"/>
              <a:t>RET</a:t>
            </a:r>
            <a:r>
              <a:rPr lang="en-US" sz="2400" dirty="0"/>
              <a:t> instruction gets this value from the stack and returns to that </a:t>
            </a:r>
            <a:r>
              <a:rPr lang="en-US" sz="2400" dirty="0" smtClean="0"/>
              <a:t>offset.</a:t>
            </a:r>
          </a:p>
          <a:p>
            <a:pPr algn="just"/>
            <a:r>
              <a:rPr lang="en-US" sz="2400" dirty="0"/>
              <a:t>Quite the same thing happens when </a:t>
            </a:r>
            <a:r>
              <a:rPr lang="en-US" sz="2400" b="1" dirty="0"/>
              <a:t>INT</a:t>
            </a:r>
            <a:r>
              <a:rPr lang="en-US" sz="2400" dirty="0"/>
              <a:t> instruction calls an interrupt, it stores in stack flag register, code segment and offset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/>
              <a:t>IRET</a:t>
            </a:r>
            <a:r>
              <a:rPr lang="en-US" sz="2400" dirty="0"/>
              <a:t> instruction is used to return from interrupt call.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/>
              <a:t>PUSH</a:t>
            </a:r>
          </a:p>
          <a:p>
            <a:pPr lvl="1" algn="just"/>
            <a:r>
              <a:rPr lang="en-US" dirty="0" smtClean="0"/>
              <a:t>Stores a 16 bit value in the stack. Stack pointer (SP) is decremented by 2, for every PUSH operation. </a:t>
            </a:r>
          </a:p>
          <a:p>
            <a:pPr lvl="1" algn="just"/>
            <a:r>
              <a:rPr lang="en-US" dirty="0" smtClean="0"/>
              <a:t>E.g.</a:t>
            </a:r>
            <a:r>
              <a:rPr lang="en-US" dirty="0" smtClean="0">
                <a:solidFill>
                  <a:srgbClr val="FF0000"/>
                </a:solidFill>
              </a:rPr>
              <a:t> PUSH </a:t>
            </a:r>
            <a:r>
              <a:rPr lang="en-US" dirty="0">
                <a:solidFill>
                  <a:srgbClr val="FF0000"/>
                </a:solidFill>
              </a:rPr>
              <a:t>AX </a:t>
            </a:r>
            <a:r>
              <a:rPr lang="en-US" dirty="0"/>
              <a:t>means </a:t>
            </a:r>
            <a:r>
              <a:rPr lang="en-US" dirty="0">
                <a:solidFill>
                  <a:srgbClr val="FF0000"/>
                </a:solidFill>
              </a:rPr>
              <a:t>SP=SP-2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AX-&gt;[</a:t>
            </a:r>
            <a:r>
              <a:rPr lang="en-US" dirty="0">
                <a:solidFill>
                  <a:srgbClr val="FF0000"/>
                </a:solidFill>
              </a:rPr>
              <a:t>SP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3449" y="3350723"/>
            <a:ext cx="6941234" cy="320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Syntax for PUSH instruction: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REG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SREG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memory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immediate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(Only works on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80186 CPU and later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REG: AX, BX, CX, DX, DI, SI, BP, SP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SREG: DS, ES, SS, CS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memory: [BX], [BX+SI+7], 16 bit variable, etc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immediate: 5, -24, 3Fh, 10001101b, etc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61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 smtClean="0"/>
              <a:t>POP</a:t>
            </a:r>
          </a:p>
          <a:p>
            <a:pPr lvl="1" algn="just"/>
            <a:r>
              <a:rPr lang="en-US" dirty="0" smtClean="0"/>
              <a:t>Gets 16 bit value from the stack. Stack pointer (SP) is incremented by 2, for every POP operation. </a:t>
            </a:r>
          </a:p>
          <a:p>
            <a:pPr lvl="1" algn="just"/>
            <a:r>
              <a:rPr lang="en-US" dirty="0" smtClean="0"/>
              <a:t>E.g.</a:t>
            </a:r>
            <a:r>
              <a:rPr lang="en-US" dirty="0" smtClean="0">
                <a:solidFill>
                  <a:srgbClr val="FF0000"/>
                </a:solidFill>
              </a:rPr>
              <a:t> POP AX </a:t>
            </a:r>
            <a:r>
              <a:rPr lang="en-US" dirty="0"/>
              <a:t>means </a:t>
            </a:r>
            <a:r>
              <a:rPr lang="en-US" dirty="0" smtClean="0">
                <a:solidFill>
                  <a:srgbClr val="FF0000"/>
                </a:solidFill>
              </a:rPr>
              <a:t>[SP]-&gt;AX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SP=SP+2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3449" y="3350723"/>
            <a:ext cx="6941234" cy="320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Syntax for POP instruction: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REG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SREG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memory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REG: AX, BX, CX, DX, DI, SI, BP, SP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SREG: DS, ES, SS, (except CS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memory: [BX], [BX+SI+7], 16 bit variable, etc...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918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400" b="1" dirty="0"/>
              <a:t>PUSHF and POPF</a:t>
            </a:r>
            <a:endParaRPr lang="en-US" sz="2400" b="1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instructions are used to push and pop the flags register (FLAGS) onto and from the stack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They are often used when preserving and restoring the processor's status during subroutine calls or context switches.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04" y="2239540"/>
            <a:ext cx="2364736" cy="2965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00360" cy="491265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dirty="0">
                <a:solidFill>
                  <a:srgbClr val="000000"/>
                </a:solidFill>
              </a:rPr>
              <a:t>we push these values one by one into the </a:t>
            </a:r>
            <a:r>
              <a:rPr lang="en-US" sz="2400" dirty="0" smtClean="0">
                <a:solidFill>
                  <a:srgbClr val="000000"/>
                </a:solidFill>
              </a:rPr>
              <a:t>stack: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1</a:t>
            </a:r>
            <a:r>
              <a:rPr lang="en-US" sz="2400" b="1" dirty="0">
                <a:solidFill>
                  <a:srgbClr val="000000"/>
                </a:solidFill>
              </a:rPr>
              <a:t>, 2, 3, 4, </a:t>
            </a:r>
            <a:r>
              <a:rPr lang="en-US" sz="2400" b="1" dirty="0" smtClean="0">
                <a:solidFill>
                  <a:srgbClr val="000000"/>
                </a:solidFill>
              </a:rPr>
              <a:t>5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   the </a:t>
            </a:r>
            <a:r>
              <a:rPr lang="en-US" sz="2400" dirty="0"/>
              <a:t>first value that we will get on pop will be </a:t>
            </a:r>
            <a:r>
              <a:rPr lang="en-US" sz="2400" b="1" dirty="0"/>
              <a:t>5,</a:t>
            </a:r>
            <a:r>
              <a:rPr lang="en-US" sz="2400" dirty="0"/>
              <a:t> then </a:t>
            </a:r>
            <a:r>
              <a:rPr lang="en-US" sz="2400" b="1" dirty="0"/>
              <a:t>4, 3, 2, </a:t>
            </a:r>
            <a:r>
              <a:rPr lang="en-US" sz="2400" dirty="0"/>
              <a:t>and only then </a:t>
            </a:r>
            <a:r>
              <a:rPr lang="en-US" sz="2400" b="1" dirty="0"/>
              <a:t>1</a:t>
            </a:r>
            <a:r>
              <a:rPr lang="en-US" sz="2400" dirty="0" smtClean="0"/>
              <a:t>.</a:t>
            </a:r>
          </a:p>
          <a:p>
            <a:pPr algn="just"/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US" sz="2400" b="1" dirty="0" smtClean="0">
              <a:solidFill>
                <a:srgbClr val="000000"/>
              </a:solidFill>
            </a:endParaRPr>
          </a:p>
          <a:p>
            <a:pPr algn="just"/>
            <a:endParaRPr lang="en-US" sz="2400" b="1" dirty="0">
              <a:solidFill>
                <a:srgbClr val="000000"/>
              </a:solidFill>
            </a:endParaRPr>
          </a:p>
          <a:p>
            <a:pPr algn="just"/>
            <a:endParaRPr lang="en-US" sz="2400" b="1" dirty="0" smtClean="0">
              <a:solidFill>
                <a:srgbClr val="000000"/>
              </a:solidFill>
            </a:endParaRPr>
          </a:p>
          <a:p>
            <a:pPr algn="just"/>
            <a:endParaRPr lang="en-US" sz="2400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It is very important to do equal number of </a:t>
            </a:r>
            <a:r>
              <a:rPr lang="en-US" sz="2400" b="1" dirty="0">
                <a:solidFill>
                  <a:srgbClr val="000000"/>
                </a:solidFill>
              </a:rPr>
              <a:t>PUSH</a:t>
            </a:r>
            <a:r>
              <a:rPr lang="en-US" sz="2400" dirty="0">
                <a:solidFill>
                  <a:srgbClr val="000000"/>
                </a:solidFill>
              </a:rPr>
              <a:t>s and </a:t>
            </a:r>
            <a:r>
              <a:rPr lang="en-US" sz="2400" b="1" dirty="0">
                <a:solidFill>
                  <a:srgbClr val="000000"/>
                </a:solidFill>
              </a:rPr>
              <a:t>POP</a:t>
            </a:r>
            <a:r>
              <a:rPr lang="en-US" sz="2400" dirty="0">
                <a:solidFill>
                  <a:srgbClr val="000000"/>
                </a:solidFill>
              </a:rPr>
              <a:t>s, otherwise the stack maybe corrupted and it will be impossible to return to operating system.</a:t>
            </a:r>
            <a:endParaRPr lang="en-US" sz="2400" b="1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7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E7C4-6057-4E7A-ACD1-EE250B7D6288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530350"/>
            <a:ext cx="10500360" cy="491265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</a:rPr>
              <a:t>PUSH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dirty="0">
                <a:solidFill>
                  <a:srgbClr val="000000"/>
                </a:solidFill>
              </a:rPr>
              <a:t>POP</a:t>
            </a:r>
            <a:r>
              <a:rPr lang="en-US" sz="2400" dirty="0">
                <a:solidFill>
                  <a:srgbClr val="000000"/>
                </a:solidFill>
              </a:rPr>
              <a:t> instruction are especially useful because we don't have too much registers to operate </a:t>
            </a:r>
            <a:r>
              <a:rPr lang="en-US" sz="2400" dirty="0" smtClean="0">
                <a:solidFill>
                  <a:srgbClr val="000000"/>
                </a:solidFill>
              </a:rPr>
              <a:t>with, </a:t>
            </a:r>
            <a:r>
              <a:rPr lang="en-US" sz="2400" dirty="0">
                <a:solidFill>
                  <a:srgbClr val="000000"/>
                </a:solidFill>
              </a:rPr>
              <a:t>so here is a trick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Store original value of the register in stack (using PUSH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Use the register for any purpose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Restore the original value of the register from stack (using POP).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05818" y="3653179"/>
            <a:ext cx="8966982" cy="320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ORG   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100h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   AX, 1234h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  AX          ; store value of AX in stack.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   AX, 5678h   ; modify the AX value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POP    AX          ; restore the original value of AX.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681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1176</Words>
  <Application>Microsoft Office PowerPoint</Application>
  <PresentationFormat>Widescreen</PresentationFormat>
  <Paragraphs>165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8086 Stack, Procedures</vt:lpstr>
      <vt:lpstr>Stack</vt:lpstr>
      <vt:lpstr>Stack (Cont.)</vt:lpstr>
      <vt:lpstr>Stack (Cont.)</vt:lpstr>
      <vt:lpstr>Stack Operations</vt:lpstr>
      <vt:lpstr>Stack Operations (Cont.)</vt:lpstr>
      <vt:lpstr>Stack Operations (Cont.)</vt:lpstr>
      <vt:lpstr>Stack Operations (Cont.)</vt:lpstr>
      <vt:lpstr>Stack Examples</vt:lpstr>
      <vt:lpstr>Stack Examples (Cont.)</vt:lpstr>
      <vt:lpstr>Procedures</vt:lpstr>
      <vt:lpstr>Procedure Types</vt:lpstr>
      <vt:lpstr>Procedure Types (Cont.)</vt:lpstr>
      <vt:lpstr>Procedure Syntax</vt:lpstr>
      <vt:lpstr>Procedure Examples</vt:lpstr>
      <vt:lpstr>Procedure Examples (Cont.)</vt:lpstr>
      <vt:lpstr>Procedure Examples (Cont.)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Instruction Set</dc:title>
  <dc:creator>Microsoft account</dc:creator>
  <cp:lastModifiedBy>Microsoft account</cp:lastModifiedBy>
  <cp:revision>60</cp:revision>
  <dcterms:created xsi:type="dcterms:W3CDTF">2023-08-13T06:39:34Z</dcterms:created>
  <dcterms:modified xsi:type="dcterms:W3CDTF">2023-09-02T21:16:47Z</dcterms:modified>
</cp:coreProperties>
</file>