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4" r:id="rId9"/>
    <p:sldId id="265" r:id="rId10"/>
    <p:sldId id="271" r:id="rId11"/>
    <p:sldId id="262" r:id="rId12"/>
    <p:sldId id="272" r:id="rId13"/>
    <p:sldId id="263" r:id="rId14"/>
    <p:sldId id="267"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FCCA-19AC-AB25-23C9-D77276BDB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7632A4-A46F-6C1B-6347-99593B780E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B5DB49-DE50-1CA7-EA80-8D41C9F78FF2}"/>
              </a:ext>
            </a:extLst>
          </p:cNvPr>
          <p:cNvSpPr>
            <a:spLocks noGrp="1"/>
          </p:cNvSpPr>
          <p:nvPr>
            <p:ph type="dt" sz="half" idx="10"/>
          </p:nvPr>
        </p:nvSpPr>
        <p:spPr/>
        <p:txBody>
          <a:bodyPr/>
          <a:lstStyle/>
          <a:p>
            <a:fld id="{69E77E23-7E8E-4DA4-B2A8-10FBC14ACECA}" type="datetimeFigureOut">
              <a:rPr lang="en-US" smtClean="0"/>
              <a:t>20/8/2023</a:t>
            </a:fld>
            <a:endParaRPr lang="en-US"/>
          </a:p>
        </p:txBody>
      </p:sp>
      <p:sp>
        <p:nvSpPr>
          <p:cNvPr id="5" name="Footer Placeholder 4">
            <a:extLst>
              <a:ext uri="{FF2B5EF4-FFF2-40B4-BE49-F238E27FC236}">
                <a16:creationId xmlns:a16="http://schemas.microsoft.com/office/drawing/2014/main" id="{40FCB0B4-76FA-EF15-5D32-73A5DFD39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DAB02-75D2-31C2-255C-E1D8357FA08C}"/>
              </a:ext>
            </a:extLst>
          </p:cNvPr>
          <p:cNvSpPr>
            <a:spLocks noGrp="1"/>
          </p:cNvSpPr>
          <p:nvPr>
            <p:ph type="sldNum" sz="quarter" idx="12"/>
          </p:nvPr>
        </p:nvSpPr>
        <p:spPr/>
        <p:txBody>
          <a:bodyPr/>
          <a:lstStyle/>
          <a:p>
            <a:fld id="{BC9031A7-22E3-4FFB-ACF8-B398BE64146B}" type="slidenum">
              <a:rPr lang="en-US" smtClean="0"/>
              <a:t>‹#›</a:t>
            </a:fld>
            <a:endParaRPr lang="en-US"/>
          </a:p>
        </p:txBody>
      </p:sp>
    </p:spTree>
    <p:extLst>
      <p:ext uri="{BB962C8B-B14F-4D97-AF65-F5344CB8AC3E}">
        <p14:creationId xmlns:p14="http://schemas.microsoft.com/office/powerpoint/2010/main" val="18379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4934-3E7A-D891-AFA0-57C0581CA0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D01367-8AFA-7105-D21F-21960150D3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E48D4-B47C-4F83-46CF-1958BEAC4DA1}"/>
              </a:ext>
            </a:extLst>
          </p:cNvPr>
          <p:cNvSpPr>
            <a:spLocks noGrp="1"/>
          </p:cNvSpPr>
          <p:nvPr>
            <p:ph type="dt" sz="half" idx="10"/>
          </p:nvPr>
        </p:nvSpPr>
        <p:spPr/>
        <p:txBody>
          <a:bodyPr/>
          <a:lstStyle/>
          <a:p>
            <a:fld id="{69E77E23-7E8E-4DA4-B2A8-10FBC14ACECA}" type="datetimeFigureOut">
              <a:rPr lang="en-US" smtClean="0"/>
              <a:t>20/8/2023</a:t>
            </a:fld>
            <a:endParaRPr lang="en-US"/>
          </a:p>
        </p:txBody>
      </p:sp>
      <p:sp>
        <p:nvSpPr>
          <p:cNvPr id="5" name="Footer Placeholder 4">
            <a:extLst>
              <a:ext uri="{FF2B5EF4-FFF2-40B4-BE49-F238E27FC236}">
                <a16:creationId xmlns:a16="http://schemas.microsoft.com/office/drawing/2014/main" id="{420CE74B-20DE-72B1-D41A-2C350CB55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EBE4F-1568-ECA5-6887-1B67A276AC30}"/>
              </a:ext>
            </a:extLst>
          </p:cNvPr>
          <p:cNvSpPr>
            <a:spLocks noGrp="1"/>
          </p:cNvSpPr>
          <p:nvPr>
            <p:ph type="sldNum" sz="quarter" idx="12"/>
          </p:nvPr>
        </p:nvSpPr>
        <p:spPr/>
        <p:txBody>
          <a:bodyPr/>
          <a:lstStyle/>
          <a:p>
            <a:fld id="{BC9031A7-22E3-4FFB-ACF8-B398BE64146B}" type="slidenum">
              <a:rPr lang="en-US" smtClean="0"/>
              <a:t>‹#›</a:t>
            </a:fld>
            <a:endParaRPr lang="en-US"/>
          </a:p>
        </p:txBody>
      </p:sp>
    </p:spTree>
    <p:extLst>
      <p:ext uri="{BB962C8B-B14F-4D97-AF65-F5344CB8AC3E}">
        <p14:creationId xmlns:p14="http://schemas.microsoft.com/office/powerpoint/2010/main" val="2734559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47A75E-5130-698E-4FAC-EFD922EE63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326028-15AF-568A-D0D4-088EDD6EAB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10F93-2FAE-C5C0-D13C-4FB0F60D67C5}"/>
              </a:ext>
            </a:extLst>
          </p:cNvPr>
          <p:cNvSpPr>
            <a:spLocks noGrp="1"/>
          </p:cNvSpPr>
          <p:nvPr>
            <p:ph type="dt" sz="half" idx="10"/>
          </p:nvPr>
        </p:nvSpPr>
        <p:spPr/>
        <p:txBody>
          <a:bodyPr/>
          <a:lstStyle/>
          <a:p>
            <a:fld id="{69E77E23-7E8E-4DA4-B2A8-10FBC14ACECA}" type="datetimeFigureOut">
              <a:rPr lang="en-US" smtClean="0"/>
              <a:t>20/8/2023</a:t>
            </a:fld>
            <a:endParaRPr lang="en-US"/>
          </a:p>
        </p:txBody>
      </p:sp>
      <p:sp>
        <p:nvSpPr>
          <p:cNvPr id="5" name="Footer Placeholder 4">
            <a:extLst>
              <a:ext uri="{FF2B5EF4-FFF2-40B4-BE49-F238E27FC236}">
                <a16:creationId xmlns:a16="http://schemas.microsoft.com/office/drawing/2014/main" id="{CAA09FBC-8B81-87F8-D5A3-553CB0B0C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71E6D-BA16-0CC4-7B47-C3A63B5EF411}"/>
              </a:ext>
            </a:extLst>
          </p:cNvPr>
          <p:cNvSpPr>
            <a:spLocks noGrp="1"/>
          </p:cNvSpPr>
          <p:nvPr>
            <p:ph type="sldNum" sz="quarter" idx="12"/>
          </p:nvPr>
        </p:nvSpPr>
        <p:spPr/>
        <p:txBody>
          <a:bodyPr/>
          <a:lstStyle/>
          <a:p>
            <a:fld id="{BC9031A7-22E3-4FFB-ACF8-B398BE64146B}" type="slidenum">
              <a:rPr lang="en-US" smtClean="0"/>
              <a:t>‹#›</a:t>
            </a:fld>
            <a:endParaRPr lang="en-US"/>
          </a:p>
        </p:txBody>
      </p:sp>
    </p:spTree>
    <p:extLst>
      <p:ext uri="{BB962C8B-B14F-4D97-AF65-F5344CB8AC3E}">
        <p14:creationId xmlns:p14="http://schemas.microsoft.com/office/powerpoint/2010/main" val="83564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734F-D2C0-F5AC-3709-6045F2D27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2B920E-5E77-E240-3C9C-B745DB1257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1A5CB-680D-E903-D88D-C302DFA76386}"/>
              </a:ext>
            </a:extLst>
          </p:cNvPr>
          <p:cNvSpPr>
            <a:spLocks noGrp="1"/>
          </p:cNvSpPr>
          <p:nvPr>
            <p:ph type="dt" sz="half" idx="10"/>
          </p:nvPr>
        </p:nvSpPr>
        <p:spPr/>
        <p:txBody>
          <a:bodyPr/>
          <a:lstStyle/>
          <a:p>
            <a:fld id="{69E77E23-7E8E-4DA4-B2A8-10FBC14ACECA}" type="datetimeFigureOut">
              <a:rPr lang="en-US" smtClean="0"/>
              <a:t>20/8/2023</a:t>
            </a:fld>
            <a:endParaRPr lang="en-US"/>
          </a:p>
        </p:txBody>
      </p:sp>
      <p:sp>
        <p:nvSpPr>
          <p:cNvPr id="5" name="Footer Placeholder 4">
            <a:extLst>
              <a:ext uri="{FF2B5EF4-FFF2-40B4-BE49-F238E27FC236}">
                <a16:creationId xmlns:a16="http://schemas.microsoft.com/office/drawing/2014/main" id="{D138A001-BDBB-A231-FD1D-42AE16F27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72502-A63D-47D4-7B85-8A070B548F3D}"/>
              </a:ext>
            </a:extLst>
          </p:cNvPr>
          <p:cNvSpPr>
            <a:spLocks noGrp="1"/>
          </p:cNvSpPr>
          <p:nvPr>
            <p:ph type="sldNum" sz="quarter" idx="12"/>
          </p:nvPr>
        </p:nvSpPr>
        <p:spPr/>
        <p:txBody>
          <a:bodyPr/>
          <a:lstStyle/>
          <a:p>
            <a:fld id="{BC9031A7-22E3-4FFB-ACF8-B398BE64146B}" type="slidenum">
              <a:rPr lang="en-US" smtClean="0"/>
              <a:t>‹#›</a:t>
            </a:fld>
            <a:endParaRPr lang="en-US"/>
          </a:p>
        </p:txBody>
      </p:sp>
    </p:spTree>
    <p:extLst>
      <p:ext uri="{BB962C8B-B14F-4D97-AF65-F5344CB8AC3E}">
        <p14:creationId xmlns:p14="http://schemas.microsoft.com/office/powerpoint/2010/main" val="647110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FC56-C13E-1A6E-0323-980F9CE96F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197B37-FEE1-9266-7E3E-4F48CADB72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832752-1A3E-9FE7-9078-C64DBAAF4B16}"/>
              </a:ext>
            </a:extLst>
          </p:cNvPr>
          <p:cNvSpPr>
            <a:spLocks noGrp="1"/>
          </p:cNvSpPr>
          <p:nvPr>
            <p:ph type="dt" sz="half" idx="10"/>
          </p:nvPr>
        </p:nvSpPr>
        <p:spPr/>
        <p:txBody>
          <a:bodyPr/>
          <a:lstStyle/>
          <a:p>
            <a:fld id="{69E77E23-7E8E-4DA4-B2A8-10FBC14ACECA}" type="datetimeFigureOut">
              <a:rPr lang="en-US" smtClean="0"/>
              <a:t>20/8/2023</a:t>
            </a:fld>
            <a:endParaRPr lang="en-US"/>
          </a:p>
        </p:txBody>
      </p:sp>
      <p:sp>
        <p:nvSpPr>
          <p:cNvPr id="5" name="Footer Placeholder 4">
            <a:extLst>
              <a:ext uri="{FF2B5EF4-FFF2-40B4-BE49-F238E27FC236}">
                <a16:creationId xmlns:a16="http://schemas.microsoft.com/office/drawing/2014/main" id="{1FDAA08D-0D5A-9CAD-6CEB-EFE21EB0C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B6E98-4C5A-E096-74A9-54D2A5373C17}"/>
              </a:ext>
            </a:extLst>
          </p:cNvPr>
          <p:cNvSpPr>
            <a:spLocks noGrp="1"/>
          </p:cNvSpPr>
          <p:nvPr>
            <p:ph type="sldNum" sz="quarter" idx="12"/>
          </p:nvPr>
        </p:nvSpPr>
        <p:spPr/>
        <p:txBody>
          <a:bodyPr/>
          <a:lstStyle/>
          <a:p>
            <a:fld id="{BC9031A7-22E3-4FFB-ACF8-B398BE64146B}" type="slidenum">
              <a:rPr lang="en-US" smtClean="0"/>
              <a:t>‹#›</a:t>
            </a:fld>
            <a:endParaRPr lang="en-US"/>
          </a:p>
        </p:txBody>
      </p:sp>
    </p:spTree>
    <p:extLst>
      <p:ext uri="{BB962C8B-B14F-4D97-AF65-F5344CB8AC3E}">
        <p14:creationId xmlns:p14="http://schemas.microsoft.com/office/powerpoint/2010/main" val="360160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27F9-1CF0-1F59-7D54-4C6D693B31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0D229F-7B0C-CBB7-C301-CCFD2306A0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4BF304-4893-13A9-1EDE-8881B47DAA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A4B5EA-FC96-0BB2-B336-C9DAE451FAC4}"/>
              </a:ext>
            </a:extLst>
          </p:cNvPr>
          <p:cNvSpPr>
            <a:spLocks noGrp="1"/>
          </p:cNvSpPr>
          <p:nvPr>
            <p:ph type="dt" sz="half" idx="10"/>
          </p:nvPr>
        </p:nvSpPr>
        <p:spPr/>
        <p:txBody>
          <a:bodyPr/>
          <a:lstStyle/>
          <a:p>
            <a:fld id="{69E77E23-7E8E-4DA4-B2A8-10FBC14ACECA}" type="datetimeFigureOut">
              <a:rPr lang="en-US" smtClean="0"/>
              <a:t>20/8/2023</a:t>
            </a:fld>
            <a:endParaRPr lang="en-US"/>
          </a:p>
        </p:txBody>
      </p:sp>
      <p:sp>
        <p:nvSpPr>
          <p:cNvPr id="6" name="Footer Placeholder 5">
            <a:extLst>
              <a:ext uri="{FF2B5EF4-FFF2-40B4-BE49-F238E27FC236}">
                <a16:creationId xmlns:a16="http://schemas.microsoft.com/office/drawing/2014/main" id="{9086FBD2-1468-9E2A-DB8B-6B699819CE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713F10-2880-92F2-1D20-F8388705C49B}"/>
              </a:ext>
            </a:extLst>
          </p:cNvPr>
          <p:cNvSpPr>
            <a:spLocks noGrp="1"/>
          </p:cNvSpPr>
          <p:nvPr>
            <p:ph type="sldNum" sz="quarter" idx="12"/>
          </p:nvPr>
        </p:nvSpPr>
        <p:spPr/>
        <p:txBody>
          <a:bodyPr/>
          <a:lstStyle/>
          <a:p>
            <a:fld id="{BC9031A7-22E3-4FFB-ACF8-B398BE64146B}" type="slidenum">
              <a:rPr lang="en-US" smtClean="0"/>
              <a:t>‹#›</a:t>
            </a:fld>
            <a:endParaRPr lang="en-US"/>
          </a:p>
        </p:txBody>
      </p:sp>
    </p:spTree>
    <p:extLst>
      <p:ext uri="{BB962C8B-B14F-4D97-AF65-F5344CB8AC3E}">
        <p14:creationId xmlns:p14="http://schemas.microsoft.com/office/powerpoint/2010/main" val="245202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121D-D4FB-4A71-4E99-E24BD3A3FE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9FC510-4F42-9EF6-DBCD-9DDDFBB2F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BF88D7-3AAC-1197-AD4C-09F3DBC4D8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CA12B9-2E96-75FD-1435-9CBDD49D5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A47DE6-1204-CD54-E38C-7EF11DA7AA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81253A-FC11-7F63-2792-17ECF9AABB14}"/>
              </a:ext>
            </a:extLst>
          </p:cNvPr>
          <p:cNvSpPr>
            <a:spLocks noGrp="1"/>
          </p:cNvSpPr>
          <p:nvPr>
            <p:ph type="dt" sz="half" idx="10"/>
          </p:nvPr>
        </p:nvSpPr>
        <p:spPr/>
        <p:txBody>
          <a:bodyPr/>
          <a:lstStyle/>
          <a:p>
            <a:fld id="{69E77E23-7E8E-4DA4-B2A8-10FBC14ACECA}" type="datetimeFigureOut">
              <a:rPr lang="en-US" smtClean="0"/>
              <a:t>20/8/2023</a:t>
            </a:fld>
            <a:endParaRPr lang="en-US"/>
          </a:p>
        </p:txBody>
      </p:sp>
      <p:sp>
        <p:nvSpPr>
          <p:cNvPr id="8" name="Footer Placeholder 7">
            <a:extLst>
              <a:ext uri="{FF2B5EF4-FFF2-40B4-BE49-F238E27FC236}">
                <a16:creationId xmlns:a16="http://schemas.microsoft.com/office/drawing/2014/main" id="{2DAE54AD-74CD-1176-1339-5DE31A31AA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FEC9AD-A6EF-9158-8F6E-68E743DE3FFA}"/>
              </a:ext>
            </a:extLst>
          </p:cNvPr>
          <p:cNvSpPr>
            <a:spLocks noGrp="1"/>
          </p:cNvSpPr>
          <p:nvPr>
            <p:ph type="sldNum" sz="quarter" idx="12"/>
          </p:nvPr>
        </p:nvSpPr>
        <p:spPr/>
        <p:txBody>
          <a:bodyPr/>
          <a:lstStyle/>
          <a:p>
            <a:fld id="{BC9031A7-22E3-4FFB-ACF8-B398BE64146B}" type="slidenum">
              <a:rPr lang="en-US" smtClean="0"/>
              <a:t>‹#›</a:t>
            </a:fld>
            <a:endParaRPr lang="en-US"/>
          </a:p>
        </p:txBody>
      </p:sp>
    </p:spTree>
    <p:extLst>
      <p:ext uri="{BB962C8B-B14F-4D97-AF65-F5344CB8AC3E}">
        <p14:creationId xmlns:p14="http://schemas.microsoft.com/office/powerpoint/2010/main" val="385957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7AC8-F225-FEBC-7F51-62E8E8784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7B2F71-556C-4483-104D-4D68733FA6DF}"/>
              </a:ext>
            </a:extLst>
          </p:cNvPr>
          <p:cNvSpPr>
            <a:spLocks noGrp="1"/>
          </p:cNvSpPr>
          <p:nvPr>
            <p:ph type="dt" sz="half" idx="10"/>
          </p:nvPr>
        </p:nvSpPr>
        <p:spPr/>
        <p:txBody>
          <a:bodyPr/>
          <a:lstStyle/>
          <a:p>
            <a:fld id="{69E77E23-7E8E-4DA4-B2A8-10FBC14ACECA}" type="datetimeFigureOut">
              <a:rPr lang="en-US" smtClean="0"/>
              <a:t>20/8/2023</a:t>
            </a:fld>
            <a:endParaRPr lang="en-US"/>
          </a:p>
        </p:txBody>
      </p:sp>
      <p:sp>
        <p:nvSpPr>
          <p:cNvPr id="4" name="Footer Placeholder 3">
            <a:extLst>
              <a:ext uri="{FF2B5EF4-FFF2-40B4-BE49-F238E27FC236}">
                <a16:creationId xmlns:a16="http://schemas.microsoft.com/office/drawing/2014/main" id="{955D84BD-D7D0-A9A9-2EEA-AC0EF626A3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E57820-1B29-CC83-7BC3-072023B3F62D}"/>
              </a:ext>
            </a:extLst>
          </p:cNvPr>
          <p:cNvSpPr>
            <a:spLocks noGrp="1"/>
          </p:cNvSpPr>
          <p:nvPr>
            <p:ph type="sldNum" sz="quarter" idx="12"/>
          </p:nvPr>
        </p:nvSpPr>
        <p:spPr/>
        <p:txBody>
          <a:bodyPr/>
          <a:lstStyle/>
          <a:p>
            <a:fld id="{BC9031A7-22E3-4FFB-ACF8-B398BE64146B}" type="slidenum">
              <a:rPr lang="en-US" smtClean="0"/>
              <a:t>‹#›</a:t>
            </a:fld>
            <a:endParaRPr lang="en-US"/>
          </a:p>
        </p:txBody>
      </p:sp>
    </p:spTree>
    <p:extLst>
      <p:ext uri="{BB962C8B-B14F-4D97-AF65-F5344CB8AC3E}">
        <p14:creationId xmlns:p14="http://schemas.microsoft.com/office/powerpoint/2010/main" val="265008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2375CE-1635-638D-9A51-CC8A2B274155}"/>
              </a:ext>
            </a:extLst>
          </p:cNvPr>
          <p:cNvSpPr>
            <a:spLocks noGrp="1"/>
          </p:cNvSpPr>
          <p:nvPr>
            <p:ph type="dt" sz="half" idx="10"/>
          </p:nvPr>
        </p:nvSpPr>
        <p:spPr/>
        <p:txBody>
          <a:bodyPr/>
          <a:lstStyle/>
          <a:p>
            <a:fld id="{69E77E23-7E8E-4DA4-B2A8-10FBC14ACECA}" type="datetimeFigureOut">
              <a:rPr lang="en-US" smtClean="0"/>
              <a:t>20/8/2023</a:t>
            </a:fld>
            <a:endParaRPr lang="en-US"/>
          </a:p>
        </p:txBody>
      </p:sp>
      <p:sp>
        <p:nvSpPr>
          <p:cNvPr id="3" name="Footer Placeholder 2">
            <a:extLst>
              <a:ext uri="{FF2B5EF4-FFF2-40B4-BE49-F238E27FC236}">
                <a16:creationId xmlns:a16="http://schemas.microsoft.com/office/drawing/2014/main" id="{9B7D96F5-2FF4-AEA4-8FC7-17302D6804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297CB6-0FAC-98C6-69BE-048B21404229}"/>
              </a:ext>
            </a:extLst>
          </p:cNvPr>
          <p:cNvSpPr>
            <a:spLocks noGrp="1"/>
          </p:cNvSpPr>
          <p:nvPr>
            <p:ph type="sldNum" sz="quarter" idx="12"/>
          </p:nvPr>
        </p:nvSpPr>
        <p:spPr/>
        <p:txBody>
          <a:bodyPr/>
          <a:lstStyle/>
          <a:p>
            <a:fld id="{BC9031A7-22E3-4FFB-ACF8-B398BE64146B}" type="slidenum">
              <a:rPr lang="en-US" smtClean="0"/>
              <a:t>‹#›</a:t>
            </a:fld>
            <a:endParaRPr lang="en-US"/>
          </a:p>
        </p:txBody>
      </p:sp>
    </p:spTree>
    <p:extLst>
      <p:ext uri="{BB962C8B-B14F-4D97-AF65-F5344CB8AC3E}">
        <p14:creationId xmlns:p14="http://schemas.microsoft.com/office/powerpoint/2010/main" val="146805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8EBC-5161-2238-1EBC-0B525AD62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D8494-8814-5B5F-4F9B-CB9E56F0D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3782A9-41B7-6943-39D4-0B7A879F6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EF330-A03F-8E77-CFB0-695B26721040}"/>
              </a:ext>
            </a:extLst>
          </p:cNvPr>
          <p:cNvSpPr>
            <a:spLocks noGrp="1"/>
          </p:cNvSpPr>
          <p:nvPr>
            <p:ph type="dt" sz="half" idx="10"/>
          </p:nvPr>
        </p:nvSpPr>
        <p:spPr/>
        <p:txBody>
          <a:bodyPr/>
          <a:lstStyle/>
          <a:p>
            <a:fld id="{69E77E23-7E8E-4DA4-B2A8-10FBC14ACECA}" type="datetimeFigureOut">
              <a:rPr lang="en-US" smtClean="0"/>
              <a:t>20/8/2023</a:t>
            </a:fld>
            <a:endParaRPr lang="en-US"/>
          </a:p>
        </p:txBody>
      </p:sp>
      <p:sp>
        <p:nvSpPr>
          <p:cNvPr id="6" name="Footer Placeholder 5">
            <a:extLst>
              <a:ext uri="{FF2B5EF4-FFF2-40B4-BE49-F238E27FC236}">
                <a16:creationId xmlns:a16="http://schemas.microsoft.com/office/drawing/2014/main" id="{09B68B4B-069C-DC9D-6CDA-97EA31E18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6B22D-0E6E-8146-70D1-764E0FCBEDD9}"/>
              </a:ext>
            </a:extLst>
          </p:cNvPr>
          <p:cNvSpPr>
            <a:spLocks noGrp="1"/>
          </p:cNvSpPr>
          <p:nvPr>
            <p:ph type="sldNum" sz="quarter" idx="12"/>
          </p:nvPr>
        </p:nvSpPr>
        <p:spPr/>
        <p:txBody>
          <a:bodyPr/>
          <a:lstStyle/>
          <a:p>
            <a:fld id="{BC9031A7-22E3-4FFB-ACF8-B398BE64146B}" type="slidenum">
              <a:rPr lang="en-US" smtClean="0"/>
              <a:t>‹#›</a:t>
            </a:fld>
            <a:endParaRPr lang="en-US"/>
          </a:p>
        </p:txBody>
      </p:sp>
    </p:spTree>
    <p:extLst>
      <p:ext uri="{BB962C8B-B14F-4D97-AF65-F5344CB8AC3E}">
        <p14:creationId xmlns:p14="http://schemas.microsoft.com/office/powerpoint/2010/main" val="225736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A03E-86B5-3EDB-355A-C3E001D8D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8F45AB-4975-1D3E-D040-F9F2873F9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4E21F7-F8BD-F0B9-4AF0-EAB7ABF73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5C104-38AA-7E27-FF0D-65304EDE4131}"/>
              </a:ext>
            </a:extLst>
          </p:cNvPr>
          <p:cNvSpPr>
            <a:spLocks noGrp="1"/>
          </p:cNvSpPr>
          <p:nvPr>
            <p:ph type="dt" sz="half" idx="10"/>
          </p:nvPr>
        </p:nvSpPr>
        <p:spPr/>
        <p:txBody>
          <a:bodyPr/>
          <a:lstStyle/>
          <a:p>
            <a:fld id="{69E77E23-7E8E-4DA4-B2A8-10FBC14ACECA}" type="datetimeFigureOut">
              <a:rPr lang="en-US" smtClean="0"/>
              <a:t>20/8/2023</a:t>
            </a:fld>
            <a:endParaRPr lang="en-US"/>
          </a:p>
        </p:txBody>
      </p:sp>
      <p:sp>
        <p:nvSpPr>
          <p:cNvPr id="6" name="Footer Placeholder 5">
            <a:extLst>
              <a:ext uri="{FF2B5EF4-FFF2-40B4-BE49-F238E27FC236}">
                <a16:creationId xmlns:a16="http://schemas.microsoft.com/office/drawing/2014/main" id="{B990E0A2-F950-C799-F90C-93C2398F8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C8839-C981-9E0A-17CB-00D872F63033}"/>
              </a:ext>
            </a:extLst>
          </p:cNvPr>
          <p:cNvSpPr>
            <a:spLocks noGrp="1"/>
          </p:cNvSpPr>
          <p:nvPr>
            <p:ph type="sldNum" sz="quarter" idx="12"/>
          </p:nvPr>
        </p:nvSpPr>
        <p:spPr/>
        <p:txBody>
          <a:bodyPr/>
          <a:lstStyle/>
          <a:p>
            <a:fld id="{BC9031A7-22E3-4FFB-ACF8-B398BE64146B}" type="slidenum">
              <a:rPr lang="en-US" smtClean="0"/>
              <a:t>‹#›</a:t>
            </a:fld>
            <a:endParaRPr lang="en-US"/>
          </a:p>
        </p:txBody>
      </p:sp>
    </p:spTree>
    <p:extLst>
      <p:ext uri="{BB962C8B-B14F-4D97-AF65-F5344CB8AC3E}">
        <p14:creationId xmlns:p14="http://schemas.microsoft.com/office/powerpoint/2010/main" val="360752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88DFD-A23A-5C05-57D7-12426AF77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17DD00-EB44-E520-5E66-F9E5EBD41B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30A90-0BA5-C9A0-42C0-56C767F03A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77E23-7E8E-4DA4-B2A8-10FBC14ACECA}" type="datetimeFigureOut">
              <a:rPr lang="en-US" smtClean="0"/>
              <a:t>20/8/2023</a:t>
            </a:fld>
            <a:endParaRPr lang="en-US"/>
          </a:p>
        </p:txBody>
      </p:sp>
      <p:sp>
        <p:nvSpPr>
          <p:cNvPr id="5" name="Footer Placeholder 4">
            <a:extLst>
              <a:ext uri="{FF2B5EF4-FFF2-40B4-BE49-F238E27FC236}">
                <a16:creationId xmlns:a16="http://schemas.microsoft.com/office/drawing/2014/main" id="{45FCD2E7-0BAB-FC28-A2E6-003802F32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881BB7-C21D-C7EC-F154-A681ABA869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031A7-22E3-4FFB-ACF8-B398BE64146B}" type="slidenum">
              <a:rPr lang="en-US" smtClean="0"/>
              <a:t>‹#›</a:t>
            </a:fld>
            <a:endParaRPr lang="en-US"/>
          </a:p>
        </p:txBody>
      </p:sp>
    </p:spTree>
    <p:extLst>
      <p:ext uri="{BB962C8B-B14F-4D97-AF65-F5344CB8AC3E}">
        <p14:creationId xmlns:p14="http://schemas.microsoft.com/office/powerpoint/2010/main" val="3246549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CE6C-20C5-AE4A-6B0B-06C1B89EAB4B}"/>
              </a:ext>
            </a:extLst>
          </p:cNvPr>
          <p:cNvSpPr>
            <a:spLocks noGrp="1"/>
          </p:cNvSpPr>
          <p:nvPr>
            <p:ph type="ctrTitle"/>
          </p:nvPr>
        </p:nvSpPr>
        <p:spPr/>
        <p:txBody>
          <a:bodyPr/>
          <a:lstStyle/>
          <a:p>
            <a:r>
              <a:rPr lang="en-US" dirty="0"/>
              <a:t>Variable, Arrays, String, Constant</a:t>
            </a:r>
          </a:p>
        </p:txBody>
      </p:sp>
      <p:sp>
        <p:nvSpPr>
          <p:cNvPr id="3" name="Subtitle 2">
            <a:extLst>
              <a:ext uri="{FF2B5EF4-FFF2-40B4-BE49-F238E27FC236}">
                <a16:creationId xmlns:a16="http://schemas.microsoft.com/office/drawing/2014/main" id="{98902C17-BD56-14ED-3E2B-814F3E300B9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6384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7569-583C-87EA-5498-7F5251E208A0}"/>
              </a:ext>
            </a:extLst>
          </p:cNvPr>
          <p:cNvSpPr>
            <a:spLocks noGrp="1"/>
          </p:cNvSpPr>
          <p:nvPr>
            <p:ph type="title"/>
          </p:nvPr>
        </p:nvSpPr>
        <p:spPr/>
        <p:txBody>
          <a:bodyPr/>
          <a:lstStyle/>
          <a:p>
            <a:r>
              <a:rPr lang="en-US" dirty="0"/>
              <a:t>Getting the Address of a Variable</a:t>
            </a:r>
          </a:p>
        </p:txBody>
      </p:sp>
      <p:sp>
        <p:nvSpPr>
          <p:cNvPr id="3" name="Content Placeholder 2">
            <a:extLst>
              <a:ext uri="{FF2B5EF4-FFF2-40B4-BE49-F238E27FC236}">
                <a16:creationId xmlns:a16="http://schemas.microsoft.com/office/drawing/2014/main" id="{E1BD33E4-F41F-15A7-5E1A-C383DE794157}"/>
              </a:ext>
            </a:extLst>
          </p:cNvPr>
          <p:cNvSpPr>
            <a:spLocks noGrp="1"/>
          </p:cNvSpPr>
          <p:nvPr>
            <p:ph idx="1"/>
          </p:nvPr>
        </p:nvSpPr>
        <p:spPr>
          <a:xfrm>
            <a:off x="711076" y="1397787"/>
            <a:ext cx="5680046" cy="4351338"/>
          </a:xfrm>
        </p:spPr>
        <p:txBody>
          <a:bodyPr>
            <a:normAutofit/>
          </a:bodyPr>
          <a:lstStyle/>
          <a:p>
            <a:r>
              <a:rPr lang="en-US" sz="2000" dirty="0"/>
              <a:t>There is LEA (Load Effective Address) instruction and alternative OFFSET operator. Both OFFSET and LEA can be used to get the offset address of the variable. </a:t>
            </a:r>
          </a:p>
          <a:p>
            <a:r>
              <a:rPr lang="en-US" sz="2000" dirty="0"/>
              <a:t>LEA is more powerful because it also allows you to get the address of an indexed variables. Getting the address of the variable can be very useful in some situations, </a:t>
            </a:r>
          </a:p>
          <a:p>
            <a:r>
              <a:rPr lang="en-US" sz="2000" dirty="0"/>
              <a:t>for example when you need to pass parameters to a procedure. </a:t>
            </a:r>
          </a:p>
        </p:txBody>
      </p:sp>
      <p:pic>
        <p:nvPicPr>
          <p:cNvPr id="5" name="Picture 4">
            <a:extLst>
              <a:ext uri="{FF2B5EF4-FFF2-40B4-BE49-F238E27FC236}">
                <a16:creationId xmlns:a16="http://schemas.microsoft.com/office/drawing/2014/main" id="{8BCAD871-726D-D231-D5D5-FB0824BF2A51}"/>
              </a:ext>
            </a:extLst>
          </p:cNvPr>
          <p:cNvPicPr>
            <a:picLocks noChangeAspect="1"/>
          </p:cNvPicPr>
          <p:nvPr/>
        </p:nvPicPr>
        <p:blipFill>
          <a:blip r:embed="rId2"/>
          <a:stretch>
            <a:fillRect/>
          </a:stretch>
        </p:blipFill>
        <p:spPr>
          <a:xfrm>
            <a:off x="6263998" y="1208015"/>
            <a:ext cx="5553075" cy="5029200"/>
          </a:xfrm>
          <a:prstGeom prst="rect">
            <a:avLst/>
          </a:prstGeom>
        </p:spPr>
      </p:pic>
      <p:pic>
        <p:nvPicPr>
          <p:cNvPr id="7" name="Picture 6">
            <a:extLst>
              <a:ext uri="{FF2B5EF4-FFF2-40B4-BE49-F238E27FC236}">
                <a16:creationId xmlns:a16="http://schemas.microsoft.com/office/drawing/2014/main" id="{76B08FB7-74FD-87E7-4A48-959B0D141A59}"/>
              </a:ext>
            </a:extLst>
          </p:cNvPr>
          <p:cNvPicPr>
            <a:picLocks noChangeAspect="1"/>
          </p:cNvPicPr>
          <p:nvPr/>
        </p:nvPicPr>
        <p:blipFill>
          <a:blip r:embed="rId3"/>
          <a:stretch>
            <a:fillRect/>
          </a:stretch>
        </p:blipFill>
        <p:spPr>
          <a:xfrm>
            <a:off x="2592197" y="4367464"/>
            <a:ext cx="3881089" cy="2414323"/>
          </a:xfrm>
          <a:prstGeom prst="rect">
            <a:avLst/>
          </a:prstGeom>
        </p:spPr>
      </p:pic>
    </p:spTree>
    <p:extLst>
      <p:ext uri="{BB962C8B-B14F-4D97-AF65-F5344CB8AC3E}">
        <p14:creationId xmlns:p14="http://schemas.microsoft.com/office/powerpoint/2010/main" val="76979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5AEC-0358-6074-7C4D-68DEE4873C7A}"/>
              </a:ext>
            </a:extLst>
          </p:cNvPr>
          <p:cNvSpPr>
            <a:spLocks noGrp="1"/>
          </p:cNvSpPr>
          <p:nvPr>
            <p:ph type="title"/>
          </p:nvPr>
        </p:nvSpPr>
        <p:spPr/>
        <p:txBody>
          <a:bodyPr/>
          <a:lstStyle/>
          <a:p>
            <a:r>
              <a:rPr lang="en-US" dirty="0"/>
              <a:t>Conditional statements(if else)</a:t>
            </a:r>
          </a:p>
        </p:txBody>
      </p:sp>
      <p:sp>
        <p:nvSpPr>
          <p:cNvPr id="3" name="Content Placeholder 2">
            <a:extLst>
              <a:ext uri="{FF2B5EF4-FFF2-40B4-BE49-F238E27FC236}">
                <a16:creationId xmlns:a16="http://schemas.microsoft.com/office/drawing/2014/main" id="{D8A8D2BD-0C3D-BF6C-2ADF-6A3C4384CAC2}"/>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D5FCE18-D0B9-5410-8C31-C80FFFF42DCF}"/>
              </a:ext>
            </a:extLst>
          </p:cNvPr>
          <p:cNvSpPr/>
          <p:nvPr/>
        </p:nvSpPr>
        <p:spPr>
          <a:xfrm>
            <a:off x="343949" y="1825625"/>
            <a:ext cx="3632433" cy="44157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ORG 100h   ; Origin address where the program will be loaded</a:t>
            </a:r>
          </a:p>
          <a:p>
            <a:endParaRPr lang="en-US" dirty="0"/>
          </a:p>
          <a:p>
            <a:r>
              <a:rPr lang="en-US" dirty="0"/>
              <a:t>MOV AH, 0   ; Clear AH register</a:t>
            </a:r>
          </a:p>
          <a:p>
            <a:r>
              <a:rPr lang="en-US" dirty="0"/>
              <a:t>MOV AL, 5   ; Load AL with the number to be checked</a:t>
            </a:r>
          </a:p>
          <a:p>
            <a:endParaRPr lang="en-US" dirty="0"/>
          </a:p>
          <a:p>
            <a:r>
              <a:rPr lang="en-US" dirty="0"/>
              <a:t>CMP AL, 0   ; Compare AL with 0</a:t>
            </a:r>
          </a:p>
          <a:p>
            <a:r>
              <a:rPr lang="en-US" dirty="0"/>
              <a:t>JG Positive ; Jump to Positive if AL &gt; 0</a:t>
            </a:r>
          </a:p>
          <a:p>
            <a:r>
              <a:rPr lang="en-US" dirty="0"/>
              <a:t>JZ </a:t>
            </a:r>
            <a:r>
              <a:rPr lang="en-US" dirty="0" err="1"/>
              <a:t>NonPositive</a:t>
            </a:r>
            <a:r>
              <a:rPr lang="en-US" dirty="0"/>
              <a:t> ; Jump to </a:t>
            </a:r>
            <a:r>
              <a:rPr lang="en-US" dirty="0" err="1"/>
              <a:t>NonPositive</a:t>
            </a:r>
            <a:r>
              <a:rPr lang="en-US" dirty="0"/>
              <a:t> if AL = 0</a:t>
            </a:r>
          </a:p>
        </p:txBody>
      </p:sp>
      <p:sp>
        <p:nvSpPr>
          <p:cNvPr id="5" name="Rectangle 4">
            <a:extLst>
              <a:ext uri="{FF2B5EF4-FFF2-40B4-BE49-F238E27FC236}">
                <a16:creationId xmlns:a16="http://schemas.microsoft.com/office/drawing/2014/main" id="{5D2C3C73-24B4-E52A-06D1-1D6B3F547D26}"/>
              </a:ext>
            </a:extLst>
          </p:cNvPr>
          <p:cNvSpPr/>
          <p:nvPr/>
        </p:nvSpPr>
        <p:spPr>
          <a:xfrm>
            <a:off x="4127383" y="1825625"/>
            <a:ext cx="3473043" cy="44828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Positive:</a:t>
            </a:r>
          </a:p>
          <a:p>
            <a:r>
              <a:rPr lang="en-US" dirty="0"/>
              <a:t>    ; Print "Positive" message (you need to implement printing routine)</a:t>
            </a:r>
          </a:p>
          <a:p>
            <a:r>
              <a:rPr lang="en-US" dirty="0"/>
              <a:t>    ; For example, you could use DOS interrupt 21h to print the message</a:t>
            </a:r>
          </a:p>
          <a:p>
            <a:r>
              <a:rPr lang="en-US" dirty="0"/>
              <a:t>    ; AH = 9, DX points to the string</a:t>
            </a:r>
          </a:p>
          <a:p>
            <a:r>
              <a:rPr lang="en-US" dirty="0"/>
              <a:t>    MOV AH, 9</a:t>
            </a:r>
          </a:p>
          <a:p>
            <a:r>
              <a:rPr lang="en-US" dirty="0"/>
              <a:t>    LEA DX, </a:t>
            </a:r>
            <a:r>
              <a:rPr lang="en-US" dirty="0" err="1"/>
              <a:t>PositiveMsg</a:t>
            </a:r>
            <a:endParaRPr lang="en-US" dirty="0"/>
          </a:p>
          <a:p>
            <a:r>
              <a:rPr lang="en-US" dirty="0"/>
              <a:t>    INT 21h</a:t>
            </a:r>
          </a:p>
          <a:p>
            <a:endParaRPr lang="en-US" dirty="0"/>
          </a:p>
          <a:p>
            <a:r>
              <a:rPr lang="en-US" dirty="0"/>
              <a:t>    JMP </a:t>
            </a:r>
            <a:r>
              <a:rPr lang="en-US" dirty="0" err="1"/>
              <a:t>EndProgram</a:t>
            </a:r>
            <a:r>
              <a:rPr lang="en-US" dirty="0"/>
              <a:t> ; Jump to the end of the program</a:t>
            </a:r>
          </a:p>
        </p:txBody>
      </p:sp>
      <p:sp>
        <p:nvSpPr>
          <p:cNvPr id="6" name="Rectangle 5">
            <a:extLst>
              <a:ext uri="{FF2B5EF4-FFF2-40B4-BE49-F238E27FC236}">
                <a16:creationId xmlns:a16="http://schemas.microsoft.com/office/drawing/2014/main" id="{E2C02987-7223-11B0-691B-F074DFC23BD6}"/>
              </a:ext>
            </a:extLst>
          </p:cNvPr>
          <p:cNvSpPr/>
          <p:nvPr/>
        </p:nvSpPr>
        <p:spPr>
          <a:xfrm>
            <a:off x="7721367" y="1825625"/>
            <a:ext cx="4023220" cy="44828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t>NonPositive</a:t>
            </a:r>
            <a:r>
              <a:rPr lang="en-US" dirty="0"/>
              <a:t>:</a:t>
            </a:r>
          </a:p>
          <a:p>
            <a:r>
              <a:rPr lang="en-US" dirty="0"/>
              <a:t>    ; Print "Non-Positive" message</a:t>
            </a:r>
          </a:p>
          <a:p>
            <a:r>
              <a:rPr lang="en-US" dirty="0"/>
              <a:t>    MOV AH, 9</a:t>
            </a:r>
          </a:p>
          <a:p>
            <a:r>
              <a:rPr lang="en-US" dirty="0"/>
              <a:t>    LEA DX, </a:t>
            </a:r>
            <a:r>
              <a:rPr lang="en-US" dirty="0" err="1"/>
              <a:t>NonPositiveMsg</a:t>
            </a:r>
            <a:endParaRPr lang="en-US" dirty="0"/>
          </a:p>
          <a:p>
            <a:r>
              <a:rPr lang="en-US" dirty="0"/>
              <a:t>    INT 21h</a:t>
            </a:r>
          </a:p>
          <a:p>
            <a:endParaRPr lang="en-US" dirty="0"/>
          </a:p>
          <a:p>
            <a:r>
              <a:rPr lang="en-US" dirty="0" err="1"/>
              <a:t>EndProgram</a:t>
            </a:r>
            <a:r>
              <a:rPr lang="en-US" dirty="0"/>
              <a:t>:</a:t>
            </a:r>
          </a:p>
          <a:p>
            <a:r>
              <a:rPr lang="en-US" dirty="0"/>
              <a:t>    ; Exit the program</a:t>
            </a:r>
          </a:p>
          <a:p>
            <a:r>
              <a:rPr lang="en-US" dirty="0"/>
              <a:t>    MOV AH, 4Ch</a:t>
            </a:r>
          </a:p>
          <a:p>
            <a:r>
              <a:rPr lang="en-US" dirty="0"/>
              <a:t>    INT 21h</a:t>
            </a:r>
          </a:p>
          <a:p>
            <a:endParaRPr lang="en-US" dirty="0"/>
          </a:p>
          <a:p>
            <a:r>
              <a:rPr lang="en-US" dirty="0" err="1"/>
              <a:t>PositiveMsg</a:t>
            </a:r>
            <a:r>
              <a:rPr lang="en-US" dirty="0"/>
              <a:t> DB "Positive$", 0</a:t>
            </a:r>
          </a:p>
          <a:p>
            <a:r>
              <a:rPr lang="en-US" dirty="0" err="1"/>
              <a:t>NonPositiveMsg</a:t>
            </a:r>
            <a:r>
              <a:rPr lang="en-US" dirty="0"/>
              <a:t> DB "Non-Positive$", 0</a:t>
            </a:r>
          </a:p>
          <a:p>
            <a:endParaRPr lang="en-US" dirty="0"/>
          </a:p>
          <a:p>
            <a:r>
              <a:rPr lang="en-US" dirty="0"/>
              <a:t>RET</a:t>
            </a:r>
          </a:p>
          <a:p>
            <a:r>
              <a:rPr lang="en-US" dirty="0"/>
              <a:t>END</a:t>
            </a:r>
          </a:p>
        </p:txBody>
      </p:sp>
    </p:spTree>
    <p:extLst>
      <p:ext uri="{BB962C8B-B14F-4D97-AF65-F5344CB8AC3E}">
        <p14:creationId xmlns:p14="http://schemas.microsoft.com/office/powerpoint/2010/main" val="330069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1F8A-CD92-9BFC-2537-DE6E60AEA082}"/>
              </a:ext>
            </a:extLst>
          </p:cNvPr>
          <p:cNvSpPr>
            <a:spLocks noGrp="1"/>
          </p:cNvSpPr>
          <p:nvPr>
            <p:ph type="title"/>
          </p:nvPr>
        </p:nvSpPr>
        <p:spPr/>
        <p:txBody>
          <a:bodyPr/>
          <a:lstStyle/>
          <a:p>
            <a:r>
              <a:rPr lang="en-US" dirty="0"/>
              <a:t>Conditional statements(if else)</a:t>
            </a:r>
          </a:p>
        </p:txBody>
      </p:sp>
      <p:pic>
        <p:nvPicPr>
          <p:cNvPr id="5" name="Content Placeholder 4">
            <a:extLst>
              <a:ext uri="{FF2B5EF4-FFF2-40B4-BE49-F238E27FC236}">
                <a16:creationId xmlns:a16="http://schemas.microsoft.com/office/drawing/2014/main" id="{60383F8C-C0B0-29A6-D060-EA54887DDCED}"/>
              </a:ext>
            </a:extLst>
          </p:cNvPr>
          <p:cNvPicPr>
            <a:picLocks noGrp="1" noChangeAspect="1"/>
          </p:cNvPicPr>
          <p:nvPr>
            <p:ph idx="1"/>
          </p:nvPr>
        </p:nvPicPr>
        <p:blipFill>
          <a:blip r:embed="rId2"/>
          <a:stretch>
            <a:fillRect/>
          </a:stretch>
        </p:blipFill>
        <p:spPr>
          <a:xfrm>
            <a:off x="3248670" y="1825625"/>
            <a:ext cx="5694660" cy="4351338"/>
          </a:xfrm>
        </p:spPr>
      </p:pic>
    </p:spTree>
    <p:extLst>
      <p:ext uri="{BB962C8B-B14F-4D97-AF65-F5344CB8AC3E}">
        <p14:creationId xmlns:p14="http://schemas.microsoft.com/office/powerpoint/2010/main" val="326714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CAFD-78DF-5199-62AE-DEE24F94BF08}"/>
              </a:ext>
            </a:extLst>
          </p:cNvPr>
          <p:cNvSpPr>
            <a:spLocks noGrp="1"/>
          </p:cNvSpPr>
          <p:nvPr>
            <p:ph type="title"/>
          </p:nvPr>
        </p:nvSpPr>
        <p:spPr/>
        <p:txBody>
          <a:bodyPr/>
          <a:lstStyle/>
          <a:p>
            <a:r>
              <a:rPr lang="en-US" dirty="0"/>
              <a:t>Conditional statements(if else)</a:t>
            </a:r>
          </a:p>
        </p:txBody>
      </p:sp>
      <p:sp>
        <p:nvSpPr>
          <p:cNvPr id="3" name="Content Placeholder 2">
            <a:extLst>
              <a:ext uri="{FF2B5EF4-FFF2-40B4-BE49-F238E27FC236}">
                <a16:creationId xmlns:a16="http://schemas.microsoft.com/office/drawing/2014/main" id="{C58F23E7-D2D0-79F2-C9E2-C447A7E907A3}"/>
              </a:ext>
            </a:extLst>
          </p:cNvPr>
          <p:cNvSpPr>
            <a:spLocks noGrp="1"/>
          </p:cNvSpPr>
          <p:nvPr>
            <p:ph idx="1"/>
          </p:nvPr>
        </p:nvSpPr>
        <p:spPr/>
        <p:txBody>
          <a:bodyPr/>
          <a:lstStyle/>
          <a:p>
            <a:r>
              <a:rPr lang="en-US" dirty="0"/>
              <a:t>"Positive$" and "Non-Positive$": These are the actual string values that you want to store in memory. The $ symbol indicates the end of the string. Strings in assembly are often null-terminated, meaning they are followed by a null (0) byte to mark the end of the string.</a:t>
            </a:r>
          </a:p>
          <a:p>
            <a:r>
              <a:rPr lang="en-US" dirty="0"/>
              <a:t>0: This is the null byte that terminates the string. It's added at the end of each string to indicate the end of the string.</a:t>
            </a:r>
          </a:p>
        </p:txBody>
      </p:sp>
    </p:spTree>
    <p:extLst>
      <p:ext uri="{BB962C8B-B14F-4D97-AF65-F5344CB8AC3E}">
        <p14:creationId xmlns:p14="http://schemas.microsoft.com/office/powerpoint/2010/main" val="170244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41B14-8F9F-5B6C-A295-5A4909A9FC85}"/>
              </a:ext>
            </a:extLst>
          </p:cNvPr>
          <p:cNvSpPr>
            <a:spLocks noGrp="1"/>
          </p:cNvSpPr>
          <p:nvPr>
            <p:ph type="title"/>
          </p:nvPr>
        </p:nvSpPr>
        <p:spPr/>
        <p:txBody>
          <a:bodyPr/>
          <a:lstStyle/>
          <a:p>
            <a:r>
              <a:rPr lang="en-US" dirty="0"/>
              <a:t>String operations(LODSB,STOSB)</a:t>
            </a:r>
          </a:p>
        </p:txBody>
      </p:sp>
      <p:pic>
        <p:nvPicPr>
          <p:cNvPr id="11" name="Content Placeholder 10">
            <a:extLst>
              <a:ext uri="{FF2B5EF4-FFF2-40B4-BE49-F238E27FC236}">
                <a16:creationId xmlns:a16="http://schemas.microsoft.com/office/drawing/2014/main" id="{877DF314-F5CB-F959-3CBE-F43EB3642ABC}"/>
              </a:ext>
            </a:extLst>
          </p:cNvPr>
          <p:cNvPicPr>
            <a:picLocks noGrp="1" noChangeAspect="1"/>
          </p:cNvPicPr>
          <p:nvPr>
            <p:ph idx="1"/>
          </p:nvPr>
        </p:nvPicPr>
        <p:blipFill>
          <a:blip r:embed="rId2"/>
          <a:stretch>
            <a:fillRect/>
          </a:stretch>
        </p:blipFill>
        <p:spPr>
          <a:xfrm>
            <a:off x="1054653" y="2697163"/>
            <a:ext cx="9277350" cy="3305175"/>
          </a:xfrm>
        </p:spPr>
      </p:pic>
    </p:spTree>
    <p:extLst>
      <p:ext uri="{BB962C8B-B14F-4D97-AF65-F5344CB8AC3E}">
        <p14:creationId xmlns:p14="http://schemas.microsoft.com/office/powerpoint/2010/main" val="262766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5D41-EDC5-8CEB-168B-7C2360444BA6}"/>
              </a:ext>
            </a:extLst>
          </p:cNvPr>
          <p:cNvSpPr>
            <a:spLocks noGrp="1"/>
          </p:cNvSpPr>
          <p:nvPr>
            <p:ph type="title"/>
          </p:nvPr>
        </p:nvSpPr>
        <p:spPr/>
        <p:txBody>
          <a:bodyPr/>
          <a:lstStyle/>
          <a:p>
            <a:r>
              <a:rPr lang="en-US" dirty="0"/>
              <a:t>String operations and rep instruction</a:t>
            </a:r>
          </a:p>
        </p:txBody>
      </p:sp>
      <p:pic>
        <p:nvPicPr>
          <p:cNvPr id="5" name="Content Placeholder 4">
            <a:extLst>
              <a:ext uri="{FF2B5EF4-FFF2-40B4-BE49-F238E27FC236}">
                <a16:creationId xmlns:a16="http://schemas.microsoft.com/office/drawing/2014/main" id="{8DF48691-68F4-E854-DAFF-319B03D75175}"/>
              </a:ext>
            </a:extLst>
          </p:cNvPr>
          <p:cNvPicPr>
            <a:picLocks noGrp="1" noChangeAspect="1"/>
          </p:cNvPicPr>
          <p:nvPr>
            <p:ph idx="1"/>
          </p:nvPr>
        </p:nvPicPr>
        <p:blipFill>
          <a:blip r:embed="rId2"/>
          <a:stretch>
            <a:fillRect/>
          </a:stretch>
        </p:blipFill>
        <p:spPr>
          <a:xfrm>
            <a:off x="4517296" y="2454924"/>
            <a:ext cx="7477125" cy="2438400"/>
          </a:xfrm>
        </p:spPr>
      </p:pic>
      <p:pic>
        <p:nvPicPr>
          <p:cNvPr id="3" name="Picture 4" descr="String Instruction in 8086">
            <a:extLst>
              <a:ext uri="{FF2B5EF4-FFF2-40B4-BE49-F238E27FC236}">
                <a16:creationId xmlns:a16="http://schemas.microsoft.com/office/drawing/2014/main" id="{E95D6E12-1CB9-2861-1708-B02C8FFC8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579" y="2771338"/>
            <a:ext cx="409575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904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A3D7-ECB2-B81C-256A-7E7D0279325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A7157F2-D0BD-07B2-8277-752349CAFA8E}"/>
              </a:ext>
            </a:extLst>
          </p:cNvPr>
          <p:cNvPicPr>
            <a:picLocks noGrp="1" noChangeAspect="1"/>
          </p:cNvPicPr>
          <p:nvPr>
            <p:ph idx="1"/>
          </p:nvPr>
        </p:nvPicPr>
        <p:blipFill>
          <a:blip r:embed="rId2"/>
          <a:stretch>
            <a:fillRect/>
          </a:stretch>
        </p:blipFill>
        <p:spPr>
          <a:xfrm>
            <a:off x="1470002" y="637564"/>
            <a:ext cx="8658437" cy="5224706"/>
          </a:xfrm>
        </p:spPr>
      </p:pic>
    </p:spTree>
    <p:extLst>
      <p:ext uri="{BB962C8B-B14F-4D97-AF65-F5344CB8AC3E}">
        <p14:creationId xmlns:p14="http://schemas.microsoft.com/office/powerpoint/2010/main" val="351419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EF08-B428-683A-4C89-A85E9D308E1E}"/>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286B44A4-3ED3-3292-3F56-678EA4761205}"/>
              </a:ext>
            </a:extLst>
          </p:cNvPr>
          <p:cNvSpPr>
            <a:spLocks noGrp="1"/>
          </p:cNvSpPr>
          <p:nvPr>
            <p:ph idx="1"/>
          </p:nvPr>
        </p:nvSpPr>
        <p:spPr/>
        <p:txBody>
          <a:bodyPr/>
          <a:lstStyle/>
          <a:p>
            <a:r>
              <a:rPr lang="en-US" dirty="0"/>
              <a:t>Our compiler supports two types of variables: BYTE and WORD. </a:t>
            </a:r>
          </a:p>
          <a:p>
            <a:endParaRPr lang="en-US" dirty="0"/>
          </a:p>
        </p:txBody>
      </p:sp>
      <p:pic>
        <p:nvPicPr>
          <p:cNvPr id="5" name="Picture 4">
            <a:extLst>
              <a:ext uri="{FF2B5EF4-FFF2-40B4-BE49-F238E27FC236}">
                <a16:creationId xmlns:a16="http://schemas.microsoft.com/office/drawing/2014/main" id="{5B2DD8CE-BAD7-B453-D1D8-6960A8AA8042}"/>
              </a:ext>
            </a:extLst>
          </p:cNvPr>
          <p:cNvPicPr>
            <a:picLocks noChangeAspect="1"/>
          </p:cNvPicPr>
          <p:nvPr/>
        </p:nvPicPr>
        <p:blipFill>
          <a:blip r:embed="rId2"/>
          <a:stretch>
            <a:fillRect/>
          </a:stretch>
        </p:blipFill>
        <p:spPr>
          <a:xfrm>
            <a:off x="441471" y="2930991"/>
            <a:ext cx="6477000" cy="2724150"/>
          </a:xfrm>
          <a:prstGeom prst="rect">
            <a:avLst/>
          </a:prstGeom>
        </p:spPr>
      </p:pic>
      <p:pic>
        <p:nvPicPr>
          <p:cNvPr id="7" name="Picture 6">
            <a:extLst>
              <a:ext uri="{FF2B5EF4-FFF2-40B4-BE49-F238E27FC236}">
                <a16:creationId xmlns:a16="http://schemas.microsoft.com/office/drawing/2014/main" id="{31CEA78C-110E-FEF8-394B-FFCBB79C540C}"/>
              </a:ext>
            </a:extLst>
          </p:cNvPr>
          <p:cNvPicPr>
            <a:picLocks noChangeAspect="1"/>
          </p:cNvPicPr>
          <p:nvPr/>
        </p:nvPicPr>
        <p:blipFill>
          <a:blip r:embed="rId3"/>
          <a:stretch>
            <a:fillRect/>
          </a:stretch>
        </p:blipFill>
        <p:spPr>
          <a:xfrm>
            <a:off x="6918471" y="2930991"/>
            <a:ext cx="4735638" cy="2630910"/>
          </a:xfrm>
          <a:prstGeom prst="rect">
            <a:avLst/>
          </a:prstGeom>
        </p:spPr>
      </p:pic>
    </p:spTree>
    <p:extLst>
      <p:ext uri="{BB962C8B-B14F-4D97-AF65-F5344CB8AC3E}">
        <p14:creationId xmlns:p14="http://schemas.microsoft.com/office/powerpoint/2010/main" val="242452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C0CC-FA5B-6ADB-E93A-EFFD8AE29C27}"/>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41044F9-F12F-867A-7A52-F3E8C1B14719}"/>
              </a:ext>
            </a:extLst>
          </p:cNvPr>
          <p:cNvSpPr>
            <a:spLocks noGrp="1"/>
          </p:cNvSpPr>
          <p:nvPr>
            <p:ph idx="1"/>
          </p:nvPr>
        </p:nvSpPr>
        <p:spPr/>
        <p:txBody>
          <a:bodyPr/>
          <a:lstStyle/>
          <a:p>
            <a:pPr algn="just"/>
            <a:r>
              <a:rPr lang="en-US" dirty="0"/>
              <a:t>Arrays can be seen as chains of variables. A text string is an example of a byte array; each character is presented as an ASCII code value (0..255).</a:t>
            </a:r>
            <a:endParaRPr lang="pt-BR" dirty="0"/>
          </a:p>
          <a:p>
            <a:pPr lvl="1" algn="just"/>
            <a:r>
              <a:rPr lang="pt-BR" i="1" dirty="0"/>
              <a:t>a DB 48h, 65h, 6Ch, 6Ch, 6Fh, 00h </a:t>
            </a:r>
          </a:p>
          <a:p>
            <a:pPr lvl="1" algn="just"/>
            <a:r>
              <a:rPr lang="pt-BR" i="1" dirty="0"/>
              <a:t>b DB 'Hello', 0 </a:t>
            </a:r>
          </a:p>
          <a:p>
            <a:pPr algn="just"/>
            <a:r>
              <a:rPr lang="en-US" dirty="0"/>
              <a:t>b is an exact copy of the array; when the compiler sees a string inside quotes, it automatically converts it to a set of bytes. This chart shows a part of the memory where these arrays are declared: </a:t>
            </a:r>
            <a:endParaRPr lang="pt-BR" dirty="0"/>
          </a:p>
          <a:p>
            <a:pPr algn="just"/>
            <a:endParaRPr lang="en-US" dirty="0"/>
          </a:p>
        </p:txBody>
      </p:sp>
      <p:pic>
        <p:nvPicPr>
          <p:cNvPr id="5" name="Picture 4">
            <a:extLst>
              <a:ext uri="{FF2B5EF4-FFF2-40B4-BE49-F238E27FC236}">
                <a16:creationId xmlns:a16="http://schemas.microsoft.com/office/drawing/2014/main" id="{9E1D1EA3-F746-ABBD-BD47-24898EDFD991}"/>
              </a:ext>
            </a:extLst>
          </p:cNvPr>
          <p:cNvPicPr>
            <a:picLocks noChangeAspect="1"/>
          </p:cNvPicPr>
          <p:nvPr/>
        </p:nvPicPr>
        <p:blipFill>
          <a:blip r:embed="rId2"/>
          <a:stretch>
            <a:fillRect/>
          </a:stretch>
        </p:blipFill>
        <p:spPr>
          <a:xfrm>
            <a:off x="2438225" y="5158793"/>
            <a:ext cx="5067300" cy="1238250"/>
          </a:xfrm>
          <a:prstGeom prst="rect">
            <a:avLst/>
          </a:prstGeom>
        </p:spPr>
      </p:pic>
    </p:spTree>
    <p:extLst>
      <p:ext uri="{BB962C8B-B14F-4D97-AF65-F5344CB8AC3E}">
        <p14:creationId xmlns:p14="http://schemas.microsoft.com/office/powerpoint/2010/main" val="98888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9414-66DC-E05F-8060-D55E66E26AEE}"/>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FEE14975-CA59-1F63-10C8-8ACC3EB479CB}"/>
              </a:ext>
            </a:extLst>
          </p:cNvPr>
          <p:cNvSpPr>
            <a:spLocks noGrp="1"/>
          </p:cNvSpPr>
          <p:nvPr>
            <p:ph idx="1"/>
          </p:nvPr>
        </p:nvSpPr>
        <p:spPr/>
        <p:txBody>
          <a:bodyPr/>
          <a:lstStyle/>
          <a:p>
            <a:r>
              <a:rPr lang="en-US" dirty="0"/>
              <a:t>You can access the value of any element in array using square brackets, for example: </a:t>
            </a:r>
          </a:p>
          <a:p>
            <a:pPr lvl="1"/>
            <a:r>
              <a:rPr lang="en-US" i="1" dirty="0"/>
              <a:t>MOV AL, a[3] </a:t>
            </a:r>
          </a:p>
          <a:p>
            <a:r>
              <a:rPr lang="en-US" dirty="0"/>
              <a:t>You can also use any of the memory index registers BX, SI, DI, BP, for example: </a:t>
            </a:r>
          </a:p>
          <a:p>
            <a:pPr lvl="1"/>
            <a:r>
              <a:rPr lang="en-US" i="1" dirty="0"/>
              <a:t>MOV SI, 3 </a:t>
            </a:r>
          </a:p>
          <a:p>
            <a:pPr lvl="1"/>
            <a:r>
              <a:rPr lang="en-US" i="1" dirty="0"/>
              <a:t>MOV AL, a[SI]</a:t>
            </a:r>
          </a:p>
        </p:txBody>
      </p:sp>
    </p:spTree>
    <p:extLst>
      <p:ext uri="{BB962C8B-B14F-4D97-AF65-F5344CB8AC3E}">
        <p14:creationId xmlns:p14="http://schemas.microsoft.com/office/powerpoint/2010/main" val="1673134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CB69-9477-F2F9-75DA-FEAC0C335B8A}"/>
              </a:ext>
            </a:extLst>
          </p:cNvPr>
          <p:cNvSpPr>
            <a:spLocks noGrp="1"/>
          </p:cNvSpPr>
          <p:nvPr>
            <p:ph type="title"/>
          </p:nvPr>
        </p:nvSpPr>
        <p:spPr/>
        <p:txBody>
          <a:bodyPr/>
          <a:lstStyle/>
          <a:p>
            <a:r>
              <a:rPr lang="en-US" dirty="0"/>
              <a:t>Arrays</a:t>
            </a:r>
          </a:p>
        </p:txBody>
      </p:sp>
      <p:pic>
        <p:nvPicPr>
          <p:cNvPr id="5" name="Content Placeholder 4">
            <a:extLst>
              <a:ext uri="{FF2B5EF4-FFF2-40B4-BE49-F238E27FC236}">
                <a16:creationId xmlns:a16="http://schemas.microsoft.com/office/drawing/2014/main" id="{C45A2E96-4040-AB2E-61C9-097F5EB12928}"/>
              </a:ext>
            </a:extLst>
          </p:cNvPr>
          <p:cNvPicPr>
            <a:picLocks noGrp="1" noChangeAspect="1"/>
          </p:cNvPicPr>
          <p:nvPr>
            <p:ph idx="1"/>
          </p:nvPr>
        </p:nvPicPr>
        <p:blipFill>
          <a:blip r:embed="rId2"/>
          <a:stretch>
            <a:fillRect/>
          </a:stretch>
        </p:blipFill>
        <p:spPr>
          <a:xfrm>
            <a:off x="1686188" y="1690688"/>
            <a:ext cx="7780920" cy="4549759"/>
          </a:xfrm>
        </p:spPr>
      </p:pic>
    </p:spTree>
    <p:extLst>
      <p:ext uri="{BB962C8B-B14F-4D97-AF65-F5344CB8AC3E}">
        <p14:creationId xmlns:p14="http://schemas.microsoft.com/office/powerpoint/2010/main" val="191514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18D6-AB0F-475A-195C-C7FA06DBFD0A}"/>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A98AE754-FEC9-38E7-850F-2FE3D6B2DB4B}"/>
              </a:ext>
            </a:extLst>
          </p:cNvPr>
          <p:cNvSpPr>
            <a:spLocks noGrp="1"/>
          </p:cNvSpPr>
          <p:nvPr>
            <p:ph idx="1"/>
          </p:nvPr>
        </p:nvSpPr>
        <p:spPr/>
        <p:txBody>
          <a:bodyPr>
            <a:normAutofit fontScale="92500" lnSpcReduction="20000"/>
          </a:bodyPr>
          <a:lstStyle/>
          <a:p>
            <a:pPr marL="0" indent="0">
              <a:buNone/>
            </a:pPr>
            <a:r>
              <a:rPr lang="en-US" i="1" dirty="0"/>
              <a:t>array DW 10, 20, 30, 40, 50</a:t>
            </a:r>
          </a:p>
          <a:p>
            <a:pPr marL="0" indent="0">
              <a:buNone/>
            </a:pPr>
            <a:r>
              <a:rPr lang="en-US" i="1" dirty="0"/>
              <a:t>mov </a:t>
            </a:r>
            <a:r>
              <a:rPr lang="en-US" i="1" dirty="0" err="1"/>
              <a:t>si</a:t>
            </a:r>
            <a:r>
              <a:rPr lang="en-US" i="1" dirty="0"/>
              <a:t>, 0</a:t>
            </a:r>
          </a:p>
          <a:p>
            <a:pPr marL="0" indent="0">
              <a:buNone/>
            </a:pPr>
            <a:r>
              <a:rPr lang="en-US" i="1" dirty="0" err="1"/>
              <a:t>loop_start</a:t>
            </a:r>
            <a:r>
              <a:rPr lang="en-US" i="1" dirty="0"/>
              <a:t>:</a:t>
            </a:r>
          </a:p>
          <a:p>
            <a:pPr marL="0" indent="0">
              <a:buNone/>
            </a:pPr>
            <a:r>
              <a:rPr lang="en-US" i="1" dirty="0"/>
              <a:t>mov ax, array[</a:t>
            </a:r>
            <a:r>
              <a:rPr lang="en-US" i="1" dirty="0" err="1"/>
              <a:t>si</a:t>
            </a:r>
            <a:r>
              <a:rPr lang="en-US" i="1" dirty="0"/>
              <a:t>]          ; Load array element at index </a:t>
            </a:r>
            <a:r>
              <a:rPr lang="en-US" i="1" dirty="0" err="1"/>
              <a:t>si</a:t>
            </a:r>
            <a:r>
              <a:rPr lang="en-US" i="1" dirty="0"/>
              <a:t> into AX</a:t>
            </a:r>
          </a:p>
          <a:p>
            <a:pPr marL="0" indent="0">
              <a:buNone/>
            </a:pPr>
            <a:r>
              <a:rPr lang="en-US" i="1" dirty="0"/>
              <a:t>; Do something with the element in AX, e.g., print it</a:t>
            </a:r>
          </a:p>
          <a:p>
            <a:pPr marL="0" indent="0">
              <a:buNone/>
            </a:pPr>
            <a:r>
              <a:rPr lang="en-US" i="1" dirty="0"/>
              <a:t>; (printing code not shown in this example)</a:t>
            </a:r>
          </a:p>
          <a:p>
            <a:pPr marL="0" indent="0">
              <a:buNone/>
            </a:pPr>
            <a:endParaRPr lang="en-US" i="1" dirty="0"/>
          </a:p>
          <a:p>
            <a:pPr marL="0" indent="0">
              <a:buNone/>
            </a:pPr>
            <a:r>
              <a:rPr lang="en-US" i="1" dirty="0" err="1"/>
              <a:t>inc</a:t>
            </a:r>
            <a:r>
              <a:rPr lang="en-US" i="1" dirty="0"/>
              <a:t> </a:t>
            </a:r>
            <a:r>
              <a:rPr lang="en-US" i="1" dirty="0" err="1"/>
              <a:t>si</a:t>
            </a:r>
            <a:r>
              <a:rPr lang="en-US" i="1" dirty="0"/>
              <a:t>                     ; Move to the next index</a:t>
            </a:r>
          </a:p>
          <a:p>
            <a:pPr marL="0" indent="0">
              <a:buNone/>
            </a:pPr>
            <a:r>
              <a:rPr lang="en-US" i="1" dirty="0" err="1"/>
              <a:t>cmp</a:t>
            </a:r>
            <a:r>
              <a:rPr lang="en-US" i="1" dirty="0"/>
              <a:t> </a:t>
            </a:r>
            <a:r>
              <a:rPr lang="en-US" i="1" dirty="0" err="1"/>
              <a:t>si</a:t>
            </a:r>
            <a:r>
              <a:rPr lang="en-US" i="1" dirty="0"/>
              <a:t>, 5                  ; Compare with the number of elements in the array</a:t>
            </a:r>
          </a:p>
          <a:p>
            <a:pPr marL="0" indent="0">
              <a:buNone/>
            </a:pPr>
            <a:r>
              <a:rPr lang="en-US" i="1" dirty="0" err="1"/>
              <a:t>jl</a:t>
            </a:r>
            <a:r>
              <a:rPr lang="en-US" i="1" dirty="0"/>
              <a:t> </a:t>
            </a:r>
            <a:r>
              <a:rPr lang="en-US" i="1" dirty="0" err="1"/>
              <a:t>loop_start</a:t>
            </a:r>
            <a:endParaRPr lang="en-US" i="1" dirty="0"/>
          </a:p>
        </p:txBody>
      </p:sp>
    </p:spTree>
    <p:extLst>
      <p:ext uri="{BB962C8B-B14F-4D97-AF65-F5344CB8AC3E}">
        <p14:creationId xmlns:p14="http://schemas.microsoft.com/office/powerpoint/2010/main" val="36347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F7E3-5E9C-F81B-8306-455AF70E8D1E}"/>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02EFCC6-E2A2-4664-7488-009688A05BBD}"/>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8490FD03-661C-0D4C-9AF9-784DA0915CC6}"/>
              </a:ext>
            </a:extLst>
          </p:cNvPr>
          <p:cNvSpPr/>
          <p:nvPr/>
        </p:nvSpPr>
        <p:spPr>
          <a:xfrm>
            <a:off x="1065402" y="1825625"/>
            <a:ext cx="4462943" cy="40099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.MODEL SMALL</a:t>
            </a:r>
          </a:p>
          <a:p>
            <a:r>
              <a:rPr lang="en-US" dirty="0"/>
              <a:t>.STACK 100h</a:t>
            </a:r>
          </a:p>
          <a:p>
            <a:r>
              <a:rPr lang="en-US" dirty="0"/>
              <a:t>.DATA        </a:t>
            </a:r>
          </a:p>
          <a:p>
            <a:r>
              <a:rPr lang="en-US" dirty="0"/>
              <a:t>     ARR  DB   1,2,3,4,5   ;array declaration</a:t>
            </a:r>
          </a:p>
          <a:p>
            <a:r>
              <a:rPr lang="en-US" dirty="0"/>
              <a:t>.CODE</a:t>
            </a:r>
          </a:p>
          <a:p>
            <a:r>
              <a:rPr lang="en-US" dirty="0"/>
              <a:t>    MAIN PROC</a:t>
            </a:r>
          </a:p>
          <a:p>
            <a:r>
              <a:rPr lang="en-US" dirty="0"/>
              <a:t>        MOV AX,@DATA</a:t>
            </a:r>
          </a:p>
          <a:p>
            <a:r>
              <a:rPr lang="en-US" dirty="0"/>
              <a:t>        MOV DS,AX</a:t>
            </a:r>
          </a:p>
          <a:p>
            <a:r>
              <a:rPr lang="en-US" dirty="0"/>
              <a:t>        </a:t>
            </a:r>
          </a:p>
          <a:p>
            <a:r>
              <a:rPr lang="en-US" dirty="0"/>
              <a:t>        MOV CX,5</a:t>
            </a:r>
          </a:p>
          <a:p>
            <a:r>
              <a:rPr lang="en-US" dirty="0"/>
              <a:t>        MOV SI,0 </a:t>
            </a:r>
          </a:p>
          <a:p>
            <a:r>
              <a:rPr lang="en-US" dirty="0"/>
              <a:t>        MOV AH,2</a:t>
            </a:r>
          </a:p>
          <a:p>
            <a:r>
              <a:rPr lang="en-US" dirty="0"/>
              <a:t>    </a:t>
            </a:r>
          </a:p>
          <a:p>
            <a:r>
              <a:rPr lang="en-US" dirty="0"/>
              <a:t>    </a:t>
            </a:r>
          </a:p>
        </p:txBody>
      </p:sp>
      <p:sp>
        <p:nvSpPr>
          <p:cNvPr id="5" name="Rectangle 4">
            <a:extLst>
              <a:ext uri="{FF2B5EF4-FFF2-40B4-BE49-F238E27FC236}">
                <a16:creationId xmlns:a16="http://schemas.microsoft.com/office/drawing/2014/main" id="{44BE50C4-55BE-54E3-F748-E0D9612B9E88}"/>
              </a:ext>
            </a:extLst>
          </p:cNvPr>
          <p:cNvSpPr/>
          <p:nvPr/>
        </p:nvSpPr>
        <p:spPr>
          <a:xfrm>
            <a:off x="5905850" y="1887523"/>
            <a:ext cx="4890781" cy="39480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OUTPUT:</a:t>
            </a:r>
          </a:p>
          <a:p>
            <a:r>
              <a:rPr lang="en-US" dirty="0"/>
              <a:t>          MOV DL, ARR[SI]</a:t>
            </a:r>
          </a:p>
          <a:p>
            <a:r>
              <a:rPr lang="en-US" dirty="0"/>
              <a:t>          ADD DL, 30H ;convert to asking</a:t>
            </a:r>
          </a:p>
          <a:p>
            <a:r>
              <a:rPr lang="en-US" dirty="0"/>
              <a:t>          INT 21H</a:t>
            </a:r>
          </a:p>
          <a:p>
            <a:r>
              <a:rPr lang="en-US" dirty="0"/>
              <a:t>          INC SI</a:t>
            </a:r>
          </a:p>
          <a:p>
            <a:r>
              <a:rPr lang="en-US" dirty="0"/>
              <a:t>        LOOP OUTPUT </a:t>
            </a:r>
          </a:p>
          <a:p>
            <a:endParaRPr lang="en-US" dirty="0"/>
          </a:p>
          <a:p>
            <a:r>
              <a:rPr lang="en-US" dirty="0"/>
              <a:t>     MAIN ENDP</a:t>
            </a:r>
          </a:p>
          <a:p>
            <a:r>
              <a:rPr lang="en-US" dirty="0"/>
              <a:t>END MAIN</a:t>
            </a:r>
          </a:p>
        </p:txBody>
      </p:sp>
    </p:spTree>
    <p:extLst>
      <p:ext uri="{BB962C8B-B14F-4D97-AF65-F5344CB8AC3E}">
        <p14:creationId xmlns:p14="http://schemas.microsoft.com/office/powerpoint/2010/main" val="2716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CBF35E-3015-1ADE-A5AF-362C39AB8147}"/>
              </a:ext>
            </a:extLst>
          </p:cNvPr>
          <p:cNvSpPr txBox="1"/>
          <p:nvPr/>
        </p:nvSpPr>
        <p:spPr>
          <a:xfrm>
            <a:off x="134223" y="738231"/>
            <a:ext cx="11610363" cy="5632311"/>
          </a:xfrm>
          <a:prstGeom prst="rect">
            <a:avLst/>
          </a:prstGeom>
          <a:noFill/>
        </p:spPr>
        <p:txBody>
          <a:bodyPr wrap="square">
            <a:spAutoFit/>
          </a:bodyPr>
          <a:lstStyle/>
          <a:p>
            <a:r>
              <a:rPr lang="en-US" dirty="0"/>
              <a:t>.MODEL SMALL: This directive specifies the memory model to be used for the program. In this case, the SMALL memory model is used, which is commonly used for simple programs.</a:t>
            </a:r>
          </a:p>
          <a:p>
            <a:endParaRPr lang="en-US" dirty="0"/>
          </a:p>
          <a:p>
            <a:r>
              <a:rPr lang="en-US" dirty="0"/>
              <a:t>.STACK 100h: This directive reserves a stack size of 100 bytes for the program. The stack is used for temporary storage of data during subroutine calls and other operations.</a:t>
            </a:r>
          </a:p>
          <a:p>
            <a:endParaRPr lang="en-US" dirty="0"/>
          </a:p>
          <a:p>
            <a:r>
              <a:rPr lang="en-US" dirty="0"/>
              <a:t>.DATA: This section is used for declaring data variables and constants.</a:t>
            </a:r>
          </a:p>
          <a:p>
            <a:endParaRPr lang="en-US" dirty="0"/>
          </a:p>
          <a:p>
            <a:r>
              <a:rPr lang="en-US" dirty="0"/>
              <a:t>ARR DB 1,2,3,4,5: This line declares an array named ARR and initializes it with the values 1, 2, 3, 4, and 5.</a:t>
            </a:r>
          </a:p>
          <a:p>
            <a:endParaRPr lang="en-US" dirty="0"/>
          </a:p>
          <a:p>
            <a:r>
              <a:rPr lang="en-US" dirty="0"/>
              <a:t>.CODE: This section contains the actual assembly code instructions.</a:t>
            </a:r>
          </a:p>
          <a:p>
            <a:endParaRPr lang="en-US" dirty="0"/>
          </a:p>
          <a:p>
            <a:r>
              <a:rPr lang="en-US" dirty="0"/>
              <a:t>MAIN PROC: This marks the beginning of the main procedure.</a:t>
            </a:r>
          </a:p>
          <a:p>
            <a:endParaRPr lang="en-US" dirty="0"/>
          </a:p>
          <a:p>
            <a:r>
              <a:rPr lang="en-US" dirty="0"/>
              <a:t>MOV AX, @DATA: This instruction loads the segment address of the data segment into the AX register.</a:t>
            </a:r>
          </a:p>
          <a:p>
            <a:endParaRPr lang="en-US" dirty="0"/>
          </a:p>
          <a:p>
            <a:r>
              <a:rPr lang="en-US" dirty="0"/>
              <a:t>MOV DS, AX: This instruction moves the value of the AX register (which contains the segment address of the data segment) into the DS (Data Segment) register. This sets up the DS register to point to the data segment, allowing access to the declared data.</a:t>
            </a:r>
          </a:p>
          <a:p>
            <a:endParaRPr lang="en-US" dirty="0"/>
          </a:p>
        </p:txBody>
      </p:sp>
    </p:spTree>
    <p:extLst>
      <p:ext uri="{BB962C8B-B14F-4D97-AF65-F5344CB8AC3E}">
        <p14:creationId xmlns:p14="http://schemas.microsoft.com/office/powerpoint/2010/main" val="2929964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F1EA4A-7779-EE1B-EB84-14AF798DCF13}"/>
              </a:ext>
            </a:extLst>
          </p:cNvPr>
          <p:cNvSpPr txBox="1"/>
          <p:nvPr/>
        </p:nvSpPr>
        <p:spPr>
          <a:xfrm>
            <a:off x="343949" y="276838"/>
            <a:ext cx="8797953" cy="5909310"/>
          </a:xfrm>
          <a:prstGeom prst="rect">
            <a:avLst/>
          </a:prstGeom>
          <a:noFill/>
        </p:spPr>
        <p:txBody>
          <a:bodyPr wrap="square">
            <a:spAutoFit/>
          </a:bodyPr>
          <a:lstStyle/>
          <a:p>
            <a:r>
              <a:rPr lang="en-US" sz="1400" dirty="0"/>
              <a:t>MOV CX, 5: This initializes the CX register with the value 5. It will be used as a counter for looping through the array.</a:t>
            </a:r>
          </a:p>
          <a:p>
            <a:endParaRPr lang="en-US" sz="1400" dirty="0"/>
          </a:p>
          <a:p>
            <a:r>
              <a:rPr lang="en-US" sz="1400" dirty="0"/>
              <a:t>MOV SI, 0: This initializes the SI (Source Index) register with the value 0. It will be used as an index to access elements in the array.</a:t>
            </a:r>
          </a:p>
          <a:p>
            <a:endParaRPr lang="en-US" sz="1400" dirty="0"/>
          </a:p>
          <a:p>
            <a:r>
              <a:rPr lang="en-US" sz="1400" dirty="0"/>
              <a:t>MOV AH, 2: This sets up the AH register with the value 2. In the context of the DOS interrupt 21H, AH=2 is used to specify a character output function.</a:t>
            </a:r>
          </a:p>
          <a:p>
            <a:endParaRPr lang="en-US" sz="1400" dirty="0"/>
          </a:p>
          <a:p>
            <a:r>
              <a:rPr lang="en-US" sz="1400" dirty="0"/>
              <a:t>OUTPUT:: This is a label that marks the beginning of a loop named "OUTPUT".</a:t>
            </a:r>
          </a:p>
          <a:p>
            <a:endParaRPr lang="en-US" sz="1400" dirty="0"/>
          </a:p>
          <a:p>
            <a:r>
              <a:rPr lang="en-US" sz="1400" dirty="0"/>
              <a:t>MOV DL, ARR[SI]: This instruction loads the byte at the memory location pointed to by DS:SI (DS multiplied by 16 + SI) into the DL register. This effectively loads an element from the array into DL.</a:t>
            </a:r>
          </a:p>
          <a:p>
            <a:endParaRPr lang="en-US" sz="1400" dirty="0"/>
          </a:p>
          <a:p>
            <a:r>
              <a:rPr lang="en-US" sz="1400" dirty="0"/>
              <a:t>ADD DL, 30H: This adds the ASCII value of '0' (30H in hexadecimal) to the value in DL. This converts the numerical value in DL to its ASCII representation.</a:t>
            </a:r>
          </a:p>
          <a:p>
            <a:endParaRPr lang="en-US" sz="1400" dirty="0"/>
          </a:p>
          <a:p>
            <a:r>
              <a:rPr lang="en-US" sz="1400" dirty="0"/>
              <a:t>INT 21H: This triggers a software interrupt 21H (DOS interrupt). The value in AH specifies the function to be executed, which in this case is AH=2 (character output). The character in DL will be displayed on the screen.</a:t>
            </a:r>
          </a:p>
          <a:p>
            <a:endParaRPr lang="en-US" sz="1400" dirty="0"/>
          </a:p>
          <a:p>
            <a:r>
              <a:rPr lang="en-US" sz="1400" dirty="0"/>
              <a:t>INC SI: This increments the value in the SI register, effectively moving to the next element in the array.</a:t>
            </a:r>
          </a:p>
          <a:p>
            <a:endParaRPr lang="en-US" sz="1400" dirty="0"/>
          </a:p>
          <a:p>
            <a:r>
              <a:rPr lang="en-US" sz="1400" dirty="0"/>
              <a:t>LOOP OUTPUT: This instruction decrements the CX register and, if CX is not zero, transfers control back to the "OUTPUT" label. This creates a loop that iterates through the array of elements.</a:t>
            </a:r>
          </a:p>
          <a:p>
            <a:endParaRPr lang="en-US" sz="1400" dirty="0"/>
          </a:p>
          <a:p>
            <a:r>
              <a:rPr lang="en-US" sz="1400" dirty="0"/>
              <a:t>MAIN ENDP: This marks the end of the main procedure.</a:t>
            </a:r>
          </a:p>
          <a:p>
            <a:endParaRPr lang="en-US" sz="1400" dirty="0"/>
          </a:p>
          <a:p>
            <a:r>
              <a:rPr lang="en-US" sz="1400" dirty="0"/>
              <a:t>END MAIN: This marks the end of the program.</a:t>
            </a:r>
          </a:p>
        </p:txBody>
      </p:sp>
    </p:spTree>
    <p:extLst>
      <p:ext uri="{BB962C8B-B14F-4D97-AF65-F5344CB8AC3E}">
        <p14:creationId xmlns:p14="http://schemas.microsoft.com/office/powerpoint/2010/main" val="4114468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1254</Words>
  <Application>Microsoft Office PowerPoint</Application>
  <PresentationFormat>Widescreen</PresentationFormat>
  <Paragraphs>130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Variable, Arrays, String, Constant</vt:lpstr>
      <vt:lpstr>Variables</vt:lpstr>
      <vt:lpstr>Arrays</vt:lpstr>
      <vt:lpstr>Arrays</vt:lpstr>
      <vt:lpstr>Arrays</vt:lpstr>
      <vt:lpstr>Arrays</vt:lpstr>
      <vt:lpstr>Arrays</vt:lpstr>
      <vt:lpstr>PowerPoint Presentation</vt:lpstr>
      <vt:lpstr>PowerPoint Presentation</vt:lpstr>
      <vt:lpstr>Getting the Address of a Variable</vt:lpstr>
      <vt:lpstr>Conditional statements(if else)</vt:lpstr>
      <vt:lpstr>Conditional statements(if else)</vt:lpstr>
      <vt:lpstr>Conditional statements(if else)</vt:lpstr>
      <vt:lpstr>String operations(LODSB,STOSB)</vt:lpstr>
      <vt:lpstr>String operations and rep instruction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shakib shahidul</dc:creator>
  <cp:lastModifiedBy>shakib shahidul</cp:lastModifiedBy>
  <cp:revision>30</cp:revision>
  <dcterms:created xsi:type="dcterms:W3CDTF">2023-08-19T05:45:42Z</dcterms:created>
  <dcterms:modified xsi:type="dcterms:W3CDTF">2023-08-20T08:46:25Z</dcterms:modified>
</cp:coreProperties>
</file>