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307" r:id="rId3"/>
    <p:sldId id="308" r:id="rId4"/>
    <p:sldId id="311" r:id="rId5"/>
    <p:sldId id="312" r:id="rId6"/>
    <p:sldId id="313" r:id="rId7"/>
    <p:sldId id="315" r:id="rId8"/>
    <p:sldId id="316" r:id="rId9"/>
    <p:sldId id="317" r:id="rId10"/>
    <p:sldId id="337" r:id="rId11"/>
    <p:sldId id="359" r:id="rId12"/>
    <p:sldId id="318" r:id="rId13"/>
    <p:sldId id="319" r:id="rId14"/>
    <p:sldId id="320" r:id="rId15"/>
    <p:sldId id="321" r:id="rId16"/>
    <p:sldId id="322" r:id="rId17"/>
    <p:sldId id="323" r:id="rId18"/>
    <p:sldId id="324" r:id="rId19"/>
    <p:sldId id="325" r:id="rId20"/>
    <p:sldId id="314" r:id="rId21"/>
    <p:sldId id="360" r:id="rId22"/>
    <p:sldId id="326" r:id="rId23"/>
    <p:sldId id="327" r:id="rId24"/>
    <p:sldId id="328" r:id="rId25"/>
    <p:sldId id="329" r:id="rId26"/>
    <p:sldId id="330" r:id="rId27"/>
    <p:sldId id="331" r:id="rId28"/>
    <p:sldId id="332" r:id="rId29"/>
    <p:sldId id="333" r:id="rId30"/>
    <p:sldId id="334" r:id="rId31"/>
    <p:sldId id="335"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 id="353" r:id="rId48"/>
    <p:sldId id="354" r:id="rId49"/>
    <p:sldId id="355" r:id="rId50"/>
    <p:sldId id="356" r:id="rId51"/>
    <p:sldId id="357" r:id="rId52"/>
    <p:sldId id="358" r:id="rId53"/>
    <p:sldId id="336"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35" autoAdjust="0"/>
    <p:restoredTop sz="94660"/>
  </p:normalViewPr>
  <p:slideViewPr>
    <p:cSldViewPr>
      <p:cViewPr>
        <p:scale>
          <a:sx n="66" d="100"/>
          <a:sy n="66" d="100"/>
        </p:scale>
        <p:origin x="1518"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D9721-2493-438D-A79A-6ED8263C9C56}" type="datetimeFigureOut">
              <a:rPr lang="en-US" smtClean="0"/>
              <a:t>12-Nov-23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C529EF-1A8C-46F5-874B-20A76A962A49}" type="slidenum">
              <a:rPr lang="en-US" smtClean="0"/>
              <a:t>‹#›</a:t>
            </a:fld>
            <a:endParaRPr lang="en-US"/>
          </a:p>
        </p:txBody>
      </p:sp>
    </p:spTree>
    <p:extLst>
      <p:ext uri="{BB962C8B-B14F-4D97-AF65-F5344CB8AC3E}">
        <p14:creationId xmlns:p14="http://schemas.microsoft.com/office/powerpoint/2010/main" val="3117224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C529EF-1A8C-46F5-874B-20A76A962A49}" type="slidenum">
              <a:rPr lang="en-US" smtClean="0"/>
              <a:t>22</a:t>
            </a:fld>
            <a:endParaRPr lang="en-US"/>
          </a:p>
        </p:txBody>
      </p:sp>
    </p:spTree>
    <p:extLst>
      <p:ext uri="{BB962C8B-B14F-4D97-AF65-F5344CB8AC3E}">
        <p14:creationId xmlns:p14="http://schemas.microsoft.com/office/powerpoint/2010/main" val="2157581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C529EF-1A8C-46F5-874B-20A76A962A49}" type="slidenum">
              <a:rPr lang="en-US" smtClean="0"/>
              <a:t>53</a:t>
            </a:fld>
            <a:endParaRPr lang="en-US"/>
          </a:p>
        </p:txBody>
      </p:sp>
    </p:spTree>
    <p:extLst>
      <p:ext uri="{BB962C8B-B14F-4D97-AF65-F5344CB8AC3E}">
        <p14:creationId xmlns:p14="http://schemas.microsoft.com/office/powerpoint/2010/main" val="949647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076FCC62-6D4E-4CE4-8873-8AAF90828850}" type="datetime1">
              <a:rPr lang="en-US" smtClean="0"/>
              <a:t>12-Nov-23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8D1A742-2B0A-4217-9493-F2F9A7A692F3}" type="datetime1">
              <a:rPr lang="en-US" smtClean="0"/>
              <a:t>12-Nov-23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2BCCFFC-95C7-4EEB-AF26-C77944420332}" type="datetime1">
              <a:rPr lang="en-US" smtClean="0"/>
              <a:t>12-Nov-23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6C98D53F-99D6-4535-A93A-36A12BCA598B}" type="datetime1">
              <a:rPr lang="en-US" smtClean="0"/>
              <a:t>12-Nov-23</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F4262EC-7E15-4261-967F-1843DCA64CD4}" type="datetime1">
              <a:rPr lang="en-US" smtClean="0"/>
              <a:t>12-Nov-23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84D9249-7771-4D5B-9FA5-D3A793300576}" type="datetime1">
              <a:rPr lang="en-US" smtClean="0"/>
              <a:t>12-Nov-23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AC7A926F-8C91-4951-BF99-3FF19D8FE574}" type="datetime1">
              <a:rPr lang="en-US" smtClean="0"/>
              <a:t>12-Nov-23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427B3DFA-0830-439F-A9CE-5D4E07CD6527}" type="datetime1">
              <a:rPr lang="en-US" smtClean="0"/>
              <a:t>12-Nov-23</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D9823-259E-4592-933B-3BC9F0E10F06}" type="datetime1">
              <a:rPr lang="en-US" smtClean="0"/>
              <a:t>12-Nov-23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8C31BCBB-2DE8-4BDC-8E3C-8A0C1C53A299}" type="datetime1">
              <a:rPr lang="en-US" smtClean="0"/>
              <a:t>12-Nov-23</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4A40757-ECE7-4DB3-BDD1-2A83EB92A406}" type="datetime1">
              <a:rPr lang="en-US" smtClean="0"/>
              <a:t>12-Nov-23</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41E79AB-4A34-49D0-A326-4FCE89E58AA2}" type="datetime1">
              <a:rPr lang="en-US" smtClean="0"/>
              <a:t>12-Nov-23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2286000"/>
            <a:ext cx="7086600" cy="1447800"/>
          </a:xfrm>
        </p:spPr>
        <p:txBody>
          <a:bodyPr>
            <a:noAutofit/>
          </a:bodyPr>
          <a:lstStyle/>
          <a:p>
            <a:r>
              <a:rPr lang="en-US" sz="6000" dirty="0">
                <a:solidFill>
                  <a:srgbClr val="002060"/>
                </a:solidFill>
                <a:latin typeface="Calibri (Body)"/>
              </a:rPr>
              <a:t>80386 Microprocessor</a:t>
            </a:r>
          </a:p>
        </p:txBody>
      </p:sp>
      <p:sp>
        <p:nvSpPr>
          <p:cNvPr id="3" name="Content Placeholder 2"/>
          <p:cNvSpPr txBox="1">
            <a:spLocks/>
          </p:cNvSpPr>
          <p:nvPr/>
        </p:nvSpPr>
        <p:spPr>
          <a:xfrm>
            <a:off x="2514600" y="4191000"/>
            <a:ext cx="6096000" cy="2209800"/>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r>
              <a:rPr lang="en-US" dirty="0" smtClean="0"/>
              <a:t>Farhan Sadaf</a:t>
            </a:r>
          </a:p>
          <a:p>
            <a:r>
              <a:rPr lang="en-US" dirty="0" smtClean="0"/>
              <a:t>Lecturer, Dept. of CSE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08" y="384048"/>
            <a:ext cx="8077200" cy="1143000"/>
          </a:xfrm>
        </p:spPr>
        <p:txBody>
          <a:bodyPr>
            <a:noAutofit/>
          </a:bodyPr>
          <a:lstStyle/>
          <a:p>
            <a:r>
              <a:rPr lang="en-US" sz="3200" b="1" dirty="0">
                <a:solidFill>
                  <a:srgbClr val="002060"/>
                </a:solidFill>
                <a:latin typeface="Calibri (Headings)"/>
              </a:rPr>
              <a:t/>
            </a:r>
            <a:br>
              <a:rPr lang="en-US" sz="3200" b="1" dirty="0">
                <a:solidFill>
                  <a:srgbClr val="002060"/>
                </a:solidFill>
                <a:latin typeface="Calibri (Headings)"/>
              </a:rPr>
            </a:br>
            <a:r>
              <a:rPr lang="en-US" sz="4400" b="1" dirty="0">
                <a:solidFill>
                  <a:srgbClr val="002060"/>
                </a:solidFill>
                <a:latin typeface="Calibri (Headings)"/>
              </a:rPr>
              <a:t>Virtual, Linear, and Physical Addresses</a:t>
            </a:r>
          </a:p>
        </p:txBody>
      </p:sp>
      <p:sp>
        <p:nvSpPr>
          <p:cNvPr id="3" name="Content Placeholder 2"/>
          <p:cNvSpPr>
            <a:spLocks noGrp="1"/>
          </p:cNvSpPr>
          <p:nvPr>
            <p:ph sz="quarter" idx="1"/>
          </p:nvPr>
        </p:nvSpPr>
        <p:spPr>
          <a:xfrm>
            <a:off x="457200" y="1600200"/>
            <a:ext cx="8281416" cy="4873752"/>
          </a:xfrm>
        </p:spPr>
        <p:txBody>
          <a:bodyPr>
            <a:normAutofit/>
          </a:bodyPr>
          <a:lstStyle/>
          <a:p>
            <a:pPr algn="just">
              <a:buClr>
                <a:srgbClr val="002060"/>
              </a:buClr>
              <a:buFont typeface="Wingdings" panose="05000000000000000000" pitchFamily="2" charset="2"/>
              <a:buChar char="v"/>
            </a:pPr>
            <a:r>
              <a:rPr lang="en-US" b="1" dirty="0">
                <a:solidFill>
                  <a:srgbClr val="002060"/>
                </a:solidFill>
                <a:latin typeface="Calibri (Body)"/>
              </a:rPr>
              <a:t>Virtual addresses </a:t>
            </a:r>
            <a:r>
              <a:rPr lang="en-US" dirty="0">
                <a:solidFill>
                  <a:srgbClr val="002060"/>
                </a:solidFill>
                <a:latin typeface="Calibri (Body)"/>
              </a:rPr>
              <a:t>consist of a 16-bit selector and a 32-bit offset. In the flat memory model, the selectors are preloaded into segment registers CS, DS, SS, and ES, which all refer to the same linear address.</a:t>
            </a:r>
          </a:p>
          <a:p>
            <a:pPr algn="just">
              <a:buClr>
                <a:srgbClr val="002060"/>
              </a:buClr>
              <a:buFont typeface="Wingdings" panose="05000000000000000000" pitchFamily="2" charset="2"/>
              <a:buChar char="v"/>
            </a:pPr>
            <a:r>
              <a:rPr lang="en-US" b="1" dirty="0">
                <a:solidFill>
                  <a:srgbClr val="002060"/>
                </a:solidFill>
                <a:latin typeface="Calibri (Body)"/>
              </a:rPr>
              <a:t>Linear addresses </a:t>
            </a:r>
            <a:r>
              <a:rPr lang="en-US" dirty="0">
                <a:solidFill>
                  <a:srgbClr val="002060"/>
                </a:solidFill>
                <a:latin typeface="Calibri (Body)"/>
              </a:rPr>
              <a:t>are calculated from virtual addresses by segment translation. The base of the segment referred by the selector is added to the virtual offset, giving a 32-bit linear address.</a:t>
            </a:r>
          </a:p>
          <a:p>
            <a:pPr algn="just">
              <a:buClr>
                <a:srgbClr val="002060"/>
              </a:buClr>
              <a:buFont typeface="Wingdings" panose="05000000000000000000" pitchFamily="2" charset="2"/>
              <a:buChar char="v"/>
            </a:pPr>
            <a:r>
              <a:rPr lang="en-US" b="1" dirty="0">
                <a:solidFill>
                  <a:srgbClr val="002060"/>
                </a:solidFill>
                <a:latin typeface="Calibri (Body)"/>
              </a:rPr>
              <a:t>Physical addresses </a:t>
            </a:r>
            <a:r>
              <a:rPr lang="en-US" dirty="0">
                <a:solidFill>
                  <a:srgbClr val="002060"/>
                </a:solidFill>
                <a:latin typeface="Calibri (Body)"/>
              </a:rPr>
              <a:t>are calculated from linear addresses through paging. The linear address is used as an index into the Page Table where the CPU locates the corresponding physical address.</a:t>
            </a:r>
          </a:p>
        </p:txBody>
      </p:sp>
      <p:sp>
        <p:nvSpPr>
          <p:cNvPr id="4" name="Slide Number Placeholder 3"/>
          <p:cNvSpPr>
            <a:spLocks noGrp="1"/>
          </p:cNvSpPr>
          <p:nvPr>
            <p:ph type="sldNum" sz="quarter" idx="15"/>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525016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1EC962-C659-4412-A762-1F28C65AB9E1}"/>
              </a:ext>
            </a:extLst>
          </p:cNvPr>
          <p:cNvSpPr>
            <a:spLocks noGrp="1"/>
          </p:cNvSpPr>
          <p:nvPr>
            <p:ph type="title"/>
          </p:nvPr>
        </p:nvSpPr>
        <p:spPr/>
        <p:txBody>
          <a:bodyPr>
            <a:noAutofit/>
          </a:bodyPr>
          <a:lstStyle/>
          <a:p>
            <a:r>
              <a:rPr lang="en-US" sz="4400" b="1" dirty="0">
                <a:solidFill>
                  <a:srgbClr val="002060"/>
                </a:solidFill>
                <a:latin typeface="Calibri (Headings)"/>
              </a:rPr>
              <a:t>Virtual, Linear, and Physical Addresses</a:t>
            </a:r>
          </a:p>
        </p:txBody>
      </p:sp>
      <p:pic>
        <p:nvPicPr>
          <p:cNvPr id="6" name="Content Placeholder 5">
            <a:extLst>
              <a:ext uri="{FF2B5EF4-FFF2-40B4-BE49-F238E27FC236}">
                <a16:creationId xmlns="" xmlns:a16="http://schemas.microsoft.com/office/drawing/2014/main" id="{13BB0F60-1668-442F-B2BE-984A74CFD48A}"/>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85800" y="1676400"/>
            <a:ext cx="7696200" cy="4578858"/>
          </a:xfrm>
        </p:spPr>
      </p:pic>
      <p:sp>
        <p:nvSpPr>
          <p:cNvPr id="4" name="Slide Number Placeholder 3">
            <a:extLst>
              <a:ext uri="{FF2B5EF4-FFF2-40B4-BE49-F238E27FC236}">
                <a16:creationId xmlns="" xmlns:a16="http://schemas.microsoft.com/office/drawing/2014/main" id="{65B0069D-BEBF-4EE7-B59F-B52D1C24187C}"/>
              </a:ext>
            </a:extLst>
          </p:cNvPr>
          <p:cNvSpPr>
            <a:spLocks noGrp="1"/>
          </p:cNvSpPr>
          <p:nvPr>
            <p:ph type="sldNum" sz="quarter" idx="15"/>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666954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04800" y="148168"/>
            <a:ext cx="8433816" cy="6817251"/>
          </a:xfrm>
          <a:prstGeom prst="rect">
            <a:avLst/>
          </a:prstGeom>
          <a:noFill/>
          <a:ln w="9525">
            <a:noFill/>
            <a:miter lim="800000"/>
            <a:headEnd/>
            <a:tailEnd/>
          </a:ln>
          <a:effectLst/>
        </p:spPr>
        <p:txBody>
          <a:bodyPr wrap="square">
            <a:spAutoFit/>
          </a:bodyPr>
          <a:lstStyle/>
          <a:p>
            <a:pPr algn="just">
              <a:spcBef>
                <a:spcPct val="50000"/>
              </a:spcBef>
              <a:buFont typeface="Wingdings" pitchFamily="2" charset="2"/>
              <a:buChar char="v"/>
            </a:pPr>
            <a:r>
              <a:rPr lang="en-US" sz="2300" dirty="0">
                <a:solidFill>
                  <a:srgbClr val="002060"/>
                </a:solidFill>
                <a:latin typeface="Calibri (Body)"/>
              </a:rPr>
              <a:t>The </a:t>
            </a:r>
            <a:r>
              <a:rPr lang="en-US" sz="2300" b="1" dirty="0">
                <a:solidFill>
                  <a:srgbClr val="002060"/>
                </a:solidFill>
                <a:latin typeface="Calibri (Body)"/>
              </a:rPr>
              <a:t>Segmentation unit </a:t>
            </a:r>
            <a:r>
              <a:rPr lang="en-US" sz="2300" dirty="0">
                <a:solidFill>
                  <a:srgbClr val="002060"/>
                </a:solidFill>
                <a:latin typeface="Calibri (Body)"/>
              </a:rPr>
              <a:t>provides a 4 level protection mechanism for protecting and isolating the system code and data from those of the application program.</a:t>
            </a:r>
          </a:p>
          <a:p>
            <a:pPr algn="just">
              <a:spcBef>
                <a:spcPct val="50000"/>
              </a:spcBef>
              <a:buFont typeface="Wingdings" pitchFamily="2" charset="2"/>
              <a:buChar char="v"/>
            </a:pPr>
            <a:r>
              <a:rPr lang="en-US" sz="2300" b="1" dirty="0">
                <a:solidFill>
                  <a:srgbClr val="002060"/>
                </a:solidFill>
                <a:latin typeface="Calibri (Body)"/>
              </a:rPr>
              <a:t>Paging unit </a:t>
            </a:r>
            <a:r>
              <a:rPr lang="en-US" sz="2300" dirty="0">
                <a:solidFill>
                  <a:srgbClr val="002060"/>
                </a:solidFill>
                <a:latin typeface="Calibri (Body)"/>
              </a:rPr>
              <a:t>converts linear addresses into physical addresses.</a:t>
            </a:r>
          </a:p>
          <a:p>
            <a:pPr algn="just">
              <a:spcBef>
                <a:spcPct val="50000"/>
              </a:spcBef>
              <a:buFont typeface="Wingdings" pitchFamily="2" charset="2"/>
              <a:buChar char="v"/>
            </a:pPr>
            <a:r>
              <a:rPr lang="en-US" sz="2300" dirty="0">
                <a:solidFill>
                  <a:srgbClr val="002060"/>
                </a:solidFill>
                <a:latin typeface="Calibri (Body)"/>
              </a:rPr>
              <a:t>The</a:t>
            </a:r>
            <a:r>
              <a:rPr lang="en-US" sz="2300" b="1" dirty="0">
                <a:solidFill>
                  <a:srgbClr val="002060"/>
                </a:solidFill>
                <a:latin typeface="Calibri (Body)"/>
              </a:rPr>
              <a:t> control and attribute PLA </a:t>
            </a:r>
            <a:r>
              <a:rPr lang="en-US" sz="2300" dirty="0">
                <a:solidFill>
                  <a:srgbClr val="002060"/>
                </a:solidFill>
                <a:latin typeface="Calibri (Body)"/>
              </a:rPr>
              <a:t>checks the privileges at the page level. Each of the pages maintains the paging information of the task. The</a:t>
            </a:r>
            <a:r>
              <a:rPr lang="en-US" sz="2300" b="1" dirty="0">
                <a:solidFill>
                  <a:srgbClr val="002060"/>
                </a:solidFill>
                <a:latin typeface="Calibri (Body)"/>
              </a:rPr>
              <a:t> limit and attribute PLA </a:t>
            </a:r>
            <a:r>
              <a:rPr lang="en-US" sz="2300" dirty="0">
                <a:solidFill>
                  <a:srgbClr val="002060"/>
                </a:solidFill>
                <a:latin typeface="Calibri (Body)"/>
              </a:rPr>
              <a:t>checks segment limits and attributes at segment level to avoid invalid accesses to code and data in the memory segments.</a:t>
            </a:r>
          </a:p>
          <a:p>
            <a:pPr algn="just">
              <a:spcBef>
                <a:spcPct val="50000"/>
              </a:spcBef>
              <a:buFont typeface="Wingdings" pitchFamily="2" charset="2"/>
              <a:buChar char="v"/>
            </a:pPr>
            <a:r>
              <a:rPr lang="en-US" sz="2300" dirty="0">
                <a:solidFill>
                  <a:srgbClr val="002060"/>
                </a:solidFill>
                <a:latin typeface="Calibri (Body)"/>
              </a:rPr>
              <a:t>The </a:t>
            </a:r>
            <a:r>
              <a:rPr lang="en-US" sz="2300" b="1" dirty="0">
                <a:solidFill>
                  <a:srgbClr val="002060"/>
                </a:solidFill>
                <a:latin typeface="Calibri (Body)"/>
              </a:rPr>
              <a:t>Bus control unit </a:t>
            </a:r>
            <a:r>
              <a:rPr lang="en-US" sz="2300" dirty="0">
                <a:solidFill>
                  <a:srgbClr val="002060"/>
                </a:solidFill>
                <a:latin typeface="Calibri (Body)"/>
              </a:rPr>
              <a:t>has </a:t>
            </a:r>
            <a:r>
              <a:rPr lang="en-US" sz="2300" dirty="0">
                <a:solidFill>
                  <a:srgbClr val="FF0000"/>
                </a:solidFill>
                <a:latin typeface="Calibri (Body)"/>
              </a:rPr>
              <a:t>a prioritizer to resolve the priority of the various bus requests</a:t>
            </a:r>
            <a:r>
              <a:rPr lang="en-US" sz="2300" dirty="0">
                <a:solidFill>
                  <a:srgbClr val="002060"/>
                </a:solidFill>
                <a:latin typeface="Calibri (Body)"/>
              </a:rPr>
              <a:t>. This controls the access of the bus. The </a:t>
            </a:r>
            <a:r>
              <a:rPr lang="en-US" sz="2300" b="1" dirty="0">
                <a:solidFill>
                  <a:srgbClr val="002060"/>
                </a:solidFill>
                <a:latin typeface="Calibri (Body)"/>
              </a:rPr>
              <a:t>address driver </a:t>
            </a:r>
            <a:r>
              <a:rPr lang="en-US" sz="2300" dirty="0">
                <a:solidFill>
                  <a:srgbClr val="002060"/>
                </a:solidFill>
                <a:latin typeface="Calibri (Body)"/>
              </a:rPr>
              <a:t>drives the bus enable and address signal A0 – A31. The </a:t>
            </a:r>
            <a:r>
              <a:rPr lang="en-US" sz="2300" b="1" dirty="0">
                <a:solidFill>
                  <a:srgbClr val="002060"/>
                </a:solidFill>
                <a:latin typeface="Calibri (Body)"/>
              </a:rPr>
              <a:t>pipeline and dynamic bus sizing unit </a:t>
            </a:r>
            <a:r>
              <a:rPr lang="en-US" sz="2300" dirty="0">
                <a:solidFill>
                  <a:srgbClr val="002060"/>
                </a:solidFill>
                <a:latin typeface="Calibri (Body)"/>
              </a:rPr>
              <a:t>handle the related control signals.</a:t>
            </a:r>
          </a:p>
          <a:p>
            <a:pPr algn="just">
              <a:spcBef>
                <a:spcPct val="50000"/>
              </a:spcBef>
              <a:buFont typeface="Wingdings" pitchFamily="2" charset="2"/>
              <a:buChar char="v"/>
            </a:pPr>
            <a:r>
              <a:rPr lang="en-US" sz="2300" dirty="0">
                <a:solidFill>
                  <a:srgbClr val="002060"/>
                </a:solidFill>
                <a:latin typeface="Calibri (Body)"/>
              </a:rPr>
              <a:t>The </a:t>
            </a:r>
            <a:r>
              <a:rPr lang="en-US" sz="2300" b="1" dirty="0">
                <a:solidFill>
                  <a:srgbClr val="002060"/>
                </a:solidFill>
                <a:latin typeface="Calibri (Body)"/>
              </a:rPr>
              <a:t>data buffers interface </a:t>
            </a:r>
            <a:r>
              <a:rPr lang="en-US" sz="2300" dirty="0">
                <a:solidFill>
                  <a:srgbClr val="002060"/>
                </a:solidFill>
                <a:latin typeface="Calibri (Body)"/>
              </a:rPr>
              <a:t>the internal data bus with the system bus.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76200"/>
            <a:ext cx="7467600" cy="762000"/>
          </a:xfrm>
        </p:spPr>
        <p:txBody>
          <a:bodyPr>
            <a:normAutofit/>
          </a:bodyPr>
          <a:lstStyle/>
          <a:p>
            <a:r>
              <a:rPr lang="en-US" sz="4400" b="1" dirty="0">
                <a:solidFill>
                  <a:srgbClr val="002060"/>
                </a:solidFill>
                <a:latin typeface="Calibri (Headings)"/>
              </a:rPr>
              <a:t>The Bus Unit</a:t>
            </a:r>
          </a:p>
        </p:txBody>
      </p:sp>
      <p:sp>
        <p:nvSpPr>
          <p:cNvPr id="57347" name="Rectangle 3"/>
          <p:cNvSpPr>
            <a:spLocks noGrp="1" noChangeArrowheads="1"/>
          </p:cNvSpPr>
          <p:nvPr>
            <p:ph type="body" idx="1"/>
          </p:nvPr>
        </p:nvSpPr>
        <p:spPr>
          <a:xfrm>
            <a:off x="457200" y="1066800"/>
            <a:ext cx="8281416" cy="5257800"/>
          </a:xfrm>
        </p:spPr>
        <p:txBody>
          <a:bodyPr/>
          <a:lstStyle/>
          <a:p>
            <a:pPr algn="just">
              <a:lnSpc>
                <a:spcPct val="90000"/>
              </a:lnSpc>
              <a:buClr>
                <a:srgbClr val="002060"/>
              </a:buClr>
              <a:buSzPct val="100000"/>
              <a:buFont typeface="Wingdings" pitchFamily="2" charset="2"/>
              <a:buChar char="v"/>
            </a:pPr>
            <a:r>
              <a:rPr lang="en-US" sz="2400" dirty="0">
                <a:solidFill>
                  <a:srgbClr val="002060"/>
                </a:solidFill>
                <a:latin typeface="Calibri (Body)"/>
              </a:rPr>
              <a:t>The bus unit is the interface to the external devices. </a:t>
            </a:r>
          </a:p>
          <a:p>
            <a:pPr algn="just">
              <a:lnSpc>
                <a:spcPct val="90000"/>
              </a:lnSpc>
              <a:buClr>
                <a:srgbClr val="002060"/>
              </a:buClr>
              <a:buSzPct val="100000"/>
              <a:buFont typeface="Wingdings" pitchFamily="2" charset="2"/>
              <a:buChar char="v"/>
            </a:pPr>
            <a:r>
              <a:rPr lang="en-US" sz="2400" dirty="0">
                <a:solidFill>
                  <a:srgbClr val="002060"/>
                </a:solidFill>
                <a:latin typeface="Calibri (Body)"/>
              </a:rPr>
              <a:t>The bus interface unit provides a 32-bit data bus, a 32-bit address bus and the signals needed to control transfers over the bus. </a:t>
            </a:r>
          </a:p>
          <a:p>
            <a:pPr algn="just">
              <a:lnSpc>
                <a:spcPct val="90000"/>
              </a:lnSpc>
              <a:buClr>
                <a:srgbClr val="002060"/>
              </a:buClr>
              <a:buSzPct val="100000"/>
              <a:buFont typeface="Wingdings" pitchFamily="2" charset="2"/>
              <a:buChar char="v"/>
            </a:pPr>
            <a:r>
              <a:rPr lang="en-US" sz="2400" dirty="0">
                <a:solidFill>
                  <a:srgbClr val="002060"/>
                </a:solidFill>
                <a:latin typeface="Calibri (Body)"/>
              </a:rPr>
              <a:t>In fact, 8-bit, 16-bit and 32-bit data transfers are supported.</a:t>
            </a:r>
          </a:p>
          <a:p>
            <a:pPr algn="just">
              <a:lnSpc>
                <a:spcPct val="90000"/>
              </a:lnSpc>
              <a:buClr>
                <a:srgbClr val="002060"/>
              </a:buClr>
              <a:buSzPct val="100000"/>
              <a:buFont typeface="Wingdings" pitchFamily="2" charset="2"/>
              <a:buChar char="v"/>
            </a:pPr>
            <a:r>
              <a:rPr lang="en-US" sz="2400" dirty="0">
                <a:solidFill>
                  <a:srgbClr val="002060"/>
                </a:solidFill>
                <a:latin typeface="Calibri (Body)"/>
              </a:rPr>
              <a:t>80386 has separate pins for its address and data bus lines. </a:t>
            </a:r>
          </a:p>
          <a:p>
            <a:pPr algn="just">
              <a:lnSpc>
                <a:spcPct val="90000"/>
              </a:lnSpc>
              <a:buClr>
                <a:srgbClr val="002060"/>
              </a:buClr>
              <a:buSzPct val="100000"/>
              <a:buFont typeface="Wingdings" pitchFamily="2" charset="2"/>
              <a:buChar char="v"/>
            </a:pPr>
            <a:r>
              <a:rPr lang="en-US" sz="2400" dirty="0">
                <a:solidFill>
                  <a:srgbClr val="002060"/>
                </a:solidFill>
                <a:latin typeface="Calibri (Body)"/>
              </a:rPr>
              <a:t>This processing unit contains the latches and drivers for the address bus, transceivers for the data bus, and control logic for signaling whether a memory input/output, or interrupt-acknowledgement bus cycle is to be performed.</a:t>
            </a:r>
          </a:p>
        </p:txBody>
      </p:sp>
      <p:sp>
        <p:nvSpPr>
          <p:cNvPr id="2" name="Slide Number Placeholder 1"/>
          <p:cNvSpPr>
            <a:spLocks noGrp="1"/>
          </p:cNvSpPr>
          <p:nvPr>
            <p:ph type="sldNum" sz="quarter" idx="15"/>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228600"/>
            <a:ext cx="7467600" cy="685800"/>
          </a:xfrm>
        </p:spPr>
        <p:txBody>
          <a:bodyPr>
            <a:noAutofit/>
          </a:bodyPr>
          <a:lstStyle/>
          <a:p>
            <a:r>
              <a:rPr lang="en-US" sz="4400" b="1" dirty="0">
                <a:solidFill>
                  <a:srgbClr val="002060"/>
                </a:solidFill>
                <a:latin typeface="Calibri (Headings)"/>
              </a:rPr>
              <a:t>The </a:t>
            </a:r>
            <a:r>
              <a:rPr lang="en-US" sz="4400" b="1" dirty="0" err="1">
                <a:solidFill>
                  <a:srgbClr val="002060"/>
                </a:solidFill>
                <a:latin typeface="Calibri (Headings)"/>
              </a:rPr>
              <a:t>prefetch</a:t>
            </a:r>
            <a:r>
              <a:rPr lang="en-US" sz="4400" b="1" dirty="0">
                <a:solidFill>
                  <a:srgbClr val="002060"/>
                </a:solidFill>
                <a:latin typeface="Calibri (Headings)"/>
              </a:rPr>
              <a:t> unit</a:t>
            </a:r>
          </a:p>
        </p:txBody>
      </p:sp>
      <p:sp>
        <p:nvSpPr>
          <p:cNvPr id="58371" name="Rectangle 3"/>
          <p:cNvSpPr>
            <a:spLocks noGrp="1" noChangeArrowheads="1"/>
          </p:cNvSpPr>
          <p:nvPr>
            <p:ph type="body" idx="1"/>
          </p:nvPr>
        </p:nvSpPr>
        <p:spPr>
          <a:xfrm>
            <a:off x="457200" y="1219200"/>
            <a:ext cx="8281416" cy="4873752"/>
          </a:xfrm>
        </p:spPr>
        <p:txBody>
          <a:bodyPr/>
          <a:lstStyle/>
          <a:p>
            <a:pPr algn="just">
              <a:lnSpc>
                <a:spcPct val="80000"/>
              </a:lnSpc>
              <a:buClr>
                <a:srgbClr val="002060"/>
              </a:buClr>
              <a:buSzPct val="100000"/>
              <a:buFont typeface="Wingdings" pitchFamily="2" charset="2"/>
              <a:buChar char="v"/>
            </a:pPr>
            <a:r>
              <a:rPr lang="en-US" sz="2400" dirty="0">
                <a:solidFill>
                  <a:srgbClr val="002060"/>
                </a:solidFill>
                <a:latin typeface="Calibri (Body)"/>
              </a:rPr>
              <a:t>The </a:t>
            </a:r>
            <a:r>
              <a:rPr lang="en-US" sz="2400" dirty="0" err="1">
                <a:solidFill>
                  <a:srgbClr val="002060"/>
                </a:solidFill>
                <a:latin typeface="Calibri (Body)"/>
              </a:rPr>
              <a:t>prefetch</a:t>
            </a:r>
            <a:r>
              <a:rPr lang="en-US" sz="2400" dirty="0">
                <a:solidFill>
                  <a:srgbClr val="002060"/>
                </a:solidFill>
                <a:latin typeface="Calibri (Body)"/>
              </a:rPr>
              <a:t> unit performs a mechanism known as an </a:t>
            </a:r>
            <a:r>
              <a:rPr lang="en-US" sz="2400" i="1" dirty="0">
                <a:solidFill>
                  <a:srgbClr val="002060"/>
                </a:solidFill>
                <a:latin typeface="Calibri (Body)"/>
              </a:rPr>
              <a:t>instruction stream queue</a:t>
            </a:r>
            <a:r>
              <a:rPr lang="en-US" sz="2400" dirty="0">
                <a:solidFill>
                  <a:srgbClr val="002060"/>
                </a:solidFill>
                <a:latin typeface="Calibri (Body)"/>
              </a:rPr>
              <a:t>.</a:t>
            </a:r>
          </a:p>
          <a:p>
            <a:pPr algn="just">
              <a:lnSpc>
                <a:spcPct val="80000"/>
              </a:lnSpc>
              <a:buClr>
                <a:srgbClr val="002060"/>
              </a:buClr>
              <a:buSzPct val="100000"/>
              <a:buFont typeface="Wingdings" pitchFamily="2" charset="2"/>
              <a:buChar char="v"/>
            </a:pPr>
            <a:r>
              <a:rPr lang="en-US" sz="2400" dirty="0">
                <a:solidFill>
                  <a:srgbClr val="002060"/>
                </a:solidFill>
                <a:latin typeface="Calibri (Body)"/>
              </a:rPr>
              <a:t> This queue permits a </a:t>
            </a:r>
            <a:r>
              <a:rPr lang="en-US" sz="2400" dirty="0" err="1">
                <a:solidFill>
                  <a:srgbClr val="002060"/>
                </a:solidFill>
                <a:latin typeface="Calibri (Body)"/>
              </a:rPr>
              <a:t>prefetch</a:t>
            </a:r>
            <a:r>
              <a:rPr lang="en-US" sz="2400" dirty="0">
                <a:solidFill>
                  <a:srgbClr val="002060"/>
                </a:solidFill>
                <a:latin typeface="Calibri (Body)"/>
              </a:rPr>
              <a:t> </a:t>
            </a:r>
            <a:r>
              <a:rPr lang="en-US" sz="2400" dirty="0" err="1">
                <a:solidFill>
                  <a:srgbClr val="002060"/>
                </a:solidFill>
                <a:latin typeface="Calibri (Body)"/>
              </a:rPr>
              <a:t>upto</a:t>
            </a:r>
            <a:r>
              <a:rPr lang="en-US" sz="2400" dirty="0">
                <a:solidFill>
                  <a:srgbClr val="002060"/>
                </a:solidFill>
                <a:latin typeface="Calibri (Body)"/>
              </a:rPr>
              <a:t> 16 bytes of instruction code.</a:t>
            </a:r>
          </a:p>
          <a:p>
            <a:pPr algn="just">
              <a:lnSpc>
                <a:spcPct val="80000"/>
              </a:lnSpc>
              <a:buClr>
                <a:srgbClr val="002060"/>
              </a:buClr>
              <a:buSzPct val="100000"/>
              <a:buFont typeface="Wingdings" pitchFamily="2" charset="2"/>
              <a:buChar char="v"/>
            </a:pPr>
            <a:r>
              <a:rPr lang="en-US" sz="2400" dirty="0">
                <a:solidFill>
                  <a:srgbClr val="002060"/>
                </a:solidFill>
                <a:latin typeface="Calibri (Body)"/>
              </a:rPr>
              <a:t> Whenever the queue is not full, and the execution unit is not asking the bus unit to read or write data from the memory, the </a:t>
            </a:r>
            <a:r>
              <a:rPr lang="en-US" sz="2400" dirty="0" err="1">
                <a:solidFill>
                  <a:srgbClr val="002060"/>
                </a:solidFill>
                <a:latin typeface="Calibri (Body)"/>
              </a:rPr>
              <a:t>prefetch</a:t>
            </a:r>
            <a:r>
              <a:rPr lang="en-US" sz="2400" dirty="0">
                <a:solidFill>
                  <a:srgbClr val="002060"/>
                </a:solidFill>
                <a:latin typeface="Calibri (Body)"/>
              </a:rPr>
              <a:t> queue supplies addresses to the bus interface unit and signals it to look ahead in the program by fetching the next sequential instructions.</a:t>
            </a:r>
          </a:p>
          <a:p>
            <a:pPr algn="just">
              <a:lnSpc>
                <a:spcPct val="80000"/>
              </a:lnSpc>
              <a:buClr>
                <a:srgbClr val="002060"/>
              </a:buClr>
              <a:buSzPct val="100000"/>
              <a:buFont typeface="Wingdings" pitchFamily="2" charset="2"/>
              <a:buChar char="v"/>
            </a:pPr>
            <a:r>
              <a:rPr lang="en-US" sz="2400" dirty="0" err="1">
                <a:solidFill>
                  <a:srgbClr val="002060"/>
                </a:solidFill>
                <a:latin typeface="Calibri (Body)"/>
              </a:rPr>
              <a:t>Prefetched</a:t>
            </a:r>
            <a:r>
              <a:rPr lang="en-US" sz="2400" dirty="0">
                <a:solidFill>
                  <a:srgbClr val="002060"/>
                </a:solidFill>
                <a:latin typeface="Calibri (Body)"/>
              </a:rPr>
              <a:t> instructions are held in the FIFO queue for use by the instruction decoder. </a:t>
            </a:r>
          </a:p>
          <a:p>
            <a:pPr algn="just">
              <a:lnSpc>
                <a:spcPct val="80000"/>
              </a:lnSpc>
              <a:buClr>
                <a:srgbClr val="002060"/>
              </a:buClr>
              <a:buSzPct val="100000"/>
              <a:buFont typeface="Wingdings" pitchFamily="2" charset="2"/>
              <a:buChar char="v"/>
            </a:pPr>
            <a:r>
              <a:rPr lang="en-US" sz="2400" dirty="0">
                <a:solidFill>
                  <a:srgbClr val="002060"/>
                </a:solidFill>
                <a:latin typeface="Calibri (Body)"/>
              </a:rPr>
              <a:t>Whenever bytes are loaded into the input end of the queue, they are automatically shifted up through the FIFO to the empty location near the output.</a:t>
            </a:r>
          </a:p>
        </p:txBody>
      </p:sp>
      <p:sp>
        <p:nvSpPr>
          <p:cNvPr id="2" name="Slide Number Placeholder 1"/>
          <p:cNvSpPr>
            <a:spLocks noGrp="1"/>
          </p:cNvSpPr>
          <p:nvPr>
            <p:ph type="sldNum" sz="quarter" idx="15"/>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228600"/>
            <a:ext cx="7467600" cy="731838"/>
          </a:xfrm>
        </p:spPr>
        <p:txBody>
          <a:bodyPr>
            <a:noAutofit/>
          </a:bodyPr>
          <a:lstStyle/>
          <a:p>
            <a:r>
              <a:rPr lang="en-US" sz="4400" b="1" dirty="0">
                <a:solidFill>
                  <a:srgbClr val="002060"/>
                </a:solidFill>
                <a:latin typeface="Calibri (Headings)"/>
              </a:rPr>
              <a:t>The decode unit</a:t>
            </a:r>
          </a:p>
        </p:txBody>
      </p:sp>
      <p:sp>
        <p:nvSpPr>
          <p:cNvPr id="59395" name="Rectangle 3"/>
          <p:cNvSpPr>
            <a:spLocks noGrp="1" noChangeArrowheads="1"/>
          </p:cNvSpPr>
          <p:nvPr>
            <p:ph type="body" idx="1"/>
          </p:nvPr>
        </p:nvSpPr>
        <p:spPr>
          <a:xfrm>
            <a:off x="457200" y="1146048"/>
            <a:ext cx="8281416" cy="4873752"/>
          </a:xfrm>
        </p:spPr>
        <p:txBody>
          <a:bodyPr>
            <a:normAutofit/>
          </a:bodyPr>
          <a:lstStyle/>
          <a:p>
            <a:pPr algn="just">
              <a:lnSpc>
                <a:spcPct val="80000"/>
              </a:lnSpc>
              <a:buClr>
                <a:srgbClr val="002060"/>
              </a:buClr>
              <a:buSzPct val="100000"/>
              <a:buFont typeface="Wingdings" pitchFamily="2" charset="2"/>
              <a:buChar char="v"/>
            </a:pPr>
            <a:r>
              <a:rPr lang="en-US" dirty="0">
                <a:solidFill>
                  <a:srgbClr val="002060"/>
                </a:solidFill>
                <a:latin typeface="Calibri (Body)"/>
              </a:rPr>
              <a:t>The decode unit accesses the output end of the </a:t>
            </a:r>
            <a:r>
              <a:rPr lang="en-US" dirty="0" err="1">
                <a:solidFill>
                  <a:srgbClr val="002060"/>
                </a:solidFill>
                <a:latin typeface="Calibri (Body)"/>
              </a:rPr>
              <a:t>prefetch</a:t>
            </a:r>
            <a:r>
              <a:rPr lang="en-US" dirty="0">
                <a:solidFill>
                  <a:srgbClr val="002060"/>
                </a:solidFill>
                <a:latin typeface="Calibri (Body)"/>
              </a:rPr>
              <a:t> unit’s instruction queue. </a:t>
            </a:r>
          </a:p>
          <a:p>
            <a:pPr algn="just">
              <a:lnSpc>
                <a:spcPct val="80000"/>
              </a:lnSpc>
              <a:buClr>
                <a:srgbClr val="002060"/>
              </a:buClr>
              <a:buSzPct val="100000"/>
              <a:buFont typeface="Wingdings" pitchFamily="2" charset="2"/>
              <a:buChar char="v"/>
            </a:pPr>
            <a:r>
              <a:rPr lang="en-US" dirty="0">
                <a:solidFill>
                  <a:srgbClr val="002060"/>
                </a:solidFill>
                <a:latin typeface="Calibri (Body)"/>
              </a:rPr>
              <a:t>It reads the machine-code instructions from the output side of the prefetch queue and decodes them into microcode instruction format used by the execution unit, thus it off-loads the responsibility for the instruction decoding from the instruction unit. </a:t>
            </a:r>
          </a:p>
          <a:p>
            <a:pPr algn="just">
              <a:lnSpc>
                <a:spcPct val="80000"/>
              </a:lnSpc>
              <a:buClr>
                <a:srgbClr val="002060"/>
              </a:buClr>
              <a:buSzPct val="100000"/>
              <a:buFont typeface="Wingdings" pitchFamily="2" charset="2"/>
              <a:buChar char="v"/>
            </a:pPr>
            <a:r>
              <a:rPr lang="en-US" dirty="0">
                <a:solidFill>
                  <a:srgbClr val="002060"/>
                </a:solidFill>
                <a:latin typeface="Calibri (Body)"/>
              </a:rPr>
              <a:t>The instruction queue, a part of the decode unit permits three fully decoded instructions to be held waiting for use by the execution unit.</a:t>
            </a:r>
          </a:p>
          <a:p>
            <a:pPr algn="just">
              <a:lnSpc>
                <a:spcPct val="80000"/>
              </a:lnSpc>
              <a:buClr>
                <a:srgbClr val="002060"/>
              </a:buClr>
              <a:buSzPct val="100000"/>
              <a:buFont typeface="Wingdings" pitchFamily="2" charset="2"/>
              <a:buChar char="v"/>
            </a:pPr>
            <a:r>
              <a:rPr lang="en-US" dirty="0">
                <a:solidFill>
                  <a:srgbClr val="002060"/>
                </a:solidFill>
                <a:latin typeface="Calibri (Body)"/>
              </a:rPr>
              <a:t> Thus it improves the performance of the CPU.</a:t>
            </a:r>
          </a:p>
        </p:txBody>
      </p:sp>
      <p:sp>
        <p:nvSpPr>
          <p:cNvPr id="2" name="Slide Number Placeholder 1"/>
          <p:cNvSpPr>
            <a:spLocks noGrp="1"/>
          </p:cNvSpPr>
          <p:nvPr>
            <p:ph type="sldNum" sz="quarter" idx="15"/>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381000"/>
            <a:ext cx="7467600" cy="731838"/>
          </a:xfrm>
        </p:spPr>
        <p:txBody>
          <a:bodyPr>
            <a:noAutofit/>
          </a:bodyPr>
          <a:lstStyle/>
          <a:p>
            <a:r>
              <a:rPr lang="en-US" sz="4400" b="1" dirty="0">
                <a:solidFill>
                  <a:srgbClr val="002060"/>
                </a:solidFill>
                <a:latin typeface="Calibri (Headings)"/>
              </a:rPr>
              <a:t>The execution unit</a:t>
            </a:r>
          </a:p>
        </p:txBody>
      </p:sp>
      <p:sp>
        <p:nvSpPr>
          <p:cNvPr id="60419" name="Rectangle 3"/>
          <p:cNvSpPr>
            <a:spLocks noGrp="1" noChangeArrowheads="1"/>
          </p:cNvSpPr>
          <p:nvPr>
            <p:ph type="body" idx="1"/>
          </p:nvPr>
        </p:nvSpPr>
        <p:spPr>
          <a:xfrm>
            <a:off x="457200" y="1371600"/>
            <a:ext cx="8281416" cy="4873752"/>
          </a:xfrm>
        </p:spPr>
        <p:txBody>
          <a:bodyPr/>
          <a:lstStyle/>
          <a:p>
            <a:pPr algn="just">
              <a:lnSpc>
                <a:spcPct val="80000"/>
              </a:lnSpc>
              <a:buClr>
                <a:srgbClr val="002060"/>
              </a:buClr>
              <a:buSzPct val="100000"/>
              <a:buFont typeface="Wingdings" pitchFamily="2" charset="2"/>
              <a:buChar char="v"/>
            </a:pPr>
            <a:r>
              <a:rPr lang="en-US" sz="2400" dirty="0">
                <a:solidFill>
                  <a:srgbClr val="002060"/>
                </a:solidFill>
                <a:latin typeface="Calibri (Body)"/>
              </a:rPr>
              <a:t>The execution unit involves the arithmetic/logic unit-ALU, registers, special multiply, divide, and shift hardware, and a control ROM. </a:t>
            </a:r>
          </a:p>
          <a:p>
            <a:pPr algn="just">
              <a:lnSpc>
                <a:spcPct val="80000"/>
              </a:lnSpc>
              <a:buClr>
                <a:srgbClr val="002060"/>
              </a:buClr>
              <a:buSzPct val="100000"/>
              <a:buFont typeface="Wingdings" pitchFamily="2" charset="2"/>
              <a:buChar char="v"/>
            </a:pPr>
            <a:r>
              <a:rPr lang="en-US" sz="2400" dirty="0">
                <a:solidFill>
                  <a:srgbClr val="002060"/>
                </a:solidFill>
                <a:latin typeface="Calibri (Body)"/>
              </a:rPr>
              <a:t>The control ROM contains the microcode sequences that define the operation performed by each of  the machine code instructions.</a:t>
            </a:r>
          </a:p>
          <a:p>
            <a:pPr algn="just">
              <a:lnSpc>
                <a:spcPct val="80000"/>
              </a:lnSpc>
              <a:buClr>
                <a:srgbClr val="002060"/>
              </a:buClr>
              <a:buSzPct val="100000"/>
              <a:buFont typeface="Wingdings" pitchFamily="2" charset="2"/>
              <a:buChar char="v"/>
            </a:pPr>
            <a:r>
              <a:rPr lang="en-US" sz="2400" dirty="0">
                <a:solidFill>
                  <a:srgbClr val="002060"/>
                </a:solidFill>
                <a:latin typeface="Calibri (Body)"/>
              </a:rPr>
              <a:t> The execution unit reads the decoded instructions from the instruction queue and performs the operations that are specified.</a:t>
            </a:r>
          </a:p>
          <a:p>
            <a:pPr algn="just">
              <a:lnSpc>
                <a:spcPct val="80000"/>
              </a:lnSpc>
              <a:buClr>
                <a:srgbClr val="002060"/>
              </a:buClr>
              <a:buSzPct val="100000"/>
              <a:buFont typeface="Wingdings" pitchFamily="2" charset="2"/>
              <a:buChar char="v"/>
            </a:pPr>
            <a:r>
              <a:rPr lang="en-US" sz="2400" dirty="0">
                <a:solidFill>
                  <a:srgbClr val="002060"/>
                </a:solidFill>
                <a:latin typeface="Calibri (Body)"/>
              </a:rPr>
              <a:t> During the execution of an instruction, it requests the segment and page units to generate operand addresses and the bus interface unit to perform read or write bus cycles to access data in memory or I/O devices.</a:t>
            </a:r>
          </a:p>
        </p:txBody>
      </p:sp>
      <p:sp>
        <p:nvSpPr>
          <p:cNvPr id="2" name="Slide Number Placeholder 1"/>
          <p:cNvSpPr>
            <a:spLocks noGrp="1"/>
          </p:cNvSpPr>
          <p:nvPr>
            <p:ph type="sldNum" sz="quarter" idx="15"/>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304800"/>
            <a:ext cx="7467600" cy="731838"/>
          </a:xfrm>
        </p:spPr>
        <p:txBody>
          <a:bodyPr>
            <a:noAutofit/>
          </a:bodyPr>
          <a:lstStyle/>
          <a:p>
            <a:r>
              <a:rPr lang="en-US" sz="4400" b="1" dirty="0">
                <a:solidFill>
                  <a:srgbClr val="002060"/>
                </a:solidFill>
                <a:latin typeface="Calibri (Headings)"/>
              </a:rPr>
              <a:t>The page and segment unit</a:t>
            </a:r>
          </a:p>
        </p:txBody>
      </p:sp>
      <p:sp>
        <p:nvSpPr>
          <p:cNvPr id="61443" name="Rectangle 3"/>
          <p:cNvSpPr>
            <a:spLocks noGrp="1" noChangeArrowheads="1"/>
          </p:cNvSpPr>
          <p:nvPr>
            <p:ph type="body" idx="1"/>
          </p:nvPr>
        </p:nvSpPr>
        <p:spPr>
          <a:xfrm>
            <a:off x="457200" y="1600200"/>
            <a:ext cx="8281416" cy="4873752"/>
          </a:xfrm>
        </p:spPr>
        <p:txBody>
          <a:bodyPr>
            <a:normAutofit/>
          </a:bodyPr>
          <a:lstStyle/>
          <a:p>
            <a:pPr algn="just">
              <a:lnSpc>
                <a:spcPct val="80000"/>
              </a:lnSpc>
              <a:buClr>
                <a:srgbClr val="002060"/>
              </a:buClr>
              <a:buSzPct val="100000"/>
              <a:buFont typeface="Wingdings" pitchFamily="2" charset="2"/>
              <a:buChar char="v"/>
            </a:pPr>
            <a:r>
              <a:rPr lang="en-US" dirty="0">
                <a:solidFill>
                  <a:srgbClr val="002060"/>
                </a:solidFill>
                <a:latin typeface="Calibri (Body)"/>
              </a:rPr>
              <a:t>The segment and the Page units provide the memory management and protection services for the 80386. </a:t>
            </a:r>
          </a:p>
          <a:p>
            <a:pPr algn="just">
              <a:lnSpc>
                <a:spcPct val="80000"/>
              </a:lnSpc>
              <a:buClr>
                <a:srgbClr val="002060"/>
              </a:buClr>
              <a:buSzPct val="100000"/>
              <a:buFont typeface="Wingdings" pitchFamily="2" charset="2"/>
              <a:buChar char="v"/>
            </a:pPr>
            <a:r>
              <a:rPr lang="en-US" dirty="0">
                <a:solidFill>
                  <a:srgbClr val="002060"/>
                </a:solidFill>
                <a:latin typeface="Calibri (Body)"/>
              </a:rPr>
              <a:t>They offload the responsibility for address generation, address translation and segment checking from the bus interface unit and thereby further boosting the performance of the CPU.</a:t>
            </a:r>
          </a:p>
          <a:p>
            <a:pPr algn="just">
              <a:lnSpc>
                <a:spcPct val="80000"/>
              </a:lnSpc>
              <a:buClr>
                <a:srgbClr val="002060"/>
              </a:buClr>
              <a:buSzPct val="100000"/>
              <a:buFont typeface="Wingdings" pitchFamily="2" charset="2"/>
              <a:buChar char="v"/>
            </a:pPr>
            <a:r>
              <a:rPr lang="en-US" dirty="0">
                <a:solidFill>
                  <a:srgbClr val="002060"/>
                </a:solidFill>
                <a:latin typeface="Calibri (Body)"/>
              </a:rPr>
              <a:t>The segment unit implements the segmentation model of the 386 memory management. </a:t>
            </a:r>
          </a:p>
          <a:p>
            <a:pPr algn="just">
              <a:lnSpc>
                <a:spcPct val="80000"/>
              </a:lnSpc>
              <a:buClr>
                <a:srgbClr val="002060"/>
              </a:buClr>
              <a:buSzPct val="100000"/>
              <a:buFont typeface="Wingdings" pitchFamily="2" charset="2"/>
              <a:buChar char="v"/>
            </a:pPr>
            <a:r>
              <a:rPr lang="en-US" dirty="0">
                <a:solidFill>
                  <a:srgbClr val="002060"/>
                </a:solidFill>
                <a:latin typeface="Calibri (Body)"/>
              </a:rPr>
              <a:t>i.e. It contains dedicated hardware for performing high speed address calculations, logical to linear address translation and protection checks.</a:t>
            </a:r>
          </a:p>
        </p:txBody>
      </p:sp>
      <p:sp>
        <p:nvSpPr>
          <p:cNvPr id="2" name="Slide Number Placeholder 1"/>
          <p:cNvSpPr>
            <a:spLocks noGrp="1"/>
          </p:cNvSpPr>
          <p:nvPr>
            <p:ph type="sldNum" sz="quarter" idx="15"/>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body" idx="1"/>
          </p:nvPr>
        </p:nvSpPr>
        <p:spPr>
          <a:xfrm>
            <a:off x="457200" y="1219200"/>
            <a:ext cx="8281416" cy="4873752"/>
          </a:xfrm>
        </p:spPr>
        <p:txBody>
          <a:bodyPr/>
          <a:lstStyle/>
          <a:p>
            <a:pPr algn="just">
              <a:lnSpc>
                <a:spcPct val="90000"/>
              </a:lnSpc>
              <a:buClr>
                <a:srgbClr val="002060"/>
              </a:buClr>
              <a:buSzPct val="100000"/>
              <a:buFont typeface="Wingdings" pitchFamily="2" charset="2"/>
              <a:buChar char="v"/>
            </a:pPr>
            <a:r>
              <a:rPr lang="en-US" sz="2400" dirty="0">
                <a:solidFill>
                  <a:srgbClr val="002060"/>
                </a:solidFill>
                <a:latin typeface="Calibri (Body)"/>
              </a:rPr>
              <a:t>The page unit implements the protected mode paging model of the 80386’s memory management.</a:t>
            </a:r>
          </a:p>
          <a:p>
            <a:pPr algn="just">
              <a:lnSpc>
                <a:spcPct val="90000"/>
              </a:lnSpc>
              <a:buClr>
                <a:srgbClr val="002060"/>
              </a:buClr>
              <a:buSzPct val="100000"/>
              <a:buFont typeface="Wingdings" pitchFamily="2" charset="2"/>
              <a:buChar char="v"/>
            </a:pPr>
            <a:r>
              <a:rPr lang="en-US" sz="2400" dirty="0">
                <a:solidFill>
                  <a:srgbClr val="002060"/>
                </a:solidFill>
                <a:latin typeface="Calibri (Body)"/>
              </a:rPr>
              <a:t> It contains the translation look aside buffer that stores recently used page directory and page table entries. </a:t>
            </a:r>
          </a:p>
          <a:p>
            <a:pPr algn="just">
              <a:lnSpc>
                <a:spcPct val="90000"/>
              </a:lnSpc>
              <a:buClr>
                <a:srgbClr val="002060"/>
              </a:buClr>
              <a:buSzPct val="100000"/>
              <a:buFont typeface="Wingdings" pitchFamily="2" charset="2"/>
              <a:buChar char="v"/>
            </a:pPr>
            <a:r>
              <a:rPr lang="en-US" sz="2400" dirty="0">
                <a:solidFill>
                  <a:srgbClr val="002060"/>
                </a:solidFill>
                <a:latin typeface="Calibri (Body)"/>
              </a:rPr>
              <a:t>When paging is enabled, the linear address produced by the segment unit is used as the input to the paging unit.</a:t>
            </a:r>
          </a:p>
          <a:p>
            <a:pPr algn="just">
              <a:lnSpc>
                <a:spcPct val="90000"/>
              </a:lnSpc>
              <a:buClr>
                <a:srgbClr val="002060"/>
              </a:buClr>
              <a:buSzPct val="100000"/>
              <a:buFont typeface="Wingdings" pitchFamily="2" charset="2"/>
              <a:buChar char="v"/>
            </a:pPr>
            <a:r>
              <a:rPr lang="en-US" sz="2400" dirty="0">
                <a:solidFill>
                  <a:srgbClr val="002060"/>
                </a:solidFill>
                <a:latin typeface="Calibri (Body)"/>
              </a:rPr>
              <a:t>Here the linear address is translated into the physical address of the memory or I/O location to be accessed. Thus physical memory is the output to the bus interface unit. </a:t>
            </a:r>
          </a:p>
        </p:txBody>
      </p:sp>
      <p:sp>
        <p:nvSpPr>
          <p:cNvPr id="6" name="Rectangle 2"/>
          <p:cNvSpPr>
            <a:spLocks noGrp="1" noChangeArrowheads="1"/>
          </p:cNvSpPr>
          <p:nvPr>
            <p:ph type="title"/>
          </p:nvPr>
        </p:nvSpPr>
        <p:spPr>
          <a:xfrm>
            <a:off x="457200" y="304800"/>
            <a:ext cx="7467600" cy="731838"/>
          </a:xfrm>
        </p:spPr>
        <p:txBody>
          <a:bodyPr>
            <a:noAutofit/>
          </a:bodyPr>
          <a:lstStyle/>
          <a:p>
            <a:r>
              <a:rPr lang="en-US" sz="4400" b="1" dirty="0">
                <a:solidFill>
                  <a:srgbClr val="002060"/>
                </a:solidFill>
                <a:latin typeface="Calibri (Headings)"/>
              </a:rPr>
              <a:t>The page and segment unit</a:t>
            </a:r>
          </a:p>
        </p:txBody>
      </p:sp>
      <p:sp>
        <p:nvSpPr>
          <p:cNvPr id="2" name="Slide Number Placeholder 1"/>
          <p:cNvSpPr>
            <a:spLocks noGrp="1"/>
          </p:cNvSpPr>
          <p:nvPr>
            <p:ph type="sldNum" sz="quarter" idx="15"/>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62000"/>
          </a:xfrm>
        </p:spPr>
        <p:txBody>
          <a:bodyPr>
            <a:normAutofit/>
          </a:bodyPr>
          <a:lstStyle/>
          <a:p>
            <a:r>
              <a:rPr lang="en-US" b="1" dirty="0">
                <a:solidFill>
                  <a:srgbClr val="002060"/>
                </a:solidFill>
                <a:latin typeface="Calibri (Headings)"/>
              </a:rPr>
              <a:t>PIN DIAGRAM OF 80386 </a:t>
            </a:r>
          </a:p>
        </p:txBody>
      </p:sp>
      <p:pic>
        <p:nvPicPr>
          <p:cNvPr id="4" name="Picture 6"/>
          <p:cNvPicPr>
            <a:picLocks noGrp="1" noChangeAspect="1" noChangeArrowheads="1"/>
          </p:cNvPicPr>
          <p:nvPr>
            <p:ph/>
          </p:nvPr>
        </p:nvPicPr>
        <p:blipFill>
          <a:blip r:embed="rId2"/>
          <a:srcRect/>
          <a:stretch>
            <a:fillRect/>
          </a:stretch>
        </p:blipFill>
        <p:spPr>
          <a:xfrm>
            <a:off x="457200" y="930275"/>
            <a:ext cx="8229600" cy="5851525"/>
          </a:xfrm>
        </p:spPr>
      </p:pic>
      <p:sp>
        <p:nvSpPr>
          <p:cNvPr id="3" name="Slide Number Placeholder 2"/>
          <p:cNvSpPr>
            <a:spLocks noGrp="1"/>
          </p:cNvSpPr>
          <p:nvPr>
            <p:ph type="sldNum" sz="quarter" idx="15"/>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62000"/>
          </a:xfrm>
        </p:spPr>
        <p:txBody>
          <a:bodyPr>
            <a:normAutofit/>
          </a:bodyPr>
          <a:lstStyle/>
          <a:p>
            <a:r>
              <a:rPr lang="en-US" sz="4400" b="1" dirty="0">
                <a:solidFill>
                  <a:srgbClr val="002060"/>
                </a:solidFill>
                <a:latin typeface="Calibri (Headings)"/>
              </a:rPr>
              <a:t>Introduction</a:t>
            </a:r>
          </a:p>
        </p:txBody>
      </p:sp>
      <p:sp>
        <p:nvSpPr>
          <p:cNvPr id="3" name="Content Placeholder 2"/>
          <p:cNvSpPr>
            <a:spLocks noGrp="1"/>
          </p:cNvSpPr>
          <p:nvPr>
            <p:ph sz="quarter" idx="1"/>
          </p:nvPr>
        </p:nvSpPr>
        <p:spPr>
          <a:xfrm>
            <a:off x="381000" y="1066800"/>
            <a:ext cx="8357616" cy="5638800"/>
          </a:xfrm>
        </p:spPr>
        <p:txBody>
          <a:bodyPr>
            <a:normAutofit lnSpcReduction="10000"/>
          </a:bodyPr>
          <a:lstStyle/>
          <a:p>
            <a:pPr algn="just">
              <a:buClr>
                <a:srgbClr val="002060"/>
              </a:buClr>
              <a:buSzPct val="100000"/>
              <a:buFont typeface="Wingdings" pitchFamily="2" charset="2"/>
              <a:buChar char="v"/>
            </a:pPr>
            <a:r>
              <a:rPr lang="en-US" dirty="0">
                <a:solidFill>
                  <a:srgbClr val="002060"/>
                </a:solidFill>
                <a:latin typeface="Calibri (Body)"/>
              </a:rPr>
              <a:t>The Intel 80386 microprocessor was designed to overcome the limitations of Intel 80286, while maintaining software compatibility with the 80286 and earlier processors.</a:t>
            </a:r>
          </a:p>
          <a:p>
            <a:pPr algn="just">
              <a:buClr>
                <a:srgbClr val="002060"/>
              </a:buClr>
              <a:buSzPct val="100000"/>
              <a:buFont typeface="Wingdings" pitchFamily="2" charset="2"/>
              <a:buChar char="v"/>
            </a:pPr>
            <a:r>
              <a:rPr lang="en-US" dirty="0">
                <a:solidFill>
                  <a:srgbClr val="002060"/>
                </a:solidFill>
                <a:latin typeface="Calibri (Body)"/>
              </a:rPr>
              <a:t>The 80386 has a 32-bit ALU, so it can operate directly on 32-bit data words.</a:t>
            </a:r>
          </a:p>
          <a:p>
            <a:pPr algn="just">
              <a:buClr>
                <a:srgbClr val="002060"/>
              </a:buClr>
              <a:buSzPct val="100000"/>
              <a:buFont typeface="Wingdings" pitchFamily="2" charset="2"/>
              <a:buChar char="v"/>
            </a:pPr>
            <a:r>
              <a:rPr lang="en-US" dirty="0">
                <a:solidFill>
                  <a:srgbClr val="002060"/>
                </a:solidFill>
                <a:latin typeface="Calibri (Body)"/>
              </a:rPr>
              <a:t>80386 segments can be as large as 4 </a:t>
            </a:r>
            <a:r>
              <a:rPr lang="en-US" dirty="0" err="1">
                <a:solidFill>
                  <a:srgbClr val="002060"/>
                </a:solidFill>
                <a:latin typeface="Calibri (Body)"/>
              </a:rPr>
              <a:t>Gbytes</a:t>
            </a:r>
            <a:r>
              <a:rPr lang="en-US" dirty="0">
                <a:solidFill>
                  <a:srgbClr val="002060"/>
                </a:solidFill>
                <a:latin typeface="Calibri (Body)"/>
              </a:rPr>
              <a:t> and a program can have as many as 16384 segments.</a:t>
            </a:r>
          </a:p>
          <a:p>
            <a:pPr algn="just">
              <a:buClr>
                <a:srgbClr val="002060"/>
              </a:buClr>
              <a:buSzPct val="100000"/>
              <a:buFont typeface="Wingdings" pitchFamily="2" charset="2"/>
              <a:buChar char="v"/>
            </a:pPr>
            <a:r>
              <a:rPr lang="en-US" dirty="0">
                <a:solidFill>
                  <a:srgbClr val="002060"/>
                </a:solidFill>
                <a:latin typeface="Calibri (Body)"/>
              </a:rPr>
              <a:t>The virtual address space then is 16384 X 4 </a:t>
            </a:r>
            <a:r>
              <a:rPr lang="en-US" dirty="0" err="1">
                <a:solidFill>
                  <a:srgbClr val="002060"/>
                </a:solidFill>
                <a:latin typeface="Calibri (Body)"/>
              </a:rPr>
              <a:t>Gbytes</a:t>
            </a:r>
            <a:r>
              <a:rPr lang="en-US" dirty="0">
                <a:solidFill>
                  <a:srgbClr val="002060"/>
                </a:solidFill>
                <a:latin typeface="Calibri (Body)"/>
              </a:rPr>
              <a:t> or about 64 </a:t>
            </a:r>
            <a:r>
              <a:rPr lang="en-US" dirty="0" err="1">
                <a:solidFill>
                  <a:srgbClr val="002060"/>
                </a:solidFill>
                <a:latin typeface="Calibri (Body)"/>
              </a:rPr>
              <a:t>Tbytes</a:t>
            </a:r>
            <a:r>
              <a:rPr lang="en-US" dirty="0">
                <a:solidFill>
                  <a:srgbClr val="002060"/>
                </a:solidFill>
                <a:latin typeface="Calibri (Body)"/>
              </a:rPr>
              <a:t>.</a:t>
            </a:r>
          </a:p>
          <a:p>
            <a:pPr algn="just">
              <a:buClr>
                <a:srgbClr val="002060"/>
              </a:buClr>
              <a:buSzPct val="100000"/>
              <a:buFont typeface="Wingdings" pitchFamily="2" charset="2"/>
              <a:buChar char="v"/>
            </a:pPr>
            <a:r>
              <a:rPr lang="en-US" dirty="0">
                <a:solidFill>
                  <a:srgbClr val="002060"/>
                </a:solidFill>
                <a:latin typeface="Calibri (Body)"/>
              </a:rPr>
              <a:t>A 32-bit address bus allows an 80386 to address up to 4 </a:t>
            </a:r>
            <a:r>
              <a:rPr lang="en-US" dirty="0" err="1">
                <a:solidFill>
                  <a:srgbClr val="002060"/>
                </a:solidFill>
                <a:latin typeface="Calibri (Body)"/>
              </a:rPr>
              <a:t>Gbytes</a:t>
            </a:r>
            <a:r>
              <a:rPr lang="en-US" dirty="0">
                <a:solidFill>
                  <a:srgbClr val="002060"/>
                </a:solidFill>
                <a:latin typeface="Calibri (Body)"/>
              </a:rPr>
              <a:t> of physical memory.</a:t>
            </a:r>
          </a:p>
          <a:p>
            <a:pPr algn="just">
              <a:buClr>
                <a:srgbClr val="002060"/>
              </a:buClr>
              <a:buSzPct val="100000"/>
              <a:buFont typeface="Wingdings" pitchFamily="2" charset="2"/>
              <a:buChar char="v"/>
            </a:pPr>
            <a:r>
              <a:rPr lang="en-US" dirty="0">
                <a:solidFill>
                  <a:srgbClr val="002060"/>
                </a:solidFill>
                <a:latin typeface="Calibri (Body)"/>
              </a:rPr>
              <a:t>The 80386 has a “virtual 8086” mode, which allows it to easily switch back and forth between protected and real mode tasks.</a:t>
            </a:r>
          </a:p>
        </p:txBody>
      </p:sp>
      <p:sp>
        <p:nvSpPr>
          <p:cNvPr id="4" name="Slide Number Placeholder 3"/>
          <p:cNvSpPr>
            <a:spLocks noGrp="1"/>
          </p:cNvSpPr>
          <p:nvPr>
            <p:ph type="sldNum" sz="quarter" idx="15"/>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808038"/>
          </a:xfrm>
        </p:spPr>
        <p:txBody>
          <a:bodyPr>
            <a:normAutofit/>
          </a:bodyPr>
          <a:lstStyle/>
          <a:p>
            <a:r>
              <a:rPr lang="en-US" sz="4400" b="1" dirty="0">
                <a:solidFill>
                  <a:srgbClr val="002060"/>
                </a:solidFill>
                <a:latin typeface="Calibri (Headings)"/>
              </a:rPr>
              <a:t>Pin Descriptions of 80386</a:t>
            </a:r>
          </a:p>
        </p:txBody>
      </p:sp>
      <p:sp>
        <p:nvSpPr>
          <p:cNvPr id="3" name="Content Placeholder 2"/>
          <p:cNvSpPr>
            <a:spLocks noGrp="1"/>
          </p:cNvSpPr>
          <p:nvPr>
            <p:ph sz="quarter" idx="1"/>
          </p:nvPr>
        </p:nvSpPr>
        <p:spPr>
          <a:xfrm>
            <a:off x="457200" y="1219200"/>
            <a:ext cx="8281416" cy="4873752"/>
          </a:xfrm>
        </p:spPr>
        <p:txBody>
          <a:bodyPr>
            <a:normAutofit/>
          </a:bodyPr>
          <a:lstStyle/>
          <a:p>
            <a:pPr algn="just">
              <a:buClr>
                <a:srgbClr val="002060"/>
              </a:buClr>
              <a:buSzPct val="100000"/>
              <a:buFont typeface="Wingdings" pitchFamily="2" charset="2"/>
              <a:buChar char="v"/>
            </a:pPr>
            <a:r>
              <a:rPr lang="en-US" b="1" dirty="0">
                <a:solidFill>
                  <a:srgbClr val="002060"/>
                </a:solidFill>
                <a:latin typeface="Calibri (Body)"/>
              </a:rPr>
              <a:t>CLK2:</a:t>
            </a:r>
            <a:r>
              <a:rPr lang="en-US" dirty="0">
                <a:solidFill>
                  <a:srgbClr val="002060"/>
                </a:solidFill>
                <a:latin typeface="Calibri (Body)"/>
              </a:rPr>
              <a:t>The input pin provides the basic system clock timing for the operation of 80386.</a:t>
            </a:r>
          </a:p>
          <a:p>
            <a:pPr algn="just">
              <a:buClr>
                <a:srgbClr val="002060"/>
              </a:buClr>
              <a:buSzPct val="100000"/>
              <a:buFont typeface="Wingdings" pitchFamily="2" charset="2"/>
              <a:buChar char="v"/>
            </a:pPr>
            <a:r>
              <a:rPr lang="en-US" b="1" dirty="0">
                <a:solidFill>
                  <a:srgbClr val="002060"/>
                </a:solidFill>
                <a:latin typeface="Calibri (Body)"/>
              </a:rPr>
              <a:t>D0 – D31:</a:t>
            </a:r>
            <a:r>
              <a:rPr lang="en-US" dirty="0">
                <a:solidFill>
                  <a:srgbClr val="002060"/>
                </a:solidFill>
                <a:latin typeface="Calibri (Body)"/>
              </a:rPr>
              <a:t>These 32 lines act as bidirectional data bus during different access cycles.</a:t>
            </a:r>
          </a:p>
          <a:p>
            <a:pPr algn="just">
              <a:buClr>
                <a:srgbClr val="002060"/>
              </a:buClr>
              <a:buSzPct val="100000"/>
              <a:buFont typeface="Wingdings" pitchFamily="2" charset="2"/>
              <a:buChar char="v"/>
            </a:pPr>
            <a:r>
              <a:rPr lang="en-US" b="1" dirty="0">
                <a:solidFill>
                  <a:srgbClr val="002060"/>
                </a:solidFill>
                <a:latin typeface="Calibri (Body)"/>
              </a:rPr>
              <a:t>A31 – A2: </a:t>
            </a:r>
            <a:r>
              <a:rPr lang="en-US" dirty="0">
                <a:solidFill>
                  <a:srgbClr val="002060"/>
                </a:solidFill>
                <a:latin typeface="Calibri (Body)"/>
              </a:rPr>
              <a:t>These are upper 30 bit of the 32- bit address bus.</a:t>
            </a:r>
          </a:p>
          <a:p>
            <a:pPr algn="just">
              <a:buClr>
                <a:srgbClr val="002060"/>
              </a:buClr>
              <a:buSzPct val="100000"/>
              <a:buFont typeface="Wingdings" pitchFamily="2" charset="2"/>
              <a:buChar char="v"/>
            </a:pPr>
            <a:r>
              <a:rPr lang="en-US" b="1" dirty="0">
                <a:solidFill>
                  <a:srgbClr val="002060"/>
                </a:solidFill>
                <a:latin typeface="Calibri (Body)"/>
              </a:rPr>
              <a:t>BE0# to BE3#: </a:t>
            </a:r>
            <a:r>
              <a:rPr lang="en-US" dirty="0">
                <a:solidFill>
                  <a:srgbClr val="002060"/>
                </a:solidFill>
                <a:latin typeface="Calibri (Body)"/>
              </a:rPr>
              <a:t>The 32- bit data bus supported by 80386 and the memory system of 80386 can be viewed as a 4- byte wide memory access mechanism. The 4 byte enable lines BE0# to BE3# , may be used for enabling these 4 blanks. Using these 4 enable signal lines, the CPU may transfer 1 byte / 2 / 3 / 4 byte of data simultaneously.</a:t>
            </a:r>
          </a:p>
        </p:txBody>
      </p:sp>
      <p:sp>
        <p:nvSpPr>
          <p:cNvPr id="4" name="Slide Number Placeholder 3"/>
          <p:cNvSpPr>
            <a:spLocks noGrp="1"/>
          </p:cNvSpPr>
          <p:nvPr>
            <p:ph type="sldNum" sz="quarter" idx="15"/>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71E46F-7887-445F-9394-D67FD4CFA9BE}"/>
              </a:ext>
            </a:extLst>
          </p:cNvPr>
          <p:cNvSpPr>
            <a:spLocks noGrp="1"/>
          </p:cNvSpPr>
          <p:nvPr>
            <p:ph type="title"/>
          </p:nvPr>
        </p:nvSpPr>
        <p:spPr/>
        <p:txBody>
          <a:bodyPr/>
          <a:lstStyle/>
          <a:p>
            <a:r>
              <a:rPr lang="en-US" sz="4400" b="1" dirty="0">
                <a:solidFill>
                  <a:srgbClr val="002060"/>
                </a:solidFill>
                <a:latin typeface="Calibri (Headings)"/>
              </a:rPr>
              <a:t>Pin Descriptions of 80386</a:t>
            </a:r>
          </a:p>
        </p:txBody>
      </p:sp>
      <p:sp>
        <p:nvSpPr>
          <p:cNvPr id="3" name="Content Placeholder 2">
            <a:extLst>
              <a:ext uri="{FF2B5EF4-FFF2-40B4-BE49-F238E27FC236}">
                <a16:creationId xmlns="" xmlns:a16="http://schemas.microsoft.com/office/drawing/2014/main" id="{6191DDD0-C270-4A77-9E53-277B21F91F99}"/>
              </a:ext>
            </a:extLst>
          </p:cNvPr>
          <p:cNvSpPr>
            <a:spLocks noGrp="1"/>
          </p:cNvSpPr>
          <p:nvPr>
            <p:ph sz="quarter" idx="1"/>
          </p:nvPr>
        </p:nvSpPr>
        <p:spPr>
          <a:xfrm>
            <a:off x="457200" y="1600200"/>
            <a:ext cx="8281416" cy="4873752"/>
          </a:xfrm>
        </p:spPr>
        <p:txBody>
          <a:bodyPr/>
          <a:lstStyle/>
          <a:p>
            <a:pPr algn="just">
              <a:buClr>
                <a:srgbClr val="002060"/>
              </a:buClr>
              <a:buSzPct val="100000"/>
              <a:buFont typeface="Wingdings" panose="05000000000000000000" pitchFamily="2" charset="2"/>
              <a:buChar char="v"/>
            </a:pPr>
            <a:r>
              <a:rPr lang="en-US" b="1" dirty="0">
                <a:solidFill>
                  <a:srgbClr val="002060"/>
                </a:solidFill>
                <a:latin typeface="Calibri (Body)"/>
              </a:rPr>
              <a:t>WR/R#: </a:t>
            </a:r>
            <a:r>
              <a:rPr lang="en-US" dirty="0">
                <a:solidFill>
                  <a:srgbClr val="002060"/>
                </a:solidFill>
                <a:latin typeface="Calibri (Body)"/>
              </a:rPr>
              <a:t>This signal indicates whether a read or write operation is taking place.</a:t>
            </a:r>
          </a:p>
          <a:p>
            <a:pPr algn="just">
              <a:buClr>
                <a:srgbClr val="002060"/>
              </a:buClr>
              <a:buSzPct val="100000"/>
              <a:buFont typeface="Wingdings" panose="05000000000000000000" pitchFamily="2" charset="2"/>
              <a:buChar char="v"/>
            </a:pPr>
            <a:r>
              <a:rPr lang="en-US" b="1" dirty="0">
                <a:solidFill>
                  <a:srgbClr val="002060"/>
                </a:solidFill>
                <a:latin typeface="Calibri (Body)"/>
              </a:rPr>
              <a:t>D/C#: </a:t>
            </a:r>
            <a:r>
              <a:rPr lang="en-US" dirty="0">
                <a:solidFill>
                  <a:srgbClr val="002060"/>
                </a:solidFill>
                <a:latin typeface="Calibri (Body)"/>
              </a:rPr>
              <a:t>It indicates whether the bus operation is a data read/write or a control word transfer such as an opcode fetch.</a:t>
            </a:r>
          </a:p>
          <a:p>
            <a:pPr algn="just">
              <a:buClr>
                <a:srgbClr val="002060"/>
              </a:buClr>
              <a:buSzPct val="100000"/>
              <a:buFont typeface="Wingdings" panose="05000000000000000000" pitchFamily="2" charset="2"/>
              <a:buChar char="v"/>
            </a:pPr>
            <a:r>
              <a:rPr lang="en-US" b="1" dirty="0">
                <a:solidFill>
                  <a:srgbClr val="002060"/>
                </a:solidFill>
                <a:latin typeface="Calibri (Body)"/>
              </a:rPr>
              <a:t>M/IO#: </a:t>
            </a:r>
            <a:r>
              <a:rPr lang="en-US" dirty="0">
                <a:solidFill>
                  <a:srgbClr val="002060"/>
                </a:solidFill>
                <a:latin typeface="Calibri (Body)"/>
              </a:rPr>
              <a:t>This signal indicates whether the operation is a memory or a direct input/output operation.</a:t>
            </a:r>
          </a:p>
          <a:p>
            <a:pPr algn="just">
              <a:buClr>
                <a:srgbClr val="002060"/>
              </a:buClr>
              <a:buSzPct val="100000"/>
              <a:buFont typeface="Wingdings" panose="05000000000000000000" pitchFamily="2" charset="2"/>
              <a:buChar char="v"/>
            </a:pPr>
            <a:r>
              <a:rPr lang="en-US" b="1" dirty="0">
                <a:solidFill>
                  <a:srgbClr val="002060"/>
                </a:solidFill>
                <a:latin typeface="Calibri (Body)"/>
              </a:rPr>
              <a:t>VCC: </a:t>
            </a:r>
            <a:r>
              <a:rPr lang="en-US" dirty="0">
                <a:solidFill>
                  <a:srgbClr val="002060"/>
                </a:solidFill>
                <a:latin typeface="Calibri (Body)"/>
              </a:rPr>
              <a:t>These are system power supply lines.</a:t>
            </a:r>
          </a:p>
          <a:p>
            <a:pPr marL="0" indent="0" algn="just">
              <a:buClr>
                <a:srgbClr val="002060"/>
              </a:buClr>
              <a:buSzPct val="100000"/>
              <a:buNone/>
            </a:pPr>
            <a:endParaRPr lang="en-US" dirty="0">
              <a:solidFill>
                <a:srgbClr val="002060"/>
              </a:solidFill>
              <a:latin typeface="Calibri (Body)"/>
            </a:endParaRPr>
          </a:p>
          <a:p>
            <a:pPr algn="just"/>
            <a:endParaRPr lang="en-US" dirty="0">
              <a:solidFill>
                <a:srgbClr val="002060"/>
              </a:solidFill>
              <a:latin typeface="Calibri (Body)"/>
            </a:endParaRPr>
          </a:p>
          <a:p>
            <a:pPr algn="just"/>
            <a:endParaRPr lang="en-US" dirty="0">
              <a:solidFill>
                <a:srgbClr val="002060"/>
              </a:solidFill>
              <a:latin typeface="Calibri (Body)"/>
            </a:endParaRPr>
          </a:p>
          <a:p>
            <a:endParaRPr lang="en-US" dirty="0">
              <a:solidFill>
                <a:srgbClr val="002060"/>
              </a:solidFill>
              <a:latin typeface="Calibri (Body)"/>
            </a:endParaRPr>
          </a:p>
        </p:txBody>
      </p:sp>
      <p:sp>
        <p:nvSpPr>
          <p:cNvPr id="4" name="Slide Number Placeholder 3">
            <a:extLst>
              <a:ext uri="{FF2B5EF4-FFF2-40B4-BE49-F238E27FC236}">
                <a16:creationId xmlns="" xmlns:a16="http://schemas.microsoft.com/office/drawing/2014/main" id="{1ED73140-FB2B-411C-A7F2-CF975A707415}"/>
              </a:ext>
            </a:extLst>
          </p:cNvPr>
          <p:cNvSpPr>
            <a:spLocks noGrp="1"/>
          </p:cNvSpPr>
          <p:nvPr>
            <p:ph type="sldNum" sz="quarter" idx="15"/>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984751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66800"/>
            <a:ext cx="8281416" cy="5334000"/>
          </a:xfrm>
        </p:spPr>
        <p:txBody>
          <a:bodyPr>
            <a:normAutofit/>
          </a:bodyPr>
          <a:lstStyle/>
          <a:p>
            <a:pPr algn="just">
              <a:buClr>
                <a:srgbClr val="002060"/>
              </a:buClr>
              <a:buSzPct val="100000"/>
              <a:buFont typeface="Wingdings" pitchFamily="2" charset="2"/>
              <a:buChar char="v"/>
            </a:pPr>
            <a:r>
              <a:rPr lang="en-US" b="1" dirty="0">
                <a:solidFill>
                  <a:srgbClr val="002060"/>
                </a:solidFill>
                <a:latin typeface="Calibri (Body)"/>
              </a:rPr>
              <a:t>ADS#: </a:t>
            </a:r>
            <a:r>
              <a:rPr lang="en-US" dirty="0">
                <a:solidFill>
                  <a:srgbClr val="002060"/>
                </a:solidFill>
                <a:latin typeface="Calibri (Body)"/>
              </a:rPr>
              <a:t>The address status output pin indicates that the address bus and bus cycle definition pins( WR/R#, D/C#, M/IO#, BE0# to BE3# ) are carrying the respective valid signals. The 80383 does not have any ALE signals and so this signals may be used for latching the address to external latches.</a:t>
            </a:r>
          </a:p>
          <a:p>
            <a:pPr algn="just">
              <a:buClr>
                <a:srgbClr val="002060"/>
              </a:buClr>
              <a:buSzPct val="100000"/>
              <a:buFont typeface="Wingdings" pitchFamily="2" charset="2"/>
              <a:buChar char="v"/>
            </a:pPr>
            <a:r>
              <a:rPr lang="en-US" b="1" dirty="0">
                <a:solidFill>
                  <a:srgbClr val="002060"/>
                </a:solidFill>
                <a:latin typeface="Calibri (Body)"/>
              </a:rPr>
              <a:t>READY#: </a:t>
            </a:r>
            <a:r>
              <a:rPr lang="en-US" dirty="0">
                <a:solidFill>
                  <a:srgbClr val="002060"/>
                </a:solidFill>
                <a:latin typeface="Calibri (Body)"/>
              </a:rPr>
              <a:t>The ready signals indicates to the CPU that the previous bus cycle has been terminated and the bus is ready for the next cycle. The signal is also used to insert WAIT states in a bus cycle and is useful for interfacing of slow devices with CPU.</a:t>
            </a:r>
          </a:p>
        </p:txBody>
      </p:sp>
      <p:sp>
        <p:nvSpPr>
          <p:cNvPr id="4" name="Title 1"/>
          <p:cNvSpPr>
            <a:spLocks noGrp="1"/>
          </p:cNvSpPr>
          <p:nvPr>
            <p:ph type="title"/>
          </p:nvPr>
        </p:nvSpPr>
        <p:spPr>
          <a:xfrm>
            <a:off x="457200" y="152400"/>
            <a:ext cx="7467600" cy="808038"/>
          </a:xfrm>
        </p:spPr>
        <p:txBody>
          <a:bodyPr>
            <a:normAutofit/>
          </a:bodyPr>
          <a:lstStyle/>
          <a:p>
            <a:r>
              <a:rPr lang="en-US" sz="4400" b="1" dirty="0">
                <a:solidFill>
                  <a:srgbClr val="002060"/>
                </a:solidFill>
                <a:latin typeface="Calibri (Headings)"/>
              </a:rPr>
              <a:t>Pin Descriptions of 80386</a:t>
            </a:r>
          </a:p>
        </p:txBody>
      </p:sp>
      <p:sp>
        <p:nvSpPr>
          <p:cNvPr id="2" name="Slide Number Placeholder 1"/>
          <p:cNvSpPr>
            <a:spLocks noGrp="1"/>
          </p:cNvSpPr>
          <p:nvPr>
            <p:ph type="sldNum" sz="quarter" idx="15"/>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81416" cy="5486400"/>
          </a:xfrm>
        </p:spPr>
        <p:txBody>
          <a:bodyPr>
            <a:normAutofit/>
          </a:bodyPr>
          <a:lstStyle/>
          <a:p>
            <a:pPr algn="just">
              <a:buClr>
                <a:srgbClr val="002060"/>
              </a:buClr>
              <a:buSzPct val="100000"/>
              <a:buFont typeface="Wingdings" pitchFamily="2" charset="2"/>
              <a:buChar char="v"/>
            </a:pPr>
            <a:r>
              <a:rPr lang="en-US" b="1" dirty="0">
                <a:solidFill>
                  <a:srgbClr val="002060"/>
                </a:solidFill>
                <a:latin typeface="Calibri (Body)"/>
              </a:rPr>
              <a:t>BS16#: </a:t>
            </a:r>
            <a:r>
              <a:rPr lang="en-US" dirty="0">
                <a:solidFill>
                  <a:srgbClr val="002060"/>
                </a:solidFill>
                <a:latin typeface="Calibri (Body)"/>
              </a:rPr>
              <a:t>The bus size – 16 input pin allows the interfacing of 16 bit devices with the 32 bit wide 80386 data bus. Successive 16 bit bus cycles may be executed to read a 32 bit data from a peripheral.</a:t>
            </a:r>
          </a:p>
          <a:p>
            <a:pPr algn="just">
              <a:buClr>
                <a:srgbClr val="002060"/>
              </a:buClr>
              <a:buSzPct val="100000"/>
              <a:buFont typeface="Wingdings" pitchFamily="2" charset="2"/>
              <a:buChar char="v"/>
            </a:pPr>
            <a:r>
              <a:rPr lang="en-US" b="1" dirty="0">
                <a:solidFill>
                  <a:srgbClr val="002060"/>
                </a:solidFill>
                <a:latin typeface="Calibri (Body)"/>
              </a:rPr>
              <a:t>HOLD: </a:t>
            </a:r>
            <a:r>
              <a:rPr lang="en-US" dirty="0">
                <a:solidFill>
                  <a:srgbClr val="002060"/>
                </a:solidFill>
                <a:latin typeface="Calibri (Body)"/>
              </a:rPr>
              <a:t>The bus hold input pin enables the other bus masters to gain control of the system bus if it is asserted.</a:t>
            </a:r>
          </a:p>
          <a:p>
            <a:pPr algn="just">
              <a:buClr>
                <a:srgbClr val="002060"/>
              </a:buClr>
              <a:buSzPct val="100000"/>
              <a:buFont typeface="Wingdings" pitchFamily="2" charset="2"/>
              <a:buChar char="v"/>
            </a:pPr>
            <a:r>
              <a:rPr lang="en-US" b="1" dirty="0">
                <a:solidFill>
                  <a:srgbClr val="002060"/>
                </a:solidFill>
                <a:latin typeface="Calibri (Body)"/>
              </a:rPr>
              <a:t>HLDA: </a:t>
            </a:r>
            <a:r>
              <a:rPr lang="en-US" dirty="0">
                <a:solidFill>
                  <a:srgbClr val="002060"/>
                </a:solidFill>
                <a:latin typeface="Calibri (Body)"/>
              </a:rPr>
              <a:t>The bus hold acknowledge output indicates that a valid bus hold request has been received and the bus has been relinquished by the CPU.</a:t>
            </a:r>
          </a:p>
          <a:p>
            <a:pPr algn="just">
              <a:buClr>
                <a:srgbClr val="002060"/>
              </a:buClr>
              <a:buSzPct val="100000"/>
              <a:buFont typeface="Wingdings" pitchFamily="2" charset="2"/>
              <a:buChar char="v"/>
            </a:pPr>
            <a:r>
              <a:rPr lang="en-US" b="1" dirty="0">
                <a:solidFill>
                  <a:srgbClr val="002060"/>
                </a:solidFill>
                <a:latin typeface="Calibri (Body)"/>
              </a:rPr>
              <a:t>BUSY#: </a:t>
            </a:r>
            <a:r>
              <a:rPr lang="en-US" dirty="0">
                <a:solidFill>
                  <a:srgbClr val="002060"/>
                </a:solidFill>
                <a:latin typeface="Calibri (Body)"/>
              </a:rPr>
              <a:t>The busy input signal indicates to the CPU that the coprocessor is busy with the allocated task.</a:t>
            </a:r>
          </a:p>
        </p:txBody>
      </p:sp>
      <p:sp>
        <p:nvSpPr>
          <p:cNvPr id="4" name="Title 1"/>
          <p:cNvSpPr>
            <a:spLocks noGrp="1"/>
          </p:cNvSpPr>
          <p:nvPr>
            <p:ph type="title"/>
          </p:nvPr>
        </p:nvSpPr>
        <p:spPr>
          <a:xfrm>
            <a:off x="457200" y="152400"/>
            <a:ext cx="7467600" cy="808038"/>
          </a:xfrm>
        </p:spPr>
        <p:txBody>
          <a:bodyPr>
            <a:normAutofit/>
          </a:bodyPr>
          <a:lstStyle/>
          <a:p>
            <a:r>
              <a:rPr lang="en-US" sz="4400" b="1" dirty="0">
                <a:solidFill>
                  <a:srgbClr val="002060"/>
                </a:solidFill>
                <a:latin typeface="Calibri (Headings)"/>
              </a:rPr>
              <a:t>Pin Descriptions of 80386</a:t>
            </a:r>
          </a:p>
        </p:txBody>
      </p:sp>
      <p:sp>
        <p:nvSpPr>
          <p:cNvPr id="2" name="Slide Number Placeholder 1"/>
          <p:cNvSpPr>
            <a:spLocks noGrp="1"/>
          </p:cNvSpPr>
          <p:nvPr>
            <p:ph type="sldNum" sz="quarter" idx="15"/>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81416" cy="4873752"/>
          </a:xfrm>
        </p:spPr>
        <p:txBody>
          <a:bodyPr/>
          <a:lstStyle/>
          <a:p>
            <a:pPr algn="just">
              <a:buClr>
                <a:srgbClr val="002060"/>
              </a:buClr>
              <a:buSzPct val="100000"/>
              <a:buFont typeface="Wingdings" pitchFamily="2" charset="2"/>
              <a:buChar char="v"/>
            </a:pPr>
            <a:r>
              <a:rPr lang="en-US" b="1" dirty="0">
                <a:solidFill>
                  <a:srgbClr val="002060"/>
                </a:solidFill>
                <a:latin typeface="Calibri (Body)"/>
              </a:rPr>
              <a:t>ERROR#: </a:t>
            </a:r>
            <a:r>
              <a:rPr lang="en-US" dirty="0">
                <a:solidFill>
                  <a:srgbClr val="002060"/>
                </a:solidFill>
                <a:latin typeface="Calibri (Body)"/>
              </a:rPr>
              <a:t>The error input pin indicates to the CPU that the coprocessor has encountered an error while executing its instruction.</a:t>
            </a:r>
          </a:p>
          <a:p>
            <a:pPr algn="just">
              <a:buClr>
                <a:srgbClr val="002060"/>
              </a:buClr>
              <a:buSzPct val="100000"/>
              <a:buFont typeface="Wingdings" pitchFamily="2" charset="2"/>
              <a:buChar char="v"/>
            </a:pPr>
            <a:r>
              <a:rPr lang="en-US" b="1" dirty="0">
                <a:solidFill>
                  <a:srgbClr val="002060"/>
                </a:solidFill>
                <a:latin typeface="Calibri (Body)"/>
              </a:rPr>
              <a:t>PEREQ: </a:t>
            </a:r>
            <a:r>
              <a:rPr lang="en-US" dirty="0">
                <a:solidFill>
                  <a:srgbClr val="002060"/>
                </a:solidFill>
                <a:latin typeface="Calibri (Body)"/>
              </a:rPr>
              <a:t>The processor extension request output signal indicates to the CPU to fetch a data word for the coprocessor.</a:t>
            </a:r>
          </a:p>
          <a:p>
            <a:pPr algn="just">
              <a:buClr>
                <a:srgbClr val="002060"/>
              </a:buClr>
              <a:buSzPct val="100000"/>
              <a:buFont typeface="Wingdings" pitchFamily="2" charset="2"/>
              <a:buChar char="v"/>
            </a:pPr>
            <a:r>
              <a:rPr lang="en-US" b="1" dirty="0">
                <a:solidFill>
                  <a:srgbClr val="002060"/>
                </a:solidFill>
                <a:latin typeface="Calibri (Body)"/>
              </a:rPr>
              <a:t>INTR: </a:t>
            </a:r>
            <a:r>
              <a:rPr lang="en-US" dirty="0">
                <a:solidFill>
                  <a:srgbClr val="002060"/>
                </a:solidFill>
                <a:latin typeface="Calibri (Body)"/>
              </a:rPr>
              <a:t>This interrupt pin is a </a:t>
            </a:r>
            <a:r>
              <a:rPr lang="en-US" dirty="0" err="1">
                <a:solidFill>
                  <a:srgbClr val="002060"/>
                </a:solidFill>
                <a:latin typeface="Calibri (Body)"/>
              </a:rPr>
              <a:t>maskable</a:t>
            </a:r>
            <a:r>
              <a:rPr lang="en-US" dirty="0">
                <a:solidFill>
                  <a:srgbClr val="002060"/>
                </a:solidFill>
                <a:latin typeface="Calibri (Body)"/>
              </a:rPr>
              <a:t> interrupt, that can be masked using the IF of the flag register.</a:t>
            </a:r>
          </a:p>
          <a:p>
            <a:pPr algn="just">
              <a:buClr>
                <a:srgbClr val="002060"/>
              </a:buClr>
              <a:buSzPct val="100000"/>
              <a:buFont typeface="Wingdings" pitchFamily="2" charset="2"/>
              <a:buChar char="v"/>
            </a:pPr>
            <a:r>
              <a:rPr lang="en-US" b="1" dirty="0">
                <a:solidFill>
                  <a:srgbClr val="002060"/>
                </a:solidFill>
                <a:latin typeface="Calibri (Body)"/>
              </a:rPr>
              <a:t>NMI: </a:t>
            </a:r>
            <a:r>
              <a:rPr lang="en-US" dirty="0">
                <a:solidFill>
                  <a:srgbClr val="002060"/>
                </a:solidFill>
                <a:latin typeface="Calibri (Body)"/>
              </a:rPr>
              <a:t>A valid request signal at the non-</a:t>
            </a:r>
            <a:r>
              <a:rPr lang="en-US" dirty="0" err="1">
                <a:solidFill>
                  <a:srgbClr val="002060"/>
                </a:solidFill>
                <a:latin typeface="Calibri (Body)"/>
              </a:rPr>
              <a:t>maskable</a:t>
            </a:r>
            <a:r>
              <a:rPr lang="en-US" dirty="0">
                <a:solidFill>
                  <a:srgbClr val="002060"/>
                </a:solidFill>
                <a:latin typeface="Calibri (Body)"/>
              </a:rPr>
              <a:t> interrupt request input pin internally generates a non-  </a:t>
            </a:r>
            <a:r>
              <a:rPr lang="en-US" dirty="0" err="1">
                <a:solidFill>
                  <a:srgbClr val="002060"/>
                </a:solidFill>
                <a:latin typeface="Calibri (Body)"/>
              </a:rPr>
              <a:t>maskable</a:t>
            </a:r>
            <a:r>
              <a:rPr lang="en-US" dirty="0">
                <a:solidFill>
                  <a:srgbClr val="002060"/>
                </a:solidFill>
                <a:latin typeface="Calibri (Body)"/>
              </a:rPr>
              <a:t> interrupt of type2.</a:t>
            </a:r>
          </a:p>
        </p:txBody>
      </p:sp>
      <p:sp>
        <p:nvSpPr>
          <p:cNvPr id="4" name="Title 1"/>
          <p:cNvSpPr>
            <a:spLocks noGrp="1"/>
          </p:cNvSpPr>
          <p:nvPr>
            <p:ph type="title"/>
          </p:nvPr>
        </p:nvSpPr>
        <p:spPr>
          <a:xfrm>
            <a:off x="457200" y="152400"/>
            <a:ext cx="7467600" cy="808038"/>
          </a:xfrm>
        </p:spPr>
        <p:txBody>
          <a:bodyPr>
            <a:normAutofit/>
          </a:bodyPr>
          <a:lstStyle/>
          <a:p>
            <a:r>
              <a:rPr lang="en-US" sz="4400" b="1" dirty="0">
                <a:solidFill>
                  <a:srgbClr val="002060"/>
                </a:solidFill>
                <a:latin typeface="Calibri (Headings)"/>
              </a:rPr>
              <a:t>Pin Descriptions of 80386</a:t>
            </a:r>
          </a:p>
        </p:txBody>
      </p:sp>
      <p:sp>
        <p:nvSpPr>
          <p:cNvPr id="2" name="Slide Number Placeholder 1"/>
          <p:cNvSpPr>
            <a:spLocks noGrp="1"/>
          </p:cNvSpPr>
          <p:nvPr>
            <p:ph type="sldNum" sz="quarter" idx="15"/>
          </p:nvPr>
        </p:nvSpPr>
        <p:spPr/>
        <p:txBody>
          <a:bodyPr/>
          <a:lstStyle/>
          <a:p>
            <a:fld id="{B6F15528-21DE-4FAA-801E-634DDDAF4B2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281416" cy="4873752"/>
          </a:xfrm>
        </p:spPr>
        <p:txBody>
          <a:bodyPr/>
          <a:lstStyle/>
          <a:p>
            <a:pPr algn="just">
              <a:buClr>
                <a:srgbClr val="002060"/>
              </a:buClr>
              <a:buSzPct val="100000"/>
              <a:buFont typeface="Wingdings" pitchFamily="2" charset="2"/>
              <a:buChar char="v"/>
            </a:pPr>
            <a:r>
              <a:rPr lang="en-US" b="1" dirty="0">
                <a:solidFill>
                  <a:srgbClr val="002060"/>
                </a:solidFill>
                <a:latin typeface="Calibri (Body)"/>
              </a:rPr>
              <a:t>RESET: </a:t>
            </a:r>
            <a:r>
              <a:rPr lang="en-US" dirty="0">
                <a:solidFill>
                  <a:srgbClr val="002060"/>
                </a:solidFill>
                <a:latin typeface="Calibri (Body)"/>
              </a:rPr>
              <a:t>A high at this input pin suspends the current operation and restart the execution from the starting location.</a:t>
            </a:r>
          </a:p>
          <a:p>
            <a:pPr algn="just">
              <a:buClr>
                <a:srgbClr val="002060"/>
              </a:buClr>
              <a:buSzPct val="100000"/>
              <a:buFont typeface="Wingdings" pitchFamily="2" charset="2"/>
              <a:buChar char="v"/>
            </a:pPr>
            <a:r>
              <a:rPr lang="en-US" b="1" dirty="0">
                <a:solidFill>
                  <a:srgbClr val="002060"/>
                </a:solidFill>
                <a:latin typeface="Calibri (Body)"/>
              </a:rPr>
              <a:t>N / C# </a:t>
            </a:r>
            <a:r>
              <a:rPr lang="en-US" dirty="0">
                <a:solidFill>
                  <a:srgbClr val="002060"/>
                </a:solidFill>
                <a:latin typeface="Calibri (Body)"/>
              </a:rPr>
              <a:t>: No connection pins are expected to be left open while connecting the 80386 in the circuit.</a:t>
            </a:r>
          </a:p>
          <a:p>
            <a:pPr algn="just">
              <a:buClr>
                <a:srgbClr val="002060"/>
              </a:buClr>
              <a:buSzPct val="100000"/>
              <a:buFont typeface="Wingdings" pitchFamily="2" charset="2"/>
              <a:buChar char="v"/>
            </a:pPr>
            <a:endParaRPr lang="en-US" dirty="0">
              <a:solidFill>
                <a:srgbClr val="002060"/>
              </a:solidFill>
              <a:latin typeface="Calibri (Body)"/>
            </a:endParaRPr>
          </a:p>
        </p:txBody>
      </p:sp>
      <p:sp>
        <p:nvSpPr>
          <p:cNvPr id="4" name="Title 1"/>
          <p:cNvSpPr>
            <a:spLocks noGrp="1"/>
          </p:cNvSpPr>
          <p:nvPr>
            <p:ph type="title"/>
          </p:nvPr>
        </p:nvSpPr>
        <p:spPr>
          <a:xfrm>
            <a:off x="457200" y="152400"/>
            <a:ext cx="7467600" cy="808038"/>
          </a:xfrm>
        </p:spPr>
        <p:txBody>
          <a:bodyPr>
            <a:normAutofit/>
          </a:bodyPr>
          <a:lstStyle/>
          <a:p>
            <a:r>
              <a:rPr lang="en-US" sz="4400" b="1" dirty="0">
                <a:solidFill>
                  <a:srgbClr val="002060"/>
                </a:solidFill>
                <a:latin typeface="Calibri (Headings)"/>
              </a:rPr>
              <a:t>Pin Descriptions of 80386</a:t>
            </a:r>
          </a:p>
        </p:txBody>
      </p:sp>
      <p:sp>
        <p:nvSpPr>
          <p:cNvPr id="2" name="Slide Number Placeholder 1"/>
          <p:cNvSpPr>
            <a:spLocks noGrp="1"/>
          </p:cNvSpPr>
          <p:nvPr>
            <p:ph type="sldNum" sz="quarter" idx="15"/>
          </p:nvPr>
        </p:nvSpPr>
        <p:spPr/>
        <p:txBody>
          <a:bodyPr/>
          <a:lstStyle/>
          <a:p>
            <a:fld id="{B6F15528-21DE-4FAA-801E-634DDDAF4B2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28600" y="381000"/>
            <a:ext cx="8510016" cy="5386090"/>
          </a:xfrm>
          <a:prstGeom prst="rect">
            <a:avLst/>
          </a:prstGeom>
          <a:noFill/>
          <a:ln w="9525">
            <a:noFill/>
            <a:miter lim="800000"/>
            <a:headEnd/>
            <a:tailEnd/>
          </a:ln>
          <a:effectLst/>
        </p:spPr>
        <p:txBody>
          <a:bodyPr wrap="square">
            <a:spAutoFit/>
          </a:bodyPr>
          <a:lstStyle/>
          <a:p>
            <a:pPr>
              <a:spcBef>
                <a:spcPct val="50000"/>
              </a:spcBef>
            </a:pPr>
            <a:r>
              <a:rPr lang="en-US" sz="4400" b="1" dirty="0">
                <a:solidFill>
                  <a:srgbClr val="002060"/>
                </a:solidFill>
                <a:latin typeface="Calibri (Headings)"/>
              </a:rPr>
              <a:t>Register Organization</a:t>
            </a:r>
          </a:p>
          <a:p>
            <a:pPr algn="just">
              <a:spcBef>
                <a:spcPct val="50000"/>
              </a:spcBef>
              <a:buFont typeface="Wingdings" pitchFamily="2" charset="2"/>
              <a:buChar char="v"/>
            </a:pPr>
            <a:r>
              <a:rPr lang="en-US" sz="2400" dirty="0">
                <a:solidFill>
                  <a:srgbClr val="002060"/>
                </a:solidFill>
                <a:latin typeface="Calibri (Body)"/>
              </a:rPr>
              <a:t>The 80386 has </a:t>
            </a:r>
            <a:r>
              <a:rPr lang="en-US" sz="2400" dirty="0">
                <a:solidFill>
                  <a:srgbClr val="FF0000"/>
                </a:solidFill>
                <a:latin typeface="Calibri (Body)"/>
              </a:rPr>
              <a:t>eight 32 - bit general purpose registers </a:t>
            </a:r>
            <a:r>
              <a:rPr lang="en-US" sz="2400" dirty="0">
                <a:solidFill>
                  <a:srgbClr val="002060"/>
                </a:solidFill>
                <a:latin typeface="Calibri (Body)"/>
              </a:rPr>
              <a:t>which may be used as either 8 bit or 16 bit registers.</a:t>
            </a:r>
          </a:p>
          <a:p>
            <a:pPr algn="just">
              <a:spcBef>
                <a:spcPct val="50000"/>
              </a:spcBef>
              <a:buFont typeface="Wingdings" pitchFamily="2" charset="2"/>
              <a:buChar char="v"/>
            </a:pPr>
            <a:r>
              <a:rPr lang="en-US" sz="2400" dirty="0">
                <a:solidFill>
                  <a:srgbClr val="002060"/>
                </a:solidFill>
                <a:latin typeface="Calibri (Body)"/>
              </a:rPr>
              <a:t>A 32 - bit register known as an </a:t>
            </a:r>
            <a:r>
              <a:rPr lang="en-US" sz="2400" dirty="0">
                <a:solidFill>
                  <a:srgbClr val="FF0000"/>
                </a:solidFill>
                <a:latin typeface="Calibri (Body)"/>
              </a:rPr>
              <a:t>extended register</a:t>
            </a:r>
            <a:r>
              <a:rPr lang="en-US" sz="2400" dirty="0">
                <a:solidFill>
                  <a:srgbClr val="002060"/>
                </a:solidFill>
                <a:latin typeface="Calibri (Body)"/>
              </a:rPr>
              <a:t>, is represented by the register name with prefix E.</a:t>
            </a:r>
          </a:p>
          <a:p>
            <a:pPr algn="just">
              <a:spcBef>
                <a:spcPct val="50000"/>
              </a:spcBef>
              <a:buFont typeface="Wingdings" pitchFamily="2" charset="2"/>
              <a:buChar char="v"/>
            </a:pPr>
            <a:r>
              <a:rPr lang="en-US" sz="2400" dirty="0">
                <a:solidFill>
                  <a:srgbClr val="002060"/>
                </a:solidFill>
                <a:latin typeface="Calibri (Body)"/>
              </a:rPr>
              <a:t>Example : A 32 bit register corresponding to AX is EAX, similarly BX is EBX etc.</a:t>
            </a:r>
          </a:p>
          <a:p>
            <a:pPr algn="just">
              <a:spcBef>
                <a:spcPct val="50000"/>
              </a:spcBef>
              <a:buFont typeface="Wingdings" pitchFamily="2" charset="2"/>
              <a:buChar char="v"/>
            </a:pPr>
            <a:r>
              <a:rPr lang="en-US" sz="2400" dirty="0">
                <a:solidFill>
                  <a:srgbClr val="002060"/>
                </a:solidFill>
                <a:latin typeface="Calibri (Body)"/>
              </a:rPr>
              <a:t>The 16 bit registers BP, SP, SI and DI in 8086 are now available with their extended size of 32 bit and are names as EBP,ESP,ESI and EDI.</a:t>
            </a:r>
          </a:p>
          <a:p>
            <a:pPr algn="just">
              <a:spcBef>
                <a:spcPct val="50000"/>
              </a:spcBef>
              <a:buFont typeface="Wingdings" pitchFamily="2" charset="2"/>
              <a:buChar char="v"/>
            </a:pPr>
            <a:r>
              <a:rPr lang="en-US" sz="2400" dirty="0">
                <a:solidFill>
                  <a:srgbClr val="002060"/>
                </a:solidFill>
                <a:latin typeface="Calibri (Body)"/>
              </a:rPr>
              <a:t>AX represents the lower 16 bit of the 32 bit register EAX.</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04800" y="1354753"/>
            <a:ext cx="8305800" cy="4893647"/>
          </a:xfrm>
          <a:prstGeom prst="rect">
            <a:avLst/>
          </a:prstGeom>
          <a:noFill/>
          <a:ln w="9525">
            <a:noFill/>
            <a:miter lim="800000"/>
            <a:headEnd/>
            <a:tailEnd/>
          </a:ln>
          <a:effectLst/>
        </p:spPr>
        <p:txBody>
          <a:bodyPr>
            <a:spAutoFit/>
          </a:bodyPr>
          <a:lstStyle/>
          <a:p>
            <a:pPr algn="just">
              <a:spcBef>
                <a:spcPct val="50000"/>
              </a:spcBef>
              <a:buFont typeface="Wingdings" pitchFamily="2" charset="2"/>
              <a:buChar char="v"/>
            </a:pPr>
            <a:r>
              <a:rPr lang="en-US" sz="2400" dirty="0">
                <a:solidFill>
                  <a:srgbClr val="002060"/>
                </a:solidFill>
                <a:latin typeface="Calibri (Body)"/>
              </a:rPr>
              <a:t>BP, SP, SI, DI represents the lower 16 bit of their 32 bit counterparts, and can be used as independent 16 bit registers.</a:t>
            </a:r>
          </a:p>
          <a:p>
            <a:pPr algn="just">
              <a:spcBef>
                <a:spcPct val="50000"/>
              </a:spcBef>
              <a:buFont typeface="Wingdings" pitchFamily="2" charset="2"/>
              <a:buChar char="v"/>
            </a:pPr>
            <a:r>
              <a:rPr lang="en-US" sz="2400" dirty="0">
                <a:solidFill>
                  <a:srgbClr val="002060"/>
                </a:solidFill>
                <a:latin typeface="Calibri (Body)"/>
              </a:rPr>
              <a:t>The six segment registers available in 80386 are CS, SS, DS, ES, FS and GS.</a:t>
            </a:r>
          </a:p>
          <a:p>
            <a:pPr algn="just">
              <a:spcBef>
                <a:spcPct val="50000"/>
              </a:spcBef>
              <a:buFont typeface="Wingdings" pitchFamily="2" charset="2"/>
              <a:buChar char="v"/>
            </a:pPr>
            <a:r>
              <a:rPr lang="en-US" sz="2400" dirty="0">
                <a:solidFill>
                  <a:srgbClr val="002060"/>
                </a:solidFill>
                <a:latin typeface="Calibri (Body)"/>
              </a:rPr>
              <a:t>The CS and SS are the code and the stack segment registers respectively, while </a:t>
            </a:r>
            <a:r>
              <a:rPr lang="en-US" sz="2400" dirty="0" smtClean="0">
                <a:solidFill>
                  <a:srgbClr val="002060"/>
                </a:solidFill>
                <a:latin typeface="Calibri (Body)"/>
              </a:rPr>
              <a:t>DS,ES,FS,GS </a:t>
            </a:r>
            <a:r>
              <a:rPr lang="en-US" sz="2400" dirty="0">
                <a:solidFill>
                  <a:srgbClr val="002060"/>
                </a:solidFill>
                <a:latin typeface="Calibri (Body)"/>
              </a:rPr>
              <a:t>are 4 data segment registers.</a:t>
            </a:r>
          </a:p>
          <a:p>
            <a:pPr algn="just">
              <a:spcBef>
                <a:spcPct val="50000"/>
              </a:spcBef>
              <a:buFont typeface="Wingdings" pitchFamily="2" charset="2"/>
              <a:buChar char="v"/>
            </a:pPr>
            <a:r>
              <a:rPr lang="en-US" sz="2400" dirty="0">
                <a:solidFill>
                  <a:srgbClr val="002060"/>
                </a:solidFill>
                <a:latin typeface="Calibri (Body)"/>
              </a:rPr>
              <a:t>A 16 bit instruction pointer IP is available along with 32 bit counterpart EIP.</a:t>
            </a:r>
          </a:p>
          <a:p>
            <a:pPr>
              <a:spcBef>
                <a:spcPct val="50000"/>
              </a:spcBef>
              <a:buFont typeface="Wingdings" pitchFamily="2" charset="2"/>
              <a:buChar char="v"/>
            </a:pPr>
            <a:endParaRPr lang="en-US" sz="2400" dirty="0">
              <a:solidFill>
                <a:srgbClr val="002060"/>
              </a:solidFill>
              <a:latin typeface="Calibri (Body)"/>
            </a:endParaRPr>
          </a:p>
        </p:txBody>
      </p:sp>
      <p:sp>
        <p:nvSpPr>
          <p:cNvPr id="3" name="Rectangle 2"/>
          <p:cNvSpPr/>
          <p:nvPr/>
        </p:nvSpPr>
        <p:spPr>
          <a:xfrm>
            <a:off x="381000" y="76200"/>
            <a:ext cx="7696200" cy="769441"/>
          </a:xfrm>
          <a:prstGeom prst="rect">
            <a:avLst/>
          </a:prstGeom>
        </p:spPr>
        <p:txBody>
          <a:bodyPr wrap="square">
            <a:spAutoFit/>
          </a:bodyPr>
          <a:lstStyle/>
          <a:p>
            <a:r>
              <a:rPr lang="en-US" sz="4400" b="1" dirty="0">
                <a:solidFill>
                  <a:srgbClr val="002060"/>
                </a:solidFill>
                <a:latin typeface="Calibri (Headings)"/>
              </a:rPr>
              <a:t>Register Organization</a:t>
            </a:r>
            <a:endParaRPr lang="en-US" sz="44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2" name="Slide Number Placeholder 1"/>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228600" y="228600"/>
            <a:ext cx="8458200" cy="3276600"/>
          </a:xfrm>
          <a:prstGeom prst="rect">
            <a:avLst/>
          </a:prstGeom>
          <a:noFill/>
          <a:ln w="9525">
            <a:noFill/>
            <a:miter lim="800000"/>
            <a:headEnd/>
            <a:tailEnd/>
          </a:ln>
          <a:effectLst/>
        </p:spPr>
      </p:pic>
      <p:sp>
        <p:nvSpPr>
          <p:cNvPr id="15363" name="Text Box 3"/>
          <p:cNvSpPr txBox="1">
            <a:spLocks noChangeArrowheads="1"/>
          </p:cNvSpPr>
          <p:nvPr/>
        </p:nvSpPr>
        <p:spPr bwMode="auto">
          <a:xfrm>
            <a:off x="228600" y="4038600"/>
            <a:ext cx="8510016" cy="2492990"/>
          </a:xfrm>
          <a:prstGeom prst="rect">
            <a:avLst/>
          </a:prstGeom>
          <a:noFill/>
          <a:ln w="9525">
            <a:noFill/>
            <a:miter lim="800000"/>
            <a:headEnd/>
            <a:tailEnd/>
          </a:ln>
          <a:effectLst/>
        </p:spPr>
        <p:txBody>
          <a:bodyPr wrap="square">
            <a:spAutoFit/>
          </a:bodyPr>
          <a:lstStyle/>
          <a:p>
            <a:pPr algn="just">
              <a:spcBef>
                <a:spcPct val="50000"/>
              </a:spcBef>
              <a:buFont typeface="Wingdings" pitchFamily="2" charset="2"/>
              <a:buChar char="v"/>
            </a:pPr>
            <a:r>
              <a:rPr lang="en-US" sz="2400" b="1" dirty="0">
                <a:solidFill>
                  <a:srgbClr val="002060"/>
                </a:solidFill>
                <a:latin typeface="Calibri (Body)"/>
              </a:rPr>
              <a:t>Flag Register of 80386: </a:t>
            </a:r>
            <a:r>
              <a:rPr lang="en-US" sz="2400" dirty="0">
                <a:solidFill>
                  <a:srgbClr val="002060"/>
                </a:solidFill>
                <a:latin typeface="Calibri (Body)"/>
              </a:rPr>
              <a:t>The Flag register of 80386 is a 32 bit register. Out of the 32 bits, Intel has reserved bits D18 to D31, D5 and D3, while D1 is always set at 1.Two extra new flags are added to the 80286 flags to derive the flag register of 80386. They are VM and RF flags.</a:t>
            </a:r>
          </a:p>
          <a:p>
            <a:pPr>
              <a:spcBef>
                <a:spcPct val="50000"/>
              </a:spcBef>
            </a:pPr>
            <a:endParaRPr lang="en-US" sz="2400" dirty="0">
              <a:solidFill>
                <a:srgbClr val="002060"/>
              </a:solidFill>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66800"/>
            <a:ext cx="8281416" cy="5257800"/>
          </a:xfrm>
        </p:spPr>
        <p:txBody>
          <a:bodyPr>
            <a:normAutofit/>
          </a:bodyPr>
          <a:lstStyle/>
          <a:p>
            <a:pPr algn="just">
              <a:buClr>
                <a:srgbClr val="002060"/>
              </a:buClr>
              <a:buSzPct val="100000"/>
              <a:buFont typeface="Wingdings" pitchFamily="2" charset="2"/>
              <a:buChar char="v"/>
            </a:pPr>
            <a:r>
              <a:rPr lang="en-US" dirty="0">
                <a:solidFill>
                  <a:srgbClr val="002060"/>
                </a:solidFill>
                <a:latin typeface="Calibri (Body)"/>
              </a:rPr>
              <a:t>The 80386 family of microprocessors of Intel Corporation is the first 32 bit version of the 8086 family-a switch from 16 bit to 32 bit.</a:t>
            </a:r>
          </a:p>
          <a:p>
            <a:pPr algn="just">
              <a:buClr>
                <a:srgbClr val="002060"/>
              </a:buClr>
              <a:buSzPct val="100000"/>
              <a:buFont typeface="Wingdings" pitchFamily="2" charset="2"/>
              <a:buChar char="v"/>
            </a:pPr>
            <a:r>
              <a:rPr lang="en-US" dirty="0">
                <a:solidFill>
                  <a:srgbClr val="002060"/>
                </a:solidFill>
                <a:latin typeface="Calibri (Body)"/>
              </a:rPr>
              <a:t>80386 has upward compatibility with 8086,8088,80286 etc .</a:t>
            </a:r>
          </a:p>
          <a:p>
            <a:pPr algn="just">
              <a:buClr>
                <a:srgbClr val="002060"/>
              </a:buClr>
              <a:buSzPct val="100000"/>
              <a:buFont typeface="Wingdings" pitchFamily="2" charset="2"/>
              <a:buChar char="v"/>
            </a:pPr>
            <a:r>
              <a:rPr lang="en-US" dirty="0">
                <a:solidFill>
                  <a:srgbClr val="002060"/>
                </a:solidFill>
                <a:latin typeface="Calibri (Body)"/>
              </a:rPr>
              <a:t>The 80386 was launched in October 1985, but full-function chips were first delivered in the third quarter of 1986.</a:t>
            </a:r>
          </a:p>
          <a:p>
            <a:pPr algn="just">
              <a:buClr>
                <a:srgbClr val="002060"/>
              </a:buClr>
              <a:buSzPct val="100000"/>
              <a:buFont typeface="Wingdings" pitchFamily="2" charset="2"/>
              <a:buChar char="v"/>
            </a:pPr>
            <a:r>
              <a:rPr lang="en-US" dirty="0">
                <a:solidFill>
                  <a:srgbClr val="002060"/>
                </a:solidFill>
                <a:latin typeface="Calibri (Body)"/>
              </a:rPr>
              <a:t>Although it had long been obsolete as a personal computer CPU, Intel and others had continued making the chip for embedded systems.</a:t>
            </a:r>
          </a:p>
          <a:p>
            <a:pPr algn="just">
              <a:buClr>
                <a:srgbClr val="002060"/>
              </a:buClr>
              <a:buSzPct val="100000"/>
              <a:buFont typeface="Wingdings" pitchFamily="2" charset="2"/>
              <a:buChar char="v"/>
            </a:pPr>
            <a:r>
              <a:rPr lang="en-US" dirty="0">
                <a:solidFill>
                  <a:srgbClr val="002060"/>
                </a:solidFill>
                <a:latin typeface="Calibri (Body)"/>
              </a:rPr>
              <a:t>Used in aerospace technology  </a:t>
            </a:r>
          </a:p>
        </p:txBody>
      </p:sp>
      <p:sp>
        <p:nvSpPr>
          <p:cNvPr id="4" name="Title 1"/>
          <p:cNvSpPr>
            <a:spLocks noGrp="1"/>
          </p:cNvSpPr>
          <p:nvPr>
            <p:ph type="title"/>
          </p:nvPr>
        </p:nvSpPr>
        <p:spPr>
          <a:xfrm>
            <a:off x="457200" y="152400"/>
            <a:ext cx="7467600" cy="762000"/>
          </a:xfrm>
        </p:spPr>
        <p:txBody>
          <a:bodyPr>
            <a:normAutofit/>
          </a:bodyPr>
          <a:lstStyle/>
          <a:p>
            <a:r>
              <a:rPr lang="en-US" sz="4400" b="1" dirty="0">
                <a:solidFill>
                  <a:srgbClr val="002060"/>
                </a:solidFill>
                <a:latin typeface="Calibri (Headings)"/>
              </a:rPr>
              <a:t>Introduction</a:t>
            </a:r>
          </a:p>
        </p:txBody>
      </p:sp>
      <p:sp>
        <p:nvSpPr>
          <p:cNvPr id="2" name="Slide Number Placeholder 1"/>
          <p:cNvSpPr>
            <a:spLocks noGrp="1"/>
          </p:cNvSpPr>
          <p:nvPr>
            <p:ph type="sldNum" sz="quarter" idx="15"/>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52400" y="680621"/>
            <a:ext cx="8686800" cy="6370975"/>
          </a:xfrm>
          <a:prstGeom prst="rect">
            <a:avLst/>
          </a:prstGeom>
          <a:noFill/>
          <a:ln w="9525">
            <a:noFill/>
            <a:miter lim="800000"/>
            <a:headEnd/>
            <a:tailEnd/>
          </a:ln>
          <a:effectLst/>
        </p:spPr>
        <p:txBody>
          <a:bodyPr>
            <a:spAutoFit/>
          </a:bodyPr>
          <a:lstStyle/>
          <a:p>
            <a:pPr algn="just">
              <a:spcBef>
                <a:spcPct val="50000"/>
              </a:spcBef>
            </a:pPr>
            <a:r>
              <a:rPr lang="en-US" sz="2400" b="1" dirty="0">
                <a:solidFill>
                  <a:srgbClr val="002060"/>
                </a:solidFill>
                <a:latin typeface="Calibri (Body)"/>
              </a:rPr>
              <a:t>VM - </a:t>
            </a:r>
            <a:r>
              <a:rPr lang="en-US" sz="2400" b="1" i="1" dirty="0">
                <a:solidFill>
                  <a:srgbClr val="002060"/>
                </a:solidFill>
                <a:latin typeface="Calibri (Body)"/>
              </a:rPr>
              <a:t>Virtual Mode Flag</a:t>
            </a:r>
            <a:r>
              <a:rPr lang="en-US" sz="2400" b="1" dirty="0">
                <a:solidFill>
                  <a:srgbClr val="002060"/>
                </a:solidFill>
                <a:latin typeface="Calibri (Body)"/>
              </a:rPr>
              <a:t>: </a:t>
            </a:r>
            <a:r>
              <a:rPr lang="en-US" sz="2400" dirty="0">
                <a:solidFill>
                  <a:srgbClr val="002060"/>
                </a:solidFill>
                <a:latin typeface="Calibri (Body)"/>
              </a:rPr>
              <a:t>If this flag is set, the 80386 enters the virtual 8086 mode within the protection mode. This is to be set only when the 80386 is in protected mode. </a:t>
            </a:r>
            <a:r>
              <a:rPr lang="en-US" sz="2400" dirty="0" smtClean="0">
                <a:solidFill>
                  <a:srgbClr val="002060"/>
                </a:solidFill>
                <a:latin typeface="Calibri (Body)"/>
              </a:rPr>
              <a:t>Virtual mode allows </a:t>
            </a:r>
            <a:r>
              <a:rPr lang="en-US" sz="2400" dirty="0">
                <a:solidFill>
                  <a:srgbClr val="002060"/>
                </a:solidFill>
                <a:latin typeface="Calibri (Body)"/>
              </a:rPr>
              <a:t>the execution of real </a:t>
            </a:r>
            <a:r>
              <a:rPr lang="en-US" sz="2400" dirty="0" smtClean="0">
                <a:solidFill>
                  <a:srgbClr val="002060"/>
                </a:solidFill>
                <a:latin typeface="Calibri (Body)"/>
              </a:rPr>
              <a:t>mode </a:t>
            </a:r>
            <a:r>
              <a:rPr lang="en-US" sz="2400" dirty="0">
                <a:solidFill>
                  <a:srgbClr val="002060"/>
                </a:solidFill>
                <a:latin typeface="Calibri (Body)"/>
              </a:rPr>
              <a:t>applications that are incapable of running directly in protected mode while the processor is running a protected mode operating </a:t>
            </a:r>
            <a:r>
              <a:rPr lang="en-US" sz="2400" dirty="0" smtClean="0">
                <a:solidFill>
                  <a:srgbClr val="002060"/>
                </a:solidFill>
                <a:latin typeface="Calibri (Body)"/>
              </a:rPr>
              <a:t>system. </a:t>
            </a:r>
            <a:r>
              <a:rPr lang="en-US" sz="2400" dirty="0">
                <a:solidFill>
                  <a:srgbClr val="002060"/>
                </a:solidFill>
                <a:latin typeface="Calibri (Body)"/>
              </a:rPr>
              <a:t>In this mode, if any privileged instruction is executed, an exception 13 is generated. This bit can be set using IRET instruction or any task switch operation only in the protected mode.</a:t>
            </a:r>
          </a:p>
          <a:p>
            <a:pPr algn="just">
              <a:spcBef>
                <a:spcPct val="50000"/>
              </a:spcBef>
            </a:pPr>
            <a:r>
              <a:rPr lang="en-US" sz="2400" b="1" i="1" dirty="0">
                <a:solidFill>
                  <a:srgbClr val="002060"/>
                </a:solidFill>
                <a:latin typeface="Calibri (Body)"/>
              </a:rPr>
              <a:t>RF- Resume Flag</a:t>
            </a:r>
            <a:r>
              <a:rPr lang="en-US" sz="2400" b="1" dirty="0">
                <a:solidFill>
                  <a:srgbClr val="002060"/>
                </a:solidFill>
                <a:latin typeface="Calibri (Body)"/>
              </a:rPr>
              <a:t>: </a:t>
            </a:r>
            <a:r>
              <a:rPr lang="en-US" sz="2400" dirty="0">
                <a:solidFill>
                  <a:srgbClr val="002060"/>
                </a:solidFill>
                <a:latin typeface="Calibri (Body)"/>
              </a:rPr>
              <a:t>This flag is used with the debug register breakpoints. It is checked at the starting of every instruction cycle and if it is set, any debug fault is ignored during the instruction cycle. The RF is automatically reset after successful execution of every instruction, except for IRET and POPF instructions.</a:t>
            </a:r>
          </a:p>
          <a:p>
            <a:pPr>
              <a:spcBef>
                <a:spcPct val="50000"/>
              </a:spcBef>
            </a:pPr>
            <a:r>
              <a:rPr lang="en-US" sz="2400" dirty="0">
                <a:solidFill>
                  <a:srgbClr val="002060"/>
                </a:solidFill>
                <a:latin typeface="Calibri (Body)"/>
              </a:rPr>
              <a:t>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a:xfrm>
            <a:off x="457200" y="838200"/>
            <a:ext cx="8281416" cy="5257800"/>
          </a:xfrm>
        </p:spPr>
        <p:txBody>
          <a:bodyPr/>
          <a:lstStyle/>
          <a:p>
            <a:pPr algn="just">
              <a:buClr>
                <a:srgbClr val="002060"/>
              </a:buClr>
              <a:buSzPct val="100000"/>
              <a:buFont typeface="Wingdings" pitchFamily="2" charset="2"/>
              <a:buChar char="v"/>
            </a:pPr>
            <a:r>
              <a:rPr lang="en-US" dirty="0">
                <a:solidFill>
                  <a:srgbClr val="002060"/>
                </a:solidFill>
                <a:latin typeface="Calibri (Body)"/>
              </a:rPr>
              <a:t>  </a:t>
            </a:r>
            <a:r>
              <a:rPr lang="en-US" sz="2800" dirty="0">
                <a:solidFill>
                  <a:srgbClr val="002060"/>
                </a:solidFill>
                <a:latin typeface="Calibri (Body)"/>
              </a:rPr>
              <a:t>Also, it is not automatically cleared after the successful execution of JMP, CALL and INT instruction causing a task switch. These instruction are used to set the RF to the value specified by the memory data available at the stack.</a:t>
            </a:r>
          </a:p>
        </p:txBody>
      </p:sp>
      <p:sp>
        <p:nvSpPr>
          <p:cNvPr id="2" name="Slide Number Placeholder 1"/>
          <p:cNvSpPr>
            <a:spLocks noGrp="1"/>
          </p:cNvSpPr>
          <p:nvPr>
            <p:ph type="sldNum" sz="quarter" idx="15"/>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81000" y="304800"/>
            <a:ext cx="8382000" cy="6370975"/>
          </a:xfrm>
          <a:prstGeom prst="rect">
            <a:avLst/>
          </a:prstGeom>
          <a:noFill/>
          <a:ln w="9525">
            <a:noFill/>
            <a:miter lim="800000"/>
            <a:headEnd/>
            <a:tailEnd/>
          </a:ln>
          <a:effectLst/>
        </p:spPr>
        <p:txBody>
          <a:bodyPr>
            <a:spAutoFit/>
          </a:bodyPr>
          <a:lstStyle/>
          <a:p>
            <a:pPr algn="just">
              <a:spcBef>
                <a:spcPct val="50000"/>
              </a:spcBef>
            </a:pPr>
            <a:r>
              <a:rPr lang="en-US" sz="2400" dirty="0">
                <a:latin typeface="Calibri (Body)"/>
              </a:rPr>
              <a:t>•</a:t>
            </a:r>
            <a:r>
              <a:rPr lang="en-US" sz="2400" i="1" dirty="0">
                <a:solidFill>
                  <a:srgbClr val="3333CC"/>
                </a:solidFill>
                <a:latin typeface="Calibri (Body)"/>
              </a:rPr>
              <a:t>Segment Descriptor Registers</a:t>
            </a:r>
            <a:r>
              <a:rPr lang="en-US" sz="2400" dirty="0">
                <a:latin typeface="Calibri (Body)"/>
              </a:rPr>
              <a:t>: </a:t>
            </a:r>
            <a:r>
              <a:rPr lang="en-US" sz="2400" dirty="0">
                <a:solidFill>
                  <a:srgbClr val="002060"/>
                </a:solidFill>
                <a:latin typeface="Calibri (Body)"/>
              </a:rPr>
              <a:t>This registers are not available for programmers, rather they are internally used to store the descriptor information, like attributes, limit and base addresses of segments. </a:t>
            </a:r>
          </a:p>
          <a:p>
            <a:pPr algn="just">
              <a:spcBef>
                <a:spcPct val="50000"/>
              </a:spcBef>
            </a:pPr>
            <a:r>
              <a:rPr lang="en-US" sz="2400" dirty="0">
                <a:latin typeface="Calibri (Body)"/>
              </a:rPr>
              <a:t>•</a:t>
            </a:r>
            <a:r>
              <a:rPr lang="en-US" sz="2400" dirty="0">
                <a:solidFill>
                  <a:srgbClr val="3333CC"/>
                </a:solidFill>
                <a:latin typeface="Calibri (Body)"/>
              </a:rPr>
              <a:t>The six segment registers</a:t>
            </a:r>
            <a:r>
              <a:rPr lang="en-US" sz="2400" dirty="0">
                <a:latin typeface="Calibri (Body)"/>
              </a:rPr>
              <a:t> </a:t>
            </a:r>
            <a:r>
              <a:rPr lang="en-US" sz="2400" dirty="0">
                <a:solidFill>
                  <a:srgbClr val="002060"/>
                </a:solidFill>
                <a:latin typeface="Calibri (Body)"/>
              </a:rPr>
              <a:t>have corresponding six 73 bit descriptor registers. Each of them contains 32 bit base address, 32 bit base limit and 9 bit attributes. These are automatically loaded when the corresponding segments are loaded with selectors.</a:t>
            </a:r>
          </a:p>
          <a:p>
            <a:pPr algn="just">
              <a:spcBef>
                <a:spcPct val="50000"/>
              </a:spcBef>
            </a:pPr>
            <a:r>
              <a:rPr lang="en-US" sz="2400" dirty="0">
                <a:latin typeface="Calibri (Body)"/>
              </a:rPr>
              <a:t>•</a:t>
            </a:r>
            <a:r>
              <a:rPr lang="en-US" sz="2400" i="1" dirty="0">
                <a:solidFill>
                  <a:srgbClr val="3333CC"/>
                </a:solidFill>
                <a:latin typeface="Calibri (Body)"/>
              </a:rPr>
              <a:t>Control Registers</a:t>
            </a:r>
            <a:r>
              <a:rPr lang="en-US" sz="2400" dirty="0">
                <a:solidFill>
                  <a:srgbClr val="3333CC"/>
                </a:solidFill>
                <a:latin typeface="Calibri (Body)"/>
              </a:rPr>
              <a:t>:</a:t>
            </a:r>
            <a:r>
              <a:rPr lang="en-US" sz="2400" dirty="0">
                <a:latin typeface="Calibri (Body)"/>
              </a:rPr>
              <a:t> </a:t>
            </a:r>
            <a:r>
              <a:rPr lang="en-US" sz="2400" dirty="0">
                <a:solidFill>
                  <a:srgbClr val="002060"/>
                </a:solidFill>
                <a:latin typeface="Calibri (Body)"/>
              </a:rPr>
              <a:t>The 80386 has three 32 bit control registers CR0, CR2 and CR3 to hold global machine status independent of the executed task. Load and store instructions are available to access these registers.</a:t>
            </a:r>
          </a:p>
          <a:p>
            <a:pPr algn="just">
              <a:spcBef>
                <a:spcPct val="50000"/>
              </a:spcBef>
            </a:pPr>
            <a:r>
              <a:rPr lang="en-US" sz="2400" dirty="0">
                <a:latin typeface="Calibri (Body)"/>
              </a:rPr>
              <a:t>•</a:t>
            </a:r>
            <a:r>
              <a:rPr lang="en-US" sz="2400" i="1" dirty="0">
                <a:solidFill>
                  <a:srgbClr val="3333CC"/>
                </a:solidFill>
                <a:latin typeface="Calibri (Body)"/>
              </a:rPr>
              <a:t>System Address Registers</a:t>
            </a:r>
            <a:r>
              <a:rPr lang="en-US" sz="2400" dirty="0">
                <a:solidFill>
                  <a:srgbClr val="3333CC"/>
                </a:solidFill>
                <a:latin typeface="Calibri (Body)"/>
              </a:rPr>
              <a:t>:</a:t>
            </a:r>
            <a:r>
              <a:rPr lang="en-US" sz="2400" dirty="0">
                <a:latin typeface="Calibri (Body)"/>
              </a:rPr>
              <a:t> </a:t>
            </a:r>
            <a:r>
              <a:rPr lang="en-US" sz="2400" dirty="0">
                <a:solidFill>
                  <a:srgbClr val="002060"/>
                </a:solidFill>
                <a:latin typeface="Calibri (Body)"/>
              </a:rPr>
              <a:t>Four special registers are defined to refer to the descriptor tables supported by 80386.</a:t>
            </a:r>
          </a:p>
          <a:p>
            <a:pPr>
              <a:spcBef>
                <a:spcPct val="50000"/>
              </a:spcBef>
            </a:pPr>
            <a:endParaRPr lang="en-US" sz="2400" dirty="0">
              <a:latin typeface="Calibri (Body)"/>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5306767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81000" y="304800"/>
            <a:ext cx="8357616" cy="5447645"/>
          </a:xfrm>
          <a:prstGeom prst="rect">
            <a:avLst/>
          </a:prstGeom>
          <a:noFill/>
          <a:ln w="9525">
            <a:noFill/>
            <a:miter lim="800000"/>
            <a:headEnd/>
            <a:tailEnd/>
          </a:ln>
          <a:effectLst/>
        </p:spPr>
        <p:txBody>
          <a:bodyPr wrap="square">
            <a:spAutoFit/>
          </a:bodyPr>
          <a:lstStyle/>
          <a:p>
            <a:pPr algn="just">
              <a:spcBef>
                <a:spcPct val="50000"/>
              </a:spcBef>
            </a:pPr>
            <a:r>
              <a:rPr lang="en-US" sz="2000" u="sng" dirty="0">
                <a:solidFill>
                  <a:srgbClr val="3333CC"/>
                </a:solidFill>
                <a:latin typeface="Calibri (Body)"/>
              </a:rPr>
              <a:t>ADDRESSING MODES</a:t>
            </a:r>
            <a:r>
              <a:rPr lang="en-US" sz="2400" b="0" u="sng" dirty="0">
                <a:latin typeface="Calibri (Body)"/>
              </a:rPr>
              <a:t>:</a:t>
            </a:r>
            <a:r>
              <a:rPr lang="en-US" sz="2400" b="0" dirty="0">
                <a:latin typeface="Calibri (Body)"/>
              </a:rPr>
              <a:t> </a:t>
            </a:r>
            <a:r>
              <a:rPr lang="en-US" sz="2400" dirty="0">
                <a:solidFill>
                  <a:srgbClr val="002060"/>
                </a:solidFill>
                <a:latin typeface="Calibri (Body)"/>
              </a:rPr>
              <a:t>The 80386 supports overall </a:t>
            </a:r>
            <a:r>
              <a:rPr lang="en-US" sz="2400" dirty="0">
                <a:solidFill>
                  <a:srgbClr val="FF0000"/>
                </a:solidFill>
                <a:latin typeface="Calibri (Body)"/>
              </a:rPr>
              <a:t>eleven addressing modes</a:t>
            </a:r>
            <a:r>
              <a:rPr lang="en-US" sz="2400" dirty="0">
                <a:solidFill>
                  <a:srgbClr val="002060"/>
                </a:solidFill>
                <a:latin typeface="Calibri (Body)"/>
              </a:rPr>
              <a:t> to facilitate efficient execution of higher level language programs.</a:t>
            </a:r>
          </a:p>
          <a:p>
            <a:pPr algn="just">
              <a:spcBef>
                <a:spcPct val="50000"/>
              </a:spcBef>
            </a:pPr>
            <a:r>
              <a:rPr lang="en-US" sz="2400" dirty="0">
                <a:solidFill>
                  <a:srgbClr val="002060"/>
                </a:solidFill>
                <a:latin typeface="Calibri (Body)"/>
              </a:rPr>
              <a:t>•In case of all those modes, the 80386 can now have 32-bit immediate or 32- bit register operands or displacements.</a:t>
            </a:r>
          </a:p>
          <a:p>
            <a:pPr algn="just">
              <a:spcBef>
                <a:spcPct val="50000"/>
              </a:spcBef>
            </a:pPr>
            <a:r>
              <a:rPr lang="en-US" sz="2400" dirty="0">
                <a:solidFill>
                  <a:srgbClr val="002060"/>
                </a:solidFill>
                <a:latin typeface="Calibri (Body)"/>
              </a:rPr>
              <a:t>•The 80386 has a family of scaled modes. In case of scaled modes, any of the index register values can be multiplied by a valid scale factor to obtain the displacement.</a:t>
            </a:r>
          </a:p>
          <a:p>
            <a:pPr algn="just">
              <a:spcBef>
                <a:spcPct val="50000"/>
              </a:spcBef>
            </a:pPr>
            <a:r>
              <a:rPr lang="en-US" sz="2400" dirty="0">
                <a:solidFill>
                  <a:srgbClr val="002060"/>
                </a:solidFill>
                <a:latin typeface="Calibri (Body)"/>
              </a:rPr>
              <a:t>•The valid scale factor are 1, 2, 4 and 8. </a:t>
            </a:r>
          </a:p>
          <a:p>
            <a:pPr algn="just">
              <a:spcBef>
                <a:spcPct val="50000"/>
              </a:spcBef>
            </a:pPr>
            <a:r>
              <a:rPr lang="en-US" sz="2400" dirty="0">
                <a:solidFill>
                  <a:srgbClr val="002060"/>
                </a:solidFill>
                <a:latin typeface="Calibri (Body)"/>
              </a:rPr>
              <a:t>•The different scaled modes are as follows:</a:t>
            </a:r>
          </a:p>
          <a:p>
            <a:pPr algn="just">
              <a:spcBef>
                <a:spcPct val="50000"/>
              </a:spcBef>
            </a:pPr>
            <a:r>
              <a:rPr lang="en-US" sz="2400" dirty="0">
                <a:solidFill>
                  <a:srgbClr val="3333CC"/>
                </a:solidFill>
                <a:latin typeface="Calibri (Body)"/>
              </a:rPr>
              <a:t>•</a:t>
            </a:r>
            <a:r>
              <a:rPr lang="en-US" sz="2400" i="1" dirty="0">
                <a:solidFill>
                  <a:srgbClr val="3333CC"/>
                </a:solidFill>
                <a:latin typeface="Calibri (Body)"/>
              </a:rPr>
              <a:t>Scaled Indexed Mode</a:t>
            </a:r>
            <a:r>
              <a:rPr lang="en-US" sz="2400" dirty="0">
                <a:latin typeface="Calibri (Body)"/>
              </a:rPr>
              <a:t>: </a:t>
            </a:r>
            <a:r>
              <a:rPr lang="en-US" sz="2400" dirty="0">
                <a:solidFill>
                  <a:srgbClr val="002060"/>
                </a:solidFill>
                <a:latin typeface="Calibri (Body)"/>
              </a:rPr>
              <a:t>Contents of the an index register are multiplied by a scale factor </a:t>
            </a:r>
            <a:r>
              <a:rPr lang="en-US" sz="2400" dirty="0" smtClean="0">
                <a:solidFill>
                  <a:srgbClr val="002060"/>
                </a:solidFill>
                <a:latin typeface="Calibri (Body)"/>
              </a:rPr>
              <a:t>to </a:t>
            </a:r>
            <a:r>
              <a:rPr lang="en-US" sz="2400" dirty="0">
                <a:solidFill>
                  <a:srgbClr val="002060"/>
                </a:solidFill>
                <a:latin typeface="Calibri (Body)"/>
              </a:rPr>
              <a:t>get the operand offset.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08530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457200" y="533400"/>
            <a:ext cx="8281416" cy="2862322"/>
          </a:xfrm>
          <a:prstGeom prst="rect">
            <a:avLst/>
          </a:prstGeom>
          <a:noFill/>
          <a:ln w="9525">
            <a:noFill/>
            <a:miter lim="800000"/>
            <a:headEnd/>
            <a:tailEnd/>
          </a:ln>
          <a:effectLst/>
        </p:spPr>
        <p:txBody>
          <a:bodyPr wrap="square">
            <a:spAutoFit/>
          </a:bodyPr>
          <a:lstStyle/>
          <a:p>
            <a:pPr algn="just">
              <a:spcBef>
                <a:spcPct val="50000"/>
              </a:spcBef>
            </a:pPr>
            <a:r>
              <a:rPr lang="en-US" sz="2400" b="0" dirty="0">
                <a:latin typeface="Calibri (Body)"/>
              </a:rPr>
              <a:t>•</a:t>
            </a:r>
            <a:r>
              <a:rPr lang="en-US" sz="2400" i="1" dirty="0">
                <a:solidFill>
                  <a:srgbClr val="3333CC"/>
                </a:solidFill>
                <a:latin typeface="Calibri (Body)"/>
              </a:rPr>
              <a:t>Based Scaled Indexed Mode</a:t>
            </a:r>
            <a:r>
              <a:rPr lang="en-US" sz="2400" dirty="0">
                <a:latin typeface="Calibri (Body)"/>
              </a:rPr>
              <a:t>: </a:t>
            </a:r>
            <a:r>
              <a:rPr lang="en-US" sz="2400" dirty="0">
                <a:solidFill>
                  <a:srgbClr val="002060"/>
                </a:solidFill>
                <a:latin typeface="Calibri (Body)"/>
              </a:rPr>
              <a:t>Contents of the an index register are multiplied by a scale factor and then added to base register to obtain the offset.</a:t>
            </a:r>
          </a:p>
          <a:p>
            <a:pPr algn="just">
              <a:spcBef>
                <a:spcPct val="50000"/>
              </a:spcBef>
            </a:pPr>
            <a:r>
              <a:rPr lang="en-US" sz="2400" dirty="0">
                <a:latin typeface="Calibri (Body)"/>
              </a:rPr>
              <a:t>•</a:t>
            </a:r>
            <a:r>
              <a:rPr lang="en-US" sz="2400" i="1" dirty="0">
                <a:solidFill>
                  <a:srgbClr val="3333CC"/>
                </a:solidFill>
                <a:latin typeface="Calibri (Body)"/>
              </a:rPr>
              <a:t>Based Scaled Indexed Mode with Displacement</a:t>
            </a:r>
            <a:r>
              <a:rPr lang="en-US" sz="2400" dirty="0">
                <a:solidFill>
                  <a:srgbClr val="3333CC"/>
                </a:solidFill>
                <a:latin typeface="Calibri (Body)"/>
              </a:rPr>
              <a:t>:</a:t>
            </a:r>
            <a:r>
              <a:rPr lang="en-US" sz="2400" dirty="0">
                <a:latin typeface="Calibri (Body)"/>
              </a:rPr>
              <a:t> </a:t>
            </a:r>
            <a:r>
              <a:rPr lang="en-US" sz="2400" dirty="0">
                <a:solidFill>
                  <a:srgbClr val="002060"/>
                </a:solidFill>
                <a:latin typeface="Calibri (Body)"/>
              </a:rPr>
              <a:t>The Contents of the an index register are multiplied by a scaling factor and the result is added to a base register and a displacement to get the offset of an operand.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09886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362"/>
            <a:ext cx="7467600" cy="655638"/>
          </a:xfrm>
        </p:spPr>
        <p:txBody>
          <a:bodyPr>
            <a:noAutofit/>
          </a:bodyPr>
          <a:lstStyle/>
          <a:p>
            <a:r>
              <a:rPr lang="en-US" sz="3600" b="1" dirty="0">
                <a:solidFill>
                  <a:srgbClr val="002060"/>
                </a:solidFill>
                <a:latin typeface="Calibri (Headings)"/>
              </a:rPr>
              <a:t>Real Address Mode of 80386</a:t>
            </a:r>
          </a:p>
        </p:txBody>
      </p:sp>
      <p:sp>
        <p:nvSpPr>
          <p:cNvPr id="3" name="Content Placeholder 2"/>
          <p:cNvSpPr>
            <a:spLocks noGrp="1"/>
          </p:cNvSpPr>
          <p:nvPr>
            <p:ph sz="quarter" idx="1"/>
          </p:nvPr>
        </p:nvSpPr>
        <p:spPr>
          <a:xfrm>
            <a:off x="457200" y="1143000"/>
            <a:ext cx="8281416" cy="4873752"/>
          </a:xfrm>
        </p:spPr>
        <p:txBody>
          <a:bodyPr/>
          <a:lstStyle/>
          <a:p>
            <a:pPr algn="just">
              <a:buClr>
                <a:srgbClr val="002060"/>
              </a:buClr>
              <a:buSzPct val="100000"/>
              <a:buFont typeface="Wingdings" pitchFamily="2" charset="2"/>
              <a:buChar char="v"/>
            </a:pPr>
            <a:r>
              <a:rPr lang="en-US" dirty="0">
                <a:solidFill>
                  <a:srgbClr val="002060"/>
                </a:solidFill>
                <a:latin typeface="Calibri (Body)"/>
              </a:rPr>
              <a:t>After reset, the 80386 starts from memory location FFFFFFF0H under the real address mode. In the real mode, 80386 works as a fast 8086 with 32-bit registers and data types.</a:t>
            </a:r>
          </a:p>
          <a:p>
            <a:pPr algn="just">
              <a:buClr>
                <a:srgbClr val="002060"/>
              </a:buClr>
              <a:buSzPct val="100000"/>
              <a:buFont typeface="Wingdings" pitchFamily="2" charset="2"/>
              <a:buChar char="v"/>
            </a:pPr>
            <a:r>
              <a:rPr lang="en-US" dirty="0">
                <a:solidFill>
                  <a:srgbClr val="002060"/>
                </a:solidFill>
                <a:latin typeface="Calibri (Body)"/>
              </a:rPr>
              <a:t>In real mode, the default operand size is 16 bit but 32- bit operands and addressing modes may </a:t>
            </a:r>
            <a:r>
              <a:rPr lang="en-US">
                <a:solidFill>
                  <a:srgbClr val="002060"/>
                </a:solidFill>
                <a:latin typeface="Calibri (Body)"/>
              </a:rPr>
              <a:t>be </a:t>
            </a:r>
            <a:r>
              <a:rPr lang="en-US" smtClean="0">
                <a:solidFill>
                  <a:srgbClr val="002060"/>
                </a:solidFill>
                <a:latin typeface="Calibri (Body)"/>
              </a:rPr>
              <a:t>used.</a:t>
            </a:r>
            <a:endParaRPr lang="en-US" dirty="0">
              <a:solidFill>
                <a:srgbClr val="002060"/>
              </a:solidFill>
              <a:latin typeface="Calibri (Body)"/>
            </a:endParaRPr>
          </a:p>
          <a:p>
            <a:pPr algn="just">
              <a:buClr>
                <a:srgbClr val="002060"/>
              </a:buClr>
              <a:buSzPct val="100000"/>
              <a:buFont typeface="Wingdings" pitchFamily="2" charset="2"/>
              <a:buChar char="v"/>
            </a:pPr>
            <a:r>
              <a:rPr lang="en-US" dirty="0">
                <a:solidFill>
                  <a:srgbClr val="002060"/>
                </a:solidFill>
                <a:latin typeface="Calibri (Body)"/>
              </a:rPr>
              <a:t>The segment size in real mode is 64k, hence the 32-bit effective addressing (offset) must be less than 0000FFFFFH. The real mode initializes the 80386 and prepares it for protected mode.</a:t>
            </a:r>
          </a:p>
        </p:txBody>
      </p:sp>
      <p:sp>
        <p:nvSpPr>
          <p:cNvPr id="4" name="Slide Number Placeholder 3"/>
          <p:cNvSpPr>
            <a:spLocks noGrp="1"/>
          </p:cNvSpPr>
          <p:nvPr>
            <p:ph type="sldNum" sz="quarter" idx="15"/>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4004079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304800" y="1143000"/>
            <a:ext cx="7805738" cy="5214938"/>
          </a:xfrm>
          <a:prstGeom prst="rect">
            <a:avLst/>
          </a:prstGeom>
          <a:noFill/>
          <a:ln w="9525">
            <a:noFill/>
            <a:miter lim="800000"/>
            <a:headEnd/>
            <a:tailEnd/>
          </a:ln>
          <a:effectLst/>
        </p:spPr>
      </p:pic>
      <p:sp>
        <p:nvSpPr>
          <p:cNvPr id="5" name="Title 1"/>
          <p:cNvSpPr>
            <a:spLocks noGrp="1"/>
          </p:cNvSpPr>
          <p:nvPr>
            <p:ph type="title"/>
          </p:nvPr>
        </p:nvSpPr>
        <p:spPr>
          <a:xfrm>
            <a:off x="457200" y="258762"/>
            <a:ext cx="7467600" cy="655638"/>
          </a:xfrm>
        </p:spPr>
        <p:txBody>
          <a:bodyPr>
            <a:noAutofit/>
          </a:bodyPr>
          <a:lstStyle/>
          <a:p>
            <a:r>
              <a:rPr lang="en-US" sz="3600" b="1" dirty="0">
                <a:solidFill>
                  <a:srgbClr val="002060"/>
                </a:solidFill>
                <a:latin typeface="Calibri (Headings)"/>
              </a:rPr>
              <a:t>Real Address Mode of 80386</a:t>
            </a:r>
          </a:p>
        </p:txBody>
      </p:sp>
      <p:sp>
        <p:nvSpPr>
          <p:cNvPr id="2" name="Slide Number Placeholder 1"/>
          <p:cNvSpPr>
            <a:spLocks noGrp="1"/>
          </p:cNvSpPr>
          <p:nvPr>
            <p:ph type="sldNum" sz="quarter" idx="15"/>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626467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762000"/>
          </a:xfrm>
        </p:spPr>
        <p:txBody>
          <a:bodyPr>
            <a:noAutofit/>
          </a:bodyPr>
          <a:lstStyle/>
          <a:p>
            <a:r>
              <a:rPr lang="en-US" sz="3400" b="1" dirty="0">
                <a:solidFill>
                  <a:srgbClr val="002060"/>
                </a:solidFill>
                <a:latin typeface="Calibri (Headings)"/>
              </a:rPr>
              <a:t>Memory Addressing in Real Mode</a:t>
            </a:r>
          </a:p>
        </p:txBody>
      </p:sp>
      <p:sp>
        <p:nvSpPr>
          <p:cNvPr id="3" name="Content Placeholder 2"/>
          <p:cNvSpPr>
            <a:spLocks noGrp="1"/>
          </p:cNvSpPr>
          <p:nvPr>
            <p:ph sz="quarter" idx="1"/>
          </p:nvPr>
        </p:nvSpPr>
        <p:spPr>
          <a:xfrm>
            <a:off x="457200" y="1219200"/>
            <a:ext cx="8281416" cy="5334000"/>
          </a:xfrm>
        </p:spPr>
        <p:txBody>
          <a:bodyPr>
            <a:normAutofit/>
          </a:bodyPr>
          <a:lstStyle/>
          <a:p>
            <a:pPr algn="just">
              <a:buClr>
                <a:srgbClr val="002060"/>
              </a:buClr>
              <a:buSzPct val="100000"/>
              <a:buFont typeface="Wingdings" pitchFamily="2" charset="2"/>
              <a:buChar char="v"/>
            </a:pPr>
            <a:r>
              <a:rPr lang="en-US" dirty="0">
                <a:solidFill>
                  <a:srgbClr val="002060"/>
                </a:solidFill>
                <a:latin typeface="Calibri (Body)"/>
              </a:rPr>
              <a:t>In the real mode, the 80386 can address at the most 1Mbytes of physical memory using address lines A0-A19.</a:t>
            </a:r>
          </a:p>
          <a:p>
            <a:pPr algn="just">
              <a:buClr>
                <a:srgbClr val="002060"/>
              </a:buClr>
              <a:buSzPct val="100000"/>
              <a:buFont typeface="Wingdings" pitchFamily="2" charset="2"/>
              <a:buChar char="v"/>
            </a:pPr>
            <a:r>
              <a:rPr lang="en-US" dirty="0">
                <a:solidFill>
                  <a:srgbClr val="002060"/>
                </a:solidFill>
                <a:latin typeface="Calibri (Body)"/>
              </a:rPr>
              <a:t>Paging unit is disabled in real addressing mode, and hence the real addresses are the same as the physical addresses.</a:t>
            </a:r>
          </a:p>
          <a:p>
            <a:pPr algn="just">
              <a:buClr>
                <a:srgbClr val="002060"/>
              </a:buClr>
              <a:buSzPct val="100000"/>
              <a:buFont typeface="Wingdings" pitchFamily="2" charset="2"/>
              <a:buChar char="v"/>
            </a:pPr>
            <a:r>
              <a:rPr lang="en-US" dirty="0">
                <a:solidFill>
                  <a:srgbClr val="002060"/>
                </a:solidFill>
                <a:latin typeface="Calibri (Body)"/>
              </a:rPr>
              <a:t>To form a physical memory address, appropriate segment registers contents (16-bits) are shifted left by four positions and then added to the 16-bit offset address formed using one of the addressing modes, in the same way as in the 80286 real address mode.</a:t>
            </a:r>
          </a:p>
        </p:txBody>
      </p:sp>
      <p:sp>
        <p:nvSpPr>
          <p:cNvPr id="4" name="Slide Number Placeholder 3"/>
          <p:cNvSpPr>
            <a:spLocks noGrp="1"/>
          </p:cNvSpPr>
          <p:nvPr>
            <p:ph type="sldNum" sz="quarter" idx="15"/>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26596381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281416" cy="4873752"/>
          </a:xfrm>
        </p:spPr>
        <p:txBody>
          <a:bodyPr/>
          <a:lstStyle/>
          <a:p>
            <a:pPr algn="just">
              <a:buClr>
                <a:srgbClr val="002060"/>
              </a:buClr>
              <a:buSzPct val="100000"/>
              <a:buFont typeface="Wingdings" pitchFamily="2" charset="2"/>
              <a:buChar char="v"/>
            </a:pPr>
            <a:r>
              <a:rPr lang="en-US" dirty="0">
                <a:solidFill>
                  <a:srgbClr val="002060"/>
                </a:solidFill>
                <a:latin typeface="Calibri (Body)"/>
              </a:rPr>
              <a:t>The segment in 80386 real mode can be read, write or executed, i.e. no protection is available.</a:t>
            </a:r>
          </a:p>
          <a:p>
            <a:pPr algn="just">
              <a:buClr>
                <a:srgbClr val="002060"/>
              </a:buClr>
              <a:buSzPct val="100000"/>
              <a:buFont typeface="Wingdings" pitchFamily="2" charset="2"/>
              <a:buChar char="v"/>
            </a:pPr>
            <a:r>
              <a:rPr lang="en-US" dirty="0">
                <a:solidFill>
                  <a:srgbClr val="002060"/>
                </a:solidFill>
                <a:latin typeface="Calibri (Body)"/>
              </a:rPr>
              <a:t>Any fetch or access past the end of the segment limit generate exception 13 in real address mode.</a:t>
            </a:r>
          </a:p>
          <a:p>
            <a:pPr algn="just">
              <a:buClr>
                <a:srgbClr val="002060"/>
              </a:buClr>
              <a:buSzPct val="100000"/>
              <a:buFont typeface="Wingdings" pitchFamily="2" charset="2"/>
              <a:buChar char="v"/>
            </a:pPr>
            <a:r>
              <a:rPr lang="en-US" dirty="0">
                <a:solidFill>
                  <a:srgbClr val="002060"/>
                </a:solidFill>
                <a:latin typeface="Calibri (Body)"/>
              </a:rPr>
              <a:t>The segments in 80386 real mode may be overlapped or non-overlapped.</a:t>
            </a:r>
          </a:p>
          <a:p>
            <a:pPr algn="just">
              <a:buClr>
                <a:srgbClr val="002060"/>
              </a:buClr>
              <a:buSzPct val="100000"/>
              <a:buFont typeface="Wingdings" pitchFamily="2" charset="2"/>
              <a:buChar char="v"/>
            </a:pPr>
            <a:r>
              <a:rPr lang="en-US" dirty="0">
                <a:solidFill>
                  <a:srgbClr val="002060"/>
                </a:solidFill>
                <a:latin typeface="Calibri (Body)"/>
              </a:rPr>
              <a:t>The interrupt vector table of 80386 has been allocated 1Kbyte space starting from 00000H to 003FFH.</a:t>
            </a:r>
          </a:p>
        </p:txBody>
      </p:sp>
      <p:sp>
        <p:nvSpPr>
          <p:cNvPr id="4" name="Title 1"/>
          <p:cNvSpPr>
            <a:spLocks noGrp="1"/>
          </p:cNvSpPr>
          <p:nvPr>
            <p:ph type="title"/>
          </p:nvPr>
        </p:nvSpPr>
        <p:spPr>
          <a:xfrm>
            <a:off x="457200" y="228600"/>
            <a:ext cx="7467600" cy="762000"/>
          </a:xfrm>
        </p:spPr>
        <p:txBody>
          <a:bodyPr>
            <a:noAutofit/>
          </a:bodyPr>
          <a:lstStyle/>
          <a:p>
            <a:r>
              <a:rPr lang="en-US" sz="3400" b="1" dirty="0">
                <a:solidFill>
                  <a:srgbClr val="002060"/>
                </a:solidFill>
                <a:latin typeface="Calibri (Headings)"/>
              </a:rPr>
              <a:t>Memory Addressing in Real Mode</a:t>
            </a:r>
          </a:p>
        </p:txBody>
      </p:sp>
      <p:sp>
        <p:nvSpPr>
          <p:cNvPr id="2" name="Slide Number Placeholder 1"/>
          <p:cNvSpPr>
            <a:spLocks noGrp="1"/>
          </p:cNvSpPr>
          <p:nvPr>
            <p:ph type="sldNum" sz="quarter" idx="15"/>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3521178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609600"/>
          </a:xfrm>
        </p:spPr>
        <p:txBody>
          <a:bodyPr>
            <a:noAutofit/>
          </a:bodyPr>
          <a:lstStyle/>
          <a:p>
            <a:r>
              <a:rPr lang="en-US" sz="4000" b="1" dirty="0">
                <a:solidFill>
                  <a:srgbClr val="002060"/>
                </a:solidFill>
                <a:latin typeface="Calibri (Headings)"/>
              </a:rPr>
              <a:t>Protected Mode of 80386</a:t>
            </a:r>
          </a:p>
        </p:txBody>
      </p:sp>
      <p:sp>
        <p:nvSpPr>
          <p:cNvPr id="3" name="Content Placeholder 2"/>
          <p:cNvSpPr>
            <a:spLocks noGrp="1"/>
          </p:cNvSpPr>
          <p:nvPr>
            <p:ph sz="quarter" idx="1"/>
          </p:nvPr>
        </p:nvSpPr>
        <p:spPr>
          <a:xfrm>
            <a:off x="457200" y="1146048"/>
            <a:ext cx="8281416" cy="4873752"/>
          </a:xfrm>
        </p:spPr>
        <p:txBody>
          <a:bodyPr/>
          <a:lstStyle/>
          <a:p>
            <a:pPr algn="just">
              <a:buClr>
                <a:srgbClr val="002060"/>
              </a:buClr>
              <a:buSzPct val="100000"/>
              <a:buFont typeface="Wingdings" pitchFamily="2" charset="2"/>
              <a:buChar char="v"/>
            </a:pPr>
            <a:r>
              <a:rPr lang="en-US" dirty="0">
                <a:solidFill>
                  <a:srgbClr val="002060"/>
                </a:solidFill>
                <a:latin typeface="Calibri (Body)"/>
              </a:rPr>
              <a:t>All the capabilities of 80386 are available for utilization in its protected mode of operation.</a:t>
            </a:r>
          </a:p>
          <a:p>
            <a:pPr algn="just">
              <a:buClr>
                <a:srgbClr val="002060"/>
              </a:buClr>
              <a:buSzPct val="100000"/>
              <a:buFont typeface="Wingdings" pitchFamily="2" charset="2"/>
              <a:buChar char="v"/>
            </a:pPr>
            <a:r>
              <a:rPr lang="en-US" dirty="0">
                <a:solidFill>
                  <a:srgbClr val="002060"/>
                </a:solidFill>
                <a:latin typeface="Calibri (Body)"/>
              </a:rPr>
              <a:t>The 80386 in protected mode support all the software written for 80286 and 8086 to be executed under the control of memory management and protection abilities of 80386.</a:t>
            </a:r>
          </a:p>
          <a:p>
            <a:pPr algn="just">
              <a:buClr>
                <a:srgbClr val="002060"/>
              </a:buClr>
              <a:buSzPct val="100000"/>
              <a:buFont typeface="Wingdings" pitchFamily="2" charset="2"/>
              <a:buChar char="v"/>
            </a:pPr>
            <a:r>
              <a:rPr lang="en-US" dirty="0">
                <a:solidFill>
                  <a:srgbClr val="002060"/>
                </a:solidFill>
                <a:latin typeface="Calibri (Body)"/>
              </a:rPr>
              <a:t>The protected mode allows the use of additional instruction, addressing modes and capabilities of 80386.</a:t>
            </a:r>
          </a:p>
        </p:txBody>
      </p:sp>
      <p:sp>
        <p:nvSpPr>
          <p:cNvPr id="4" name="Slide Number Placeholder 3"/>
          <p:cNvSpPr>
            <a:spLocks noGrp="1"/>
          </p:cNvSpPr>
          <p:nvPr>
            <p:ph type="sldNum" sz="quarter" idx="15"/>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607851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228600" y="228600"/>
            <a:ext cx="8382000" cy="2831544"/>
          </a:xfrm>
          <a:prstGeom prst="rect">
            <a:avLst/>
          </a:prstGeom>
          <a:noFill/>
          <a:ln w="9525">
            <a:noFill/>
            <a:miter lim="800000"/>
            <a:headEnd/>
            <a:tailEnd/>
          </a:ln>
          <a:effectLst/>
        </p:spPr>
        <p:txBody>
          <a:bodyPr>
            <a:spAutoFit/>
          </a:bodyPr>
          <a:lstStyle/>
          <a:p>
            <a:pPr>
              <a:spcBef>
                <a:spcPct val="50000"/>
              </a:spcBef>
            </a:pPr>
            <a:r>
              <a:rPr lang="en-US" sz="2400" dirty="0">
                <a:solidFill>
                  <a:srgbClr val="002060"/>
                </a:solidFill>
              </a:rPr>
              <a:t>  </a:t>
            </a:r>
            <a:r>
              <a:rPr lang="en-US" sz="3400" b="1" dirty="0">
                <a:solidFill>
                  <a:srgbClr val="002060"/>
                </a:solidFill>
                <a:latin typeface="Calibri (Headings)"/>
              </a:rPr>
              <a:t>Versions of 80386</a:t>
            </a:r>
            <a:endParaRPr lang="en-US" sz="3400" dirty="0">
              <a:solidFill>
                <a:srgbClr val="002060"/>
              </a:solidFill>
            </a:endParaRPr>
          </a:p>
          <a:p>
            <a:pPr>
              <a:spcBef>
                <a:spcPct val="50000"/>
              </a:spcBef>
            </a:pPr>
            <a:r>
              <a:rPr lang="en-US" sz="2400" dirty="0">
                <a:solidFill>
                  <a:srgbClr val="002060"/>
                </a:solidFill>
                <a:latin typeface="Calibri (Body)"/>
              </a:rPr>
              <a:t>Two versions of 80386 are commonly available:</a:t>
            </a:r>
          </a:p>
          <a:p>
            <a:pPr>
              <a:spcBef>
                <a:spcPct val="50000"/>
              </a:spcBef>
            </a:pPr>
            <a:r>
              <a:rPr lang="en-US" sz="2400" dirty="0">
                <a:solidFill>
                  <a:srgbClr val="002060"/>
                </a:solidFill>
                <a:latin typeface="Calibri (Body)"/>
              </a:rPr>
              <a:t>                           1) 80386DX</a:t>
            </a:r>
          </a:p>
          <a:p>
            <a:pPr>
              <a:spcBef>
                <a:spcPct val="50000"/>
              </a:spcBef>
            </a:pPr>
            <a:r>
              <a:rPr lang="en-US" sz="2400" dirty="0">
                <a:solidFill>
                  <a:srgbClr val="002060"/>
                </a:solidFill>
                <a:latin typeface="Calibri (Body)"/>
              </a:rPr>
              <a:t>                            2)80386SX</a:t>
            </a:r>
          </a:p>
          <a:p>
            <a:pPr>
              <a:spcBef>
                <a:spcPct val="50000"/>
              </a:spcBef>
            </a:pPr>
            <a:r>
              <a:rPr lang="en-US" sz="2400" dirty="0">
                <a:solidFill>
                  <a:srgbClr val="002060"/>
                </a:solidFill>
                <a:latin typeface="Calibri (Body)"/>
              </a:rPr>
              <a:t>       80386DX                                           80386SX</a:t>
            </a:r>
          </a:p>
        </p:txBody>
      </p:sp>
      <p:sp>
        <p:nvSpPr>
          <p:cNvPr id="43014" name="Text Box 6"/>
          <p:cNvSpPr txBox="1">
            <a:spLocks noChangeArrowheads="1"/>
          </p:cNvSpPr>
          <p:nvPr/>
        </p:nvSpPr>
        <p:spPr bwMode="auto">
          <a:xfrm>
            <a:off x="609600" y="3068637"/>
            <a:ext cx="8129016" cy="3046988"/>
          </a:xfrm>
          <a:prstGeom prst="rect">
            <a:avLst/>
          </a:prstGeom>
          <a:noFill/>
          <a:ln w="9525">
            <a:noFill/>
            <a:miter lim="800000"/>
            <a:headEnd/>
            <a:tailEnd/>
          </a:ln>
          <a:effectLst/>
        </p:spPr>
        <p:txBody>
          <a:bodyPr wrap="square">
            <a:spAutoFit/>
          </a:bodyPr>
          <a:lstStyle/>
          <a:p>
            <a:pPr marL="457200" indent="-457200">
              <a:spcBef>
                <a:spcPct val="50000"/>
              </a:spcBef>
              <a:buFontTx/>
              <a:buAutoNum type="arabicParenR"/>
            </a:pPr>
            <a:r>
              <a:rPr lang="en-US" sz="2400" dirty="0">
                <a:solidFill>
                  <a:srgbClr val="002060"/>
                </a:solidFill>
                <a:latin typeface="Calibri (Body)"/>
              </a:rPr>
              <a:t>32 bit address bus                        1)  24 bit address bus 32bit data bus                              </a:t>
            </a:r>
            <a:r>
              <a:rPr lang="en-US" sz="2400" dirty="0">
                <a:solidFill>
                  <a:srgbClr val="002060"/>
                </a:solidFill>
                <a:latin typeface="Calibri (Body)"/>
              </a:rPr>
              <a:t> </a:t>
            </a:r>
            <a:r>
              <a:rPr lang="en-US" sz="2400" dirty="0" smtClean="0">
                <a:solidFill>
                  <a:srgbClr val="002060"/>
                </a:solidFill>
                <a:latin typeface="Calibri (Body)"/>
              </a:rPr>
              <a:t>     </a:t>
            </a:r>
            <a:r>
              <a:rPr lang="en-US" sz="2400" dirty="0" smtClean="0">
                <a:solidFill>
                  <a:srgbClr val="002060"/>
                </a:solidFill>
                <a:latin typeface="Calibri (Body)"/>
              </a:rPr>
              <a:t>16 </a:t>
            </a:r>
            <a:r>
              <a:rPr lang="en-US" sz="2400" dirty="0">
                <a:solidFill>
                  <a:srgbClr val="002060"/>
                </a:solidFill>
                <a:latin typeface="Calibri (Body)"/>
              </a:rPr>
              <a:t>bit data bus</a:t>
            </a:r>
          </a:p>
          <a:p>
            <a:pPr marL="457200" indent="-457200">
              <a:spcBef>
                <a:spcPct val="50000"/>
              </a:spcBef>
              <a:buFontTx/>
              <a:buAutoNum type="arabicParenR"/>
            </a:pPr>
            <a:r>
              <a:rPr lang="en-US" sz="2400" dirty="0">
                <a:solidFill>
                  <a:srgbClr val="002060"/>
                </a:solidFill>
                <a:latin typeface="Calibri (Body)"/>
              </a:rPr>
              <a:t>Packaged in 132 pin ceramic        2)  100 pin flat</a:t>
            </a:r>
          </a:p>
          <a:p>
            <a:pPr marL="457200" indent="-457200">
              <a:spcBef>
                <a:spcPct val="50000"/>
              </a:spcBef>
            </a:pPr>
            <a:r>
              <a:rPr lang="en-US" sz="2400" dirty="0">
                <a:solidFill>
                  <a:srgbClr val="002060"/>
                </a:solidFill>
                <a:latin typeface="Calibri (Body)"/>
              </a:rPr>
              <a:t>         pin grid array(PGA)                        package</a:t>
            </a:r>
          </a:p>
          <a:p>
            <a:pPr marL="457200" indent="-457200">
              <a:spcBef>
                <a:spcPct val="50000"/>
              </a:spcBef>
            </a:pPr>
            <a:r>
              <a:rPr lang="en-US" sz="2400" b="0" dirty="0">
                <a:solidFill>
                  <a:srgbClr val="002060"/>
                </a:solidFill>
                <a:latin typeface="Calibri (Body)"/>
              </a:rPr>
              <a:t>3</a:t>
            </a:r>
            <a:r>
              <a:rPr lang="en-US" sz="2400" dirty="0">
                <a:solidFill>
                  <a:srgbClr val="002060"/>
                </a:solidFill>
                <a:latin typeface="Calibri (Body)"/>
              </a:rPr>
              <a:t>) Address 4GB of memory                 3) 16 MB of   </a:t>
            </a:r>
          </a:p>
          <a:p>
            <a:pPr marL="457200" indent="-457200">
              <a:spcBef>
                <a:spcPct val="50000"/>
              </a:spcBef>
            </a:pPr>
            <a:r>
              <a:rPr lang="en-US" sz="2400" dirty="0">
                <a:solidFill>
                  <a:srgbClr val="002060"/>
                </a:solidFill>
                <a:latin typeface="Calibri (Body)"/>
              </a:rPr>
              <a:t>                                                                  </a:t>
            </a:r>
            <a:r>
              <a:rPr lang="en-US" sz="2400" dirty="0" smtClean="0">
                <a:solidFill>
                  <a:srgbClr val="002060"/>
                </a:solidFill>
                <a:latin typeface="Calibri (Body)"/>
              </a:rPr>
              <a:t>memory</a:t>
            </a:r>
            <a:endParaRPr lang="en-US" sz="2400" dirty="0">
              <a:solidFill>
                <a:srgbClr val="002060"/>
              </a:solidFill>
              <a:latin typeface="Calibri (Body)"/>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304800" y="1666875"/>
            <a:ext cx="8534400" cy="4657725"/>
          </a:xfrm>
          <a:prstGeom prst="rect">
            <a:avLst/>
          </a:prstGeom>
          <a:noFill/>
          <a:ln w="9525">
            <a:noFill/>
            <a:miter lim="800000"/>
            <a:headEnd/>
            <a:tailEnd/>
          </a:ln>
          <a:effectLst/>
        </p:spPr>
      </p:pic>
      <p:sp>
        <p:nvSpPr>
          <p:cNvPr id="5" name="Title 1"/>
          <p:cNvSpPr>
            <a:spLocks noGrp="1"/>
          </p:cNvSpPr>
          <p:nvPr>
            <p:ph type="title"/>
          </p:nvPr>
        </p:nvSpPr>
        <p:spPr>
          <a:xfrm>
            <a:off x="457200" y="228600"/>
            <a:ext cx="7467600" cy="609600"/>
          </a:xfrm>
        </p:spPr>
        <p:txBody>
          <a:bodyPr>
            <a:noAutofit/>
          </a:bodyPr>
          <a:lstStyle/>
          <a:p>
            <a:r>
              <a:rPr lang="en-US" sz="4000" b="1" dirty="0">
                <a:solidFill>
                  <a:srgbClr val="002060"/>
                </a:solidFill>
                <a:latin typeface="Calibri (Headings)"/>
              </a:rPr>
              <a:t>Protected Mode of 80386</a:t>
            </a:r>
          </a:p>
        </p:txBody>
      </p:sp>
      <p:sp>
        <p:nvSpPr>
          <p:cNvPr id="2" name="Slide Number Placeholder 1"/>
          <p:cNvSpPr>
            <a:spLocks noGrp="1"/>
          </p:cNvSpPr>
          <p:nvPr>
            <p:ph type="sldNum" sz="quarter" idx="15"/>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33484357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685800"/>
          </a:xfrm>
        </p:spPr>
        <p:txBody>
          <a:bodyPr>
            <a:normAutofit/>
          </a:bodyPr>
          <a:lstStyle/>
          <a:p>
            <a:r>
              <a:rPr lang="en-US" sz="3200" b="1" dirty="0">
                <a:solidFill>
                  <a:srgbClr val="002060"/>
                </a:solidFill>
                <a:latin typeface="Calibri (Headings)"/>
              </a:rPr>
              <a:t>ADDRESSING IN PROTECTED MODE</a:t>
            </a:r>
          </a:p>
        </p:txBody>
      </p:sp>
      <p:sp>
        <p:nvSpPr>
          <p:cNvPr id="3" name="Content Placeholder 2"/>
          <p:cNvSpPr>
            <a:spLocks noGrp="1"/>
          </p:cNvSpPr>
          <p:nvPr>
            <p:ph sz="quarter" idx="1"/>
          </p:nvPr>
        </p:nvSpPr>
        <p:spPr>
          <a:xfrm>
            <a:off x="457200" y="1066800"/>
            <a:ext cx="8281416" cy="5334000"/>
          </a:xfrm>
        </p:spPr>
        <p:txBody>
          <a:bodyPr>
            <a:normAutofit/>
          </a:bodyPr>
          <a:lstStyle/>
          <a:p>
            <a:pPr algn="just">
              <a:buClr>
                <a:srgbClr val="002060"/>
              </a:buClr>
              <a:buSzPct val="100000"/>
              <a:buFont typeface="Wingdings" pitchFamily="2" charset="2"/>
              <a:buChar char="v"/>
            </a:pPr>
            <a:r>
              <a:rPr lang="en-US" dirty="0">
                <a:solidFill>
                  <a:srgbClr val="002060"/>
                </a:solidFill>
                <a:latin typeface="Calibri (Body)"/>
              </a:rPr>
              <a:t>In this mode, the contents of segment registers are used as selectors to address descriptors which contain the segment limit, base address and access rights byte of the segment.</a:t>
            </a:r>
          </a:p>
          <a:p>
            <a:pPr algn="just">
              <a:buClr>
                <a:srgbClr val="002060"/>
              </a:buClr>
              <a:buSzPct val="100000"/>
              <a:buFont typeface="Wingdings" pitchFamily="2" charset="2"/>
              <a:buChar char="v"/>
            </a:pPr>
            <a:r>
              <a:rPr lang="en-US" dirty="0">
                <a:solidFill>
                  <a:srgbClr val="002060"/>
                </a:solidFill>
                <a:latin typeface="Calibri (Body)"/>
              </a:rPr>
              <a:t>The effective address (offset) is added with segment base address to calculate linear address. This linear address is further used as physical address, if the paging unit is disabled, otherwise the paging unit converts the linear address into physical address.</a:t>
            </a:r>
          </a:p>
          <a:p>
            <a:pPr algn="just">
              <a:buClr>
                <a:srgbClr val="002060"/>
              </a:buClr>
              <a:buSzPct val="100000"/>
              <a:buFont typeface="Wingdings" pitchFamily="2" charset="2"/>
              <a:buChar char="v"/>
            </a:pPr>
            <a:r>
              <a:rPr lang="en-US" dirty="0">
                <a:solidFill>
                  <a:srgbClr val="002060"/>
                </a:solidFill>
                <a:latin typeface="Calibri (Body)"/>
              </a:rPr>
              <a:t>The paging unit is a memory management unit enabled only in protected mode. The paging mechanism allows handling of large segments of memory in terms of pages of 4Kbyte size.</a:t>
            </a:r>
          </a:p>
        </p:txBody>
      </p:sp>
      <p:sp>
        <p:nvSpPr>
          <p:cNvPr id="4" name="Slide Number Placeholder 3"/>
          <p:cNvSpPr>
            <a:spLocks noGrp="1"/>
          </p:cNvSpPr>
          <p:nvPr>
            <p:ph type="sldNum" sz="quarter" idx="15"/>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0636689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8281416" cy="5486400"/>
          </a:xfrm>
        </p:spPr>
        <p:txBody>
          <a:bodyPr>
            <a:normAutofit/>
          </a:bodyPr>
          <a:lstStyle/>
          <a:p>
            <a:pPr algn="just">
              <a:buClr>
                <a:srgbClr val="002060"/>
              </a:buClr>
              <a:buSzPct val="100000"/>
              <a:buFont typeface="Wingdings" pitchFamily="2" charset="2"/>
              <a:buChar char="v"/>
            </a:pPr>
            <a:r>
              <a:rPr lang="en-US" dirty="0">
                <a:solidFill>
                  <a:srgbClr val="002060"/>
                </a:solidFill>
                <a:latin typeface="Calibri (Body)"/>
              </a:rPr>
              <a:t>The paging unit operates under the control of segmentation unit. The paging unit if enabled converts linear addresses into physical address, in protected mode.</a:t>
            </a:r>
          </a:p>
          <a:p>
            <a:pPr algn="just">
              <a:buClr>
                <a:srgbClr val="002060"/>
              </a:buClr>
              <a:buSzPct val="100000"/>
              <a:buFont typeface="Wingdings" pitchFamily="2" charset="2"/>
              <a:buChar char="v"/>
            </a:pPr>
            <a:r>
              <a:rPr lang="en-US" b="1" dirty="0">
                <a:solidFill>
                  <a:srgbClr val="3333CC"/>
                </a:solidFill>
                <a:latin typeface="Calibri (Body)"/>
              </a:rPr>
              <a:t>Segmentation:</a:t>
            </a:r>
          </a:p>
          <a:p>
            <a:pPr lvl="1" algn="just">
              <a:buClr>
                <a:srgbClr val="002060"/>
              </a:buClr>
              <a:buSzPct val="100000"/>
              <a:buFont typeface="Wingdings" pitchFamily="2" charset="2"/>
              <a:buChar char="v"/>
            </a:pPr>
            <a:r>
              <a:rPr lang="en-US" sz="2000" dirty="0">
                <a:solidFill>
                  <a:srgbClr val="3333CC"/>
                </a:solidFill>
                <a:latin typeface="Calibri (Body)"/>
              </a:rPr>
              <a:t>Descriptor tables: </a:t>
            </a:r>
            <a:r>
              <a:rPr lang="en-US" sz="2200" dirty="0">
                <a:solidFill>
                  <a:srgbClr val="002060"/>
                </a:solidFill>
                <a:latin typeface="Calibri (Body)"/>
              </a:rPr>
              <a:t>These descriptor tables and registers are manipulated by the operating system to ensure the correct operation of the processor, and hence the correct execution of the program.</a:t>
            </a:r>
          </a:p>
          <a:p>
            <a:pPr algn="just">
              <a:buClr>
                <a:srgbClr val="002060"/>
              </a:buClr>
              <a:buSzPct val="100000"/>
              <a:buFont typeface="Wingdings" pitchFamily="2" charset="2"/>
              <a:buChar char="v"/>
            </a:pPr>
            <a:r>
              <a:rPr lang="en-US" dirty="0">
                <a:solidFill>
                  <a:srgbClr val="002060"/>
                </a:solidFill>
                <a:latin typeface="Calibri (Body)"/>
              </a:rPr>
              <a:t>Three types of the 80386 descriptor tables are listed as follows:</a:t>
            </a:r>
          </a:p>
          <a:p>
            <a:pPr lvl="1" algn="just">
              <a:buClr>
                <a:srgbClr val="002060"/>
              </a:buClr>
              <a:buSzPct val="100000"/>
              <a:buFont typeface="Wingdings" pitchFamily="2" charset="2"/>
              <a:buChar char="v"/>
            </a:pPr>
            <a:r>
              <a:rPr lang="en-US" sz="2000" dirty="0">
                <a:solidFill>
                  <a:srgbClr val="002060"/>
                </a:solidFill>
                <a:latin typeface="Calibri (Body)"/>
              </a:rPr>
              <a:t>GLOBAL DESCRIPTOR TABLE ( GDT )</a:t>
            </a:r>
          </a:p>
          <a:p>
            <a:pPr lvl="1" algn="just">
              <a:buClr>
                <a:srgbClr val="002060"/>
              </a:buClr>
              <a:buSzPct val="100000"/>
              <a:buFont typeface="Wingdings" pitchFamily="2" charset="2"/>
              <a:buChar char="v"/>
            </a:pPr>
            <a:r>
              <a:rPr lang="en-US" sz="2000" dirty="0">
                <a:solidFill>
                  <a:srgbClr val="002060"/>
                </a:solidFill>
                <a:latin typeface="Calibri (Body)"/>
              </a:rPr>
              <a:t>LOCAL DESCRIPTOR TABLE ( LDT )</a:t>
            </a:r>
          </a:p>
          <a:p>
            <a:pPr lvl="1" algn="just">
              <a:buClr>
                <a:srgbClr val="002060"/>
              </a:buClr>
              <a:buSzPct val="100000"/>
              <a:buFont typeface="Wingdings" pitchFamily="2" charset="2"/>
              <a:buChar char="v"/>
            </a:pPr>
            <a:r>
              <a:rPr lang="en-US" sz="2000" dirty="0">
                <a:solidFill>
                  <a:srgbClr val="002060"/>
                </a:solidFill>
                <a:latin typeface="Calibri (Body)"/>
              </a:rPr>
              <a:t>INTERRUPT DESCRIPTOR TABLE ( IDT )</a:t>
            </a:r>
          </a:p>
        </p:txBody>
      </p:sp>
      <p:sp>
        <p:nvSpPr>
          <p:cNvPr id="4" name="Title 1"/>
          <p:cNvSpPr>
            <a:spLocks noGrp="1"/>
          </p:cNvSpPr>
          <p:nvPr>
            <p:ph type="title"/>
          </p:nvPr>
        </p:nvSpPr>
        <p:spPr>
          <a:xfrm>
            <a:off x="457200" y="152400"/>
            <a:ext cx="7467600" cy="685800"/>
          </a:xfrm>
        </p:spPr>
        <p:txBody>
          <a:bodyPr>
            <a:normAutofit/>
          </a:bodyPr>
          <a:lstStyle/>
          <a:p>
            <a:r>
              <a:rPr lang="en-US" sz="3200" b="1" dirty="0">
                <a:solidFill>
                  <a:srgbClr val="002060"/>
                </a:solidFill>
                <a:latin typeface="Calibri (Headings)"/>
              </a:rPr>
              <a:t>ADDRESSING IN PROTECTED MODE</a:t>
            </a:r>
          </a:p>
        </p:txBody>
      </p:sp>
      <p:sp>
        <p:nvSpPr>
          <p:cNvPr id="2" name="Slide Number Placeholder 1"/>
          <p:cNvSpPr>
            <a:spLocks noGrp="1"/>
          </p:cNvSpPr>
          <p:nvPr>
            <p:ph type="sldNum" sz="quarter" idx="15"/>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3256288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81000" y="381000"/>
            <a:ext cx="8357616" cy="5816977"/>
          </a:xfrm>
          <a:prstGeom prst="rect">
            <a:avLst/>
          </a:prstGeom>
          <a:noFill/>
          <a:ln w="9525">
            <a:noFill/>
            <a:miter lim="800000"/>
            <a:headEnd/>
            <a:tailEnd/>
          </a:ln>
          <a:effectLst/>
        </p:spPr>
        <p:txBody>
          <a:bodyPr wrap="square">
            <a:spAutoFit/>
          </a:bodyPr>
          <a:lstStyle/>
          <a:p>
            <a:pPr algn="just">
              <a:spcBef>
                <a:spcPct val="50000"/>
              </a:spcBef>
            </a:pPr>
            <a:r>
              <a:rPr lang="en-US" sz="2400" b="0" dirty="0">
                <a:solidFill>
                  <a:srgbClr val="3333CC"/>
                </a:solidFill>
                <a:latin typeface="Calibri (Body)"/>
              </a:rPr>
              <a:t>•</a:t>
            </a:r>
            <a:r>
              <a:rPr lang="en-US" sz="2400" dirty="0">
                <a:solidFill>
                  <a:srgbClr val="3333CC"/>
                </a:solidFill>
                <a:latin typeface="Calibri (Body)"/>
              </a:rPr>
              <a:t>Descriptors</a:t>
            </a:r>
            <a:r>
              <a:rPr lang="en-US" sz="2400" b="0" dirty="0">
                <a:solidFill>
                  <a:srgbClr val="3333CC"/>
                </a:solidFill>
                <a:latin typeface="Calibri (Body)"/>
              </a:rPr>
              <a:t>:</a:t>
            </a:r>
            <a:r>
              <a:rPr lang="en-US" sz="2400" b="0" dirty="0">
                <a:latin typeface="Calibri (Body)"/>
              </a:rPr>
              <a:t> </a:t>
            </a:r>
            <a:r>
              <a:rPr lang="en-US" sz="2400" dirty="0">
                <a:solidFill>
                  <a:srgbClr val="002060"/>
                </a:solidFill>
                <a:latin typeface="Calibri (Body)"/>
              </a:rPr>
              <a:t>The 80386 descriptors have a 20-bit segment limit and 32-bit segment address. The descriptor of 80386 are 8-byte quantities access right or attribute bits along with the base and limit of the segments.</a:t>
            </a:r>
          </a:p>
          <a:p>
            <a:pPr algn="just">
              <a:spcBef>
                <a:spcPct val="50000"/>
              </a:spcBef>
            </a:pPr>
            <a:r>
              <a:rPr lang="en-US" sz="2400" b="0" dirty="0">
                <a:solidFill>
                  <a:srgbClr val="3333CC"/>
                </a:solidFill>
                <a:latin typeface="Calibri (Body)"/>
              </a:rPr>
              <a:t>•</a:t>
            </a:r>
            <a:r>
              <a:rPr lang="en-US" sz="2400" dirty="0">
                <a:solidFill>
                  <a:srgbClr val="3333CC"/>
                </a:solidFill>
                <a:latin typeface="Calibri (Body)"/>
              </a:rPr>
              <a:t>Descriptor Attribute Bits</a:t>
            </a:r>
            <a:r>
              <a:rPr lang="en-US" sz="2400" b="0" dirty="0">
                <a:solidFill>
                  <a:srgbClr val="3333CC"/>
                </a:solidFill>
                <a:latin typeface="Calibri (Body)"/>
              </a:rPr>
              <a:t>:</a:t>
            </a:r>
            <a:r>
              <a:rPr lang="en-US" sz="2400" b="0" dirty="0">
                <a:latin typeface="Calibri (Body)"/>
              </a:rPr>
              <a:t> </a:t>
            </a:r>
            <a:r>
              <a:rPr lang="en-US" sz="2400" dirty="0">
                <a:solidFill>
                  <a:srgbClr val="002060"/>
                </a:solidFill>
                <a:latin typeface="Calibri (Body)"/>
              </a:rPr>
              <a:t>The A (accessed) attributed bit indicates whether the segment has been accessed by the CPU or not.</a:t>
            </a:r>
          </a:p>
          <a:p>
            <a:pPr algn="just">
              <a:spcBef>
                <a:spcPct val="50000"/>
              </a:spcBef>
            </a:pPr>
            <a:r>
              <a:rPr lang="en-US" sz="2400" b="0" dirty="0">
                <a:solidFill>
                  <a:srgbClr val="002060"/>
                </a:solidFill>
                <a:latin typeface="Calibri (Body)"/>
              </a:rPr>
              <a:t>•</a:t>
            </a:r>
            <a:r>
              <a:rPr lang="en-US" sz="2400" dirty="0">
                <a:solidFill>
                  <a:srgbClr val="002060"/>
                </a:solidFill>
                <a:latin typeface="Calibri (Body)"/>
              </a:rPr>
              <a:t>The TYPE field decides the descriptor type and hence the segment type.</a:t>
            </a:r>
          </a:p>
          <a:p>
            <a:pPr algn="just">
              <a:spcBef>
                <a:spcPct val="50000"/>
              </a:spcBef>
            </a:pPr>
            <a:r>
              <a:rPr lang="en-US" sz="2400" dirty="0">
                <a:solidFill>
                  <a:srgbClr val="002060"/>
                </a:solidFill>
                <a:latin typeface="Calibri (Body)"/>
              </a:rPr>
              <a:t>•The S bit decides whether it is a system descriptor (S=0) or code/data segment descriptor ( S=1).</a:t>
            </a:r>
          </a:p>
          <a:p>
            <a:pPr algn="just">
              <a:spcBef>
                <a:spcPct val="50000"/>
              </a:spcBef>
            </a:pPr>
            <a:r>
              <a:rPr lang="en-US" sz="2400" dirty="0">
                <a:solidFill>
                  <a:srgbClr val="002060"/>
                </a:solidFill>
                <a:latin typeface="Calibri (Body)"/>
              </a:rPr>
              <a:t>•The DPL field specifies the descriptor privilege level.</a:t>
            </a:r>
          </a:p>
          <a:p>
            <a:pPr>
              <a:spcBef>
                <a:spcPct val="50000"/>
              </a:spcBef>
            </a:pPr>
            <a:endParaRPr lang="en-US" sz="2400" dirty="0">
              <a:latin typeface="Calibri (Body)"/>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20301925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609600" y="990600"/>
            <a:ext cx="8129016" cy="5262979"/>
          </a:xfrm>
          <a:prstGeom prst="rect">
            <a:avLst/>
          </a:prstGeom>
          <a:noFill/>
          <a:ln w="9525">
            <a:noFill/>
            <a:miter lim="800000"/>
            <a:headEnd/>
            <a:tailEnd/>
          </a:ln>
          <a:effectLst/>
        </p:spPr>
        <p:txBody>
          <a:bodyPr wrap="square">
            <a:spAutoFit/>
          </a:bodyPr>
          <a:lstStyle/>
          <a:p>
            <a:pPr algn="just">
              <a:spcBef>
                <a:spcPct val="50000"/>
              </a:spcBef>
            </a:pPr>
            <a:r>
              <a:rPr lang="en-US" sz="2400" b="0" dirty="0">
                <a:solidFill>
                  <a:srgbClr val="002060"/>
                </a:solidFill>
                <a:latin typeface="Calibri (Body)"/>
              </a:rPr>
              <a:t>•</a:t>
            </a:r>
            <a:r>
              <a:rPr lang="en-US" sz="2400" dirty="0">
                <a:solidFill>
                  <a:srgbClr val="002060"/>
                </a:solidFill>
                <a:latin typeface="Calibri (Body)"/>
              </a:rPr>
              <a:t>The D bit specifies the code segment operation size. If D=1, the segment is a 32-bit operand segment, else, it is a 16-bit operand segment.</a:t>
            </a:r>
          </a:p>
          <a:p>
            <a:pPr algn="just">
              <a:spcBef>
                <a:spcPct val="50000"/>
              </a:spcBef>
            </a:pPr>
            <a:r>
              <a:rPr lang="en-US" sz="2400" dirty="0">
                <a:solidFill>
                  <a:srgbClr val="002060"/>
                </a:solidFill>
                <a:latin typeface="Calibri (Body)"/>
              </a:rPr>
              <a:t>•The P bit (present) signifies whether the segment is present in the physical memory or not. If P=1, the segment is present in the physical memory.</a:t>
            </a:r>
          </a:p>
          <a:p>
            <a:pPr algn="just">
              <a:spcBef>
                <a:spcPct val="50000"/>
              </a:spcBef>
            </a:pPr>
            <a:r>
              <a:rPr lang="en-US" sz="2400" dirty="0">
                <a:solidFill>
                  <a:srgbClr val="002060"/>
                </a:solidFill>
                <a:latin typeface="Calibri (Body)"/>
              </a:rPr>
              <a:t>•The G (granularity) bit indicates whether the segment is page addressable. The zero bit must remain zero for compatibility with future process.</a:t>
            </a:r>
          </a:p>
          <a:p>
            <a:pPr algn="just">
              <a:spcBef>
                <a:spcPct val="50000"/>
              </a:spcBef>
            </a:pPr>
            <a:r>
              <a:rPr lang="en-US" sz="2400" dirty="0">
                <a:solidFill>
                  <a:srgbClr val="002060"/>
                </a:solidFill>
                <a:latin typeface="Calibri (Body)"/>
              </a:rPr>
              <a:t>•The AVL (available) field specifies whether the descriptor is for user or for operating system.</a:t>
            </a:r>
          </a:p>
          <a:p>
            <a:pPr>
              <a:spcBef>
                <a:spcPct val="50000"/>
              </a:spcBef>
            </a:pPr>
            <a:endParaRPr lang="en-US" sz="2400" dirty="0">
              <a:solidFill>
                <a:srgbClr val="002060"/>
              </a:solidFill>
              <a:latin typeface="Calibri (Body)"/>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8157260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762000"/>
          </a:xfrm>
        </p:spPr>
        <p:txBody>
          <a:bodyPr>
            <a:normAutofit/>
          </a:bodyPr>
          <a:lstStyle/>
          <a:p>
            <a:r>
              <a:rPr lang="en-US" sz="3400" b="1" dirty="0">
                <a:solidFill>
                  <a:srgbClr val="002060"/>
                </a:solidFill>
                <a:latin typeface="Calibri (Headings)"/>
              </a:rPr>
              <a:t>Segmentation and virtual memory</a:t>
            </a:r>
          </a:p>
        </p:txBody>
      </p:sp>
      <p:sp>
        <p:nvSpPr>
          <p:cNvPr id="3" name="Content Placeholder 2"/>
          <p:cNvSpPr>
            <a:spLocks noGrp="1"/>
          </p:cNvSpPr>
          <p:nvPr>
            <p:ph sz="quarter" idx="1"/>
          </p:nvPr>
        </p:nvSpPr>
        <p:spPr>
          <a:xfrm>
            <a:off x="457200" y="1066800"/>
            <a:ext cx="8281416" cy="5638800"/>
          </a:xfrm>
        </p:spPr>
        <p:txBody>
          <a:bodyPr>
            <a:normAutofit/>
          </a:bodyPr>
          <a:lstStyle/>
          <a:p>
            <a:pPr algn="just">
              <a:buClr>
                <a:srgbClr val="002060"/>
              </a:buClr>
              <a:buSzPct val="100000"/>
              <a:buFont typeface="Wingdings" pitchFamily="2" charset="2"/>
              <a:buChar char="v"/>
            </a:pPr>
            <a:r>
              <a:rPr lang="en-US" dirty="0">
                <a:solidFill>
                  <a:srgbClr val="002060"/>
                </a:solidFill>
                <a:latin typeface="Calibri (Body)"/>
              </a:rPr>
              <a:t>A 386 is switched from real mode to protected mode by setting the LSB of the CR0 register.</a:t>
            </a:r>
          </a:p>
          <a:p>
            <a:pPr algn="just">
              <a:buClr>
                <a:srgbClr val="002060"/>
              </a:buClr>
              <a:buSzPct val="100000"/>
              <a:buFont typeface="Wingdings" pitchFamily="2" charset="2"/>
              <a:buChar char="v"/>
            </a:pPr>
            <a:r>
              <a:rPr lang="en-US" dirty="0">
                <a:solidFill>
                  <a:srgbClr val="002060"/>
                </a:solidFill>
                <a:latin typeface="Calibri (Body)"/>
              </a:rPr>
              <a:t>The virtual memory addressing scheme of a 386 in protected mode is very similar to that of the 80286.</a:t>
            </a:r>
          </a:p>
          <a:p>
            <a:pPr algn="just">
              <a:buClr>
                <a:srgbClr val="002060"/>
              </a:buClr>
              <a:buSzPct val="100000"/>
              <a:buFont typeface="Wingdings" pitchFamily="2" charset="2"/>
              <a:buChar char="v"/>
            </a:pPr>
            <a:r>
              <a:rPr lang="en-US" dirty="0">
                <a:solidFill>
                  <a:srgbClr val="002060"/>
                </a:solidFill>
                <a:latin typeface="Calibri (Body)"/>
              </a:rPr>
              <a:t>In protected mode each 386 address consists of a 16-bit selector and a 32-bit offset.</a:t>
            </a:r>
          </a:p>
          <a:p>
            <a:pPr algn="just">
              <a:buClr>
                <a:srgbClr val="002060"/>
              </a:buClr>
              <a:buSzPct val="100000"/>
              <a:buFont typeface="Wingdings" pitchFamily="2" charset="2"/>
              <a:buChar char="v"/>
            </a:pPr>
            <a:r>
              <a:rPr lang="en-US" dirty="0">
                <a:solidFill>
                  <a:srgbClr val="002060"/>
                </a:solidFill>
                <a:latin typeface="Calibri (Body)"/>
              </a:rPr>
              <a:t>The selector points to a descriptor for the segment in a table of descriptors and the offset specifies the location of the desired code or data in the segment.</a:t>
            </a:r>
          </a:p>
          <a:p>
            <a:pPr algn="just">
              <a:buClr>
                <a:srgbClr val="002060"/>
              </a:buClr>
              <a:buSzPct val="100000"/>
              <a:buFont typeface="Wingdings" pitchFamily="2" charset="2"/>
              <a:buChar char="v"/>
            </a:pPr>
            <a:r>
              <a:rPr lang="en-US" dirty="0">
                <a:solidFill>
                  <a:srgbClr val="002060"/>
                </a:solidFill>
                <a:latin typeface="Calibri (Body)"/>
              </a:rPr>
              <a:t>Using 32-bit offset value means that segments can be anywhere from 1 byte in length to 4 </a:t>
            </a:r>
            <a:r>
              <a:rPr lang="en-US" dirty="0" err="1">
                <a:solidFill>
                  <a:srgbClr val="002060"/>
                </a:solidFill>
                <a:latin typeface="Calibri (Body)"/>
              </a:rPr>
              <a:t>Gbytes</a:t>
            </a:r>
            <a:r>
              <a:rPr lang="en-US" dirty="0">
                <a:solidFill>
                  <a:srgbClr val="002060"/>
                </a:solidFill>
                <a:latin typeface="Calibri (Body)"/>
              </a:rPr>
              <a:t> in length.</a:t>
            </a:r>
          </a:p>
        </p:txBody>
      </p:sp>
      <p:sp>
        <p:nvSpPr>
          <p:cNvPr id="4" name="Slide Number Placeholder 3"/>
          <p:cNvSpPr>
            <a:spLocks noGrp="1"/>
          </p:cNvSpPr>
          <p:nvPr>
            <p:ph type="sldNum" sz="quarter" idx="15"/>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10528422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srcRect/>
          <a:stretch>
            <a:fillRect/>
          </a:stretch>
        </p:blipFill>
        <p:spPr bwMode="auto">
          <a:xfrm>
            <a:off x="202475" y="228600"/>
            <a:ext cx="8635015" cy="6324600"/>
          </a:xfrm>
          <a:prstGeom prst="rect">
            <a:avLst/>
          </a:prstGeom>
          <a:noFill/>
          <a:ln w="9525">
            <a:noFill/>
            <a:miter lim="800000"/>
            <a:headEnd/>
            <a:tailEnd/>
          </a:ln>
          <a:effectLst/>
        </p:spPr>
      </p:pic>
      <p:sp>
        <p:nvSpPr>
          <p:cNvPr id="2" name="Slide Number Placeholder 1"/>
          <p:cNvSpPr>
            <a:spLocks noGrp="1"/>
          </p:cNvSpPr>
          <p:nvPr>
            <p:ph type="sldNum" sz="quarter" idx="15"/>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9507492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81416" cy="4873752"/>
          </a:xfrm>
        </p:spPr>
        <p:txBody>
          <a:bodyPr/>
          <a:lstStyle/>
          <a:p>
            <a:pPr algn="just">
              <a:buClr>
                <a:srgbClr val="002060"/>
              </a:buClr>
              <a:buSzPct val="100000"/>
              <a:buFont typeface="Wingdings" pitchFamily="2" charset="2"/>
              <a:buChar char="v"/>
            </a:pPr>
            <a:r>
              <a:rPr lang="en-US" dirty="0">
                <a:solidFill>
                  <a:srgbClr val="002060"/>
                </a:solidFill>
                <a:latin typeface="Calibri (Body)"/>
              </a:rPr>
              <a:t>The 13-bit index part of the selector is multiplied by 8 and used as pointer to the desired descriptor in a descriptor table.</a:t>
            </a:r>
          </a:p>
          <a:p>
            <a:pPr algn="just">
              <a:buClr>
                <a:srgbClr val="002060"/>
              </a:buClr>
              <a:buSzPct val="100000"/>
              <a:buFont typeface="Wingdings" pitchFamily="2" charset="2"/>
              <a:buChar char="v"/>
            </a:pPr>
            <a:r>
              <a:rPr lang="en-US" dirty="0">
                <a:solidFill>
                  <a:srgbClr val="002060"/>
                </a:solidFill>
                <a:latin typeface="Calibri (Body)"/>
              </a:rPr>
              <a:t>The index value is multiplied by 8 because each descriptor requires 8 bytes in the descriptor table.</a:t>
            </a:r>
          </a:p>
          <a:p>
            <a:pPr algn="just">
              <a:buClr>
                <a:srgbClr val="002060"/>
              </a:buClr>
              <a:buSzPct val="100000"/>
              <a:buFont typeface="Wingdings" pitchFamily="2" charset="2"/>
              <a:buChar char="v"/>
            </a:pPr>
            <a:r>
              <a:rPr lang="en-US" dirty="0">
                <a:solidFill>
                  <a:srgbClr val="002060"/>
                </a:solidFill>
                <a:latin typeface="Calibri (Body)"/>
              </a:rPr>
              <a:t>The descriptor contains the physical base address for the segment.</a:t>
            </a:r>
          </a:p>
          <a:p>
            <a:pPr algn="just">
              <a:buClr>
                <a:srgbClr val="002060"/>
              </a:buClr>
              <a:buSzPct val="100000"/>
              <a:buFont typeface="Wingdings" pitchFamily="2" charset="2"/>
              <a:buChar char="v"/>
            </a:pPr>
            <a:r>
              <a:rPr lang="en-US" dirty="0">
                <a:solidFill>
                  <a:srgbClr val="002060"/>
                </a:solidFill>
                <a:latin typeface="Calibri (Body)"/>
              </a:rPr>
              <a:t>The MMU adds the base address from the descriptor to the effective address or offset part to the logical address from the instruction to produce the physical memory address.</a:t>
            </a:r>
          </a:p>
        </p:txBody>
      </p:sp>
      <p:sp>
        <p:nvSpPr>
          <p:cNvPr id="4" name="Title 1"/>
          <p:cNvSpPr>
            <a:spLocks noGrp="1"/>
          </p:cNvSpPr>
          <p:nvPr>
            <p:ph type="title"/>
          </p:nvPr>
        </p:nvSpPr>
        <p:spPr>
          <a:xfrm>
            <a:off x="457200" y="152400"/>
            <a:ext cx="7467600" cy="762000"/>
          </a:xfrm>
        </p:spPr>
        <p:txBody>
          <a:bodyPr>
            <a:normAutofit/>
          </a:bodyPr>
          <a:lstStyle/>
          <a:p>
            <a:r>
              <a:rPr lang="en-US" sz="3400" b="1" dirty="0">
                <a:solidFill>
                  <a:srgbClr val="002060"/>
                </a:solidFill>
                <a:latin typeface="Calibri (Headings)"/>
              </a:rPr>
              <a:t>Segmentation and virtual memory</a:t>
            </a:r>
          </a:p>
        </p:txBody>
      </p:sp>
      <p:sp>
        <p:nvSpPr>
          <p:cNvPr id="2" name="Slide Number Placeholder 1"/>
          <p:cNvSpPr>
            <a:spLocks noGrp="1"/>
          </p:cNvSpPr>
          <p:nvPr>
            <p:ph type="sldNum" sz="quarter" idx="15"/>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32273179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81416" cy="4873752"/>
          </a:xfrm>
        </p:spPr>
        <p:txBody>
          <a:bodyPr>
            <a:normAutofit/>
          </a:bodyPr>
          <a:lstStyle/>
          <a:p>
            <a:pPr algn="just">
              <a:buClr>
                <a:srgbClr val="002060"/>
              </a:buClr>
              <a:buSzPct val="100000"/>
              <a:buFont typeface="Wingdings" pitchFamily="2" charset="2"/>
              <a:buChar char="v"/>
            </a:pPr>
            <a:r>
              <a:rPr lang="en-US" dirty="0">
                <a:solidFill>
                  <a:srgbClr val="002060"/>
                </a:solidFill>
                <a:latin typeface="Calibri (Body)"/>
              </a:rPr>
              <a:t>There are two major categories of descriptor table in a 386 system.</a:t>
            </a:r>
          </a:p>
          <a:p>
            <a:pPr lvl="1" algn="just">
              <a:buClr>
                <a:srgbClr val="002060"/>
              </a:buClr>
              <a:buFont typeface="Wingdings" pitchFamily="2" charset="2"/>
              <a:buChar char="Ø"/>
            </a:pPr>
            <a:r>
              <a:rPr lang="en-US" sz="2200" dirty="0">
                <a:solidFill>
                  <a:srgbClr val="002060"/>
                </a:solidFill>
                <a:latin typeface="Calibri (Body)"/>
              </a:rPr>
              <a:t>Global descriptor table.</a:t>
            </a:r>
          </a:p>
          <a:p>
            <a:pPr lvl="1" algn="just">
              <a:buClr>
                <a:srgbClr val="002060"/>
              </a:buClr>
              <a:buFont typeface="Wingdings" pitchFamily="2" charset="2"/>
              <a:buChar char="Ø"/>
            </a:pPr>
            <a:r>
              <a:rPr lang="en-US" sz="2200" dirty="0">
                <a:solidFill>
                  <a:srgbClr val="002060"/>
                </a:solidFill>
                <a:latin typeface="Calibri (Body)"/>
              </a:rPr>
              <a:t>Local descriptor table.</a:t>
            </a:r>
          </a:p>
          <a:p>
            <a:pPr algn="just">
              <a:buClr>
                <a:srgbClr val="002060"/>
              </a:buClr>
              <a:buSzPct val="100000"/>
              <a:buFont typeface="Wingdings" pitchFamily="2" charset="2"/>
              <a:buChar char="v"/>
            </a:pPr>
            <a:r>
              <a:rPr lang="en-US" dirty="0">
                <a:solidFill>
                  <a:srgbClr val="002060"/>
                </a:solidFill>
                <a:latin typeface="Calibri (Body)"/>
              </a:rPr>
              <a:t>A system has only one global descriptor table or GDT.</a:t>
            </a:r>
          </a:p>
          <a:p>
            <a:pPr algn="just">
              <a:buClr>
                <a:srgbClr val="002060"/>
              </a:buClr>
              <a:buSzPct val="100000"/>
              <a:buFont typeface="Wingdings" pitchFamily="2" charset="2"/>
              <a:buChar char="v"/>
            </a:pPr>
            <a:r>
              <a:rPr lang="en-US" dirty="0">
                <a:solidFill>
                  <a:srgbClr val="002060"/>
                </a:solidFill>
                <a:latin typeface="Calibri (Body)"/>
              </a:rPr>
              <a:t>GDT contains the segment descriptors for the operating system segments and the descriptors for segments which need to be accessed by all user tasks.</a:t>
            </a:r>
          </a:p>
          <a:p>
            <a:pPr algn="just">
              <a:buClr>
                <a:srgbClr val="002060"/>
              </a:buClr>
              <a:buSzPct val="100000"/>
              <a:buFont typeface="Wingdings" pitchFamily="2" charset="2"/>
              <a:buChar char="v"/>
            </a:pPr>
            <a:r>
              <a:rPr lang="en-US" dirty="0">
                <a:solidFill>
                  <a:srgbClr val="002060"/>
                </a:solidFill>
                <a:latin typeface="Calibri (Body)"/>
              </a:rPr>
              <a:t>A local descriptor table or LDT is set up in the system for each task or closely related group tasks.</a:t>
            </a:r>
          </a:p>
          <a:p>
            <a:endParaRPr lang="en-US" dirty="0">
              <a:solidFill>
                <a:srgbClr val="002060"/>
              </a:solidFill>
              <a:latin typeface="Calibri (Body)"/>
            </a:endParaRPr>
          </a:p>
        </p:txBody>
      </p:sp>
      <p:sp>
        <p:nvSpPr>
          <p:cNvPr id="4" name="Title 1"/>
          <p:cNvSpPr>
            <a:spLocks noGrp="1"/>
          </p:cNvSpPr>
          <p:nvPr>
            <p:ph type="title"/>
          </p:nvPr>
        </p:nvSpPr>
        <p:spPr>
          <a:xfrm>
            <a:off x="457200" y="152400"/>
            <a:ext cx="7467600" cy="762000"/>
          </a:xfrm>
        </p:spPr>
        <p:txBody>
          <a:bodyPr>
            <a:normAutofit/>
          </a:bodyPr>
          <a:lstStyle/>
          <a:p>
            <a:r>
              <a:rPr lang="en-US" sz="3400" b="1" dirty="0">
                <a:solidFill>
                  <a:srgbClr val="002060"/>
                </a:solidFill>
                <a:latin typeface="Calibri (Headings)"/>
              </a:rPr>
              <a:t>Segmentation and virtual memory</a:t>
            </a:r>
          </a:p>
        </p:txBody>
      </p:sp>
      <p:sp>
        <p:nvSpPr>
          <p:cNvPr id="2" name="Slide Number Placeholder 1"/>
          <p:cNvSpPr>
            <a:spLocks noGrp="1"/>
          </p:cNvSpPr>
          <p:nvPr>
            <p:ph type="sldNum" sz="quarter" idx="15"/>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4578606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95400"/>
            <a:ext cx="8281416" cy="4873752"/>
          </a:xfrm>
        </p:spPr>
        <p:txBody>
          <a:bodyPr/>
          <a:lstStyle/>
          <a:p>
            <a:pPr algn="just">
              <a:buClr>
                <a:srgbClr val="002060"/>
              </a:buClr>
              <a:buSzPct val="100000"/>
              <a:buFont typeface="Wingdings" pitchFamily="2" charset="2"/>
              <a:buChar char="v"/>
            </a:pPr>
            <a:r>
              <a:rPr lang="en-US" dirty="0">
                <a:solidFill>
                  <a:srgbClr val="002060"/>
                </a:solidFill>
                <a:latin typeface="Calibri (Body)"/>
              </a:rPr>
              <a:t>Each task can have its own local descriptor table and memory area defined by the descriptors in it.</a:t>
            </a:r>
          </a:p>
          <a:p>
            <a:pPr algn="just">
              <a:buClr>
                <a:srgbClr val="002060"/>
              </a:buClr>
              <a:buSzPct val="100000"/>
              <a:buFont typeface="Wingdings" pitchFamily="2" charset="2"/>
              <a:buChar char="v"/>
            </a:pPr>
            <a:r>
              <a:rPr lang="en-US" dirty="0">
                <a:solidFill>
                  <a:srgbClr val="002060"/>
                </a:solidFill>
                <a:latin typeface="Calibri (Body)"/>
              </a:rPr>
              <a:t>Setting up individual LDTs protects tasks from each other because one task cannot access the LDT of another task.</a:t>
            </a:r>
          </a:p>
          <a:p>
            <a:pPr algn="just">
              <a:buClr>
                <a:srgbClr val="002060"/>
              </a:buClr>
              <a:buSzPct val="100000"/>
              <a:buFont typeface="Wingdings" pitchFamily="2" charset="2"/>
              <a:buChar char="v"/>
            </a:pPr>
            <a:r>
              <a:rPr lang="en-US" dirty="0">
                <a:solidFill>
                  <a:srgbClr val="002060"/>
                </a:solidFill>
                <a:latin typeface="Calibri (Body)"/>
              </a:rPr>
              <a:t>If the table indicator bit </a:t>
            </a:r>
            <a:r>
              <a:rPr lang="en-US" dirty="0" smtClean="0">
                <a:solidFill>
                  <a:srgbClr val="002060"/>
                </a:solidFill>
                <a:latin typeface="Calibri (Body)"/>
              </a:rPr>
              <a:t> TI (bit </a:t>
            </a:r>
            <a:r>
              <a:rPr lang="en-US" dirty="0">
                <a:solidFill>
                  <a:srgbClr val="002060"/>
                </a:solidFill>
                <a:latin typeface="Calibri (Body)"/>
              </a:rPr>
              <a:t>2) of a segment selector is a 0, then the upper 13 bits will index a segment descriptor in the global descriptor table.</a:t>
            </a:r>
          </a:p>
          <a:p>
            <a:pPr algn="just">
              <a:buClr>
                <a:srgbClr val="002060"/>
              </a:buClr>
              <a:buSzPct val="100000"/>
              <a:buFont typeface="Wingdings" pitchFamily="2" charset="2"/>
              <a:buChar char="v"/>
            </a:pPr>
            <a:r>
              <a:rPr lang="en-US" dirty="0">
                <a:solidFill>
                  <a:srgbClr val="002060"/>
                </a:solidFill>
                <a:latin typeface="Calibri (Body)"/>
              </a:rPr>
              <a:t>If the TI bit of the selector is a 1, then the upper 13 bits of the selector will index a segment descriptor in a local descriptor table. </a:t>
            </a:r>
          </a:p>
        </p:txBody>
      </p:sp>
      <p:sp>
        <p:nvSpPr>
          <p:cNvPr id="4" name="Title 1"/>
          <p:cNvSpPr>
            <a:spLocks noGrp="1"/>
          </p:cNvSpPr>
          <p:nvPr>
            <p:ph type="title"/>
          </p:nvPr>
        </p:nvSpPr>
        <p:spPr>
          <a:xfrm>
            <a:off x="457200" y="152400"/>
            <a:ext cx="7467600" cy="762000"/>
          </a:xfrm>
        </p:spPr>
        <p:txBody>
          <a:bodyPr>
            <a:normAutofit/>
          </a:bodyPr>
          <a:lstStyle/>
          <a:p>
            <a:r>
              <a:rPr lang="en-US" sz="3400" b="1" dirty="0">
                <a:solidFill>
                  <a:srgbClr val="002060"/>
                </a:solidFill>
                <a:latin typeface="Calibri (Headings)"/>
              </a:rPr>
              <a:t>Segmentation and virtual memory</a:t>
            </a:r>
          </a:p>
        </p:txBody>
      </p:sp>
      <p:sp>
        <p:nvSpPr>
          <p:cNvPr id="2" name="Slide Number Placeholder 1"/>
          <p:cNvSpPr>
            <a:spLocks noGrp="1"/>
          </p:cNvSpPr>
          <p:nvPr>
            <p:ph type="sldNum" sz="quarter" idx="15"/>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4173352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457200" y="381000"/>
            <a:ext cx="8281416" cy="5816977"/>
          </a:xfrm>
          <a:prstGeom prst="rect">
            <a:avLst/>
          </a:prstGeom>
          <a:noFill/>
          <a:ln w="9525">
            <a:noFill/>
            <a:miter lim="800000"/>
            <a:headEnd/>
            <a:tailEnd/>
          </a:ln>
          <a:effectLst/>
        </p:spPr>
        <p:txBody>
          <a:bodyPr wrap="square">
            <a:spAutoFit/>
          </a:bodyPr>
          <a:lstStyle/>
          <a:p>
            <a:pPr algn="just">
              <a:spcBef>
                <a:spcPct val="50000"/>
              </a:spcBef>
            </a:pPr>
            <a:r>
              <a:rPr lang="en-US" sz="2400" dirty="0">
                <a:solidFill>
                  <a:srgbClr val="002060"/>
                </a:solidFill>
                <a:latin typeface="Calibri (Body)"/>
              </a:rPr>
              <a:t>80386SX was developed after the DX for application that didn’t require the full  32-bit bus version. It  is found in many PCs use the same basic mother board design as the 80286.Most application  less than the 16MB of memory ,so the SX is popular and less costly version of the 80386 microprocessor.</a:t>
            </a:r>
          </a:p>
          <a:p>
            <a:pPr lvl="2" algn="just">
              <a:spcBef>
                <a:spcPct val="50000"/>
              </a:spcBef>
              <a:buFont typeface="Wingdings" pitchFamily="2" charset="2"/>
              <a:buChar char="Ø"/>
            </a:pPr>
            <a:r>
              <a:rPr lang="en-US" sz="2400" dirty="0">
                <a:solidFill>
                  <a:srgbClr val="002060"/>
                </a:solidFill>
                <a:latin typeface="Calibri (Body)"/>
              </a:rPr>
              <a:t> The 80386 CPU supports 16k no of segments and thus total virtual memory space is 4GB *</a:t>
            </a:r>
            <a:r>
              <a:rPr lang="en-US" sz="2400" dirty="0" smtClean="0">
                <a:solidFill>
                  <a:srgbClr val="002060"/>
                </a:solidFill>
                <a:latin typeface="Calibri (Body)"/>
              </a:rPr>
              <a:t>16k = 64 </a:t>
            </a:r>
            <a:r>
              <a:rPr lang="en-US" sz="2400" dirty="0" err="1">
                <a:solidFill>
                  <a:srgbClr val="002060"/>
                </a:solidFill>
                <a:latin typeface="Calibri (Body)"/>
              </a:rPr>
              <a:t>Tera</a:t>
            </a:r>
            <a:r>
              <a:rPr lang="en-US" sz="2400" dirty="0">
                <a:solidFill>
                  <a:srgbClr val="002060"/>
                </a:solidFill>
                <a:latin typeface="Calibri (Body)"/>
              </a:rPr>
              <a:t> bytes</a:t>
            </a:r>
          </a:p>
          <a:p>
            <a:pPr lvl="2" algn="just">
              <a:spcBef>
                <a:spcPct val="50000"/>
              </a:spcBef>
              <a:buFont typeface="Wingdings" pitchFamily="2" charset="2"/>
              <a:buChar char="Ø"/>
            </a:pPr>
            <a:r>
              <a:rPr lang="en-US" sz="2400" dirty="0">
                <a:solidFill>
                  <a:srgbClr val="002060"/>
                </a:solidFill>
                <a:latin typeface="Calibri (Body)"/>
              </a:rPr>
              <a:t>Memory management section supports</a:t>
            </a:r>
          </a:p>
          <a:p>
            <a:pPr lvl="4" algn="just">
              <a:spcBef>
                <a:spcPct val="50000"/>
              </a:spcBef>
              <a:buFont typeface="Wingdings" pitchFamily="2" charset="2"/>
              <a:buChar char="§"/>
            </a:pPr>
            <a:r>
              <a:rPr lang="en-US" sz="2400" dirty="0">
                <a:solidFill>
                  <a:srgbClr val="002060"/>
                </a:solidFill>
                <a:latin typeface="Calibri (Body)"/>
              </a:rPr>
              <a:t> Virtual memory</a:t>
            </a:r>
          </a:p>
          <a:p>
            <a:pPr lvl="4" algn="just">
              <a:spcBef>
                <a:spcPct val="50000"/>
              </a:spcBef>
              <a:buFont typeface="Wingdings" pitchFamily="2" charset="2"/>
              <a:buChar char="§"/>
            </a:pPr>
            <a:r>
              <a:rPr lang="en-US" sz="2400" dirty="0" smtClean="0">
                <a:solidFill>
                  <a:srgbClr val="002060"/>
                </a:solidFill>
                <a:latin typeface="Calibri (Body)"/>
              </a:rPr>
              <a:t> Paging</a:t>
            </a:r>
            <a:endParaRPr lang="en-US" sz="2400" dirty="0">
              <a:solidFill>
                <a:srgbClr val="002060"/>
              </a:solidFill>
              <a:latin typeface="Calibri (Body)"/>
            </a:endParaRPr>
          </a:p>
          <a:p>
            <a:pPr lvl="4" algn="just">
              <a:spcBef>
                <a:spcPct val="50000"/>
              </a:spcBef>
              <a:buFont typeface="Wingdings" pitchFamily="2" charset="2"/>
              <a:buChar char="§"/>
            </a:pPr>
            <a:r>
              <a:rPr lang="en-US" sz="2400" dirty="0" smtClean="0">
                <a:solidFill>
                  <a:srgbClr val="002060"/>
                </a:solidFill>
                <a:latin typeface="Calibri (Body)"/>
              </a:rPr>
              <a:t> 4 </a:t>
            </a:r>
            <a:r>
              <a:rPr lang="en-US" sz="2400" dirty="0">
                <a:solidFill>
                  <a:srgbClr val="002060"/>
                </a:solidFill>
                <a:latin typeface="Calibri (Body)"/>
              </a:rPr>
              <a:t>levels of protection</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762000"/>
          </a:xfrm>
        </p:spPr>
        <p:txBody>
          <a:bodyPr>
            <a:normAutofit/>
          </a:bodyPr>
          <a:lstStyle/>
          <a:p>
            <a:r>
              <a:rPr lang="en-US" sz="4400" b="1" dirty="0">
                <a:solidFill>
                  <a:srgbClr val="FF0000"/>
                </a:solidFill>
                <a:latin typeface="Calibri (Headings)"/>
              </a:rPr>
              <a:t>How task can be isolated?</a:t>
            </a:r>
          </a:p>
        </p:txBody>
      </p:sp>
      <p:pic>
        <p:nvPicPr>
          <p:cNvPr id="1026" name="Picture 2"/>
          <p:cNvPicPr>
            <a:picLocks noChangeAspect="1" noChangeArrowheads="1"/>
          </p:cNvPicPr>
          <p:nvPr/>
        </p:nvPicPr>
        <p:blipFill>
          <a:blip r:embed="rId2"/>
          <a:srcRect/>
          <a:stretch>
            <a:fillRect/>
          </a:stretch>
        </p:blipFill>
        <p:spPr bwMode="auto">
          <a:xfrm>
            <a:off x="838200" y="1219200"/>
            <a:ext cx="7315200" cy="5105400"/>
          </a:xfrm>
          <a:prstGeom prst="rect">
            <a:avLst/>
          </a:prstGeom>
          <a:noFill/>
          <a:ln w="9525">
            <a:noFill/>
            <a:miter lim="800000"/>
            <a:headEnd/>
            <a:tailEnd/>
          </a:ln>
          <a:effectLst/>
        </p:spPr>
      </p:pic>
      <p:sp>
        <p:nvSpPr>
          <p:cNvPr id="3" name="Slide Number Placeholder 2"/>
          <p:cNvSpPr>
            <a:spLocks noGrp="1"/>
          </p:cNvSpPr>
          <p:nvPr>
            <p:ph type="sldNum" sz="quarter" idx="15"/>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17837970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153400" cy="6016752"/>
          </a:xfrm>
        </p:spPr>
        <p:txBody>
          <a:bodyPr>
            <a:normAutofit/>
          </a:bodyPr>
          <a:lstStyle/>
          <a:p>
            <a:pPr algn="ctr">
              <a:buNone/>
            </a:pPr>
            <a:r>
              <a:rPr lang="en-US" sz="4800" b="1" dirty="0">
                <a:solidFill>
                  <a:srgbClr val="002060"/>
                </a:solidFill>
              </a:rPr>
              <a:t>80386 segment privilege levels protection</a:t>
            </a:r>
          </a:p>
          <a:p>
            <a:pPr algn="ctr">
              <a:buNone/>
            </a:pPr>
            <a:r>
              <a:rPr lang="en-US" sz="7200" b="1" dirty="0">
                <a:solidFill>
                  <a:srgbClr val="C00000"/>
                </a:solidFill>
                <a:latin typeface="Calibri (Body)"/>
              </a:rPr>
              <a:t>Self study </a:t>
            </a:r>
            <a:r>
              <a:rPr lang="en-US" sz="7200" b="1" dirty="0">
                <a:solidFill>
                  <a:srgbClr val="C00000"/>
                </a:solidFill>
                <a:latin typeface="Calibri (Body)"/>
                <a:sym typeface="Wingdings" pitchFamily="2" charset="2"/>
              </a:rPr>
              <a:t></a:t>
            </a:r>
            <a:endParaRPr lang="en-US" sz="7200" b="1" dirty="0">
              <a:solidFill>
                <a:srgbClr val="C00000"/>
              </a:solidFill>
              <a:latin typeface="Calibri (Body)"/>
            </a:endParaRPr>
          </a:p>
        </p:txBody>
      </p:sp>
    </p:spTree>
    <p:extLst>
      <p:ext uri="{BB962C8B-B14F-4D97-AF65-F5344CB8AC3E}">
        <p14:creationId xmlns:p14="http://schemas.microsoft.com/office/powerpoint/2010/main" val="17578446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609600"/>
            <a:ext cx="7467600" cy="5715000"/>
          </a:xfrm>
        </p:spPr>
        <p:txBody>
          <a:bodyPr>
            <a:normAutofit/>
          </a:bodyPr>
          <a:lstStyle/>
          <a:p>
            <a:pPr algn="ctr">
              <a:buNone/>
            </a:pPr>
            <a:r>
              <a:rPr lang="en-US" sz="4800" b="1" dirty="0">
                <a:solidFill>
                  <a:srgbClr val="002060"/>
                </a:solidFill>
              </a:rPr>
              <a:t>How a 80386 computes physical addresses when paging mode is enabled?</a:t>
            </a:r>
          </a:p>
          <a:p>
            <a:pPr algn="ctr">
              <a:buNone/>
            </a:pPr>
            <a:endParaRPr lang="en-US" sz="4800" b="1" dirty="0">
              <a:solidFill>
                <a:srgbClr val="002060"/>
              </a:solidFill>
            </a:endParaRPr>
          </a:p>
          <a:p>
            <a:pPr algn="ctr">
              <a:buNone/>
            </a:pPr>
            <a:r>
              <a:rPr lang="en-US" sz="8000" b="1" dirty="0">
                <a:solidFill>
                  <a:srgbClr val="C00000"/>
                </a:solidFill>
              </a:rPr>
              <a:t>Self study </a:t>
            </a:r>
            <a:r>
              <a:rPr lang="en-US" sz="8000" b="1" dirty="0">
                <a:solidFill>
                  <a:srgbClr val="C00000"/>
                </a:solidFill>
                <a:sym typeface="Wingdings" pitchFamily="2" charset="2"/>
              </a:rPr>
              <a:t></a:t>
            </a:r>
            <a:endParaRPr lang="en-US" sz="8000" b="1" dirty="0">
              <a:solidFill>
                <a:srgbClr val="C00000"/>
              </a:solidFill>
            </a:endParaRPr>
          </a:p>
        </p:txBody>
      </p:sp>
    </p:spTree>
    <p:extLst>
      <p:ext uri="{BB962C8B-B14F-4D97-AF65-F5344CB8AC3E}">
        <p14:creationId xmlns:p14="http://schemas.microsoft.com/office/powerpoint/2010/main" val="38924835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2209800"/>
            <a:ext cx="7239000" cy="2667000"/>
          </a:xfrm>
        </p:spPr>
        <p:txBody>
          <a:bodyPr>
            <a:normAutofit/>
          </a:bodyPr>
          <a:lstStyle/>
          <a:p>
            <a:pPr marL="0" indent="0" algn="ctr">
              <a:buNone/>
            </a:pPr>
            <a:endParaRPr lang="en-US" sz="4400" dirty="0"/>
          </a:p>
          <a:p>
            <a:pPr marL="0" indent="0" algn="ctr">
              <a:buNone/>
            </a:pPr>
            <a:r>
              <a:rPr lang="en-US" sz="4400" dirty="0"/>
              <a:t>Thank You</a:t>
            </a:r>
          </a:p>
        </p:txBody>
      </p:sp>
      <p:sp>
        <p:nvSpPr>
          <p:cNvPr id="4" name="Slide Number Placeholder 3"/>
          <p:cNvSpPr>
            <a:spLocks noGrp="1"/>
          </p:cNvSpPr>
          <p:nvPr>
            <p:ph type="sldNum" sz="quarter" idx="15"/>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904325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685800"/>
          </a:xfrm>
        </p:spPr>
        <p:txBody>
          <a:bodyPr>
            <a:noAutofit/>
          </a:bodyPr>
          <a:lstStyle/>
          <a:p>
            <a:r>
              <a:rPr lang="en-US" sz="4400" b="1" dirty="0">
                <a:solidFill>
                  <a:srgbClr val="002060"/>
                </a:solidFill>
                <a:latin typeface="Calibri (Headings)"/>
              </a:rPr>
              <a:t>Architecture of 80386</a:t>
            </a:r>
          </a:p>
        </p:txBody>
      </p:sp>
      <p:sp>
        <p:nvSpPr>
          <p:cNvPr id="3" name="Content Placeholder 2"/>
          <p:cNvSpPr>
            <a:spLocks noGrp="1"/>
          </p:cNvSpPr>
          <p:nvPr>
            <p:ph sz="quarter" idx="1"/>
          </p:nvPr>
        </p:nvSpPr>
        <p:spPr>
          <a:xfrm>
            <a:off x="457200" y="838200"/>
            <a:ext cx="8281416" cy="5105400"/>
          </a:xfrm>
        </p:spPr>
        <p:txBody>
          <a:bodyPr>
            <a:noAutofit/>
          </a:bodyPr>
          <a:lstStyle/>
          <a:p>
            <a:pPr algn="just">
              <a:buClr>
                <a:srgbClr val="002060"/>
              </a:buClr>
              <a:buSzPct val="100000"/>
              <a:buFont typeface="Wingdings" pitchFamily="2" charset="2"/>
              <a:buChar char="v"/>
            </a:pPr>
            <a:r>
              <a:rPr lang="en-US" sz="2800" dirty="0">
                <a:solidFill>
                  <a:srgbClr val="002060"/>
                </a:solidFill>
                <a:latin typeface="Calibri (Body)"/>
              </a:rPr>
              <a:t>The Internal Architecture of 80386 is divided into 3 sections.</a:t>
            </a:r>
          </a:p>
          <a:p>
            <a:pPr lvl="1" algn="just">
              <a:buClr>
                <a:srgbClr val="002060"/>
              </a:buClr>
              <a:buFont typeface="Wingdings" pitchFamily="2" charset="2"/>
              <a:buChar char="Ø"/>
            </a:pPr>
            <a:r>
              <a:rPr lang="en-US" sz="3200" dirty="0">
                <a:solidFill>
                  <a:srgbClr val="002060"/>
                </a:solidFill>
                <a:latin typeface="Calibri (Body)"/>
              </a:rPr>
              <a:t>Central processing </a:t>
            </a:r>
            <a:r>
              <a:rPr lang="en-US" sz="3200" dirty="0" smtClean="0">
                <a:solidFill>
                  <a:srgbClr val="002060"/>
                </a:solidFill>
                <a:latin typeface="Calibri (Body)"/>
              </a:rPr>
              <a:t>unit (</a:t>
            </a:r>
            <a:r>
              <a:rPr lang="en-US" sz="3200" dirty="0">
                <a:solidFill>
                  <a:srgbClr val="002060"/>
                </a:solidFill>
                <a:latin typeface="Calibri (Body)"/>
              </a:rPr>
              <a:t>CPU)</a:t>
            </a:r>
          </a:p>
          <a:p>
            <a:pPr lvl="1" algn="just">
              <a:buClr>
                <a:srgbClr val="002060"/>
              </a:buClr>
              <a:buFont typeface="Wingdings" pitchFamily="2" charset="2"/>
              <a:buChar char="Ø"/>
            </a:pPr>
            <a:r>
              <a:rPr lang="en-US" sz="3200" dirty="0">
                <a:solidFill>
                  <a:srgbClr val="002060"/>
                </a:solidFill>
                <a:latin typeface="Calibri (Body)"/>
              </a:rPr>
              <a:t>Memory management </a:t>
            </a:r>
            <a:r>
              <a:rPr lang="en-US" sz="3200" dirty="0" smtClean="0">
                <a:solidFill>
                  <a:srgbClr val="002060"/>
                </a:solidFill>
                <a:latin typeface="Calibri (Body)"/>
              </a:rPr>
              <a:t>unit (</a:t>
            </a:r>
            <a:r>
              <a:rPr lang="en-US" sz="3200" dirty="0">
                <a:solidFill>
                  <a:srgbClr val="002060"/>
                </a:solidFill>
                <a:latin typeface="Calibri (Body)"/>
              </a:rPr>
              <a:t>MMU)</a:t>
            </a:r>
          </a:p>
          <a:p>
            <a:pPr lvl="1" algn="just">
              <a:buClr>
                <a:srgbClr val="002060"/>
              </a:buClr>
              <a:buFont typeface="Wingdings" pitchFamily="2" charset="2"/>
              <a:buChar char="Ø"/>
            </a:pPr>
            <a:r>
              <a:rPr lang="en-US" sz="3200" dirty="0">
                <a:solidFill>
                  <a:srgbClr val="002060"/>
                </a:solidFill>
                <a:latin typeface="Calibri (Body)"/>
              </a:rPr>
              <a:t>Bus interface </a:t>
            </a:r>
            <a:r>
              <a:rPr lang="en-US" sz="3200" dirty="0" smtClean="0">
                <a:solidFill>
                  <a:srgbClr val="002060"/>
                </a:solidFill>
                <a:latin typeface="Calibri (Body)"/>
              </a:rPr>
              <a:t>unit (</a:t>
            </a:r>
            <a:r>
              <a:rPr lang="en-US" sz="3200" dirty="0">
                <a:solidFill>
                  <a:srgbClr val="002060"/>
                </a:solidFill>
                <a:latin typeface="Calibri (Body)"/>
              </a:rPr>
              <a:t>BIU)</a:t>
            </a:r>
          </a:p>
          <a:p>
            <a:pPr lvl="1" algn="just">
              <a:buClr>
                <a:srgbClr val="002060"/>
              </a:buClr>
              <a:buFont typeface="Wingdings" pitchFamily="2" charset="2"/>
              <a:buChar char="Ø"/>
            </a:pPr>
            <a:r>
              <a:rPr lang="en-US" sz="2400" b="1" dirty="0">
                <a:solidFill>
                  <a:srgbClr val="002060"/>
                </a:solidFill>
                <a:latin typeface="Calibri (Body)"/>
              </a:rPr>
              <a:t>Central processing unit </a:t>
            </a:r>
            <a:r>
              <a:rPr lang="en-US" sz="2400" dirty="0">
                <a:solidFill>
                  <a:srgbClr val="002060"/>
                </a:solidFill>
                <a:latin typeface="Calibri (Body)"/>
              </a:rPr>
              <a:t>is further divided into </a:t>
            </a:r>
            <a:r>
              <a:rPr lang="en-US" sz="2400" b="1" dirty="0">
                <a:solidFill>
                  <a:srgbClr val="002060"/>
                </a:solidFill>
                <a:latin typeface="Calibri (Body)"/>
              </a:rPr>
              <a:t>Execution unit(EU) and Instruction unit(IU</a:t>
            </a:r>
            <a:r>
              <a:rPr lang="en-US" sz="2400" dirty="0">
                <a:solidFill>
                  <a:srgbClr val="002060"/>
                </a:solidFill>
                <a:latin typeface="Calibri (Body)"/>
              </a:rPr>
              <a:t>)</a:t>
            </a:r>
          </a:p>
          <a:p>
            <a:pPr lvl="1" algn="just">
              <a:buClr>
                <a:srgbClr val="002060"/>
              </a:buClr>
              <a:buFont typeface="Wingdings" pitchFamily="2" charset="2"/>
              <a:buChar char="Ø"/>
            </a:pPr>
            <a:r>
              <a:rPr lang="en-US" sz="2400" b="1" dirty="0">
                <a:solidFill>
                  <a:srgbClr val="002060"/>
                </a:solidFill>
                <a:latin typeface="Calibri (Body)"/>
              </a:rPr>
              <a:t>Execution unit </a:t>
            </a:r>
            <a:r>
              <a:rPr lang="en-US" sz="2400" dirty="0">
                <a:solidFill>
                  <a:srgbClr val="002060"/>
                </a:solidFill>
                <a:latin typeface="Calibri (Body)"/>
              </a:rPr>
              <a:t>has 8 General purpose and 8 Special purpose registers which are either used for handling data or calculating offset addresses.</a:t>
            </a:r>
          </a:p>
        </p:txBody>
      </p:sp>
      <p:sp>
        <p:nvSpPr>
          <p:cNvPr id="4" name="Slide Number Placeholder 3"/>
          <p:cNvSpPr>
            <a:spLocks noGrp="1"/>
          </p:cNvSpPr>
          <p:nvPr>
            <p:ph type="sldNum" sz="quarter" idx="15"/>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l="1563" t="15625" r="21094" b="11458"/>
          <a:stretch>
            <a:fillRect/>
          </a:stretch>
        </p:blipFill>
        <p:spPr bwMode="auto">
          <a:xfrm>
            <a:off x="0" y="77788"/>
            <a:ext cx="9144000" cy="6627812"/>
          </a:xfrm>
          <a:prstGeom prst="rect">
            <a:avLst/>
          </a:prstGeom>
          <a:noFill/>
          <a:ln w="9525">
            <a:noFill/>
            <a:miter lim="800000"/>
            <a:headEnd/>
            <a:tailEnd/>
          </a:ln>
          <a:effectLst/>
        </p:spPr>
      </p:pic>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81000" y="1219200"/>
            <a:ext cx="8357616" cy="4893647"/>
          </a:xfrm>
          <a:prstGeom prst="rect">
            <a:avLst/>
          </a:prstGeom>
          <a:noFill/>
          <a:ln w="9525">
            <a:noFill/>
            <a:miter lim="800000"/>
            <a:headEnd/>
            <a:tailEnd/>
          </a:ln>
          <a:effectLst/>
        </p:spPr>
        <p:txBody>
          <a:bodyPr wrap="square">
            <a:spAutoFit/>
          </a:bodyPr>
          <a:lstStyle/>
          <a:p>
            <a:pPr algn="just">
              <a:spcBef>
                <a:spcPct val="50000"/>
              </a:spcBef>
              <a:buFont typeface="Wingdings" pitchFamily="2" charset="2"/>
              <a:buChar char="v"/>
            </a:pPr>
            <a:r>
              <a:rPr lang="en-US" sz="2400" b="1" dirty="0">
                <a:solidFill>
                  <a:srgbClr val="002060"/>
                </a:solidFill>
                <a:latin typeface="Calibri (Body)"/>
              </a:rPr>
              <a:t>The Instruction unit </a:t>
            </a:r>
            <a:r>
              <a:rPr lang="en-US" sz="2400" dirty="0">
                <a:solidFill>
                  <a:srgbClr val="002060"/>
                </a:solidFill>
                <a:latin typeface="Calibri (Body)"/>
              </a:rPr>
              <a:t>decodes the opcode bytes received from the 16-byte instruction code queue and arranges them in a 3-byte instruction decoded instruction queue.</a:t>
            </a:r>
          </a:p>
          <a:p>
            <a:pPr algn="just">
              <a:spcBef>
                <a:spcPct val="50000"/>
              </a:spcBef>
              <a:buFont typeface="Wingdings" pitchFamily="2" charset="2"/>
              <a:buChar char="v"/>
            </a:pPr>
            <a:r>
              <a:rPr lang="en-US" sz="2400" dirty="0">
                <a:solidFill>
                  <a:srgbClr val="002060"/>
                </a:solidFill>
                <a:latin typeface="Calibri (Body)"/>
              </a:rPr>
              <a:t>After decoding them pass it to the control section for deriving the necessary control signals. </a:t>
            </a:r>
          </a:p>
          <a:p>
            <a:pPr algn="just">
              <a:spcBef>
                <a:spcPct val="50000"/>
              </a:spcBef>
              <a:buFont typeface="Wingdings" pitchFamily="2" charset="2"/>
              <a:buChar char="v"/>
            </a:pPr>
            <a:r>
              <a:rPr lang="en-US" sz="2400" b="1" dirty="0">
                <a:solidFill>
                  <a:srgbClr val="002060"/>
                </a:solidFill>
                <a:latin typeface="Calibri (Body)"/>
              </a:rPr>
              <a:t>The barrel shifter </a:t>
            </a:r>
            <a:r>
              <a:rPr lang="en-US" sz="2400" dirty="0">
                <a:solidFill>
                  <a:srgbClr val="002060"/>
                </a:solidFill>
                <a:latin typeface="Calibri (Body)"/>
              </a:rPr>
              <a:t>increases the speed of all shift and rotate operations.</a:t>
            </a:r>
          </a:p>
          <a:p>
            <a:pPr algn="just">
              <a:spcBef>
                <a:spcPct val="50000"/>
              </a:spcBef>
              <a:buFont typeface="Wingdings" pitchFamily="2" charset="2"/>
              <a:buChar char="v"/>
            </a:pPr>
            <a:r>
              <a:rPr lang="en-US" sz="2400" b="1" dirty="0">
                <a:solidFill>
                  <a:srgbClr val="002060"/>
                </a:solidFill>
                <a:latin typeface="Calibri (Body)"/>
              </a:rPr>
              <a:t>The multiply / divide logic </a:t>
            </a:r>
            <a:r>
              <a:rPr lang="en-US" sz="2400" dirty="0">
                <a:solidFill>
                  <a:srgbClr val="002060"/>
                </a:solidFill>
                <a:latin typeface="Calibri (Body)"/>
              </a:rPr>
              <a:t>implements the bit-shift-rotate algorithms to complete the operations in minimum time.</a:t>
            </a:r>
          </a:p>
          <a:p>
            <a:pPr algn="just">
              <a:spcBef>
                <a:spcPct val="50000"/>
              </a:spcBef>
              <a:buFont typeface="Wingdings" pitchFamily="2" charset="2"/>
              <a:buChar char="v"/>
            </a:pPr>
            <a:r>
              <a:rPr lang="en-US" sz="2400" dirty="0">
                <a:solidFill>
                  <a:srgbClr val="002060"/>
                </a:solidFill>
                <a:latin typeface="Calibri (Body)"/>
              </a:rPr>
              <a:t>Even 32- bit multiplications can be executed within one microsecond by the multiply / divide logic.</a:t>
            </a:r>
          </a:p>
        </p:txBody>
      </p:sp>
      <p:sp>
        <p:nvSpPr>
          <p:cNvPr id="3" name="Title 1"/>
          <p:cNvSpPr txBox="1">
            <a:spLocks/>
          </p:cNvSpPr>
          <p:nvPr/>
        </p:nvSpPr>
        <p:spPr>
          <a:xfrm>
            <a:off x="457200" y="304800"/>
            <a:ext cx="7467600" cy="685800"/>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small" spc="0" normalizeH="0" baseline="0" noProof="0" dirty="0">
                <a:ln>
                  <a:noFill/>
                </a:ln>
                <a:solidFill>
                  <a:srgbClr val="002060"/>
                </a:solidFill>
                <a:effectLst/>
                <a:uLnTx/>
                <a:uFillTx/>
                <a:latin typeface="Calibri (Headings)"/>
                <a:ea typeface="+mj-ea"/>
                <a:cs typeface="+mj-cs"/>
              </a:rPr>
              <a:t>Architecture of 80386</a:t>
            </a:r>
          </a:p>
        </p:txBody>
      </p:sp>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3"/>
          <p:cNvSpPr txBox="1">
            <a:spLocks noChangeArrowheads="1"/>
          </p:cNvSpPr>
          <p:nvPr/>
        </p:nvSpPr>
        <p:spPr bwMode="auto">
          <a:xfrm>
            <a:off x="609600" y="193675"/>
            <a:ext cx="8153400" cy="6370975"/>
          </a:xfrm>
          <a:prstGeom prst="rect">
            <a:avLst/>
          </a:prstGeom>
          <a:noFill/>
          <a:ln w="9525">
            <a:noFill/>
            <a:miter lim="800000"/>
            <a:headEnd/>
            <a:tailEnd/>
          </a:ln>
          <a:effectLst/>
        </p:spPr>
        <p:txBody>
          <a:bodyPr>
            <a:spAutoFit/>
          </a:bodyPr>
          <a:lstStyle/>
          <a:p>
            <a:pPr algn="just">
              <a:spcBef>
                <a:spcPct val="50000"/>
              </a:spcBef>
              <a:buFont typeface="Wingdings" pitchFamily="2" charset="2"/>
              <a:buChar char="v"/>
            </a:pPr>
            <a:r>
              <a:rPr lang="en-US" sz="2400" dirty="0">
                <a:solidFill>
                  <a:srgbClr val="002060"/>
                </a:solidFill>
                <a:latin typeface="Calibri (Body)"/>
              </a:rPr>
              <a:t>The </a:t>
            </a:r>
            <a:r>
              <a:rPr lang="en-US" sz="2400" b="1" dirty="0">
                <a:solidFill>
                  <a:srgbClr val="002060"/>
                </a:solidFill>
                <a:latin typeface="Calibri (Body)"/>
              </a:rPr>
              <a:t>Memory management unit </a:t>
            </a:r>
            <a:r>
              <a:rPr lang="en-US" sz="2400" dirty="0">
                <a:solidFill>
                  <a:srgbClr val="002060"/>
                </a:solidFill>
                <a:latin typeface="Calibri (Body)"/>
              </a:rPr>
              <a:t>consists of</a:t>
            </a:r>
          </a:p>
          <a:p>
            <a:pPr lvl="3" algn="just">
              <a:spcBef>
                <a:spcPct val="50000"/>
              </a:spcBef>
              <a:buFont typeface="Wingdings" pitchFamily="2" charset="2"/>
              <a:buChar char="Ø"/>
            </a:pPr>
            <a:r>
              <a:rPr lang="en-US" sz="2400" dirty="0">
                <a:solidFill>
                  <a:srgbClr val="002060"/>
                </a:solidFill>
                <a:latin typeface="Calibri (Body)"/>
              </a:rPr>
              <a:t> Segmentation unit and  </a:t>
            </a:r>
          </a:p>
          <a:p>
            <a:pPr lvl="3" algn="just">
              <a:spcBef>
                <a:spcPct val="50000"/>
              </a:spcBef>
              <a:buFont typeface="Wingdings" pitchFamily="2" charset="2"/>
              <a:buChar char="Ø"/>
            </a:pPr>
            <a:r>
              <a:rPr lang="en-US" sz="2400" dirty="0">
                <a:solidFill>
                  <a:srgbClr val="002060"/>
                </a:solidFill>
                <a:latin typeface="Calibri (Body)"/>
              </a:rPr>
              <a:t> Paging unit.</a:t>
            </a:r>
          </a:p>
          <a:p>
            <a:pPr algn="just">
              <a:spcBef>
                <a:spcPct val="50000"/>
              </a:spcBef>
              <a:buFont typeface="Wingdings" pitchFamily="2" charset="2"/>
              <a:buChar char="v"/>
            </a:pPr>
            <a:r>
              <a:rPr lang="en-US" sz="2400" b="1" dirty="0">
                <a:solidFill>
                  <a:srgbClr val="002060"/>
                </a:solidFill>
                <a:latin typeface="Calibri (Body)"/>
              </a:rPr>
              <a:t>Segmentation unit </a:t>
            </a:r>
            <a:r>
              <a:rPr lang="en-US" sz="2400" dirty="0">
                <a:solidFill>
                  <a:srgbClr val="002060"/>
                </a:solidFill>
                <a:latin typeface="Calibri (Body)"/>
              </a:rPr>
              <a:t>allows the use of two address components, viz. segment and offset for </a:t>
            </a:r>
            <a:r>
              <a:rPr lang="en-US" sz="2400" dirty="0" smtClean="0">
                <a:solidFill>
                  <a:srgbClr val="002060"/>
                </a:solidFill>
                <a:latin typeface="Calibri (Body)"/>
              </a:rPr>
              <a:t>relocatable </a:t>
            </a:r>
            <a:r>
              <a:rPr lang="en-US" sz="2400" dirty="0">
                <a:solidFill>
                  <a:srgbClr val="002060"/>
                </a:solidFill>
                <a:latin typeface="Calibri (Body)"/>
              </a:rPr>
              <a:t>and sharing of code and data.</a:t>
            </a:r>
          </a:p>
          <a:p>
            <a:pPr algn="just">
              <a:spcBef>
                <a:spcPct val="50000"/>
              </a:spcBef>
              <a:buFont typeface="Wingdings" pitchFamily="2" charset="2"/>
              <a:buChar char="v"/>
            </a:pPr>
            <a:r>
              <a:rPr lang="en-US" sz="2400" b="1" dirty="0">
                <a:solidFill>
                  <a:srgbClr val="002060"/>
                </a:solidFill>
                <a:latin typeface="Calibri (Body)"/>
              </a:rPr>
              <a:t>Segmentation unit </a:t>
            </a:r>
            <a:r>
              <a:rPr lang="en-US" sz="2400" dirty="0">
                <a:solidFill>
                  <a:srgbClr val="002060"/>
                </a:solidFill>
                <a:latin typeface="Calibri (Body)"/>
              </a:rPr>
              <a:t>allows segments of size 4Gbytes at max.</a:t>
            </a:r>
          </a:p>
          <a:p>
            <a:pPr algn="just">
              <a:spcBef>
                <a:spcPct val="50000"/>
              </a:spcBef>
              <a:buFont typeface="Wingdings" pitchFamily="2" charset="2"/>
              <a:buChar char="v"/>
            </a:pPr>
            <a:r>
              <a:rPr lang="en-US" sz="2400" b="1" dirty="0">
                <a:solidFill>
                  <a:srgbClr val="002060"/>
                </a:solidFill>
                <a:latin typeface="Calibri (Body)"/>
              </a:rPr>
              <a:t>The Paging unit </a:t>
            </a:r>
            <a:r>
              <a:rPr lang="en-US" sz="2400" dirty="0">
                <a:solidFill>
                  <a:srgbClr val="002060"/>
                </a:solidFill>
                <a:latin typeface="Calibri (Body)"/>
              </a:rPr>
              <a:t>organizes the physical memory in terms of pages of </a:t>
            </a:r>
            <a:r>
              <a:rPr lang="en-US" sz="2400" dirty="0" smtClean="0">
                <a:solidFill>
                  <a:srgbClr val="002060"/>
                </a:solidFill>
                <a:latin typeface="Calibri (Body)"/>
              </a:rPr>
              <a:t>4Kbytes </a:t>
            </a:r>
            <a:r>
              <a:rPr lang="en-US" sz="2400" dirty="0">
                <a:solidFill>
                  <a:srgbClr val="002060"/>
                </a:solidFill>
                <a:latin typeface="Calibri (Body)"/>
              </a:rPr>
              <a:t>size each.</a:t>
            </a:r>
          </a:p>
          <a:p>
            <a:pPr algn="just">
              <a:spcBef>
                <a:spcPct val="50000"/>
              </a:spcBef>
              <a:buFont typeface="Wingdings" pitchFamily="2" charset="2"/>
              <a:buChar char="v"/>
            </a:pPr>
            <a:r>
              <a:rPr lang="en-US" sz="2400" dirty="0">
                <a:solidFill>
                  <a:srgbClr val="002060"/>
                </a:solidFill>
                <a:latin typeface="Calibri (Body)"/>
              </a:rPr>
              <a:t>Paging unit works under the control of the segmentation unit, i.e. each segment is further divided into pages. The virtual memory is also organizes in terms of segments and pages by the memory management unit.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2134</TotalTime>
  <Words>4093</Words>
  <Application>Microsoft Office PowerPoint</Application>
  <PresentationFormat>On-screen Show (4:3)</PresentationFormat>
  <Paragraphs>274</Paragraphs>
  <Slides>53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Calibri</vt:lpstr>
      <vt:lpstr>Calibri (Body)</vt:lpstr>
      <vt:lpstr>Calibri (Headings)</vt:lpstr>
      <vt:lpstr>Century Schoolbook</vt:lpstr>
      <vt:lpstr>Wingdings</vt:lpstr>
      <vt:lpstr>Wingdings 2</vt:lpstr>
      <vt:lpstr>Oriel</vt:lpstr>
      <vt:lpstr>80386 Microprocessor</vt:lpstr>
      <vt:lpstr>Introduction</vt:lpstr>
      <vt:lpstr>Introduction</vt:lpstr>
      <vt:lpstr>PowerPoint Presentation</vt:lpstr>
      <vt:lpstr>PowerPoint Presentation</vt:lpstr>
      <vt:lpstr>Architecture of 80386</vt:lpstr>
      <vt:lpstr>PowerPoint Presentation</vt:lpstr>
      <vt:lpstr>PowerPoint Presentation</vt:lpstr>
      <vt:lpstr>PowerPoint Presentation</vt:lpstr>
      <vt:lpstr> Virtual, Linear, and Physical Addresses</vt:lpstr>
      <vt:lpstr>Virtual, Linear, and Physical Addresses</vt:lpstr>
      <vt:lpstr>PowerPoint Presentation</vt:lpstr>
      <vt:lpstr>The Bus Unit</vt:lpstr>
      <vt:lpstr>The prefetch unit</vt:lpstr>
      <vt:lpstr>The decode unit</vt:lpstr>
      <vt:lpstr>The execution unit</vt:lpstr>
      <vt:lpstr>The page and segment unit</vt:lpstr>
      <vt:lpstr>The page and segment unit</vt:lpstr>
      <vt:lpstr>PIN DIAGRAM OF 80386 </vt:lpstr>
      <vt:lpstr>Pin Descriptions of 80386</vt:lpstr>
      <vt:lpstr>Pin Descriptions of 80386</vt:lpstr>
      <vt:lpstr>Pin Descriptions of 80386</vt:lpstr>
      <vt:lpstr>Pin Descriptions of 80386</vt:lpstr>
      <vt:lpstr>Pin Descriptions of 80386</vt:lpstr>
      <vt:lpstr>Pin Descriptions of 80386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Real Address Mode of 80386</vt:lpstr>
      <vt:lpstr>Real Address Mode of 80386</vt:lpstr>
      <vt:lpstr>Memory Addressing in Real Mode</vt:lpstr>
      <vt:lpstr>Memory Addressing in Real Mode</vt:lpstr>
      <vt:lpstr>Protected Mode of 80386</vt:lpstr>
      <vt:lpstr>Protected Mode of 80386</vt:lpstr>
      <vt:lpstr>ADDRESSING IN PROTECTED MODE</vt:lpstr>
      <vt:lpstr>ADDRESSING IN PROTECTED MODE</vt:lpstr>
      <vt:lpstr>PowerPoint Presentation</vt:lpstr>
      <vt:lpstr>PowerPoint Presentation</vt:lpstr>
      <vt:lpstr>Segmentation and virtual memory</vt:lpstr>
      <vt:lpstr>PowerPoint Presentation</vt:lpstr>
      <vt:lpstr>Segmentation and virtual memory</vt:lpstr>
      <vt:lpstr>Segmentation and virtual memory</vt:lpstr>
      <vt:lpstr>Segmentation and virtual memory</vt:lpstr>
      <vt:lpstr>How task can be isolated?</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80286,80386,80486</dc:title>
  <dc:creator>cse</dc:creator>
  <cp:lastModifiedBy>Microsoft account</cp:lastModifiedBy>
  <cp:revision>372</cp:revision>
  <dcterms:created xsi:type="dcterms:W3CDTF">2006-08-16T00:00:00Z</dcterms:created>
  <dcterms:modified xsi:type="dcterms:W3CDTF">2023-11-12T15:36:48Z</dcterms:modified>
</cp:coreProperties>
</file>