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embeddedFontLst>
    <p:embeddedFont>
      <p:font typeface="Century Schoolbook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9" roundtripDataSignature="AMtx7mgjLG8aXEKyCbvdbfYjhf1Aufte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150C3B-77F8-409B-834A-35EBB9CD4E73}">
  <a:tblStyle styleId="{A4150C3B-77F8-409B-834A-35EBB9CD4E73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CenturySchoolbook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CenturySchoolbook-italic.fntdata"/><Relationship Id="rId12" Type="http://schemas.openxmlformats.org/officeDocument/2006/relationships/slide" Target="slides/slide6.xml"/><Relationship Id="rId56" Type="http://schemas.openxmlformats.org/officeDocument/2006/relationships/font" Target="fonts/CenturySchoolbook-bold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CenturySchoolbook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to binary conversion: https://www.log2base2.com/number-system/float-to-binary-conversion.html</a:t>
            </a:r>
            <a:endParaRPr/>
          </a:p>
        </p:txBody>
      </p:sp>
      <p:sp>
        <p:nvSpPr>
          <p:cNvPr id="295" name="Google Shape;29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50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50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50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50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0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50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5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0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5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5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50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50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50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50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50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9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5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0"/>
          <p:cNvSpPr txBox="1"/>
          <p:nvPr>
            <p:ph type="title"/>
          </p:nvPr>
        </p:nvSpPr>
        <p:spPr>
          <a:xfrm rot="5400000">
            <a:off x="4541838" y="2362204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0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6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4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4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5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5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5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7" name="Google Shape;67;p5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5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5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5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5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5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5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" name="Google Shape;74;p5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" name="Google Shape;75;p5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" name="Google Shape;76;p5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7" name="Google Shape;77;p5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8" name="Google Shape;78;p5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54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55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56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6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56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5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57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7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5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5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5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5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5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57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57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5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5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5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58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58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8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" name="Google Shape;115;p58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5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5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5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58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58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5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5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4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5" name="Google Shape;15;p49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4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4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4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4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2286000" y="2286000"/>
            <a:ext cx="6096000" cy="827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math coprocessor</a:t>
            </a:r>
            <a:endParaRPr sz="4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2362200" y="3352800"/>
            <a:ext cx="335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Farhan Sadaf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Lecturer, Dept. of 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457200" y="3048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Packed decimal numbers</a:t>
            </a:r>
            <a:endParaRPr sz="3600"/>
          </a:p>
        </p:txBody>
      </p:sp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381000" y="1066800"/>
            <a:ext cx="828141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binary coded decimal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(BCD) form requires 80 bits of memory.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Each number is stored as an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18-digit packed integer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nine bytes of memory as two digits per byte.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tenth byte contains only a sign bit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the 18-digit signed BCD number.</a:t>
            </a:r>
            <a:endParaRPr/>
          </a:p>
        </p:txBody>
      </p:sp>
      <p:graphicFrame>
        <p:nvGraphicFramePr>
          <p:cNvPr id="216" name="Google Shape;216;p10"/>
          <p:cNvGraphicFramePr/>
          <p:nvPr/>
        </p:nvGraphicFramePr>
        <p:xfrm>
          <a:off x="76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{A4150C3B-77F8-409B-834A-35EBB9CD4E73}</a:tableStyleId>
              </a:tblPr>
              <a:tblGrid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  <a:gridCol w="469225"/>
              </a:tblGrid>
              <a:tr h="457200">
                <a:tc gridSpan="10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300"/>
                        <a:buFont typeface="Century Schoolbook"/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79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                                                                                  0   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2060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300"/>
                        <a:buFont typeface="Century Schoolbook"/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d16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300"/>
                        <a:buFont typeface="Century Schoolbook"/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d15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300"/>
                        <a:buFont typeface="Century Schoolbook"/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d14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300"/>
                        <a:buFont typeface="Century Schoolbook"/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d13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300"/>
                        <a:buFont typeface="Century Schoolbook"/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d12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300"/>
                        <a:buFont typeface="Century Schoolbook"/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d11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2060"/>
                          </a:solidFill>
                        </a:rPr>
                        <a:t>d0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7" name="Google Shape;217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609600" y="2286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Real numbers</a:t>
            </a:r>
            <a:endParaRPr sz="3600"/>
          </a:p>
        </p:txBody>
      </p:sp>
      <p:sp>
        <p:nvSpPr>
          <p:cNvPr id="223" name="Google Shape;223;p11"/>
          <p:cNvSpPr txBox="1"/>
          <p:nvPr>
            <p:ph idx="1" type="body"/>
          </p:nvPr>
        </p:nvSpPr>
        <p:spPr>
          <a:xfrm>
            <a:off x="457200" y="9144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Floating point numbers are often called real numbers because they hold signed integers, fractions and mixed numbers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floating point number has three parts:  a   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sign-bit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biased exponent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significand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Floating point numbers are written in scientific binary notation.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Three types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of floating point numbers: 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1" marL="640080" rtl="0" algn="just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short (32 bits), </a:t>
            </a:r>
            <a:endParaRPr/>
          </a:p>
          <a:p>
            <a:pPr indent="-274320" lvl="1" marL="640080" rtl="0" algn="just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long (64 bits), </a:t>
            </a:r>
            <a:endParaRPr/>
          </a:p>
          <a:p>
            <a:pPr indent="-274320" lvl="1" marL="640080" rtl="0" algn="just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temporary (80 bits).</a:t>
            </a:r>
            <a:endParaRPr/>
          </a:p>
        </p:txBody>
      </p:sp>
      <p:sp>
        <p:nvSpPr>
          <p:cNvPr id="224" name="Google Shape;224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304800" y="152400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goal of floating point representation is represent a large range of numbers </a:t>
            </a:r>
            <a:endParaRPr/>
          </a:p>
          <a:p>
            <a:pPr indent="-16764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Important Terms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Given the number     -</a:t>
            </a:r>
            <a:r>
              <a:rPr b="1" lang="en-US" sz="2400">
                <a:solidFill>
                  <a:srgbClr val="002060"/>
                </a:solidFill>
              </a:rPr>
              <a:t>1.234 x 10</a:t>
            </a:r>
            <a:r>
              <a:rPr b="1" baseline="30000" lang="en-US" sz="2400">
                <a:solidFill>
                  <a:srgbClr val="002060"/>
                </a:solidFill>
              </a:rPr>
              <a:t>2</a:t>
            </a:r>
            <a:endParaRPr/>
          </a:p>
          <a:p>
            <a:pPr indent="0" lvl="1" marL="36576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92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		Sign = negative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		Mantissa  = .234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		Exponent  =  2</a:t>
            </a:r>
            <a:endParaRPr/>
          </a:p>
        </p:txBody>
      </p:sp>
      <p:sp>
        <p:nvSpPr>
          <p:cNvPr id="230" name="Google Shape;230;p12"/>
          <p:cNvSpPr txBox="1"/>
          <p:nvPr>
            <p:ph type="title"/>
          </p:nvPr>
        </p:nvSpPr>
        <p:spPr>
          <a:xfrm>
            <a:off x="3048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Calibri"/>
              <a:buNone/>
            </a:pPr>
            <a:r>
              <a:rPr b="1" lang="en-US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Floating Point Arithmetic (Real)</a:t>
            </a:r>
            <a:endParaRPr/>
          </a:p>
        </p:txBody>
      </p:sp>
      <p:sp>
        <p:nvSpPr>
          <p:cNvPr id="231" name="Google Shape;231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idx="1" type="body"/>
          </p:nvPr>
        </p:nvSpPr>
        <p:spPr>
          <a:xfrm>
            <a:off x="350293" y="12954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Sign</a:t>
            </a:r>
            <a:endParaRPr/>
          </a:p>
          <a:p>
            <a:pPr indent="-274320" lvl="1" marL="64008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sign is positive(a 0 bit) or negative (a 1 bit)</a:t>
            </a:r>
            <a:endParaRPr/>
          </a:p>
          <a:p>
            <a:pPr indent="-152400" lvl="1" marL="64008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Mantissa (Significand)</a:t>
            </a:r>
            <a:endParaRPr/>
          </a:p>
          <a:p>
            <a:pPr indent="-274320" lvl="1" marL="64008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Noto Sans Symbols"/>
              <a:buChar char="❖"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bits to the right of decimal point is the </a:t>
            </a:r>
            <a:r>
              <a:rPr lang="en-US" sz="2400">
                <a:solidFill>
                  <a:srgbClr val="EA6D59"/>
                </a:solidFill>
                <a:latin typeface="Calibri"/>
                <a:ea typeface="Calibri"/>
                <a:cs typeface="Calibri"/>
                <a:sym typeface="Calibri"/>
              </a:rPr>
              <a:t>mantissa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>
                <a:solidFill>
                  <a:srgbClr val="EA6D59"/>
                </a:solidFill>
                <a:latin typeface="Calibri"/>
                <a:ea typeface="Calibri"/>
                <a:cs typeface="Calibri"/>
                <a:sym typeface="Calibri"/>
              </a:rPr>
              <a:t>significand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4320" lvl="1" marL="64008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Noto Sans Symbols"/>
              <a:buChar char="❖"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numeral to the left of the decimal point is ALWAYS 1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(normalized notation).</a:t>
            </a:r>
            <a:endParaRPr/>
          </a:p>
          <a:p>
            <a:pPr indent="-152400" lvl="1" marL="64008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Exponent</a:t>
            </a:r>
            <a:endParaRPr/>
          </a:p>
          <a:p>
            <a:pPr indent="-274320" lvl="1" marL="64008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exponent can be either positive or negative.  The exponent is biased by +127.</a:t>
            </a:r>
            <a:endParaRPr/>
          </a:p>
        </p:txBody>
      </p:sp>
      <p:sp>
        <p:nvSpPr>
          <p:cNvPr id="238" name="Google Shape;238;p13"/>
          <p:cNvSpPr txBox="1"/>
          <p:nvPr>
            <p:ph type="title"/>
          </p:nvPr>
        </p:nvSpPr>
        <p:spPr>
          <a:xfrm>
            <a:off x="381000" y="-341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Storage Components</a:t>
            </a:r>
            <a:endParaRPr/>
          </a:p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Type (REAL</a:t>
            </a:r>
            <a:r>
              <a:rPr lang="en-US"/>
              <a:t>)</a:t>
            </a:r>
            <a:endParaRPr/>
          </a:p>
        </p:txBody>
      </p:sp>
      <p:pic>
        <p:nvPicPr>
          <p:cNvPr id="245" name="Google Shape;2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165" y="1828800"/>
            <a:ext cx="788203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15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{A4150C3B-77F8-409B-834A-35EBB9CD4E73}</a:tableStyleId>
              </a:tblPr>
              <a:tblGrid>
                <a:gridCol w="762000"/>
                <a:gridCol w="1219200"/>
                <a:gridCol w="11430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Biased exponent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Magnitude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sp>
        <p:nvSpPr>
          <p:cNvPr id="252" name="Google Shape;252;p15"/>
          <p:cNvSpPr txBox="1"/>
          <p:nvPr>
            <p:ph type="title"/>
          </p:nvPr>
        </p:nvSpPr>
        <p:spPr>
          <a:xfrm>
            <a:off x="457200" y="1524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Real numbers</a:t>
            </a:r>
            <a:endParaRPr sz="4400"/>
          </a:p>
        </p:txBody>
      </p:sp>
      <p:graphicFrame>
        <p:nvGraphicFramePr>
          <p:cNvPr id="253" name="Google Shape;253;p15"/>
          <p:cNvGraphicFramePr/>
          <p:nvPr/>
        </p:nvGraphicFramePr>
        <p:xfrm>
          <a:off x="457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{A4150C3B-77F8-409B-834A-35EBB9CD4E73}</a:tableStyleId>
              </a:tblPr>
              <a:tblGrid>
                <a:gridCol w="762000"/>
                <a:gridCol w="1219200"/>
                <a:gridCol w="1143000"/>
                <a:gridCol w="1981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52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51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Biased exponent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Magnitude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graphicFrame>
        <p:nvGraphicFramePr>
          <p:cNvPr id="254" name="Google Shape;254;p15"/>
          <p:cNvGraphicFramePr/>
          <p:nvPr/>
        </p:nvGraphicFramePr>
        <p:xfrm>
          <a:off x="457200" y="3810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{A4150C3B-77F8-409B-834A-35EBB9CD4E73}</a:tableStyleId>
              </a:tblPr>
              <a:tblGrid>
                <a:gridCol w="660850"/>
                <a:gridCol w="1057350"/>
                <a:gridCol w="1482200"/>
                <a:gridCol w="500350"/>
                <a:gridCol w="376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79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Biased exponent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Magnitude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5" name="Google Shape;255;p15"/>
          <p:cNvSpPr txBox="1"/>
          <p:nvPr/>
        </p:nvSpPr>
        <p:spPr>
          <a:xfrm>
            <a:off x="457200" y="4953000"/>
            <a:ext cx="7467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Short with a bias of 7FH (127D).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Long with a bias of 3FFH (1023D).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Temporary with a bias of 3FFFH(16383D).</a:t>
            </a:r>
            <a:endParaRPr/>
          </a:p>
          <a:p>
            <a:pPr indent="-1219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457200" y="1417638"/>
            <a:ext cx="8229600" cy="438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9351" lvl="0" marL="365760" rtl="0" algn="just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/>
          </a:p>
          <a:p>
            <a:pPr indent="-457200" lvl="0" marL="566928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1234.567  </a:t>
            </a:r>
            <a:r>
              <a:rPr lang="en-US"/>
              <a:t> = </a:t>
            </a:r>
            <a:r>
              <a:rPr b="1" lang="en-US">
                <a:solidFill>
                  <a:srgbClr val="002060"/>
                </a:solidFill>
              </a:rPr>
              <a:t>1.234567  x 10</a:t>
            </a:r>
            <a:r>
              <a:rPr b="1" baseline="30000" lang="en-US">
                <a:solidFill>
                  <a:srgbClr val="002060"/>
                </a:solidFill>
              </a:rPr>
              <a:t>3</a:t>
            </a:r>
            <a:endParaRPr b="1">
              <a:solidFill>
                <a:srgbClr val="002060"/>
              </a:solidFill>
            </a:endParaRPr>
          </a:p>
          <a:p>
            <a:pPr indent="-457200" lvl="0" marL="566928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Numbers are normalized by moving the decimal point so that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only one digit appears to the left of the decimal point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50519" lvl="0" marL="566928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66928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1101.101   = 1.101101   exponent = 3</a:t>
            </a:r>
            <a:endParaRPr/>
          </a:p>
          <a:p>
            <a:pPr indent="-457200" lvl="0" marL="566928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0.00101     =  1.01           exponent = -3</a:t>
            </a:r>
            <a:endParaRPr/>
          </a:p>
          <a:p>
            <a:pPr indent="-457200" lvl="0" marL="566928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Note that the leading 1 is omitted from storage  </a:t>
            </a:r>
            <a:endParaRPr/>
          </a:p>
        </p:txBody>
      </p:sp>
      <p:sp>
        <p:nvSpPr>
          <p:cNvPr id="262" name="Google Shape;262;p16"/>
          <p:cNvSpPr txBox="1"/>
          <p:nvPr>
            <p:ph type="title"/>
          </p:nvPr>
        </p:nvSpPr>
        <p:spPr>
          <a:xfrm>
            <a:off x="457200" y="274638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Significand Must be Normalized</a:t>
            </a:r>
            <a:endParaRPr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Short real Representation</a:t>
            </a:r>
            <a:endParaRPr/>
          </a:p>
        </p:txBody>
      </p:sp>
      <p:pic>
        <p:nvPicPr>
          <p:cNvPr id="269" name="Google Shape;26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2" y="1828800"/>
            <a:ext cx="738187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86015"/>
            <a:ext cx="6400800" cy="29479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Exponent is Biased by +127</a:t>
            </a:r>
            <a:endParaRPr/>
          </a:p>
        </p:txBody>
      </p:sp>
      <p:sp>
        <p:nvSpPr>
          <p:cNvPr id="277" name="Google Shape;277;p1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457200" y="1481138"/>
            <a:ext cx="8229600" cy="32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Exponent encoding is bias 127.   To get the encoding, take the exponent and add 127 to it.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exponent is –1,  then exponent field = -1 + 127 = 126 = 7Eh</a:t>
            </a:r>
            <a:b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exponent is 10, then exponent field = 10 + 127 = 137 = 89h</a:t>
            </a:r>
            <a:endParaRPr/>
          </a:p>
        </p:txBody>
      </p:sp>
      <p:sp>
        <p:nvSpPr>
          <p:cNvPr id="283" name="Google Shape;283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Exponent Encoding</a:t>
            </a:r>
            <a:endParaRPr/>
          </a:p>
        </p:txBody>
      </p:sp>
      <p:sp>
        <p:nvSpPr>
          <p:cNvPr id="284" name="Google Shape;284;p1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coprocessor</a:t>
            </a:r>
            <a:endParaRPr sz="4000"/>
          </a:p>
        </p:txBody>
      </p: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457200" y="1600200"/>
            <a:ext cx="80772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coprocessor is a computer processor used to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supplement the functions of the primary processor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(the CPU).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extra processor in a computer that is designed to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perform specialized tasks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(as mathematical calculations)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Operations performed by the coprocessor may be floating point arithmetic, graphics, signal processing, string processing, encryption or I/O Interfacing with peripheral devices.</a:t>
            </a:r>
            <a:endParaRPr/>
          </a:p>
        </p:txBody>
      </p:sp>
      <p:sp>
        <p:nvSpPr>
          <p:cNvPr id="149" name="Google Shape;149;p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437606" y="3810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Calibri"/>
              <a:buNone/>
            </a:pPr>
            <a:r>
              <a:rPr b="1" lang="en-US" sz="3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Converting to floating point form</a:t>
            </a:r>
            <a:endParaRPr/>
          </a:p>
        </p:txBody>
      </p:sp>
      <p:sp>
        <p:nvSpPr>
          <p:cNvPr id="290" name="Google Shape;290;p20"/>
          <p:cNvSpPr txBox="1"/>
          <p:nvPr>
            <p:ph idx="1" type="body"/>
          </p:nvPr>
        </p:nvSpPr>
        <p:spPr>
          <a:xfrm>
            <a:off x="457200" y="12954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 the decimal number into binary.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Normalize the binary number.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Calculate the biased exponent.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the number in the floating-point format.</a:t>
            </a:r>
            <a:endParaRPr/>
          </a:p>
        </p:txBody>
      </p:sp>
      <p:sp>
        <p:nvSpPr>
          <p:cNvPr id="291" name="Google Shape;291;p2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>
            <p:ph type="title"/>
          </p:nvPr>
        </p:nvSpPr>
        <p:spPr>
          <a:xfrm>
            <a:off x="152400" y="2286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Convert 9.75 to single-precision floating point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 txBox="1"/>
          <p:nvPr>
            <p:ph idx="1" type="body"/>
          </p:nvPr>
        </p:nvSpPr>
        <p:spPr>
          <a:xfrm>
            <a:off x="228600" y="10668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rPr lang="en-US">
                <a:solidFill>
                  <a:srgbClr val="339933"/>
                </a:solidFill>
              </a:rPr>
              <a:t> </a:t>
            </a:r>
            <a:endParaRPr/>
          </a:p>
          <a:p>
            <a:pPr indent="-167640" lvl="0" marL="274320" rtl="0" algn="just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  <p:pic>
        <p:nvPicPr>
          <p:cNvPr descr="C:\WINDOWS\TEMP\~AUT0006.bmp" id="299" name="Google Shape;299;p21"/>
          <p:cNvPicPr preferRelativeResize="0"/>
          <p:nvPr/>
        </p:nvPicPr>
        <p:blipFill rotWithShape="1">
          <a:blip r:embed="rId3">
            <a:alphaModFix/>
          </a:blip>
          <a:srcRect b="-2780" l="-8880" r="8879" t="2780"/>
          <a:stretch/>
        </p:blipFill>
        <p:spPr>
          <a:xfrm>
            <a:off x="-561513" y="1285875"/>
            <a:ext cx="8505264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533401" y="1391512"/>
            <a:ext cx="7675269" cy="500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 Ignore the sign, convert integer and fractional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part to binary representation first: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b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a.   28 = 0001 1100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b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b.  .75 =.11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alibri"/>
              <a:buNone/>
            </a:pPr>
            <a: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-28.75  in binary is  -00011100.11 (ignore leading zeros)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alibri"/>
              <a:buNone/>
            </a:pPr>
            <a: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 Now NORMALIZE the number to the format 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alibri"/>
              <a:buNone/>
            </a:pPr>
            <a: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	1.mmmm x 2exp</a:t>
            </a:r>
            <a:b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alibri"/>
              <a:buNone/>
            </a:pPr>
            <a: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Normalize by shifting.  Each shift right add one to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alibri"/>
              <a:buNone/>
            </a:pPr>
            <a:r>
              <a:rPr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exponent, each shift left subtract one from exponent: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rPr b="1" lang="en-US" sz="2000"/>
              <a:t>              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rPr b="1" lang="en-US" sz="2000"/>
              <a:t>		</a:t>
            </a:r>
            <a:r>
              <a:rPr b="1" lang="en-US" sz="2100">
                <a:solidFill>
                  <a:srgbClr val="002060"/>
                </a:solidFill>
              </a:rPr>
              <a:t>- 11100.11 x 2</a:t>
            </a:r>
            <a:r>
              <a:rPr b="1" baseline="30000" lang="en-US" sz="2100">
                <a:solidFill>
                  <a:srgbClr val="002060"/>
                </a:solidFill>
              </a:rPr>
              <a:t>0</a:t>
            </a:r>
            <a:r>
              <a:rPr b="1" lang="en-US" sz="2100">
                <a:solidFill>
                  <a:srgbClr val="002060"/>
                </a:solidFill>
              </a:rPr>
              <a:t>	= - 1110.011 x 2</a:t>
            </a:r>
            <a:r>
              <a:rPr b="1" baseline="30000" lang="en-US" sz="2100">
                <a:solidFill>
                  <a:srgbClr val="002060"/>
                </a:solidFill>
              </a:rPr>
              <a:t>1 </a:t>
            </a:r>
            <a:r>
              <a:rPr b="1" lang="en-US" sz="2100">
                <a:solidFill>
                  <a:srgbClr val="002060"/>
                </a:solidFill>
              </a:rPr>
              <a:t>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rPr b="1" lang="en-US" sz="2100">
                <a:solidFill>
                  <a:srgbClr val="002060"/>
                </a:solidFill>
              </a:rPr>
              <a:t> </a:t>
            </a:r>
            <a:br>
              <a:rPr b="1" lang="en-US" sz="2100">
                <a:solidFill>
                  <a:srgbClr val="002060"/>
                </a:solidFill>
              </a:rPr>
            </a:br>
            <a:r>
              <a:rPr b="1" lang="en-US" sz="2100">
                <a:solidFill>
                  <a:srgbClr val="002060"/>
                </a:solidFill>
              </a:rPr>
              <a:t>        	                               = - 111.0011 x 2</a:t>
            </a:r>
            <a:r>
              <a:rPr b="1" baseline="30000" lang="en-US" sz="2100">
                <a:solidFill>
                  <a:srgbClr val="002060"/>
                </a:solidFill>
              </a:rPr>
              <a:t>2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                                 	= - 1.110011 x 2</a:t>
            </a:r>
            <a:r>
              <a:rPr b="1" baseline="30000" lang="en-US" sz="2000">
                <a:solidFill>
                  <a:srgbClr val="002060"/>
                </a:solidFill>
              </a:rPr>
              <a:t>4</a:t>
            </a:r>
            <a:endParaRPr/>
          </a:p>
        </p:txBody>
      </p:sp>
      <p:sp>
        <p:nvSpPr>
          <p:cNvPr id="306" name="Google Shape;306;p22"/>
          <p:cNvSpPr txBox="1"/>
          <p:nvPr>
            <p:ph type="title"/>
          </p:nvPr>
        </p:nvSpPr>
        <p:spPr>
          <a:xfrm>
            <a:off x="1524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 FP Decimal to binary encoding</a:t>
            </a:r>
            <a:br>
              <a:rPr lang="en-US" sz="2400"/>
            </a:b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 the number  -28.75 in Single Precision Floating Point? </a:t>
            </a:r>
            <a:endParaRPr/>
          </a:p>
        </p:txBody>
      </p:sp>
      <p:sp>
        <p:nvSpPr>
          <p:cNvPr id="307" name="Google Shape;307;p2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idx="1" type="body"/>
          </p:nvPr>
        </p:nvSpPr>
        <p:spPr>
          <a:xfrm>
            <a:off x="393510" y="1600200"/>
            <a:ext cx="8229600" cy="392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10"/>
              <a:buFont typeface="Calibri"/>
              <a:buNone/>
            </a:pPr>
            <a:r>
              <a:rPr lang="en-US" sz="2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Normalized number is:    </a:t>
            </a:r>
            <a:r>
              <a:rPr b="1" lang="en-US">
                <a:solidFill>
                  <a:srgbClr val="002060"/>
                </a:solidFill>
              </a:rPr>
              <a:t>- 1.110011 x 2</a:t>
            </a:r>
            <a:r>
              <a:rPr b="1" baseline="30000" lang="en-US">
                <a:solidFill>
                  <a:srgbClr val="002060"/>
                </a:solidFill>
              </a:rPr>
              <a:t>4</a:t>
            </a:r>
            <a:r>
              <a:rPr b="1" lang="en-US">
                <a:solidFill>
                  <a:srgbClr val="002060"/>
                </a:solidFill>
              </a:rPr>
              <a:t> 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Calibri"/>
              <a:buNone/>
            </a:pPr>
            <a:r>
              <a:rPr lang="en-US" sz="2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Sign bit =   1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Calibri"/>
              <a:buNone/>
            </a:pPr>
            <a:r>
              <a:rPr lang="en-US" sz="2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Significand field =  110011000...000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Calibri"/>
              <a:buNone/>
            </a:pPr>
            <a:r>
              <a:rPr lang="en-US" sz="2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Exponent field =    4 + 127 =  131 =  83h =  1000 0011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Calibri"/>
              <a:buNone/>
            </a:pPr>
            <a:r>
              <a:rPr lang="en-US" sz="2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Complete 32-bit number is: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Calibri"/>
              <a:buNone/>
            </a:pPr>
            <a:r>
              <a:rPr lang="en-US" sz="2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1     10000011     110011000….000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10"/>
              <a:buFont typeface="Noto Sans Symbols"/>
              <a:buChar char="❖"/>
            </a:pPr>
            <a:r>
              <a:rPr lang="en-US" sz="2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Sign    exponent           mantissa</a:t>
            </a:r>
            <a:endParaRPr/>
          </a:p>
        </p:txBody>
      </p:sp>
      <p:sp>
        <p:nvSpPr>
          <p:cNvPr id="313" name="Google Shape;313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 Decimal FP to binary encoding  (cont) </a:t>
            </a:r>
            <a:endParaRPr/>
          </a:p>
        </p:txBody>
      </p:sp>
      <p:sp>
        <p:nvSpPr>
          <p:cNvPr id="314" name="Google Shape;314;p2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457200" y="152400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Calibri"/>
              <a:buNone/>
            </a:pPr>
            <a:r>
              <a:rPr b="1" lang="en-US" sz="3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Converting from floating-point form</a:t>
            </a:r>
            <a:endParaRPr/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457200" y="1219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Separate the sign-bit, biased exponent and significand.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 the biased exponent into a true exponent by subtracting the bias.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Write the number as a normalized binary number.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 it to a de-normalized binary number.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 the de-normalized binary number to decimal.  </a:t>
            </a:r>
            <a:endParaRPr/>
          </a:p>
          <a:p>
            <a:pPr indent="-1219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title"/>
          </p:nvPr>
        </p:nvSpPr>
        <p:spPr>
          <a:xfrm>
            <a:off x="457200" y="152400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Calibri"/>
              <a:buNone/>
            </a:pPr>
            <a:r>
              <a:rPr b="1" lang="en-US" sz="3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Converting from floating-point form</a:t>
            </a:r>
            <a:endParaRPr/>
          </a:p>
        </p:txBody>
      </p:sp>
      <p:graphicFrame>
        <p:nvGraphicFramePr>
          <p:cNvPr id="327" name="Google Shape;327;p25"/>
          <p:cNvGraphicFramePr/>
          <p:nvPr/>
        </p:nvGraphicFramePr>
        <p:xfrm>
          <a:off x="152400" y="1066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{A4150C3B-77F8-409B-834A-35EBB9CD4E73}</a:tableStyleId>
              </a:tblPr>
              <a:tblGrid>
                <a:gridCol w="990600"/>
                <a:gridCol w="7620000"/>
              </a:tblGrid>
              <a:tr h="86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Step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Result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6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Sign =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Exponent = 10000011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Significand = 10010010000000000000000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6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10000011 – 01111111 = </a:t>
                      </a: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100</a:t>
                      </a:r>
                      <a:endParaRPr b="1" sz="1800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6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1.1001001 X 2</a:t>
                      </a:r>
                      <a:r>
                        <a:rPr b="1" baseline="30000" lang="en-US" sz="1800">
                          <a:solidFill>
                            <a:srgbClr val="002060"/>
                          </a:solidFill>
                        </a:rPr>
                        <a:t>4</a:t>
                      </a:r>
                      <a:endParaRPr b="1" sz="18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6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11001.001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6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-25.125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457200" y="17526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 the number shown?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Sign bit = 1, so negative.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Exponent field = 81h = 129.  </a:t>
            </a:r>
            <a:b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Actual exponent = Exponent field – 127 = 129 – 127 = 2.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 is:</a:t>
            </a:r>
            <a:b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002060"/>
                </a:solidFill>
              </a:rPr>
              <a:t>   </a:t>
            </a:r>
            <a:r>
              <a:rPr b="1" lang="en-US">
                <a:solidFill>
                  <a:srgbClr val="002060"/>
                </a:solidFill>
              </a:rPr>
              <a:t>-1  .  (01000...000)   x  2</a:t>
            </a:r>
            <a:r>
              <a:rPr b="1" baseline="30000" lang="en-US">
                <a:solidFill>
                  <a:srgbClr val="002060"/>
                </a:solidFill>
              </a:rPr>
              <a:t>2</a:t>
            </a:r>
            <a:r>
              <a:rPr b="1" lang="en-US">
                <a:solidFill>
                  <a:srgbClr val="002060"/>
                </a:solidFill>
              </a:rPr>
              <a:t> </a:t>
            </a:r>
            <a:br>
              <a:rPr b="1" lang="en-US" sz="2800"/>
            </a:b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=-101.00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= -5.0. </a:t>
            </a:r>
            <a:endParaRPr/>
          </a:p>
        </p:txBody>
      </p:sp>
      <p:sp>
        <p:nvSpPr>
          <p:cNvPr id="334" name="Google Shape;334;p26"/>
          <p:cNvSpPr txBox="1"/>
          <p:nvPr>
            <p:ph type="title"/>
          </p:nvPr>
        </p:nvSpPr>
        <p:spPr>
          <a:xfrm>
            <a:off x="209266" y="457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 Floating Point Binary Format to Decimal</a:t>
            </a:r>
            <a:br>
              <a:rPr lang="en-US" sz="2800"/>
            </a:b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1 10000001 01000000000000000000000 </a:t>
            </a:r>
            <a:endParaRPr/>
          </a:p>
        </p:txBody>
      </p:sp>
      <p:sp>
        <p:nvSpPr>
          <p:cNvPr id="335" name="Google Shape;335;p2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type="title"/>
          </p:nvPr>
        </p:nvSpPr>
        <p:spPr>
          <a:xfrm>
            <a:off x="457200" y="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Architecture of 8087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cse\Desktop\url.png" id="342" name="Google Shape;3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990602"/>
            <a:ext cx="8382000" cy="567071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Two major sections: </a:t>
            </a:r>
            <a:endParaRPr/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arenR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Control unit</a:t>
            </a:r>
            <a:endParaRPr/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arenR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Numeric Execution unit </a:t>
            </a:r>
            <a:endParaRPr/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rPr lang="en-US" sz="2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Control Unit :</a:t>
            </a:r>
            <a:endParaRPr/>
          </a:p>
          <a:p>
            <a:pPr indent="-609600" lvl="0" marL="609600" rtl="0" algn="just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1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indent="-609600" lvl="0" marL="60960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interface the coprocessor to the microprocessor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>
                <a:solidFill>
                  <a:srgbClr val="EA6D59"/>
                </a:solidFill>
                <a:latin typeface="Calibri"/>
                <a:ea typeface="Calibri"/>
                <a:cs typeface="Calibri"/>
                <a:sym typeface="Calibri"/>
              </a:rPr>
              <a:t>system data bus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609600" lvl="0" marL="60960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Monitors the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instruction stream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609600" lvl="0" marL="60960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the instruction is an Escape(coprocessor) instruction, the coprocessor executes it; if not the microprocessor executes it.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609600" lvl="0" marL="60960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receives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decodes instructions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read and write memory operands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executes the 8087 instruction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i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60960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60960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29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Numeric Execution Unit (NEU)</a:t>
            </a:r>
            <a:endParaRPr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228600" y="13716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Functions :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Execute all the numeric processor instructions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219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EA6D59"/>
                </a:solidFill>
                <a:latin typeface="Calibri"/>
                <a:ea typeface="Calibri"/>
                <a:cs typeface="Calibri"/>
                <a:sym typeface="Calibri"/>
              </a:rPr>
              <a:t>It has </a:t>
            </a:r>
            <a:r>
              <a:rPr b="1" lang="en-US">
                <a:solidFill>
                  <a:srgbClr val="EA6D59"/>
                </a:solidFill>
                <a:latin typeface="Calibri"/>
                <a:ea typeface="Calibri"/>
                <a:cs typeface="Calibri"/>
                <a:sym typeface="Calibri"/>
              </a:rPr>
              <a:t>8 register (80 bit)</a:t>
            </a:r>
            <a:r>
              <a:rPr lang="en-US">
                <a:solidFill>
                  <a:srgbClr val="EA6D59"/>
                </a:solidFill>
                <a:latin typeface="Calibri"/>
                <a:ea typeface="Calibri"/>
                <a:cs typeface="Calibri"/>
                <a:sym typeface="Calibri"/>
              </a:rPr>
              <a:t> stack that holds the operands for arithmetic instructions &amp; the result.</a:t>
            </a:r>
            <a:endParaRPr/>
          </a:p>
          <a:p>
            <a:pPr indent="-1219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 uses push and pop mechanism to store and retrieve data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965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CC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457200" y="4953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Calibri"/>
              <a:buNone/>
            </a:pPr>
            <a:r>
              <a:rPr b="1" lang="en-US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Why we need a math coprocessor?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228600" y="762000"/>
            <a:ext cx="8686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74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457200" y="914400"/>
            <a:ext cx="80010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Using a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general-purpose microprocessor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such as the 8088/86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to perform mathematical functions such as </a:t>
            </a:r>
            <a:r>
              <a:rPr b="1"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log, sine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, and others is very time consuming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not only for the CPU but also for programmers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writing such programs. </a:t>
            </a:r>
            <a:endParaRPr/>
          </a:p>
          <a:p>
            <a:pPr indent="-1219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the absence of a math coprocessor, programmers must write subroutines using 8088/86 instructions for mathematical functions. </a:t>
            </a:r>
            <a:endParaRPr/>
          </a:p>
        </p:txBody>
      </p:sp>
      <p:sp>
        <p:nvSpPr>
          <p:cNvPr id="157" name="Google Shape;157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457200" y="304802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b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Microcode control unit 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0"/>
              <a:buFont typeface="Century Schoolbook"/>
              <a:buNone/>
            </a:pPr>
            <a:r>
              <a:t/>
            </a:r>
            <a:endParaRPr sz="2600" u="sng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❖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generates the control signals </a:t>
            </a:r>
            <a:r>
              <a:rPr lang="en-US" sz="2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required for the execution of instruction</a:t>
            </a: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9220" lvl="0" marL="27432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❖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internal data bus is 84 bits wide including 68 bit fraction, 15 bit exponent and a sign bit.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0"/>
              <a:buFont typeface="Century Schoolbook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74320" rtl="0" algn="l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457200" y="762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8087 register stack</a:t>
            </a:r>
            <a:endParaRPr/>
          </a:p>
        </p:txBody>
      </p:sp>
      <p:sp>
        <p:nvSpPr>
          <p:cNvPr id="368" name="Google Shape;368;p31"/>
          <p:cNvSpPr txBox="1"/>
          <p:nvPr>
            <p:ph idx="1" type="body"/>
          </p:nvPr>
        </p:nvSpPr>
        <p:spPr>
          <a:xfrm>
            <a:off x="457200" y="838200"/>
            <a:ext cx="8281416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8087 works internally with all numbers in the 80-bit temporary-real format.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hold numbers being work on, the 8087 has a register stack of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eight 80-bit registers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labeled (0)-(7).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These registers are used as a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last-in-first out stack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the same way the 8086 uses a stack.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8087 has a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3-bit stack pointer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which holds the number of the register that is the current top of stack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(TOS).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When the 8087 is initialized , the 3-bit stack pointer in the 8087 is loaded with 000, so register 0 is then the TOS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219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idx="1" type="body"/>
          </p:nvPr>
        </p:nvSpPr>
        <p:spPr>
          <a:xfrm>
            <a:off x="457200" y="9906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register that is currently the TOS is referred to as ST(0) or simply ST.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-US">
                <a:solidFill>
                  <a:srgbClr val="EA6D59"/>
                </a:solidFill>
                <a:latin typeface="Calibri"/>
                <a:ea typeface="Calibri"/>
                <a:cs typeface="Calibri"/>
                <a:sym typeface="Calibri"/>
              </a:rPr>
              <a:t>PUSH, SP is decremented by 1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 Therefore, SP = 111 and hence the data is stored at register 7. So register 7 becomes ST (0).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-US">
                <a:solidFill>
                  <a:srgbClr val="EA6D59"/>
                </a:solidFill>
                <a:latin typeface="Calibri"/>
                <a:ea typeface="Calibri"/>
                <a:cs typeface="Calibri"/>
                <a:sym typeface="Calibri"/>
              </a:rPr>
              <a:t>POP, data is read from top of stack and SP is incremented by 1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 Therefore, SP = 000 so register 0 becomes ST (0).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EA6D59"/>
                </a:solidFill>
                <a:latin typeface="Calibri"/>
                <a:ea typeface="Calibri"/>
                <a:cs typeface="Calibri"/>
                <a:sym typeface="Calibri"/>
              </a:rPr>
              <a:t>It is a circular stack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i.e.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after pushing 8 elements if we PUSH the 9th element it will overwrite on the 1st element itself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219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 txBox="1"/>
          <p:nvPr>
            <p:ph type="title"/>
          </p:nvPr>
        </p:nvSpPr>
        <p:spPr>
          <a:xfrm>
            <a:off x="457200" y="762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8087 register stack</a:t>
            </a:r>
            <a:endParaRPr/>
          </a:p>
        </p:txBody>
      </p:sp>
      <p:sp>
        <p:nvSpPr>
          <p:cNvPr id="376" name="Google Shape;376;p3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idx="1" type="body"/>
          </p:nvPr>
        </p:nvSpPr>
        <p:spPr>
          <a:xfrm>
            <a:off x="457200" y="9906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3"/>
          <p:cNvSpPr txBox="1"/>
          <p:nvPr>
            <p:ph type="title"/>
          </p:nvPr>
        </p:nvSpPr>
        <p:spPr>
          <a:xfrm>
            <a:off x="457200" y="762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8087 register stack</a:t>
            </a:r>
            <a:endParaRPr/>
          </a:p>
        </p:txBody>
      </p:sp>
      <p:sp>
        <p:nvSpPr>
          <p:cNvPr id="383" name="Google Shape;383;p3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585216" y="1143000"/>
            <a:ext cx="802538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register just below this in the stack is referred to as ST(1).</a:t>
            </a:r>
            <a:endParaRPr/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By the register “just below” mean the register that the stack pointer would be pointing to if we popped one number off the stack.</a:t>
            </a:r>
            <a:endParaRPr/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example, register 000 would be ST(1) after first push.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457200" y="762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8087 register stack</a:t>
            </a:r>
            <a:endParaRPr/>
          </a:p>
        </p:txBody>
      </p:sp>
      <p:pic>
        <p:nvPicPr>
          <p:cNvPr descr="E:\3-1\Microprocessor\Microprocessor_Theory\DMA\stack.PNG" id="390" name="Google Shape;3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762002"/>
            <a:ext cx="5257800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457200" y="1524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Status Register of 8087</a:t>
            </a:r>
            <a:endParaRPr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WINDOWS\TEMP\~AUT0024.bmp" id="397" name="Google Shape;397;p35"/>
          <p:cNvPicPr preferRelativeResize="0"/>
          <p:nvPr/>
        </p:nvPicPr>
        <p:blipFill rotWithShape="1">
          <a:blip r:embed="rId3">
            <a:alphaModFix/>
          </a:blip>
          <a:srcRect b="0" l="0" r="0" t="59103"/>
          <a:stretch/>
        </p:blipFill>
        <p:spPr>
          <a:xfrm>
            <a:off x="381001" y="762000"/>
            <a:ext cx="8357617" cy="489849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36"/>
          <p:cNvSpPr txBox="1"/>
          <p:nvPr>
            <p:ph idx="1" type="body"/>
          </p:nvPr>
        </p:nvSpPr>
        <p:spPr>
          <a:xfrm>
            <a:off x="457200" y="228600"/>
            <a:ext cx="82296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AutoNum type="arabicParenR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 – Busy bit </a:t>
            </a:r>
            <a:endParaRPr/>
          </a:p>
          <a:p>
            <a:pPr indent="-457200" lvl="2" marL="1371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Indicates the coprocessor is busy in executing a task.</a:t>
            </a:r>
            <a:endParaRPr/>
          </a:p>
          <a:p>
            <a:pPr indent="-386714" lvl="2" marL="13716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AutoNum type="arabicParenR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C3- C0 (Condition code bits)</a:t>
            </a:r>
            <a:endParaRPr/>
          </a:p>
          <a:p>
            <a:pPr indent="-457200" lvl="2" marL="1371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Indicates the condition of the coprocessor.</a:t>
            </a:r>
            <a:endParaRPr/>
          </a:p>
          <a:p>
            <a:pPr indent="-372617" lvl="2" marL="1371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Noto Sans Symbols"/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AutoNum type="arabicParenR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TOP ( Top-of-stack (ST))</a:t>
            </a:r>
            <a:endParaRPr/>
          </a:p>
          <a:p>
            <a:pPr indent="-457200" lvl="2" marL="1371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Indicates the current register addressed as the top-of-the stack (ST). Normally register 0.</a:t>
            </a:r>
            <a:endParaRPr/>
          </a:p>
          <a:p>
            <a:pPr indent="-386714" lvl="2" marL="13716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AutoNum type="arabicParenR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 – Error Summary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Bit is set if any unmasked error bit (PE,UE,OE, ZE, DE or IE) is set.</a:t>
            </a:r>
            <a:endParaRPr/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AutoNum type="arabicParenR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 – </a:t>
            </a: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  <a:p>
            <a:pPr indent="-457200" lvl="2" marL="13716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Indicate the result or operand exceed the selected precision.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3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6) </a:t>
            </a: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UE – Underflow Error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Indicates a non zero result that is too small to represent with the current precision selected.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7) OE – Overflow Error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Indicates a result is too large to be represented. </a:t>
            </a:r>
            <a:endParaRPr/>
          </a:p>
          <a:p>
            <a:pPr indent="-365569" lvl="2" marL="137160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8) ZE – Zero Error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Indicates the divisor was zero while the dividend is a non-infinity or non  zero number. </a:t>
            </a:r>
            <a:endParaRPr/>
          </a:p>
          <a:p>
            <a:pPr indent="-365569" lvl="2" marL="137160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9) DE – Denormalized error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Indicates that at least one of the operands is denormalized.</a:t>
            </a:r>
            <a:endParaRPr/>
          </a:p>
          <a:p>
            <a:pPr indent="-365569" lvl="2" marL="137160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10) IE – Invalid Error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Flag indicates errors such as those produced by taking the square root of negative number.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457200" y="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Control register of 8087</a:t>
            </a:r>
            <a:endParaRPr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WINDOWS\TEMP\~AUT0024.bmp" id="416" name="Google Shape;416;p38"/>
          <p:cNvPicPr preferRelativeResize="0"/>
          <p:nvPr/>
        </p:nvPicPr>
        <p:blipFill rotWithShape="1">
          <a:blip r:embed="rId3">
            <a:alphaModFix/>
          </a:blip>
          <a:srcRect b="48081" l="0" r="0" t="0"/>
          <a:stretch/>
        </p:blipFill>
        <p:spPr>
          <a:xfrm>
            <a:off x="463731" y="622123"/>
            <a:ext cx="7661346" cy="57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39"/>
          <p:cNvSpPr txBox="1"/>
          <p:nvPr>
            <p:ph type="title"/>
          </p:nvPr>
        </p:nvSpPr>
        <p:spPr>
          <a:xfrm>
            <a:off x="381000" y="152400"/>
            <a:ext cx="58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Control register</a:t>
            </a:r>
            <a:endParaRPr/>
          </a:p>
        </p:txBody>
      </p:sp>
      <p:sp>
        <p:nvSpPr>
          <p:cNvPr id="424" name="Google Shape;424;p39"/>
          <p:cNvSpPr txBox="1"/>
          <p:nvPr>
            <p:ph idx="1" type="body"/>
          </p:nvPr>
        </p:nvSpPr>
        <p:spPr>
          <a:xfrm>
            <a:off x="457200" y="8382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AutoNum type="arabicParenR"/>
            </a:pPr>
            <a:r>
              <a:rPr b="1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 – Infinity Control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Selects either affine ( allows positive and negative infinity) or projective (assumes infinity is unsigned)</a:t>
            </a:r>
            <a:endParaRPr/>
          </a:p>
          <a:p>
            <a:pPr indent="-381000" lvl="2" marL="13716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AutoNum type="arabicParenR"/>
            </a:pPr>
            <a:r>
              <a:rPr b="1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RC – Rounding Control</a:t>
            </a:r>
            <a:endParaRPr>
              <a:solidFill>
                <a:srgbClr val="002060"/>
              </a:solidFill>
            </a:endParaRPr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Determines the type of rounding.</a:t>
            </a:r>
            <a:endParaRPr/>
          </a:p>
          <a:p>
            <a:pPr indent="-381000" lvl="3" marL="175260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	- round to nearest even.</a:t>
            </a:r>
            <a:endParaRPr/>
          </a:p>
          <a:p>
            <a:pPr indent="-381000" lvl="3" marL="175260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01	- round down towards minus infinity.</a:t>
            </a:r>
            <a:endParaRPr/>
          </a:p>
          <a:p>
            <a:pPr indent="-381000" lvl="3" marL="175260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	- round up towards plus infinity.</a:t>
            </a:r>
            <a:endParaRPr/>
          </a:p>
          <a:p>
            <a:pPr indent="-381000" lvl="3" marL="175260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	- chop or truncate toward Zero.</a:t>
            </a:r>
            <a:endParaRPr/>
          </a:p>
          <a:p>
            <a:pPr indent="-312419" lvl="3" marL="1752600" rtl="0" algn="l"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457200" y="990600"/>
            <a:ext cx="7467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an application where you need a calculation to be done as quickly as possible.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architecture and instruction sets of general purpose microprocessor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such as 8086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are not designed to do complex mathematical operations efficiently.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Even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highly optimized number-crunching programs run slowly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on these general purpose machines.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solve this problem, special processors with architectures and instruction sets optimized for number-crunching have been developed.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example of this number crunching processor is the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Intel 8087 math processor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63" name="Google Shape;163;p4"/>
          <p:cNvSpPr txBox="1"/>
          <p:nvPr>
            <p:ph type="title"/>
          </p:nvPr>
        </p:nvSpPr>
        <p:spPr>
          <a:xfrm>
            <a:off x="457200" y="304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Why we need a math coprocessor?</a:t>
            </a:r>
            <a:endParaRPr b="1"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40"/>
          <p:cNvSpPr txBox="1"/>
          <p:nvPr>
            <p:ph idx="1" type="body"/>
          </p:nvPr>
        </p:nvSpPr>
        <p:spPr>
          <a:xfrm>
            <a:off x="457200" y="2286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09600" lvl="0" marL="609600" rtl="0" algn="just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en-US">
                <a:solidFill>
                  <a:srgbClr val="002060"/>
                </a:solidFill>
              </a:rPr>
              <a:t>3) </a:t>
            </a:r>
            <a:r>
              <a:rPr b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 – Precision Control</a:t>
            </a:r>
            <a:endParaRPr/>
          </a:p>
          <a:p>
            <a:pPr indent="-457200" lvl="2" marL="13716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Sets the precision of the result.</a:t>
            </a:r>
            <a:endParaRPr/>
          </a:p>
          <a:p>
            <a:pPr indent="-381000" lvl="3" marL="17526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	-&gt; Single precision (short)</a:t>
            </a:r>
            <a:endParaRPr/>
          </a:p>
          <a:p>
            <a:pPr indent="-381000" lvl="3" marL="17526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01	-&gt; Reserved</a:t>
            </a:r>
            <a:endParaRPr/>
          </a:p>
          <a:p>
            <a:pPr indent="-381000" lvl="3" marL="17526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	-&gt; Double – precision (long) </a:t>
            </a:r>
            <a:endParaRPr/>
          </a:p>
          <a:p>
            <a:pPr indent="-381000" lvl="3" marL="17526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	-&gt; Extended precision (temporary)</a:t>
            </a:r>
            <a:endParaRPr/>
          </a:p>
          <a:p>
            <a:pPr indent="-386714" lvl="2" marL="1371600" rtl="0" algn="just">
              <a:spcBef>
                <a:spcPts val="370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t/>
            </a:r>
            <a:endParaRPr sz="2000"/>
          </a:p>
          <a:p>
            <a:pPr indent="-609600" lvl="0" marL="609600" rtl="0" algn="just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>
                <a:solidFill>
                  <a:srgbClr val="002060"/>
                </a:solidFill>
              </a:rPr>
              <a:t>4) </a:t>
            </a:r>
            <a:r>
              <a:rPr b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Exception Masks</a:t>
            </a:r>
            <a:endParaRPr/>
          </a:p>
          <a:p>
            <a:pPr indent="-457200" lvl="2" marL="13716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Determine whether the error indicated by the exception affects the error bit in the status flag.</a:t>
            </a:r>
            <a:endParaRPr/>
          </a:p>
          <a:p>
            <a:pPr indent="-386714" lvl="2" marL="1371600" rtl="0" algn="just">
              <a:spcBef>
                <a:spcPts val="370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t/>
            </a:r>
            <a:endParaRPr sz="2000"/>
          </a:p>
          <a:p>
            <a:pPr indent="-609600" lvl="0" marL="609600" rtl="0" algn="just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>
                <a:solidFill>
                  <a:srgbClr val="002060"/>
                </a:solidFill>
              </a:rPr>
              <a:t>5) </a:t>
            </a:r>
            <a:r>
              <a:rPr b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Zero Divide </a:t>
            </a:r>
            <a:endParaRPr/>
          </a:p>
          <a:p>
            <a:pPr indent="-457200" lvl="2" marL="13716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any non zero finite operand is divided by zero, this exception is generated.</a:t>
            </a:r>
            <a:endParaRPr/>
          </a:p>
          <a:p>
            <a:pPr indent="-609600" lvl="0" marL="609600" rtl="0" algn="just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>
                <a:solidFill>
                  <a:srgbClr val="002060"/>
                </a:solidFill>
              </a:rPr>
              <a:t>6) </a:t>
            </a:r>
            <a:r>
              <a:rPr b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Denormalized Operand </a:t>
            </a:r>
            <a:endParaRPr/>
          </a:p>
          <a:p>
            <a:pPr indent="-457200" lvl="2" marL="13716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Exception is generated if at least one of the operand or the result is denormalized.  </a:t>
            </a:r>
            <a:endParaRPr/>
          </a:p>
          <a:p>
            <a:pPr indent="-527367" lvl="0" marL="609600" rtl="0" algn="l">
              <a:spcBef>
                <a:spcPts val="60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/>
          <p:nvPr>
            <p:ph type="title"/>
          </p:nvPr>
        </p:nvSpPr>
        <p:spPr>
          <a:xfrm>
            <a:off x="457200" y="762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Tag register</a:t>
            </a:r>
            <a:endParaRPr/>
          </a:p>
        </p:txBody>
      </p:sp>
      <p:sp>
        <p:nvSpPr>
          <p:cNvPr id="436" name="Google Shape;436;p41"/>
          <p:cNvSpPr txBox="1"/>
          <p:nvPr>
            <p:ph idx="1" type="body"/>
          </p:nvPr>
        </p:nvSpPr>
        <p:spPr>
          <a:xfrm>
            <a:off x="457200" y="838200"/>
            <a:ext cx="7467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tag register indicates the contents of each location in the coprocessor stack.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Corresponding to each of the 8 registers, there is a two bit TAG field to indicate the status of contents </a:t>
            </a:r>
            <a:endParaRPr/>
          </a:p>
        </p:txBody>
      </p:sp>
      <p:pic>
        <p:nvPicPr>
          <p:cNvPr descr="C:\Users\cse\Desktop\Register Set of 80871.PNG" id="437" name="Google Shape;43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438402"/>
            <a:ext cx="7848600" cy="322174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/>
          <p:nvPr>
            <p:ph type="title"/>
          </p:nvPr>
        </p:nvSpPr>
        <p:spPr>
          <a:xfrm>
            <a:off x="457200" y="762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80287 Coprocessor</a:t>
            </a:r>
            <a:endParaRPr/>
          </a:p>
        </p:txBody>
      </p:sp>
      <p:sp>
        <p:nvSpPr>
          <p:cNvPr id="444" name="Google Shape;444;p42"/>
          <p:cNvSpPr txBox="1"/>
          <p:nvPr>
            <p:ph idx="1" type="body"/>
          </p:nvPr>
        </p:nvSpPr>
        <p:spPr>
          <a:xfrm>
            <a:off x="457200" y="15240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80287 is also a math coprocessor which works in conjunction with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80286 microprocessor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performs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arithmetic, logarithmic, exponential and trigonometric functions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handles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32 and 64 bit integers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32,64 and 80-bit real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 and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18-digit BCD operands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 also contains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8 80-bit registers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control registers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status registers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tag words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like as 8087.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8 80-bit registers are used as data register to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hold the operands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during the operations.</a:t>
            </a:r>
            <a:endParaRPr/>
          </a:p>
        </p:txBody>
      </p:sp>
      <p:sp>
        <p:nvSpPr>
          <p:cNvPr id="445" name="Google Shape;445;p4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title"/>
          </p:nvPr>
        </p:nvSpPr>
        <p:spPr>
          <a:xfrm>
            <a:off x="462887" y="2286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80287 Coprocessor (cont’d.)</a:t>
            </a:r>
            <a:endParaRPr sz="3600"/>
          </a:p>
        </p:txBody>
      </p:sp>
      <p:sp>
        <p:nvSpPr>
          <p:cNvPr id="451" name="Google Shape;451;p43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These registers can be accessed either as a stack or as individually addressable register.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 bit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status register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gives the overall state of the 80287 coprocessor.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coprocessor contains a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control word register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holds the control word for the coprocessor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80287 is capable of providing several processing options which can be selected by loading a control word from the memory into the control word register.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80287 Coprocessor (cont’d.)</a:t>
            </a:r>
            <a:endParaRPr sz="3600"/>
          </a:p>
        </p:txBody>
      </p:sp>
      <p:sp>
        <p:nvSpPr>
          <p:cNvPr id="458" name="Google Shape;458;p44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2-bit tag word points to the contents of each data register whether it is valid, zero, special or empty.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is object code compatible with 8087 coprocessor.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459" name="Google Shape;459;p4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80387 Coprocessor</a:t>
            </a:r>
            <a:endParaRPr/>
          </a:p>
        </p:txBody>
      </p:sp>
      <p:sp>
        <p:nvSpPr>
          <p:cNvPr id="465" name="Google Shape;465;p4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Same as 80287 coprocessor.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Self Study.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</p:txBody>
      </p:sp>
      <p:sp>
        <p:nvSpPr>
          <p:cNvPr id="466" name="Google Shape;466;p4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82786 Coprocessor</a:t>
            </a:r>
            <a:endParaRPr/>
          </a:p>
        </p:txBody>
      </p:sp>
      <p:sp>
        <p:nvSpPr>
          <p:cNvPr id="472" name="Google Shape;472;p46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82786 is a graphics coprocessor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which works with all Intel microprocessors.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is a high performance replacement for subsystem and boards, which use discrete components for graphics function.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is an intelligent peripheral device capable of both drawing and refreshing raster display.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provides hardware supports for fast manipulation and display of multiple windows on the screen.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can support high resolution displays and can display up to 256 colors simultaneously.</a:t>
            </a:r>
            <a:endParaRPr/>
          </a:p>
          <a:p>
            <a:pPr indent="-167640" lvl="0" marL="274320" rtl="0" algn="just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82786 Coprocessor</a:t>
            </a:r>
            <a:endParaRPr sz="3600"/>
          </a:p>
        </p:txBody>
      </p:sp>
      <p:sp>
        <p:nvSpPr>
          <p:cNvPr id="479" name="Google Shape;479;p47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has fast polygon and line drawing capability and high speed character drawing capacity.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has integral DRAM/VRAM controller, shift registers and DMA channel.</a:t>
            </a:r>
            <a:endParaRPr/>
          </a:p>
        </p:txBody>
      </p:sp>
      <p:sp>
        <p:nvSpPr>
          <p:cNvPr id="480" name="Google Shape;480;p4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/>
          <p:nvPr>
            <p:ph idx="1" type="body"/>
          </p:nvPr>
        </p:nvSpPr>
        <p:spPr>
          <a:xfrm>
            <a:off x="685800" y="2289048"/>
            <a:ext cx="7467600" cy="3273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4000">
                <a:solidFill>
                  <a:srgbClr val="002060"/>
                </a:solidFill>
              </a:rPr>
              <a:t> Thank You!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486" name="Google Shape;486;p4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idx="4294967295" type="title"/>
          </p:nvPr>
        </p:nvSpPr>
        <p:spPr>
          <a:xfrm>
            <a:off x="204216" y="2095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8087 NDP</a:t>
            </a:r>
            <a:br>
              <a:rPr b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(Numeric Data Processor)</a:t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>
            <p:ph idx="4294967295" type="body"/>
          </p:nvPr>
        </p:nvSpPr>
        <p:spPr>
          <a:xfrm>
            <a:off x="163773" y="14478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It is a processor which works in parallel with the main processor.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Therefore, it is referred to as a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coprocessor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has its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own set of specialized instructions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number crunching part of the program is executed by 8087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for 8087 are written in the main program interspersed with the 8086 instructions.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Char char="❖"/>
            </a:pP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8086 handles the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general program instructions </a:t>
            </a: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8087 processor handle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specialized math computation</a:t>
            </a:r>
            <a:endParaRPr/>
          </a:p>
          <a:p>
            <a:pPr indent="-167640" lvl="0" marL="27432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Noto Sans Symbols"/>
              <a:buNone/>
            </a:pPr>
            <a:r>
              <a:t/>
            </a:r>
            <a:endParaRPr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idx="4294967295" type="title"/>
          </p:nvPr>
        </p:nvSpPr>
        <p:spPr>
          <a:xfrm>
            <a:off x="304800" y="1175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Calibri"/>
              <a:buNone/>
            </a:pPr>
            <a:r>
              <a:rPr b="1" lang="en-US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8087 NDP</a:t>
            </a:r>
            <a:endParaRPr/>
          </a:p>
        </p:txBody>
      </p:sp>
      <p:sp>
        <p:nvSpPr>
          <p:cNvPr id="178" name="Google Shape;178;p6"/>
          <p:cNvSpPr txBox="1"/>
          <p:nvPr>
            <p:ph idx="4294967295" type="body"/>
          </p:nvPr>
        </p:nvSpPr>
        <p:spPr>
          <a:xfrm>
            <a:off x="128016" y="1309443"/>
            <a:ext cx="8610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❖"/>
            </a:pPr>
            <a:r>
              <a:rPr lang="en-US" sz="2000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8086 and 8087 both read same instructions from memory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put in their internal instruction queue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❖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8087 does the same thing.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❖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8087 decodes each instruction that comes into its queue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❖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it decodes an instruction from its queue and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finds that it is an 8086 instruction, the 8087 simply treats the instruction as an NOP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❖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8086 also does the same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❖"/>
            </a:pPr>
            <a:r>
              <a:rPr lang="en-US" sz="2000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That means each processor decodes all the instructions in the fetched instruction byte stream but executes only its own instruction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❖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All the </a:t>
            </a:r>
            <a:r>
              <a:rPr lang="en-US" sz="2000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8087 instruction codes have 11011 as the most significant bits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of their first code byte.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❖"/>
            </a:pPr>
            <a:r>
              <a:rPr lang="en-US" sz="2000">
                <a:solidFill>
                  <a:srgbClr val="E65C01"/>
                </a:solidFill>
                <a:latin typeface="Calibri"/>
                <a:ea typeface="Calibri"/>
                <a:cs typeface="Calibri"/>
                <a:sym typeface="Calibri"/>
              </a:rPr>
              <a:t>To differentiate the instructions used for 8087 here all the mnemonics begins with ‘f´. For example ,in contrast to add/mul, in 8087 there is fadd/fmul</a:t>
            </a:r>
            <a:endParaRPr sz="2000">
              <a:solidFill>
                <a:srgbClr val="E65C0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WINDOWS\TEMP\~AUT0005.bmp"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52" y="1066802"/>
            <a:ext cx="7940696" cy="4033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>
            <p:ph type="title"/>
          </p:nvPr>
        </p:nvSpPr>
        <p:spPr>
          <a:xfrm>
            <a:off x="304800" y="2286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Comparison of 8087 and 8086 Clock Times</a:t>
            </a:r>
            <a:endParaRPr b="1"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rPr lang="en-US">
                <a:solidFill>
                  <a:srgbClr val="339933"/>
                </a:solidFill>
              </a:rPr>
              <a:t> </a:t>
            </a:r>
            <a:endParaRPr/>
          </a:p>
          <a:p>
            <a:pPr indent="-167640" lvl="0" marL="274320" rtl="0" algn="just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  <p:sp>
        <p:nvSpPr>
          <p:cNvPr id="187" name="Google Shape;187;p7"/>
          <p:cNvSpPr/>
          <p:nvPr/>
        </p:nvSpPr>
        <p:spPr>
          <a:xfrm>
            <a:off x="723900" y="5337928"/>
            <a:ext cx="7696200" cy="86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74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some cases the differences of run times is hours between PCs with and without math-coprocessor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8" name="Google Shape;188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457200" y="5334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8087 data types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457200" y="15240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Binary integers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Packed decimal numbers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Real numbers</a:t>
            </a:r>
            <a:endParaRPr/>
          </a:p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533400" y="1524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Binary integers</a:t>
            </a:r>
            <a:endParaRPr sz="3200"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457200" y="1066800"/>
            <a:ext cx="7467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Three formats of binary integer.</a:t>
            </a:r>
            <a:endParaRPr/>
          </a:p>
          <a:p>
            <a:pPr indent="-121920" lvl="0" marL="27432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" name="Google Shape;202;p9"/>
          <p:cNvGraphicFramePr/>
          <p:nvPr/>
        </p:nvGraphicFramePr>
        <p:xfrm>
          <a:off x="8382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{A4150C3B-77F8-409B-834A-35EBB9CD4E73}</a:tableStyleId>
              </a:tblPr>
              <a:tblGrid>
                <a:gridCol w="685800"/>
                <a:gridCol w="2819400"/>
              </a:tblGrid>
              <a:tr h="33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magnitude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3" name="Google Shape;203;p9"/>
          <p:cNvGraphicFramePr/>
          <p:nvPr/>
        </p:nvGraphicFramePr>
        <p:xfrm>
          <a:off x="838200" y="274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{A4150C3B-77F8-409B-834A-35EBB9CD4E73}</a:tableStyleId>
              </a:tblPr>
              <a:tblGrid>
                <a:gridCol w="707575"/>
                <a:gridCol w="4245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magnitude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4" name="Google Shape;204;p9"/>
          <p:cNvGraphicFramePr/>
          <p:nvPr/>
        </p:nvGraphicFramePr>
        <p:xfrm>
          <a:off x="8382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{A4150C3B-77F8-409B-834A-35EBB9CD4E73}</a:tableStyleId>
              </a:tblPr>
              <a:tblGrid>
                <a:gridCol w="762000"/>
                <a:gridCol w="655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magnitude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5" name="Google Shape;205;p9"/>
          <p:cNvSpPr txBox="1"/>
          <p:nvPr/>
        </p:nvSpPr>
        <p:spPr>
          <a:xfrm>
            <a:off x="697275" y="4705350"/>
            <a:ext cx="746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most significant bit is a sign bit which is 0 for positive numbers and 1 for negative numbers.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other bits represent magnitude of a number.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number is negative, the magnitude of the number is represented in 2’s complement form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3350" lvl="0" marL="274320" marR="0" rtl="0" algn="l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4343400" y="1818166"/>
            <a:ext cx="32408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Word Integer (16 bits)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5791202" y="2825741"/>
            <a:ext cx="31614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Short Integer (32 bits)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3280281" y="4477933"/>
            <a:ext cx="3265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Long Integers (64 bits)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cse</dc:creator>
</cp:coreProperties>
</file>