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Libre Franklin"/>
      <p:regular r:id="rId38"/>
      <p:bold r:id="rId39"/>
      <p:italic r:id="rId40"/>
      <p:boldItalic r:id="rId41"/>
    </p:embeddedFont>
    <p:embeddedFont>
      <p:font typeface="Libre Baskerville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h8Bn9ubSqXgGrCNJdSV5PKLDzf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italic.fntdata"/><Relationship Id="rId20" Type="http://schemas.openxmlformats.org/officeDocument/2006/relationships/slide" Target="slides/slide15.xml"/><Relationship Id="rId42" Type="http://schemas.openxmlformats.org/officeDocument/2006/relationships/font" Target="fonts/LibreBaskerville-regular.fntdata"/><Relationship Id="rId41" Type="http://schemas.openxmlformats.org/officeDocument/2006/relationships/font" Target="fonts/LibreFranklin-boldItalic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italic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ibreFranklin-bold.fntdata"/><Relationship Id="rId16" Type="http://schemas.openxmlformats.org/officeDocument/2006/relationships/slide" Target="slides/slide11.xml"/><Relationship Id="rId38" Type="http://schemas.openxmlformats.org/officeDocument/2006/relationships/font" Target="fonts/LibreFranklin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3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4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3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 txBox="1"/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" type="body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3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51;p37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4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4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1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2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4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4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3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Programmable Interval Timer (8254)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3390900" y="4114800"/>
            <a:ext cx="2362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Farhan Sadaf</a:t>
            </a:r>
            <a:endParaRPr/>
          </a:p>
          <a:p>
            <a:pPr indent="0" lvl="0" marL="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Lecturer, Dept. of 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407886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Pins and Signals(8254)</a:t>
            </a:r>
            <a:endParaRPr/>
          </a:p>
        </p:txBody>
      </p:sp>
      <p:pic>
        <p:nvPicPr>
          <p:cNvPr id="169" name="Google Shape;16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86" y="1206367"/>
            <a:ext cx="8578027" cy="519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Interfacing with the system bus(8254)</a:t>
            </a:r>
            <a:endParaRPr/>
          </a:p>
        </p:txBody>
      </p:sp>
      <p:sp>
        <p:nvSpPr>
          <p:cNvPr id="176" name="Google Shape;176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371599"/>
            <a:ext cx="6248400" cy="524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374904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Operational Description</a:t>
            </a:r>
            <a:endParaRPr/>
          </a:p>
        </p:txBody>
      </p:sp>
      <p:sp>
        <p:nvSpPr>
          <p:cNvPr id="183" name="Google Shape;183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393100" y="1631476"/>
            <a:ext cx="84460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3600">
                <a:solidFill>
                  <a:srgbClr val="00B050"/>
                </a:solidFill>
              </a:rPr>
              <a:t>After </a:t>
            </a:r>
            <a:r>
              <a:rPr lang="en-US" sz="3600">
                <a:solidFill>
                  <a:srgbClr val="FF0000"/>
                </a:solidFill>
              </a:rPr>
              <a:t>power-up</a:t>
            </a:r>
            <a:r>
              <a:rPr lang="en-US" sz="3600">
                <a:solidFill>
                  <a:srgbClr val="00B050"/>
                </a:solidFill>
              </a:rPr>
              <a:t>, the state of the 8254 is undefined</a:t>
            </a:r>
            <a:r>
              <a:rPr lang="en-US" sz="3600"/>
              <a:t>. The Mode, count value, and output of all Counters are undefined.</a:t>
            </a:r>
            <a:endParaRPr/>
          </a:p>
          <a:p>
            <a:pPr indent="-274320" lvl="0" marL="274320" rtl="0" algn="just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3600"/>
              <a:t>How each Counter operates is determined when it is</a:t>
            </a:r>
            <a:br>
              <a:rPr lang="en-US" sz="3600"/>
            </a:br>
            <a:r>
              <a:rPr lang="en-US" sz="3600"/>
              <a:t>programmed. </a:t>
            </a:r>
            <a:r>
              <a:rPr lang="en-US" sz="3600">
                <a:solidFill>
                  <a:srgbClr val="00B050"/>
                </a:solidFill>
              </a:rPr>
              <a:t>Each Counter </a:t>
            </a:r>
            <a:r>
              <a:rPr lang="en-US" sz="3600">
                <a:solidFill>
                  <a:srgbClr val="FF0000"/>
                </a:solidFill>
              </a:rPr>
              <a:t>must be programmed </a:t>
            </a:r>
            <a:r>
              <a:rPr lang="en-US" sz="3600">
                <a:solidFill>
                  <a:srgbClr val="00B050"/>
                </a:solidFill>
              </a:rPr>
              <a:t>before it can be used</a:t>
            </a:r>
            <a:r>
              <a:rPr lang="en-US" sz="3600"/>
              <a:t>. 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3600">
                <a:solidFill>
                  <a:srgbClr val="00B050"/>
                </a:solidFill>
              </a:rPr>
              <a:t>Counters are </a:t>
            </a:r>
            <a:r>
              <a:rPr lang="en-US" sz="3600">
                <a:solidFill>
                  <a:srgbClr val="FF0000"/>
                </a:solidFill>
              </a:rPr>
              <a:t>programmed by writing a Control Word</a:t>
            </a:r>
            <a:br>
              <a:rPr lang="en-US" sz="3600"/>
            </a:br>
            <a:r>
              <a:rPr lang="en-US" sz="3600">
                <a:solidFill>
                  <a:srgbClr val="00B050"/>
                </a:solidFill>
              </a:rPr>
              <a:t>and then </a:t>
            </a:r>
            <a:r>
              <a:rPr lang="en-US" sz="3600">
                <a:solidFill>
                  <a:srgbClr val="FF0000"/>
                </a:solidFill>
              </a:rPr>
              <a:t>an initial count</a:t>
            </a:r>
            <a:r>
              <a:rPr lang="en-US" sz="3600"/>
              <a:t>.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576208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Operational Description</a:t>
            </a:r>
            <a:endParaRPr/>
          </a:p>
        </p:txBody>
      </p:sp>
      <p:sp>
        <p:nvSpPr>
          <p:cNvPr id="190" name="Google Shape;190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603504" y="1638300"/>
            <a:ext cx="80070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Control Words </a:t>
            </a:r>
            <a:r>
              <a:rPr lang="en-US">
                <a:solidFill>
                  <a:srgbClr val="00B050"/>
                </a:solidFill>
              </a:rPr>
              <a:t>are written into the Control Word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00B050"/>
                </a:solidFill>
              </a:rPr>
              <a:t>Register, which is selected when A1,A0</a:t>
            </a:r>
            <a:r>
              <a:rPr lang="en-US" sz="2000">
                <a:solidFill>
                  <a:srgbClr val="00B050"/>
                </a:solidFill>
              </a:rPr>
              <a:t>=</a:t>
            </a:r>
            <a:r>
              <a:rPr lang="en-US">
                <a:solidFill>
                  <a:srgbClr val="00B050"/>
                </a:solidFill>
              </a:rPr>
              <a:t>11</a:t>
            </a:r>
            <a:r>
              <a:rPr lang="en-US"/>
              <a:t>. The Control Word itself specifies which Counter is being programmed.</a:t>
            </a:r>
            <a:endParaRPr/>
          </a:p>
          <a:p>
            <a:pPr indent="0" lvl="0" marL="0" rtl="0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By contrast</a:t>
            </a:r>
            <a:r>
              <a:rPr lang="en-US">
                <a:solidFill>
                  <a:srgbClr val="FF0000"/>
                </a:solidFill>
              </a:rPr>
              <a:t>, initial counts are written into the Counters</a:t>
            </a:r>
            <a:r>
              <a:rPr lang="en-US"/>
              <a:t>, not the Control Word Register. </a:t>
            </a:r>
            <a:r>
              <a:rPr lang="en-US">
                <a:solidFill>
                  <a:srgbClr val="00B050"/>
                </a:solidFill>
              </a:rPr>
              <a:t>The A1,A0 inputs are used to select the Counter to be written into. The </a:t>
            </a:r>
            <a:r>
              <a:rPr lang="en-US">
                <a:solidFill>
                  <a:srgbClr val="FF0000"/>
                </a:solidFill>
              </a:rPr>
              <a:t>format of the initial count is determined by the Control Word </a:t>
            </a:r>
            <a:r>
              <a:rPr lang="en-US">
                <a:solidFill>
                  <a:srgbClr val="00B050"/>
                </a:solidFill>
              </a:rPr>
              <a:t>used</a:t>
            </a:r>
            <a:r>
              <a:rPr lang="en-US"/>
              <a:t>.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Control Word Register (8254)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304800" y="25908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Is determined to select and program a counter of 8254</a:t>
            </a:r>
            <a:endParaRPr/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5399"/>
            <a:ext cx="6705600" cy="127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33" y="3048000"/>
            <a:ext cx="4114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2495" y="3047942"/>
            <a:ext cx="493204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4502780"/>
            <a:ext cx="3581400" cy="205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1107" y="5333454"/>
            <a:ext cx="3048000" cy="104048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374904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Write Operations</a:t>
            </a:r>
            <a:br>
              <a:rPr lang="en-US"/>
            </a:br>
            <a:endParaRPr/>
          </a:p>
        </p:txBody>
      </p:sp>
      <p:sp>
        <p:nvSpPr>
          <p:cNvPr id="209" name="Google Shape;209;p1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374904" y="1638300"/>
            <a:ext cx="84642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520"/>
              <a:buFont typeface="Arial"/>
              <a:buChar char="•"/>
            </a:pPr>
            <a:r>
              <a:rPr lang="en-US" sz="2800"/>
              <a:t>The programming procedure for the 8254 is very flexible. Only two conventions need to be remembered:</a:t>
            </a:r>
            <a:br>
              <a:rPr lang="en-US" sz="2800"/>
            </a:br>
            <a:r>
              <a:rPr lang="en-US" sz="2800"/>
              <a:t>   1) </a:t>
            </a:r>
            <a:r>
              <a:rPr lang="en-US" sz="2800">
                <a:solidFill>
                  <a:srgbClr val="00B050"/>
                </a:solidFill>
              </a:rPr>
              <a:t>For each Counter</a:t>
            </a:r>
            <a:r>
              <a:rPr lang="en-US" sz="2800"/>
              <a:t>, </a:t>
            </a:r>
            <a:r>
              <a:rPr lang="en-US" sz="2800">
                <a:solidFill>
                  <a:srgbClr val="00B050"/>
                </a:solidFill>
              </a:rPr>
              <a:t>the </a:t>
            </a:r>
            <a:r>
              <a:rPr lang="en-US" sz="2800">
                <a:solidFill>
                  <a:srgbClr val="FF0000"/>
                </a:solidFill>
              </a:rPr>
              <a:t>Control  Word </a:t>
            </a:r>
            <a:r>
              <a:rPr lang="en-US" sz="2800">
                <a:solidFill>
                  <a:srgbClr val="00B050"/>
                </a:solidFill>
              </a:rPr>
              <a:t>must be written before the initial count is written.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/>
              <a:t>   2) The </a:t>
            </a:r>
            <a:r>
              <a:rPr lang="en-US" sz="2800">
                <a:solidFill>
                  <a:srgbClr val="FF0000"/>
                </a:solidFill>
              </a:rPr>
              <a:t>initial count </a:t>
            </a:r>
            <a:r>
              <a:rPr lang="en-US" sz="2800"/>
              <a:t>must follow the </a:t>
            </a:r>
            <a:r>
              <a:rPr lang="en-US" sz="2800">
                <a:solidFill>
                  <a:srgbClr val="FF0000"/>
                </a:solidFill>
              </a:rPr>
              <a:t>count format </a:t>
            </a:r>
            <a:r>
              <a:rPr lang="en-US" sz="2800"/>
              <a:t>specified in the Control Word (</a:t>
            </a:r>
            <a:r>
              <a:rPr lang="en-US" sz="2800">
                <a:solidFill>
                  <a:srgbClr val="00B050"/>
                </a:solidFill>
              </a:rPr>
              <a:t>least significant byte only, most significant byte only, or least significant byte and then most significant byte</a:t>
            </a:r>
            <a:r>
              <a:rPr lang="en-US" sz="2800"/>
              <a:t>).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666056" y="24393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Read Operations</a:t>
            </a:r>
            <a:endParaRPr/>
          </a:p>
        </p:txBody>
      </p:sp>
      <p:sp>
        <p:nvSpPr>
          <p:cNvPr id="216" name="Google Shape;216;p1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687664" y="1619512"/>
            <a:ext cx="822773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125"/>
              <a:buChar char="⚫"/>
            </a:pPr>
            <a:r>
              <a:rPr lang="en-US" sz="2500"/>
              <a:t>There are three possible methods for reading the counters:  </a:t>
            </a:r>
            <a:r>
              <a:rPr lang="en-US" sz="2500">
                <a:solidFill>
                  <a:srgbClr val="FF0000"/>
                </a:solidFill>
              </a:rPr>
              <a:t>Simple Read Operation</a:t>
            </a:r>
            <a:r>
              <a:rPr lang="en-US" sz="2500"/>
              <a:t>, </a:t>
            </a:r>
            <a:r>
              <a:rPr lang="en-US" sz="2500">
                <a:solidFill>
                  <a:srgbClr val="002060"/>
                </a:solidFill>
              </a:rPr>
              <a:t>the </a:t>
            </a:r>
            <a:r>
              <a:rPr lang="en-US" sz="2500">
                <a:solidFill>
                  <a:srgbClr val="FF0000"/>
                </a:solidFill>
              </a:rPr>
              <a:t>Counter Latch Command</a:t>
            </a:r>
            <a:r>
              <a:rPr lang="en-US" sz="2500"/>
              <a:t>, and </a:t>
            </a:r>
            <a:r>
              <a:rPr lang="en-US" sz="2500">
                <a:solidFill>
                  <a:srgbClr val="002060"/>
                </a:solidFill>
              </a:rPr>
              <a:t>the </a:t>
            </a:r>
            <a:r>
              <a:rPr lang="en-US" sz="2500">
                <a:solidFill>
                  <a:srgbClr val="FF0000"/>
                </a:solidFill>
              </a:rPr>
              <a:t>Read-Back Command</a:t>
            </a:r>
            <a:r>
              <a:rPr lang="en-US" sz="2500">
                <a:solidFill>
                  <a:srgbClr val="002060"/>
                </a:solidFill>
              </a:rPr>
              <a:t>. </a:t>
            </a:r>
            <a:endParaRPr/>
          </a:p>
          <a:p>
            <a:pPr indent="-139382" lvl="0" marL="274320" rtl="0" algn="l">
              <a:spcBef>
                <a:spcPts val="580"/>
              </a:spcBef>
              <a:spcAft>
                <a:spcPts val="0"/>
              </a:spcAft>
              <a:buSzPts val="2125"/>
              <a:buNone/>
            </a:pPr>
            <a:r>
              <a:t/>
            </a:r>
            <a:endParaRPr sz="25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125"/>
              <a:buChar char="⚫"/>
            </a:pPr>
            <a:r>
              <a:rPr lang="en-US" sz="2500">
                <a:solidFill>
                  <a:srgbClr val="FF0000"/>
                </a:solidFill>
              </a:rPr>
              <a:t>Simple Read Operations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125"/>
              <a:buChar char="⚫"/>
            </a:pPr>
            <a:r>
              <a:rPr lang="en-US" sz="2500"/>
              <a:t>The first method is to perform a simple read operation. To read the Counter, which is selected with the A1, A0 inputs, </a:t>
            </a:r>
            <a:r>
              <a:rPr lang="en-US" sz="2500">
                <a:solidFill>
                  <a:srgbClr val="00B050"/>
                </a:solidFill>
              </a:rPr>
              <a:t>the CLK input of the selected Counter must be inhibited </a:t>
            </a:r>
            <a:r>
              <a:rPr lang="en-US" sz="2500"/>
              <a:t>by</a:t>
            </a:r>
            <a:br>
              <a:rPr lang="en-US" sz="2500"/>
            </a:br>
            <a:r>
              <a:rPr lang="en-US" sz="2500"/>
              <a:t>using either the GATE input or external logic. </a:t>
            </a:r>
            <a:r>
              <a:rPr lang="en-US" sz="2500">
                <a:solidFill>
                  <a:srgbClr val="00B050"/>
                </a:solidFill>
              </a:rPr>
              <a:t>Otherwise, the count may be in the process of changing when it is read, giving an undefined result</a:t>
            </a:r>
            <a:r>
              <a:rPr lang="en-US" sz="2500"/>
              <a:t>.</a:t>
            </a:r>
            <a:br>
              <a:rPr lang="en-US" sz="2500"/>
            </a:br>
            <a:br>
              <a:rPr lang="en-US" sz="2500"/>
            </a:b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542089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Counter Latch Command (8254)</a:t>
            </a:r>
            <a:endParaRPr/>
          </a:p>
        </p:txBody>
      </p:sp>
      <p:sp>
        <p:nvSpPr>
          <p:cNvPr id="223" name="Google Shape;223;p1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973" y="1516719"/>
            <a:ext cx="3892296" cy="469358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Like a Control Word, this command is written</a:t>
            </a:r>
            <a:br>
              <a:rPr lang="en-US"/>
            </a:br>
            <a:r>
              <a:rPr lang="en-US"/>
              <a:t>to the Control Word Register, which is selected</a:t>
            </a:r>
            <a:br>
              <a:rPr lang="en-US"/>
            </a:br>
            <a:r>
              <a:rPr lang="en-US"/>
              <a:t>when A1,A0 = 11. Also like a Control Word, the</a:t>
            </a:r>
            <a:br>
              <a:rPr lang="en-US"/>
            </a:br>
            <a:r>
              <a:rPr lang="en-US"/>
              <a:t>SC0, SC1 bits select one of the three Counters, but</a:t>
            </a:r>
            <a:br>
              <a:rPr lang="en-US"/>
            </a:br>
            <a:r>
              <a:rPr lang="en-US"/>
              <a:t>two other bits, D5 and D4, distinguish this command</a:t>
            </a:r>
            <a:br>
              <a:rPr lang="en-US"/>
            </a:br>
            <a:r>
              <a:rPr lang="en-US"/>
              <a:t>from a Control Word.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603504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Counter Latch Command (8254)</a:t>
            </a:r>
            <a:endParaRPr/>
          </a:p>
        </p:txBody>
      </p:sp>
      <p:sp>
        <p:nvSpPr>
          <p:cNvPr id="231" name="Google Shape;231;p1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600092" y="1653085"/>
            <a:ext cx="82356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</a:t>
            </a:r>
            <a:r>
              <a:rPr lang="en-US" sz="11200">
                <a:solidFill>
                  <a:srgbClr val="00B050"/>
                </a:solidFill>
              </a:rPr>
              <a:t>selected Counter’s </a:t>
            </a:r>
            <a:r>
              <a:rPr lang="en-US" sz="11200">
                <a:solidFill>
                  <a:srgbClr val="FF0000"/>
                </a:solidFill>
              </a:rPr>
              <a:t>output latch (OL)</a:t>
            </a:r>
            <a:r>
              <a:rPr lang="en-US" sz="11200">
                <a:solidFill>
                  <a:srgbClr val="00B050"/>
                </a:solidFill>
              </a:rPr>
              <a:t> latches the count at the time the </a:t>
            </a:r>
            <a:r>
              <a:rPr lang="en-US" sz="11200">
                <a:solidFill>
                  <a:srgbClr val="FF0000"/>
                </a:solidFill>
              </a:rPr>
              <a:t>Counter Latch Command is received</a:t>
            </a:r>
            <a:r>
              <a:rPr lang="en-US" sz="11200"/>
              <a:t>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00B050"/>
                </a:solidFill>
              </a:rPr>
              <a:t>This</a:t>
            </a:r>
            <a:r>
              <a:rPr lang="en-US" sz="11200"/>
              <a:t> </a:t>
            </a:r>
            <a:r>
              <a:rPr lang="en-US" sz="11200">
                <a:solidFill>
                  <a:srgbClr val="FF0000"/>
                </a:solidFill>
              </a:rPr>
              <a:t>count is held in the latch </a:t>
            </a:r>
            <a:r>
              <a:rPr lang="en-US" sz="11200">
                <a:solidFill>
                  <a:srgbClr val="00B050"/>
                </a:solidFill>
              </a:rPr>
              <a:t>until it is read by the CPU </a:t>
            </a:r>
            <a:r>
              <a:rPr lang="en-US" sz="11200"/>
              <a:t>(or until the Counter is reprogrammed).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</a:t>
            </a:r>
            <a:r>
              <a:rPr lang="en-US" sz="11200">
                <a:solidFill>
                  <a:srgbClr val="00B050"/>
                </a:solidFill>
              </a:rPr>
              <a:t>count is then </a:t>
            </a:r>
            <a:r>
              <a:rPr lang="en-US" sz="11200">
                <a:solidFill>
                  <a:srgbClr val="FF0000"/>
                </a:solidFill>
              </a:rPr>
              <a:t>unlatched automatically </a:t>
            </a:r>
            <a:r>
              <a:rPr lang="en-US" sz="11200">
                <a:solidFill>
                  <a:srgbClr val="00B050"/>
                </a:solidFill>
              </a:rPr>
              <a:t>and the OL returns to ‘‘following’’ the counting element (CE).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00B050"/>
                </a:solidFill>
              </a:rPr>
              <a:t>Multiple counter latch commands can be used to latch more than one counter</a:t>
            </a:r>
            <a:r>
              <a:rPr lang="en-US" sz="11200"/>
              <a:t>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Counter latch commands </a:t>
            </a:r>
            <a:r>
              <a:rPr lang="en-US" sz="11200">
                <a:solidFill>
                  <a:srgbClr val="00B050"/>
                </a:solidFill>
              </a:rPr>
              <a:t>do not affect the programmed mode of operation of the counter</a:t>
            </a:r>
            <a:r>
              <a:rPr lang="en-US" sz="11200"/>
              <a:t>.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Read back command (8254)</a:t>
            </a:r>
            <a:endParaRPr/>
          </a:p>
        </p:txBody>
      </p:sp>
      <p:sp>
        <p:nvSpPr>
          <p:cNvPr id="238" name="Google Shape;238;p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3657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>
            <p:ph idx="2" type="body"/>
          </p:nvPr>
        </p:nvSpPr>
        <p:spPr>
          <a:xfrm>
            <a:off x="4933950" y="1447800"/>
            <a:ext cx="390525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It permits the programmer to check the </a:t>
            </a:r>
            <a:r>
              <a:rPr lang="en-US">
                <a:solidFill>
                  <a:srgbClr val="00B050"/>
                </a:solidFill>
              </a:rPr>
              <a:t>count value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programmed mode</a:t>
            </a:r>
            <a:r>
              <a:rPr lang="en-US"/>
              <a:t> and </a:t>
            </a:r>
            <a:r>
              <a:rPr lang="en-US">
                <a:solidFill>
                  <a:srgbClr val="00B050"/>
                </a:solidFill>
              </a:rPr>
              <a:t>current status of output </a:t>
            </a:r>
            <a:r>
              <a:rPr lang="en-US"/>
              <a:t>of the selected counter.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command is written into the Control Word Register and has the format shown in Figure . The command applies to the counters selected by setting their corresponding bits D3, D2, D1 = 1.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39647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8254 Programmable Interval Timer</a:t>
            </a:r>
            <a:endParaRPr/>
          </a:p>
        </p:txBody>
      </p:sp>
      <p:sp>
        <p:nvSpPr>
          <p:cNvPr id="112" name="Google Shape;112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577346" y="1638300"/>
            <a:ext cx="795705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</a:t>
            </a:r>
            <a:r>
              <a:rPr lang="en-US" sz="11200">
                <a:solidFill>
                  <a:srgbClr val="00B050"/>
                </a:solidFill>
              </a:rPr>
              <a:t>8254 is a programmable interval timer/counter</a:t>
            </a:r>
            <a:br>
              <a:rPr lang="en-US" sz="11200">
                <a:solidFill>
                  <a:srgbClr val="00B050"/>
                </a:solidFill>
              </a:rPr>
            </a:br>
            <a:r>
              <a:rPr lang="en-US" sz="11200"/>
              <a:t>designed for use with Intel microcomputer systems.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It is a </a:t>
            </a:r>
            <a:r>
              <a:rPr lang="en-US" sz="11200">
                <a:solidFill>
                  <a:srgbClr val="00B050"/>
                </a:solidFill>
              </a:rPr>
              <a:t>general purpose, multi-timing element </a:t>
            </a:r>
            <a:r>
              <a:rPr lang="en-US" sz="11200"/>
              <a:t>that can</a:t>
            </a:r>
            <a:br>
              <a:rPr lang="en-US" sz="11200"/>
            </a:br>
            <a:r>
              <a:rPr lang="en-US" sz="11200"/>
              <a:t>be </a:t>
            </a:r>
            <a:r>
              <a:rPr lang="en-US" sz="11200">
                <a:solidFill>
                  <a:srgbClr val="00B050"/>
                </a:solidFill>
              </a:rPr>
              <a:t>treated as an array of I/O ports </a:t>
            </a:r>
            <a:r>
              <a:rPr lang="en-US" sz="11200"/>
              <a:t>in the system software.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</a:t>
            </a:r>
            <a:r>
              <a:rPr lang="en-US" sz="11200">
                <a:solidFill>
                  <a:srgbClr val="00B050"/>
                </a:solidFill>
              </a:rPr>
              <a:t>8254 solves </a:t>
            </a:r>
            <a:r>
              <a:rPr lang="en-US" sz="11200"/>
              <a:t>one of the </a:t>
            </a:r>
            <a:r>
              <a:rPr lang="en-US" sz="11200">
                <a:solidFill>
                  <a:srgbClr val="00B050"/>
                </a:solidFill>
              </a:rPr>
              <a:t>most common problems</a:t>
            </a:r>
            <a:br>
              <a:rPr lang="en-US" sz="11200"/>
            </a:br>
            <a:r>
              <a:rPr lang="en-US" sz="11200"/>
              <a:t>in any microcomputer system, the </a:t>
            </a:r>
            <a:r>
              <a:rPr lang="en-US" sz="11200">
                <a:solidFill>
                  <a:srgbClr val="FF0000"/>
                </a:solidFill>
              </a:rPr>
              <a:t>generation of accurate time delays </a:t>
            </a:r>
            <a:r>
              <a:rPr lang="en-US" sz="11200">
                <a:solidFill>
                  <a:srgbClr val="00B050"/>
                </a:solidFill>
              </a:rPr>
              <a:t>under software control</a:t>
            </a:r>
            <a:r>
              <a:rPr lang="en-US" sz="11200"/>
              <a:t>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FF0000"/>
                </a:solidFill>
              </a:rPr>
              <a:t>Instead of setting up timing loops </a:t>
            </a:r>
            <a:r>
              <a:rPr lang="en-US" sz="11200">
                <a:solidFill>
                  <a:srgbClr val="00B050"/>
                </a:solidFill>
              </a:rPr>
              <a:t>in software, the programmer configures the 8254 to match his requirements and programs one of the counters for the desired delay</a:t>
            </a:r>
            <a:r>
              <a:rPr lang="en-US" sz="11200"/>
              <a:t>.</a:t>
            </a:r>
            <a:br>
              <a:rPr lang="en-US" sz="11200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8404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Read back command (8254)</a:t>
            </a:r>
            <a:endParaRPr/>
          </a:p>
        </p:txBody>
      </p:sp>
      <p:sp>
        <p:nvSpPr>
          <p:cNvPr id="246" name="Google Shape;246;p2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832514" y="1638300"/>
            <a:ext cx="815908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read-back command </a:t>
            </a:r>
            <a:r>
              <a:rPr lang="en-US" sz="11200">
                <a:solidFill>
                  <a:srgbClr val="00B050"/>
                </a:solidFill>
              </a:rPr>
              <a:t>may be used to </a:t>
            </a:r>
            <a:r>
              <a:rPr lang="en-US" sz="11200">
                <a:solidFill>
                  <a:srgbClr val="FF0000"/>
                </a:solidFill>
              </a:rPr>
              <a:t>latch multiple counter output latches (OL) </a:t>
            </a:r>
            <a:r>
              <a:rPr lang="en-US" sz="11200">
                <a:solidFill>
                  <a:srgbClr val="00B050"/>
                </a:solidFill>
              </a:rPr>
              <a:t>by setting the COUNT bit D5 = 0 and selecting the desired counter(s).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00B050"/>
                </a:solidFill>
              </a:rPr>
              <a:t>Each counter’s latched count is held until it is read </a:t>
            </a:r>
            <a:r>
              <a:rPr lang="en-US" sz="11200"/>
              <a:t>(or the counter is reprogrammed). 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00B050"/>
                </a:solidFill>
              </a:rPr>
              <a:t>The counter is automatically unlatched when read, but other counters remain latched until they are read</a:t>
            </a:r>
            <a:r>
              <a:rPr lang="en-US" sz="11200"/>
              <a:t>. 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00B050"/>
                </a:solidFill>
              </a:rPr>
              <a:t>If multiple </a:t>
            </a:r>
            <a:r>
              <a:rPr lang="en-US" sz="11200"/>
              <a:t>count read-back commands are issued to the same counter </a:t>
            </a:r>
            <a:r>
              <a:rPr lang="en-US" sz="11200">
                <a:solidFill>
                  <a:srgbClr val="00B050"/>
                </a:solidFill>
              </a:rPr>
              <a:t>without reading the count</a:t>
            </a:r>
            <a:r>
              <a:rPr lang="en-US" sz="11200"/>
              <a:t>, all but the first are ignored; i.e., </a:t>
            </a:r>
            <a:r>
              <a:rPr lang="en-US" sz="11200">
                <a:solidFill>
                  <a:srgbClr val="00B050"/>
                </a:solidFill>
              </a:rPr>
              <a:t>the count which will be read is the count at the time the first read-back command was issued</a:t>
            </a:r>
            <a:r>
              <a:rPr lang="en-US" sz="11200"/>
              <a:t>.</a:t>
            </a:r>
            <a:br>
              <a:rPr lang="en-US" sz="11200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cxnSp>
        <p:nvCxnSpPr>
          <p:cNvPr id="248" name="Google Shape;248;p20"/>
          <p:cNvCxnSpPr/>
          <p:nvPr/>
        </p:nvCxnSpPr>
        <p:spPr>
          <a:xfrm>
            <a:off x="6781800" y="19812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8404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Read back command (8254)</a:t>
            </a:r>
            <a:endParaRPr/>
          </a:p>
        </p:txBody>
      </p:sp>
      <p:sp>
        <p:nvSpPr>
          <p:cNvPr id="254" name="Google Shape;254;p2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484496" y="1638300"/>
            <a:ext cx="858330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2800"/>
              <a:t>The read-back command </a:t>
            </a:r>
            <a:r>
              <a:rPr lang="en-US" sz="2800">
                <a:solidFill>
                  <a:srgbClr val="00B050"/>
                </a:solidFill>
              </a:rPr>
              <a:t>may be used to </a:t>
            </a:r>
            <a:r>
              <a:rPr lang="en-US" sz="2800">
                <a:solidFill>
                  <a:srgbClr val="FF0000"/>
                </a:solidFill>
              </a:rPr>
              <a:t>latch status information </a:t>
            </a:r>
            <a:r>
              <a:rPr lang="en-US" sz="2800">
                <a:solidFill>
                  <a:srgbClr val="00B050"/>
                </a:solidFill>
              </a:rPr>
              <a:t>by setting the STATUS bit D4 = 0 and selecting the desired counter(s).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2800"/>
              <a:t>Status must be latched to be read. Status of a counter is accessed by a read from the counter.</a:t>
            </a:r>
            <a:endParaRPr/>
          </a:p>
          <a:p>
            <a:pPr indent="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7000"/>
          </a:p>
          <a:p>
            <a:pPr indent="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200"/>
          </a:p>
          <a:p>
            <a:pPr indent="0" lvl="0" marL="0" rtl="0" algn="just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br>
              <a:rPr lang="en-US"/>
            </a:br>
            <a:endParaRPr/>
          </a:p>
        </p:txBody>
      </p:sp>
      <p:cxnSp>
        <p:nvCxnSpPr>
          <p:cNvPr id="256" name="Google Shape;256;p21"/>
          <p:cNvCxnSpPr/>
          <p:nvPr/>
        </p:nvCxnSpPr>
        <p:spPr>
          <a:xfrm>
            <a:off x="2133600" y="19812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75" y="3231579"/>
            <a:ext cx="7620000" cy="297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8404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Read back command (8254)</a:t>
            </a:r>
            <a:endParaRPr/>
          </a:p>
        </p:txBody>
      </p:sp>
      <p:sp>
        <p:nvSpPr>
          <p:cNvPr id="263" name="Google Shape;263;p2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182698" y="1638300"/>
            <a:ext cx="858330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47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3300"/>
              <a:t>NULL COUNT bit D6 indicates when the last count</a:t>
            </a:r>
            <a:br>
              <a:rPr lang="en-US" sz="3300"/>
            </a:br>
            <a:r>
              <a:rPr lang="en-US" sz="3300"/>
              <a:t>written to the counter register (CR) has been loaded</a:t>
            </a:r>
            <a:br>
              <a:rPr lang="en-US" sz="3300"/>
            </a:br>
            <a:r>
              <a:rPr lang="en-US" sz="3300"/>
              <a:t>into the counting element (CE).</a:t>
            </a:r>
            <a:endParaRPr/>
          </a:p>
          <a:p>
            <a:pPr indent="-274347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3300"/>
              <a:t>Until the count is loaded into the counting element (CE), it can’t be</a:t>
            </a:r>
            <a:br>
              <a:rPr lang="en-US" sz="3300"/>
            </a:br>
            <a:r>
              <a:rPr lang="en-US" sz="3300"/>
              <a:t>read from the counter.</a:t>
            </a:r>
            <a:br>
              <a:rPr lang="en-US" sz="3300"/>
            </a:br>
            <a:br>
              <a:rPr lang="en-US" sz="2800"/>
            </a:br>
            <a:endParaRPr sz="70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200"/>
          </a:p>
          <a:p>
            <a:pPr indent="0" lvl="0" marL="0" rtl="0" algn="just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br>
              <a:rPr lang="en-US"/>
            </a:b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387" y="3616088"/>
            <a:ext cx="69319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8404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Read back command (8254)</a:t>
            </a:r>
            <a:endParaRPr/>
          </a:p>
        </p:txBody>
      </p:sp>
      <p:sp>
        <p:nvSpPr>
          <p:cNvPr id="271" name="Google Shape;271;p2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182698" y="1638300"/>
            <a:ext cx="858330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br>
              <a:rPr lang="en-US"/>
            </a:br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98" y="1852504"/>
            <a:ext cx="8303525" cy="435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Mode Definitions </a:t>
            </a:r>
            <a:endParaRPr/>
          </a:p>
        </p:txBody>
      </p:sp>
      <p:sp>
        <p:nvSpPr>
          <p:cNvPr id="279" name="Google Shape;279;p2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943" y="1752600"/>
            <a:ext cx="8534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Modes of Operation:</a:t>
            </a:r>
            <a:br>
              <a:rPr lang="en-US"/>
            </a:br>
            <a:r>
              <a:rPr lang="en-US"/>
              <a:t>Mode-0: interrupt on terminal count</a:t>
            </a:r>
            <a:endParaRPr/>
          </a:p>
        </p:txBody>
      </p:sp>
      <p:sp>
        <p:nvSpPr>
          <p:cNvPr id="286" name="Google Shape;286;p2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399924" y="1417638"/>
            <a:ext cx="85154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10400"/>
              <a:t>Mode 0 is typically used for </a:t>
            </a:r>
            <a:r>
              <a:rPr lang="en-US" sz="10400">
                <a:solidFill>
                  <a:srgbClr val="9E3611"/>
                </a:solidFill>
              </a:rPr>
              <a:t>event counting</a:t>
            </a:r>
            <a:r>
              <a:rPr lang="en-US" sz="10400"/>
              <a:t>. 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0400">
                <a:solidFill>
                  <a:srgbClr val="00B050"/>
                </a:solidFill>
              </a:rPr>
              <a:t>After the Control Word is written, OUT is initially low</a:t>
            </a:r>
            <a:r>
              <a:rPr lang="en-US" sz="10400"/>
              <a:t>, </a:t>
            </a:r>
            <a:r>
              <a:rPr lang="en-US" sz="10400">
                <a:solidFill>
                  <a:srgbClr val="00B050"/>
                </a:solidFill>
              </a:rPr>
              <a:t>and will remain low until the Counter reaches zero</a:t>
            </a:r>
            <a:r>
              <a:rPr lang="en-US" sz="10400"/>
              <a:t>. OUT then</a:t>
            </a:r>
            <a:br>
              <a:rPr lang="en-US" sz="10400"/>
            </a:br>
            <a:r>
              <a:rPr lang="en-US" sz="10400"/>
              <a:t>goes high and remains high until a new count or a new Mode 0 Control Word is written into the Counter.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0400">
                <a:solidFill>
                  <a:srgbClr val="9E3611"/>
                </a:solidFill>
              </a:rPr>
              <a:t>GATE  =1 enables counting</a:t>
            </a:r>
            <a:r>
              <a:rPr lang="en-US" sz="10400"/>
              <a:t>; </a:t>
            </a:r>
            <a:r>
              <a:rPr lang="en-US" sz="10400">
                <a:solidFill>
                  <a:srgbClr val="9E3611"/>
                </a:solidFill>
              </a:rPr>
              <a:t>GATE = 0 disables counting</a:t>
            </a:r>
            <a:r>
              <a:rPr lang="en-US" sz="10400"/>
              <a:t>. GATE has no effect on OUT.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0400"/>
              <a:t>After the Control Word and initial count are written to a Counter, the initial count will be loaded on the next CLK pulse. This CLK pulse does not decrement the count, </a:t>
            </a:r>
            <a:r>
              <a:rPr lang="en-US" sz="10400">
                <a:solidFill>
                  <a:srgbClr val="00B050"/>
                </a:solidFill>
              </a:rPr>
              <a:t>so for an initial count of N, OUT does not go high until N +1 CLK pulses after the initial count is written</a:t>
            </a:r>
            <a:r>
              <a:rPr lang="en-US" sz="10400"/>
              <a:t>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Modes of Operation:</a:t>
            </a:r>
            <a:br>
              <a:rPr lang="en-US"/>
            </a:br>
            <a:r>
              <a:rPr lang="en-US"/>
              <a:t>Mode-0: interrupt on terminal count</a:t>
            </a:r>
            <a:endParaRPr/>
          </a:p>
        </p:txBody>
      </p:sp>
      <p:sp>
        <p:nvSpPr>
          <p:cNvPr id="293" name="Google Shape;293;p2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47812"/>
            <a:ext cx="6477000" cy="462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809767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/>
              <a:t>Modes of Operation:</a:t>
            </a:r>
            <a:br>
              <a:rPr lang="en-US" sz="3200"/>
            </a:br>
            <a:r>
              <a:rPr lang="en-US" sz="3200"/>
              <a:t>Mode-1: Hardware retrigger able one-shot</a:t>
            </a:r>
            <a:endParaRPr/>
          </a:p>
        </p:txBody>
      </p:sp>
      <p:sp>
        <p:nvSpPr>
          <p:cNvPr id="300" name="Google Shape;300;p2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626250" y="16383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00B050"/>
                </a:solidFill>
              </a:rPr>
              <a:t>A trigger signal in GATE activates the counting</a:t>
            </a:r>
            <a:r>
              <a:rPr lang="en-US" sz="11200"/>
              <a:t>.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00B050"/>
                </a:solidFill>
              </a:rPr>
              <a:t>OUT will be </a:t>
            </a:r>
            <a:r>
              <a:rPr lang="en-US" sz="11200">
                <a:solidFill>
                  <a:srgbClr val="FF0000"/>
                </a:solidFill>
              </a:rPr>
              <a:t>initially high</a:t>
            </a:r>
            <a:r>
              <a:rPr lang="en-US" sz="11200"/>
              <a:t>. </a:t>
            </a:r>
            <a:r>
              <a:rPr lang="en-US" sz="11200">
                <a:solidFill>
                  <a:srgbClr val="00B050"/>
                </a:solidFill>
              </a:rPr>
              <a:t>OUT will go low on the CLK</a:t>
            </a:r>
            <a:br>
              <a:rPr lang="en-US" sz="11200">
                <a:solidFill>
                  <a:srgbClr val="00B050"/>
                </a:solidFill>
              </a:rPr>
            </a:br>
            <a:r>
              <a:rPr lang="en-US" sz="11200">
                <a:solidFill>
                  <a:srgbClr val="00B050"/>
                </a:solidFill>
              </a:rPr>
              <a:t>pulse following a trigger and will remain low until the Counter reaches zero</a:t>
            </a:r>
            <a:r>
              <a:rPr lang="en-US" sz="11200"/>
              <a:t>.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>
                <a:solidFill>
                  <a:srgbClr val="FF0000"/>
                </a:solidFill>
              </a:rPr>
              <a:t>If GATE is triggered again in between counting, then the counter reloaded and starts counting from the beginning</a:t>
            </a:r>
            <a:r>
              <a:rPr lang="en-US" sz="11200"/>
              <a:t>. Thus called </a:t>
            </a:r>
            <a:r>
              <a:rPr lang="en-US" sz="11200">
                <a:solidFill>
                  <a:srgbClr val="FF0000"/>
                </a:solidFill>
              </a:rPr>
              <a:t>retrigger able</a:t>
            </a:r>
            <a:r>
              <a:rPr lang="en-US" sz="11200"/>
              <a:t>.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If a new count is written while output is low, then the current one-shot has no affect unless the counter is retriggered.</a:t>
            </a:r>
            <a:br>
              <a:rPr lang="en-US"/>
            </a:br>
            <a:br>
              <a:rPr lang="en-US"/>
            </a:br>
            <a:endParaRPr/>
          </a:p>
          <a:p>
            <a:pPr indent="-239236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39236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3600"/>
              <a:t>Modes of Operation:</a:t>
            </a:r>
            <a:br>
              <a:rPr lang="en-US" sz="3600"/>
            </a:br>
            <a:r>
              <a:rPr lang="en-US" sz="3600"/>
              <a:t>Mode-1: Hardware retrigger able one-shot</a:t>
            </a:r>
            <a:endParaRPr/>
          </a:p>
        </p:txBody>
      </p:sp>
      <p:sp>
        <p:nvSpPr>
          <p:cNvPr id="307" name="Google Shape;307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47800"/>
            <a:ext cx="6172199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304800" y="274638"/>
            <a:ext cx="83820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Modes of Operation:</a:t>
            </a:r>
            <a:br>
              <a:rPr lang="en-US"/>
            </a:br>
            <a:r>
              <a:rPr lang="en-US"/>
              <a:t>Mode-2: Rate generator</a:t>
            </a:r>
            <a:endParaRPr/>
          </a:p>
        </p:txBody>
      </p:sp>
      <p:sp>
        <p:nvSpPr>
          <p:cNvPr id="315" name="Google Shape;315;p29"/>
          <p:cNvSpPr txBox="1"/>
          <p:nvPr>
            <p:ph idx="1" type="body"/>
          </p:nvPr>
        </p:nvSpPr>
        <p:spPr>
          <a:xfrm>
            <a:off x="457200" y="1219200"/>
            <a:ext cx="8686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this mode the counter acts </a:t>
            </a:r>
            <a:r>
              <a:rPr lang="en-US">
                <a:solidFill>
                  <a:srgbClr val="FF0000"/>
                </a:solidFill>
              </a:rPr>
              <a:t>as a divide by N counter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The GATE has to be kept high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The counting starts after loading the count value</a:t>
            </a:r>
            <a:r>
              <a:rPr lang="en-US"/>
              <a:t>.</a:t>
            </a:r>
            <a:endParaRPr/>
          </a:p>
        </p:txBody>
      </p:sp>
      <p:sp>
        <p:nvSpPr>
          <p:cNvPr id="316" name="Google Shape;316;p2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360119" y="2895600"/>
            <a:ext cx="8839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remains high for N-1 clock cycles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goes low for one clock cycle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process is repeated until the GATE goes low and starts from the beginning when GATE goes high again.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count is loaded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between counting, then the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value take affect from the subsequence of counting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374904" y="27409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8254 Programmable Interval Timer</a:t>
            </a:r>
            <a:endParaRPr/>
          </a:p>
        </p:txBody>
      </p:sp>
      <p:sp>
        <p:nvSpPr>
          <p:cNvPr id="119" name="Google Shape;119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603504" y="1525422"/>
            <a:ext cx="81594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solidFill>
                  <a:srgbClr val="00B050"/>
                </a:solidFill>
              </a:rPr>
              <a:t>After the </a:t>
            </a:r>
            <a:r>
              <a:rPr lang="en-US" sz="2800">
                <a:solidFill>
                  <a:srgbClr val="FF0000"/>
                </a:solidFill>
              </a:rPr>
              <a:t>desired delay</a:t>
            </a:r>
            <a:r>
              <a:rPr lang="en-US" sz="2800">
                <a:solidFill>
                  <a:srgbClr val="00B050"/>
                </a:solidFill>
              </a:rPr>
              <a:t>, the 8254 will interrupt the</a:t>
            </a:r>
            <a:br>
              <a:rPr lang="en-US" sz="2800">
                <a:solidFill>
                  <a:srgbClr val="00B050"/>
                </a:solidFill>
              </a:rPr>
            </a:br>
            <a:r>
              <a:rPr lang="en-US" sz="2800">
                <a:solidFill>
                  <a:srgbClr val="00B050"/>
                </a:solidFill>
              </a:rPr>
              <a:t>CPU</a:t>
            </a:r>
            <a:r>
              <a:rPr lang="en-US" sz="2800"/>
              <a:t>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Software overhead is minimal and variable length delays can easily be accommodated.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304800" y="274638"/>
            <a:ext cx="83820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Modes of Operation:</a:t>
            </a:r>
            <a:br>
              <a:rPr lang="en-US"/>
            </a:br>
            <a:r>
              <a:rPr lang="en-US"/>
              <a:t>Mode-2: Rate generator</a:t>
            </a:r>
            <a:endParaRPr/>
          </a:p>
        </p:txBody>
      </p:sp>
      <p:sp>
        <p:nvSpPr>
          <p:cNvPr id="323" name="Google Shape;323;p3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0851"/>
            <a:ext cx="853440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60"/>
              <a:buFont typeface="Arial"/>
              <a:buChar char="•"/>
            </a:pPr>
            <a:r>
              <a:rPr lang="en-US" sz="3600"/>
              <a:t>Mode 3 : Square Wave Mode.</a:t>
            </a:r>
            <a:endParaRPr sz="3600">
              <a:solidFill>
                <a:srgbClr val="0070C0"/>
              </a:solidFill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3060"/>
              <a:buFont typeface="Arial"/>
              <a:buChar char="•"/>
            </a:pPr>
            <a:r>
              <a:rPr lang="en-US" sz="3600"/>
              <a:t>Mode 4</a:t>
            </a:r>
            <a:r>
              <a:rPr lang="en-US" sz="3600">
                <a:solidFill>
                  <a:srgbClr val="0070C0"/>
                </a:solidFill>
              </a:rPr>
              <a:t> </a:t>
            </a:r>
            <a:r>
              <a:rPr lang="en-US" sz="3600"/>
              <a:t>:</a:t>
            </a:r>
            <a:r>
              <a:rPr lang="en-US" sz="3600">
                <a:solidFill>
                  <a:srgbClr val="0070C0"/>
                </a:solidFill>
              </a:rPr>
              <a:t> </a:t>
            </a:r>
            <a:r>
              <a:rPr lang="en-US" sz="3600"/>
              <a:t>Software Triggered Strobe.</a:t>
            </a:r>
            <a:endParaRPr sz="3600">
              <a:solidFill>
                <a:srgbClr val="0070C0"/>
              </a:solidFill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3060"/>
              <a:buFont typeface="Arial"/>
              <a:buChar char="•"/>
            </a:pPr>
            <a:r>
              <a:rPr lang="en-US" sz="3600"/>
              <a:t>Mode 5 : Hardware Triggered Strobe.</a:t>
            </a:r>
            <a:br>
              <a:rPr lang="en-US" sz="3600"/>
            </a:br>
            <a:endParaRPr sz="3600"/>
          </a:p>
        </p:txBody>
      </p:sp>
      <p:sp>
        <p:nvSpPr>
          <p:cNvPr id="331" name="Google Shape;331;p31"/>
          <p:cNvSpPr txBox="1"/>
          <p:nvPr>
            <p:ph type="title"/>
          </p:nvPr>
        </p:nvSpPr>
        <p:spPr>
          <a:xfrm>
            <a:off x="762000" y="685800"/>
            <a:ext cx="83820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See yourself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276600" y="2286000"/>
            <a:ext cx="2362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740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3740"/>
              <a:buNone/>
            </a:pPr>
            <a:r>
              <a:rPr lang="en-US" sz="4400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Programmable counter/ Interval timer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3048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Required to generate: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accurate time delay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event counting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rate generation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complex wave form generation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complex motor control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    etc. under software control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used in personal computer to generate: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18.2 timer interrupts per seconds,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solidFill>
                  <a:srgbClr val="9E3611"/>
                </a:solidFill>
              </a:rPr>
              <a:t>refresh RAM at regular intervals</a:t>
            </a:r>
            <a:r>
              <a:rPr lang="en-US"/>
              <a:t>,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provides timer signals to other devices</a:t>
            </a:r>
            <a:endParaRPr/>
          </a:p>
        </p:txBody>
      </p:sp>
      <p:sp>
        <p:nvSpPr>
          <p:cNvPr id="127" name="Google Shape;127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Internal Block Diagram (8254)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52400" y="1447800"/>
            <a:ext cx="464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3000"/>
              <a:t>Contains: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solidFill>
                  <a:srgbClr val="FF0000"/>
                </a:solidFill>
              </a:rPr>
              <a:t>Data bus buffer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Is a bidirectional, </a:t>
            </a:r>
            <a:r>
              <a:rPr lang="en-US">
                <a:solidFill>
                  <a:srgbClr val="00B050"/>
                </a:solidFill>
              </a:rPr>
              <a:t>8-bit buffer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solidFill>
                  <a:srgbClr val="FF0000"/>
                </a:solidFill>
              </a:rPr>
              <a:t>Read/ write logic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solidFill>
                  <a:srgbClr val="00B050"/>
                </a:solidFill>
              </a:rPr>
              <a:t>Accepts input from the system bus </a:t>
            </a:r>
            <a:r>
              <a:rPr lang="en-US"/>
              <a:t>and </a:t>
            </a:r>
            <a:r>
              <a:rPr lang="en-US">
                <a:solidFill>
                  <a:srgbClr val="00B050"/>
                </a:solidFill>
              </a:rPr>
              <a:t>generates control signal </a:t>
            </a:r>
            <a:r>
              <a:rPr lang="en-US"/>
              <a:t>for the other functional blocks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solidFill>
                  <a:srgbClr val="FF0000"/>
                </a:solidFill>
              </a:rPr>
              <a:t>A control word register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Three 16 bit counters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Each counter is</a:t>
            </a:r>
            <a:r>
              <a:rPr lang="en-US">
                <a:solidFill>
                  <a:srgbClr val="00B050"/>
                </a:solidFill>
              </a:rPr>
              <a:t> individually programmed to operate in different modes </a:t>
            </a:r>
            <a:r>
              <a:rPr lang="en-US"/>
              <a:t>and by writing separate control into the control word register.</a:t>
            </a:r>
            <a:endParaRPr/>
          </a:p>
        </p:txBody>
      </p:sp>
      <p:sp>
        <p:nvSpPr>
          <p:cNvPr id="134" name="Google Shape;134;p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901" y="1409700"/>
            <a:ext cx="428089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374904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Internal Block Diagram (Counter)</a:t>
            </a:r>
            <a:endParaRPr/>
          </a:p>
        </p:txBody>
      </p:sp>
      <p:sp>
        <p:nvSpPr>
          <p:cNvPr id="141" name="Google Shape;141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404" y="1600200"/>
            <a:ext cx="5867400" cy="40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376041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Internal Block Diagram (Counter)</a:t>
            </a:r>
            <a:endParaRPr/>
          </a:p>
        </p:txBody>
      </p:sp>
      <p:sp>
        <p:nvSpPr>
          <p:cNvPr id="148" name="Google Shape;148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376040" y="1669007"/>
            <a:ext cx="84631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4320" lvl="0" marL="27432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</a:t>
            </a:r>
            <a:r>
              <a:rPr lang="en-US" sz="11200">
                <a:solidFill>
                  <a:srgbClr val="00B050"/>
                </a:solidFill>
              </a:rPr>
              <a:t>Counters are fully independent</a:t>
            </a:r>
            <a:r>
              <a:rPr lang="en-US" sz="11200"/>
              <a:t>. Each Counter</a:t>
            </a:r>
            <a:br>
              <a:rPr lang="en-US" sz="11200"/>
            </a:br>
            <a:r>
              <a:rPr lang="en-US" sz="11200"/>
              <a:t>may operate in a different Mode.</a:t>
            </a:r>
            <a:endParaRPr/>
          </a:p>
          <a:p>
            <a:pPr indent="-274320" lvl="0" marL="274320" rtl="0" algn="just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Control Word Register is shown in the figure; </a:t>
            </a:r>
            <a:r>
              <a:rPr lang="en-US" sz="11200">
                <a:solidFill>
                  <a:srgbClr val="00B050"/>
                </a:solidFill>
              </a:rPr>
              <a:t>it</a:t>
            </a:r>
            <a:br>
              <a:rPr lang="en-US" sz="11200">
                <a:solidFill>
                  <a:srgbClr val="00B050"/>
                </a:solidFill>
              </a:rPr>
            </a:br>
            <a:r>
              <a:rPr lang="en-US" sz="11200">
                <a:solidFill>
                  <a:srgbClr val="00B050"/>
                </a:solidFill>
              </a:rPr>
              <a:t>is not part of the Counter itself</a:t>
            </a:r>
            <a:r>
              <a:rPr lang="en-US" sz="11200"/>
              <a:t>, but its contents determine how the </a:t>
            </a:r>
            <a:r>
              <a:rPr lang="en-US" sz="11200">
                <a:solidFill>
                  <a:srgbClr val="00B050"/>
                </a:solidFill>
              </a:rPr>
              <a:t>Counter operates.</a:t>
            </a:r>
            <a:endParaRPr/>
          </a:p>
          <a:p>
            <a:pPr indent="-274320" lvl="0" marL="274320" rtl="0" algn="just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</a:t>
            </a:r>
            <a:r>
              <a:rPr lang="en-US" sz="11200">
                <a:solidFill>
                  <a:srgbClr val="00B050"/>
                </a:solidFill>
              </a:rPr>
              <a:t>status register</a:t>
            </a:r>
            <a:r>
              <a:rPr lang="en-US" sz="11200"/>
              <a:t>, shown in Figure</a:t>
            </a:r>
            <a:r>
              <a:rPr lang="en-US" sz="11200">
                <a:solidFill>
                  <a:srgbClr val="00B050"/>
                </a:solidFill>
              </a:rPr>
              <a:t> contains the current contents of the Control Word Register and status of the output and </a:t>
            </a:r>
            <a:r>
              <a:rPr lang="en-US" sz="11200">
                <a:solidFill>
                  <a:srgbClr val="FF0000"/>
                </a:solidFill>
              </a:rPr>
              <a:t>null count flag.</a:t>
            </a:r>
            <a:endParaRPr/>
          </a:p>
          <a:p>
            <a:pPr indent="-274320" lvl="0" marL="274320" rtl="0" algn="just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11200"/>
              <a:t>The actual counter is labelled </a:t>
            </a:r>
            <a:r>
              <a:rPr lang="en-US" sz="11200">
                <a:solidFill>
                  <a:srgbClr val="FF0000"/>
                </a:solidFill>
              </a:rPr>
              <a:t>CE </a:t>
            </a:r>
            <a:r>
              <a:rPr lang="en-US" sz="11200"/>
              <a:t>(for ‘‘</a:t>
            </a:r>
            <a:r>
              <a:rPr lang="en-US" sz="11200">
                <a:solidFill>
                  <a:srgbClr val="FF0000"/>
                </a:solidFill>
              </a:rPr>
              <a:t>Counting Element</a:t>
            </a:r>
            <a:r>
              <a:rPr lang="en-US" sz="11200"/>
              <a:t>’’). It is a 16-bit presettable </a:t>
            </a:r>
            <a:r>
              <a:rPr lang="en-US" sz="11200">
                <a:solidFill>
                  <a:srgbClr val="00B050"/>
                </a:solidFill>
              </a:rPr>
              <a:t>synchronous </a:t>
            </a:r>
            <a:r>
              <a:rPr lang="en-US" sz="11200">
                <a:solidFill>
                  <a:srgbClr val="FF0000"/>
                </a:solidFill>
              </a:rPr>
              <a:t>down counter</a:t>
            </a:r>
            <a:r>
              <a:rPr lang="en-US" sz="11200"/>
              <a:t>.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br>
              <a:rPr lang="en-US" sz="9200"/>
            </a:br>
            <a:br>
              <a:rPr lang="en-US" sz="9300"/>
            </a:br>
            <a:br>
              <a:rPr lang="en-US" sz="3000"/>
            </a:br>
            <a:br>
              <a:rPr lang="en-US" sz="3000"/>
            </a:br>
            <a:br>
              <a:rPr lang="en-US" sz="2000"/>
            </a:br>
            <a:br>
              <a:rPr lang="en-US" sz="2400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338510" y="27409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Internal Block Diagram (Counter)</a:t>
            </a:r>
            <a:endParaRPr/>
          </a:p>
        </p:txBody>
      </p:sp>
      <p:sp>
        <p:nvSpPr>
          <p:cNvPr id="155" name="Google Shape;155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374904" y="1606455"/>
            <a:ext cx="83880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solidFill>
                  <a:srgbClr val="00B050"/>
                </a:solidFill>
              </a:rPr>
              <a:t>OL</a:t>
            </a:r>
            <a:r>
              <a:rPr lang="en-US" sz="1100">
                <a:solidFill>
                  <a:srgbClr val="00B050"/>
                </a:solidFill>
              </a:rPr>
              <a:t>M</a:t>
            </a:r>
            <a:r>
              <a:rPr lang="en-US" sz="2800">
                <a:solidFill>
                  <a:srgbClr val="00B050"/>
                </a:solidFill>
              </a:rPr>
              <a:t> and OL</a:t>
            </a:r>
            <a:r>
              <a:rPr lang="en-US" sz="1100">
                <a:solidFill>
                  <a:srgbClr val="00B050"/>
                </a:solidFill>
              </a:rPr>
              <a:t>L </a:t>
            </a:r>
            <a:r>
              <a:rPr lang="en-US" sz="2800">
                <a:solidFill>
                  <a:srgbClr val="00B050"/>
                </a:solidFill>
              </a:rPr>
              <a:t>are two 8-bit latches</a:t>
            </a:r>
            <a:r>
              <a:rPr lang="en-US" sz="2800"/>
              <a:t>. OL stands for ‘‘</a:t>
            </a:r>
            <a:r>
              <a:rPr lang="en-US" sz="2800">
                <a:solidFill>
                  <a:srgbClr val="FF0000"/>
                </a:solidFill>
              </a:rPr>
              <a:t>Output Latch’</a:t>
            </a:r>
            <a:r>
              <a:rPr lang="en-US" sz="2800"/>
              <a:t>’. the subscripts M and L stand for ‘‘Most significant byte’’ and ‘‘Least significant byte’’.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Similarly, there are </a:t>
            </a:r>
            <a:r>
              <a:rPr lang="en-US" sz="2800">
                <a:solidFill>
                  <a:srgbClr val="00B050"/>
                </a:solidFill>
              </a:rPr>
              <a:t>two 8-bit registers called CR</a:t>
            </a:r>
            <a:r>
              <a:rPr lang="en-US" sz="1100">
                <a:solidFill>
                  <a:srgbClr val="00B050"/>
                </a:solidFill>
              </a:rPr>
              <a:t>M</a:t>
            </a:r>
            <a:r>
              <a:rPr lang="en-US" sz="2800">
                <a:solidFill>
                  <a:srgbClr val="00B050"/>
                </a:solidFill>
              </a:rPr>
              <a:t> and CR</a:t>
            </a:r>
            <a:r>
              <a:rPr lang="en-US" sz="1100">
                <a:solidFill>
                  <a:srgbClr val="00B050"/>
                </a:solidFill>
              </a:rPr>
              <a:t>L </a:t>
            </a:r>
            <a:r>
              <a:rPr lang="en-US" sz="2800"/>
              <a:t>(for ‘‘</a:t>
            </a:r>
            <a:r>
              <a:rPr lang="en-US" sz="2800">
                <a:solidFill>
                  <a:srgbClr val="FF0000"/>
                </a:solidFill>
              </a:rPr>
              <a:t>Count Register</a:t>
            </a:r>
            <a:r>
              <a:rPr lang="en-US" sz="2800"/>
              <a:t>’’).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Control Logic is also shown in the diagram.</a:t>
            </a:r>
            <a:br>
              <a:rPr lang="en-US" sz="2800"/>
            </a:br>
            <a:r>
              <a:rPr lang="en-US" sz="2800"/>
              <a:t>CLK n, GATE n, and OUT n are all connected to the</a:t>
            </a:r>
            <a:br>
              <a:rPr lang="en-US" sz="2800"/>
            </a:br>
            <a:r>
              <a:rPr lang="en-US" sz="2800"/>
              <a:t>outside world through the Control Logic.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Pins and Signals(8254)</a:t>
            </a:r>
            <a:endParaRPr/>
          </a:p>
        </p:txBody>
      </p:sp>
      <p:sp>
        <p:nvSpPr>
          <p:cNvPr id="162" name="Google Shape;162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680369"/>
            <a:ext cx="3048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