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95" r:id="rId8"/>
    <p:sldId id="296" r:id="rId9"/>
    <p:sldId id="297" r:id="rId10"/>
    <p:sldId id="318" r:id="rId11"/>
    <p:sldId id="311" r:id="rId12"/>
    <p:sldId id="319" r:id="rId13"/>
    <p:sldId id="312" r:id="rId14"/>
    <p:sldId id="313" r:id="rId15"/>
    <p:sldId id="314" r:id="rId16"/>
    <p:sldId id="315" r:id="rId17"/>
    <p:sldId id="316" r:id="rId18"/>
    <p:sldId id="317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0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2E347-66AB-4A26-B955-05BF567C9C61}" type="datetimeFigureOut">
              <a:rPr lang="en-US" smtClean="0"/>
              <a:t>30-Aug-23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D9596-DAEB-417B-9639-2F8A33321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37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D9596-DAEB-417B-9639-2F8A33321E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06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D9596-DAEB-417B-9639-2F8A33321E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5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8206B9D-FC48-4E26-8F90-ACF3BC1E5A48}" type="datetime1">
              <a:rPr lang="en-US" smtClean="0"/>
              <a:t>30-Aug-23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7CB2-9B6D-4FEF-A15A-45235BD33296}" type="datetime1">
              <a:rPr lang="en-US" smtClean="0"/>
              <a:t>30-Aug-23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9458-5189-4303-9EA5-72E4F22BC122}" type="datetime1">
              <a:rPr lang="en-US" smtClean="0"/>
              <a:t>30-Aug-23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79BD92-FEEC-41E6-8773-605BDD1BD357}" type="datetime1">
              <a:rPr lang="en-US" smtClean="0"/>
              <a:t>30-Aug-23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F98CD10-538E-47EC-A807-B7ADE224C3EC}" type="datetime1">
              <a:rPr lang="en-US" smtClean="0"/>
              <a:t>30-Aug-23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A0B7-CB8B-4127-820C-D2C9AF62319C}" type="datetime1">
              <a:rPr lang="en-US" smtClean="0"/>
              <a:t>30-Aug-23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6BD0-2967-478F-81C6-4A20352A202B}" type="datetime1">
              <a:rPr lang="en-US" smtClean="0"/>
              <a:t>30-Aug-23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6AC9272-63DD-4BD0-AEF6-710737CE73A1}" type="datetime1">
              <a:rPr lang="en-US" smtClean="0"/>
              <a:t>30-Aug-23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40A7-F637-4613-B21A-D088E46EDDBE}" type="datetime1">
              <a:rPr lang="en-US" smtClean="0"/>
              <a:t>30-Aug-23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15A3631-A915-45CA-B9F6-82B3F95CF998}" type="datetime1">
              <a:rPr lang="en-US" smtClean="0"/>
              <a:t>30-Aug-23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56B3A46-4446-4BCE-B1F9-1E09FD946BF4}" type="datetime1">
              <a:rPr lang="en-US" smtClean="0"/>
              <a:t>30-Aug-23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992C1AF-2D5B-48CB-A5E7-3FC0484FF727}" type="datetime1">
              <a:rPr lang="en-US" smtClean="0"/>
              <a:t>30-Aug-23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2057400"/>
            <a:ext cx="7086600" cy="827562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dirty="0" smtClean="0">
                <a:solidFill>
                  <a:srgbClr val="002060"/>
                </a:solidFill>
                <a:latin typeface="Calibri (Headings)"/>
                <a:ea typeface="宋体" pitchFamily="2" charset="-122"/>
              </a:rPr>
              <a:t>DMA (</a:t>
            </a:r>
            <a:r>
              <a:rPr lang="en-US" sz="3600" dirty="0" smtClean="0">
                <a:solidFill>
                  <a:srgbClr val="002060"/>
                </a:solidFill>
                <a:latin typeface="Calibri (Headings)"/>
              </a:rPr>
              <a:t>Direct </a:t>
            </a:r>
            <a:r>
              <a:rPr lang="en-US" sz="3600" dirty="0">
                <a:solidFill>
                  <a:srgbClr val="002060"/>
                </a:solidFill>
                <a:latin typeface="Calibri (Headings)"/>
              </a:rPr>
              <a:t>memory </a:t>
            </a:r>
            <a:r>
              <a:rPr lang="en-US" sz="3600" dirty="0" smtClean="0">
                <a:solidFill>
                  <a:srgbClr val="002060"/>
                </a:solidFill>
                <a:latin typeface="Calibri (Headings)"/>
              </a:rPr>
              <a:t>access)</a:t>
            </a:r>
            <a:endParaRPr lang="en-US" sz="3600" dirty="0">
              <a:solidFill>
                <a:srgbClr val="002060"/>
              </a:solidFill>
              <a:latin typeface="Calibri (Headings)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590800" y="3581400"/>
            <a:ext cx="3200400" cy="138441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 smtClean="0"/>
              <a:t>Farhan</a:t>
            </a:r>
            <a:r>
              <a:rPr lang="en-US" sz="1600" dirty="0" smtClean="0"/>
              <a:t> </a:t>
            </a:r>
            <a:r>
              <a:rPr lang="en-US" sz="1600" dirty="0" err="1" smtClean="0"/>
              <a:t>Sadaf</a:t>
            </a:r>
            <a:endParaRPr lang="en-US" sz="1600" dirty="0" smtClean="0"/>
          </a:p>
          <a:p>
            <a:r>
              <a:rPr lang="en-US" sz="1600" dirty="0" smtClean="0"/>
              <a:t>Lecturer, Dept. of CSE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1447" y="408468"/>
            <a:ext cx="670275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02060"/>
                </a:solidFill>
                <a:latin typeface="Calibri (Headings)"/>
              </a:rPr>
              <a:t>8237 Internal Registers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644" y="1389047"/>
            <a:ext cx="7554595" cy="2788584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4000" b="1" cap="small" dirty="0">
                <a:solidFill>
                  <a:srgbClr val="002060"/>
                </a:solidFill>
                <a:latin typeface="Calibri (Headings)"/>
                <a:ea typeface="+mj-ea"/>
                <a:cs typeface="+mj-cs"/>
              </a:rPr>
              <a:t>CAR</a:t>
            </a:r>
          </a:p>
          <a:p>
            <a:pPr marL="355600" marR="22225" indent="-342900">
              <a:lnSpc>
                <a:spcPct val="100000"/>
              </a:lnSpc>
              <a:spcBef>
                <a:spcPts val="615"/>
              </a:spcBef>
              <a:buClr>
                <a:srgbClr val="002060"/>
              </a:buClr>
              <a:buSzPct val="84615"/>
              <a:buFont typeface="Wingdings" panose="05000000000000000000" pitchFamily="2" charset="2"/>
              <a:buChar char="v"/>
              <a:tabLst>
                <a:tab pos="287020" algn="l"/>
                <a:tab pos="1065530" algn="l"/>
                <a:tab pos="2411730" algn="l"/>
                <a:tab pos="3886835" algn="l"/>
                <a:tab pos="5306060" algn="l"/>
                <a:tab pos="6304280" algn="l"/>
                <a:tab pos="6696075" algn="l"/>
              </a:tabLst>
            </a:pPr>
            <a:r>
              <a:rPr sz="2400" dirty="0">
                <a:solidFill>
                  <a:srgbClr val="002060"/>
                </a:solidFill>
                <a:latin typeface="Calibri (Body)"/>
              </a:rPr>
              <a:t>The	current	address	register	holds	a	</a:t>
            </a:r>
            <a:r>
              <a:rPr sz="2400" dirty="0">
                <a:solidFill>
                  <a:srgbClr val="FF0000"/>
                </a:solidFill>
                <a:latin typeface="Calibri (Body)"/>
              </a:rPr>
              <a:t>16-bit  memory address</a:t>
            </a:r>
            <a:r>
              <a:rPr sz="2400" dirty="0">
                <a:solidFill>
                  <a:srgbClr val="002060"/>
                </a:solidFill>
                <a:latin typeface="Calibri (Body)"/>
              </a:rPr>
              <a:t> used for the DMA transfer.</a:t>
            </a:r>
          </a:p>
          <a:p>
            <a:pPr marL="355600" marR="23495" indent="-342900">
              <a:lnSpc>
                <a:spcPct val="100000"/>
              </a:lnSpc>
              <a:spcBef>
                <a:spcPts val="600"/>
              </a:spcBef>
              <a:buClr>
                <a:srgbClr val="002060"/>
              </a:buClr>
              <a:buSzPct val="84615"/>
              <a:buFont typeface="Wingdings" panose="05000000000000000000" pitchFamily="2" charset="2"/>
              <a:buChar char="v"/>
              <a:tabLst>
                <a:tab pos="287020" algn="l"/>
                <a:tab pos="1315085" algn="l"/>
                <a:tab pos="2749550" algn="l"/>
                <a:tab pos="3557270" algn="l"/>
                <a:tab pos="4163060" algn="l"/>
                <a:tab pos="5041900" algn="l"/>
                <a:tab pos="6345555" algn="l"/>
              </a:tabLst>
            </a:pPr>
            <a:r>
              <a:rPr sz="2400" dirty="0">
                <a:solidFill>
                  <a:srgbClr val="FF0000"/>
                </a:solidFill>
                <a:latin typeface="Calibri (Body)"/>
              </a:rPr>
              <a:t>Each	channel	has	its	own	current	address  register for this purpose.</a:t>
            </a: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002060"/>
              </a:buClr>
              <a:buSzPct val="84615"/>
              <a:buFont typeface="Wingdings" panose="05000000000000000000" pitchFamily="2" charset="2"/>
              <a:buChar char="v"/>
              <a:tabLst>
                <a:tab pos="287020" algn="l"/>
              </a:tabLst>
            </a:pPr>
            <a:r>
              <a:rPr sz="2400" dirty="0">
                <a:solidFill>
                  <a:srgbClr val="002060"/>
                </a:solidFill>
                <a:latin typeface="Calibri (Body)"/>
              </a:rPr>
              <a:t>When a byte of data is transferred during a DMA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43913" y="4109084"/>
            <a:ext cx="726376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1848485" algn="l"/>
                <a:tab pos="2924810" algn="l"/>
                <a:tab pos="3540125" algn="l"/>
                <a:tab pos="4744720" algn="l"/>
                <a:tab pos="6942455" algn="l"/>
              </a:tabLst>
            </a:pPr>
            <a:r>
              <a:rPr sz="2400" dirty="0">
                <a:solidFill>
                  <a:srgbClr val="002060"/>
                </a:solidFill>
                <a:latin typeface="Calibri (Body)"/>
              </a:rPr>
              <a:t>operation,	CAR	is	either	</a:t>
            </a:r>
            <a:r>
              <a:rPr sz="2400" dirty="0">
                <a:solidFill>
                  <a:srgbClr val="FF0000"/>
                </a:solidFill>
                <a:latin typeface="Calibri (Body)"/>
              </a:rPr>
              <a:t>incremented</a:t>
            </a:r>
            <a:r>
              <a:rPr sz="2400" dirty="0">
                <a:solidFill>
                  <a:srgbClr val="002060"/>
                </a:solidFill>
                <a:latin typeface="Calibri (Body)"/>
              </a:rPr>
              <a:t>	or</a:t>
            </a:r>
          </a:p>
          <a:p>
            <a:pPr marR="8255" algn="r">
              <a:lnSpc>
                <a:spcPct val="100000"/>
              </a:lnSpc>
            </a:pPr>
            <a:r>
              <a:rPr sz="2400" dirty="0">
                <a:solidFill>
                  <a:srgbClr val="002060"/>
                </a:solidFill>
                <a:latin typeface="Calibri (Body)"/>
              </a:rPr>
              <a:t>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43912" y="4505325"/>
            <a:ext cx="726376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419350" algn="l"/>
                <a:tab pos="4441825" algn="l"/>
                <a:tab pos="5285740" algn="l"/>
                <a:tab pos="6368415" algn="l"/>
              </a:tabLst>
            </a:pPr>
            <a:r>
              <a:rPr sz="2400" dirty="0">
                <a:solidFill>
                  <a:srgbClr val="FF0000"/>
                </a:solidFill>
                <a:latin typeface="Calibri (Body)"/>
              </a:rPr>
              <a:t>decremented</a:t>
            </a:r>
            <a:r>
              <a:rPr sz="2400" dirty="0">
                <a:solidFill>
                  <a:srgbClr val="002060"/>
                </a:solidFill>
                <a:latin typeface="Calibri (Body)"/>
              </a:rPr>
              <a:t>	depending	on	how	it  programmed.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77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33400"/>
            <a:ext cx="22098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dirty="0">
                <a:solidFill>
                  <a:srgbClr val="002060"/>
                </a:solidFill>
                <a:latin typeface="Calibri (Headings)"/>
              </a:rPr>
              <a:t>CWCR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524000"/>
            <a:ext cx="7614284" cy="26244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5"/>
              </a:spcBef>
              <a:buClr>
                <a:srgbClr val="002060"/>
              </a:buClr>
              <a:buSzPct val="84615"/>
              <a:buFont typeface="Wingdings" panose="05000000000000000000" pitchFamily="2" charset="2"/>
              <a:buChar char="v"/>
              <a:tabLst>
                <a:tab pos="287020" algn="l"/>
                <a:tab pos="1045844" algn="l"/>
                <a:tab pos="2370455" algn="l"/>
                <a:tab pos="3347085" algn="l"/>
                <a:tab pos="4435475" algn="l"/>
                <a:tab pos="5834380" algn="l"/>
                <a:tab pos="7416800" algn="l"/>
              </a:tabLst>
            </a:pPr>
            <a:r>
              <a:rPr sz="2400" dirty="0" smtClean="0">
                <a:solidFill>
                  <a:srgbClr val="002060"/>
                </a:solidFill>
                <a:latin typeface="Calibri (Body)"/>
              </a:rPr>
              <a:t>The	current	word	count	register	</a:t>
            </a:r>
            <a:r>
              <a:rPr sz="2400" dirty="0" smtClean="0">
                <a:solidFill>
                  <a:srgbClr val="FF0000"/>
                </a:solidFill>
                <a:latin typeface="Calibri (Body)"/>
              </a:rPr>
              <a:t>programs	a</a:t>
            </a:r>
            <a:endParaRPr lang="en-US" sz="2400" dirty="0" smtClean="0">
              <a:solidFill>
                <a:srgbClr val="FF0000"/>
              </a:solidFill>
              <a:latin typeface="Calibri (Body)"/>
            </a:endParaRPr>
          </a:p>
          <a:p>
            <a:pPr marL="12700" algn="just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tabLst>
                <a:tab pos="287020" algn="l"/>
                <a:tab pos="1045844" algn="l"/>
                <a:tab pos="2370455" algn="l"/>
                <a:tab pos="3347085" algn="l"/>
                <a:tab pos="4435475" algn="l"/>
                <a:tab pos="5834380" algn="l"/>
                <a:tab pos="7416800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Calibri (Body)"/>
              </a:rPr>
              <a:t>channel for the number of bytes to transfer during a DMA operation</a:t>
            </a:r>
            <a:r>
              <a:rPr lang="en-US" sz="2400" dirty="0" smtClean="0">
                <a:solidFill>
                  <a:srgbClr val="002060"/>
                </a:solidFill>
                <a:latin typeface="Calibri (Body)"/>
              </a:rPr>
              <a:t>. The number loaded into this register is </a:t>
            </a:r>
            <a:r>
              <a:rPr lang="en-US" sz="2400" dirty="0" smtClean="0">
                <a:solidFill>
                  <a:srgbClr val="FF0000"/>
                </a:solidFill>
                <a:latin typeface="Calibri (Body)"/>
              </a:rPr>
              <a:t>one less </a:t>
            </a:r>
            <a:r>
              <a:rPr lang="en-US" sz="2400" dirty="0" smtClean="0">
                <a:solidFill>
                  <a:srgbClr val="002060"/>
                </a:solidFill>
                <a:latin typeface="Calibri (Body)"/>
              </a:rPr>
              <a:t>than the number of bytes transferred. For example, if 10 is loaded into the CWCR, then 11 bytes are transferred during DMA action.</a:t>
            </a:r>
          </a:p>
          <a:p>
            <a:pPr marL="12700" algn="just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tabLst>
                <a:tab pos="287020" algn="l"/>
                <a:tab pos="1045844" algn="l"/>
                <a:tab pos="2370455" algn="l"/>
                <a:tab pos="3347085" algn="l"/>
                <a:tab pos="4435475" algn="l"/>
                <a:tab pos="5834380" algn="l"/>
                <a:tab pos="7416800" algn="l"/>
              </a:tabLst>
            </a:pPr>
            <a:endParaRPr sz="2400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21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97" y="433316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Calibri (Headings)"/>
              </a:rPr>
              <a:t>CR</a:t>
            </a:r>
            <a:r>
              <a:rPr lang="en-US" sz="3200" b="1" dirty="0">
                <a:solidFill>
                  <a:srgbClr val="002060"/>
                </a:solidFill>
                <a:latin typeface="Calibri (Headings)"/>
              </a:rPr>
              <a:t/>
            </a:r>
            <a:br>
              <a:rPr lang="en-US" sz="3200" b="1" dirty="0">
                <a:solidFill>
                  <a:srgbClr val="002060"/>
                </a:solidFill>
                <a:latin typeface="Calibri (Headings)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5397" y="1381506"/>
            <a:ext cx="8281416" cy="4873752"/>
          </a:xfrm>
        </p:spPr>
        <p:txBody>
          <a:bodyPr/>
          <a:lstStyle/>
          <a:p>
            <a:pPr marL="343535" marR="23495" indent="-342900" algn="just">
              <a:spcBef>
                <a:spcPts val="105"/>
              </a:spcBef>
              <a:buClr>
                <a:srgbClr val="002060"/>
              </a:buClr>
              <a:buSzPct val="84615"/>
              <a:buFont typeface="Wingdings" panose="05000000000000000000" pitchFamily="2" charset="2"/>
              <a:buChar char="v"/>
              <a:tabLst>
                <a:tab pos="287020" algn="l"/>
                <a:tab pos="1004569" algn="l"/>
                <a:tab pos="2711450" algn="l"/>
                <a:tab pos="4069715" algn="l"/>
                <a:tab pos="5613400" algn="l"/>
                <a:tab pos="6220460" algn="l"/>
              </a:tabLst>
            </a:pPr>
            <a:r>
              <a:rPr lang="en-US" dirty="0">
                <a:solidFill>
                  <a:srgbClr val="FF0000"/>
                </a:solidFill>
                <a:latin typeface="Calibri (Body)"/>
              </a:rPr>
              <a:t>The	command	register	programs	the	operation  of the 8237 DMA controller.</a:t>
            </a:r>
          </a:p>
          <a:p>
            <a:pPr marL="343535" marR="22225" indent="-342900" algn="just">
              <a:buClr>
                <a:srgbClr val="002060"/>
              </a:buClr>
              <a:buSzPct val="84615"/>
              <a:buFont typeface="Wingdings" panose="05000000000000000000" pitchFamily="2" charset="2"/>
              <a:buChar char="v"/>
              <a:tabLst>
                <a:tab pos="287020" algn="l"/>
                <a:tab pos="1066800" algn="l"/>
                <a:tab pos="2376170" algn="l"/>
                <a:tab pos="3282950" algn="l"/>
                <a:tab pos="3841115" algn="l"/>
                <a:tab pos="5189855" algn="l"/>
                <a:tab pos="5582920" algn="l"/>
                <a:tab pos="6068060" algn="l"/>
                <a:tab pos="7141209" algn="l"/>
              </a:tabLst>
            </a:pPr>
            <a:r>
              <a:rPr lang="en-US" dirty="0">
                <a:solidFill>
                  <a:srgbClr val="002060"/>
                </a:solidFill>
                <a:latin typeface="Calibri (Body)"/>
              </a:rPr>
              <a:t>The	register	uses	bit	position	</a:t>
            </a:r>
            <a:r>
              <a:rPr lang="en-US" dirty="0">
                <a:solidFill>
                  <a:srgbClr val="FF0000"/>
                </a:solidFill>
                <a:latin typeface="Calibri (Body)"/>
              </a:rPr>
              <a:t>0	to	select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	the  memory-to-memory DMA transfer mode.</a:t>
            </a:r>
          </a:p>
          <a:p>
            <a:pPr marL="114300" marR="5080" lvl="1" indent="-342900">
              <a:spcBef>
                <a:spcPts val="405"/>
              </a:spcBef>
              <a:buClr>
                <a:srgbClr val="002060"/>
              </a:buClr>
              <a:buSzPct val="85416"/>
              <a:buFont typeface="Wingdings" panose="05000000000000000000" pitchFamily="2" charset="2"/>
              <a:buChar char="v"/>
              <a:tabLst>
                <a:tab pos="561340" algn="l"/>
                <a:tab pos="3566795" algn="l"/>
                <a:tab pos="4572635" algn="l"/>
                <a:tab pos="6106160" algn="l"/>
                <a:tab pos="6941184" algn="l"/>
              </a:tabLst>
            </a:pPr>
            <a:r>
              <a:rPr lang="en-US" sz="2400" dirty="0">
                <a:solidFill>
                  <a:srgbClr val="002060"/>
                </a:solidFill>
                <a:latin typeface="Calibri (Body)"/>
              </a:rPr>
              <a:t>Memory-to-memory	DMA	transfers	use	DMA   </a:t>
            </a:r>
            <a:r>
              <a:rPr lang="en-US" sz="2400" dirty="0" smtClean="0">
                <a:solidFill>
                  <a:srgbClr val="002060"/>
                </a:solidFill>
                <a:latin typeface="Calibri (Body)"/>
              </a:rPr>
              <a:t> channel </a:t>
            </a:r>
            <a:r>
              <a:rPr lang="en-US" sz="2400" dirty="0">
                <a:solidFill>
                  <a:srgbClr val="002060"/>
                </a:solidFill>
                <a:latin typeface="Calibri (Body)"/>
              </a:rPr>
              <a:t>0 to hold the source address</a:t>
            </a:r>
          </a:p>
          <a:p>
            <a:pPr marL="114300" lvl="1" indent="-342900" algn="just">
              <a:spcBef>
                <a:spcPts val="395"/>
              </a:spcBef>
              <a:buClr>
                <a:srgbClr val="002060"/>
              </a:buClr>
              <a:buSzPct val="85416"/>
              <a:buFont typeface="Wingdings" panose="05000000000000000000" pitchFamily="2" charset="2"/>
              <a:buChar char="v"/>
              <a:tabLst>
                <a:tab pos="561340" algn="l"/>
              </a:tabLst>
            </a:pPr>
            <a:r>
              <a:rPr lang="en-US" sz="2400" dirty="0">
                <a:solidFill>
                  <a:srgbClr val="FF0000"/>
                </a:solidFill>
                <a:latin typeface="Calibri (Body)"/>
              </a:rPr>
              <a:t>DMA channel 1 holds the destination address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63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453644"/>
            <a:ext cx="1902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696363"/>
                </a:solidFill>
                <a:latin typeface="Arial"/>
                <a:cs typeface="Arial"/>
              </a:rPr>
              <a:t>command</a:t>
            </a:r>
            <a:r>
              <a:rPr sz="1800" spc="-60" dirty="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696363"/>
                </a:solidFill>
                <a:latin typeface="Arial"/>
                <a:cs typeface="Arial"/>
              </a:rPr>
              <a:t>register.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81200" y="914400"/>
            <a:ext cx="5232400" cy="5357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19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305408"/>
            <a:ext cx="449295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02060"/>
                </a:solidFill>
                <a:latin typeface="Calibri (Headings)"/>
              </a:rPr>
              <a:t>BA and BWC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984250"/>
            <a:ext cx="7464425" cy="23064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lr>
                <a:srgbClr val="002060"/>
              </a:buClr>
              <a:buSzPct val="84615"/>
              <a:buFont typeface="Wingdings" panose="05000000000000000000" pitchFamily="2" charset="2"/>
              <a:buChar char="v"/>
              <a:tabLst>
                <a:tab pos="287020" algn="l"/>
              </a:tabLst>
            </a:pPr>
            <a:r>
              <a:rPr sz="2400" dirty="0">
                <a:solidFill>
                  <a:srgbClr val="002060"/>
                </a:solidFill>
                <a:latin typeface="Calibri (Body)"/>
              </a:rPr>
              <a:t>The base address (BA) and base word count  (BWC) registers are used </a:t>
            </a:r>
            <a:r>
              <a:rPr sz="2400" dirty="0">
                <a:solidFill>
                  <a:srgbClr val="FF0000"/>
                </a:solidFill>
                <a:latin typeface="Calibri (Body)"/>
              </a:rPr>
              <a:t>when auto-initialization  is selected for a channel</a:t>
            </a:r>
            <a:r>
              <a:rPr sz="2400" dirty="0">
                <a:solidFill>
                  <a:srgbClr val="002060"/>
                </a:solidFill>
                <a:latin typeface="Calibri (Body)"/>
              </a:rPr>
              <a:t>.</a:t>
            </a:r>
          </a:p>
          <a:p>
            <a:pPr marL="355600" marR="497840" indent="-342900" algn="just">
              <a:lnSpc>
                <a:spcPct val="100000"/>
              </a:lnSpc>
              <a:spcBef>
                <a:spcPts val="600"/>
              </a:spcBef>
              <a:buClr>
                <a:srgbClr val="002060"/>
              </a:buClr>
              <a:buSzPct val="84615"/>
              <a:buFont typeface="Wingdings" panose="05000000000000000000" pitchFamily="2" charset="2"/>
              <a:buChar char="v"/>
              <a:tabLst>
                <a:tab pos="287020" algn="l"/>
              </a:tabLst>
            </a:pPr>
            <a:r>
              <a:rPr sz="2400" dirty="0">
                <a:solidFill>
                  <a:srgbClr val="002060"/>
                </a:solidFill>
                <a:latin typeface="Calibri (Body)"/>
              </a:rPr>
              <a:t>In auto-initialization mode, </a:t>
            </a:r>
            <a:r>
              <a:rPr sz="2400" dirty="0">
                <a:solidFill>
                  <a:srgbClr val="FF0000"/>
                </a:solidFill>
                <a:latin typeface="Calibri (Body)"/>
              </a:rPr>
              <a:t>these registers are  used to reload the CAR and CWCR after the  DMA action is completed</a:t>
            </a:r>
            <a:r>
              <a:rPr sz="2400" dirty="0">
                <a:solidFill>
                  <a:srgbClr val="002060"/>
                </a:solidFill>
                <a:latin typeface="Calibri (Body)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42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938530"/>
            <a:ext cx="8185150" cy="160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346200" indent="-342900">
              <a:lnSpc>
                <a:spcPct val="100000"/>
              </a:lnSpc>
              <a:spcBef>
                <a:spcPts val="105"/>
              </a:spcBef>
              <a:buClr>
                <a:srgbClr val="002060"/>
              </a:buClr>
              <a:buSzPct val="84615"/>
              <a:buFont typeface="Wingdings" panose="05000000000000000000" pitchFamily="2" charset="2"/>
              <a:buChar char="v"/>
              <a:tabLst>
                <a:tab pos="287020" algn="l"/>
              </a:tabLst>
            </a:pPr>
            <a:r>
              <a:rPr sz="2400" dirty="0">
                <a:solidFill>
                  <a:srgbClr val="002060"/>
                </a:solidFill>
                <a:latin typeface="Calibri (Body)"/>
              </a:rPr>
              <a:t>The bus request register is used to request  a </a:t>
            </a:r>
            <a:r>
              <a:rPr sz="2400" dirty="0" smtClean="0">
                <a:solidFill>
                  <a:srgbClr val="FF0000"/>
                </a:solidFill>
                <a:latin typeface="Calibri (Body)"/>
              </a:rPr>
              <a:t>DMA transfer </a:t>
            </a:r>
            <a:r>
              <a:rPr sz="2400" dirty="0">
                <a:solidFill>
                  <a:srgbClr val="FF0000"/>
                </a:solidFill>
                <a:latin typeface="Calibri (Body)"/>
              </a:rPr>
              <a:t>via software.</a:t>
            </a:r>
          </a:p>
          <a:p>
            <a:pPr marL="561340" marR="5080" lvl="1" indent="-228600">
              <a:lnSpc>
                <a:spcPct val="100000"/>
              </a:lnSpc>
              <a:spcBef>
                <a:spcPts val="400"/>
              </a:spcBef>
              <a:buClr>
                <a:srgbClr val="9B2C1F"/>
              </a:buClr>
              <a:buSzPct val="85416"/>
              <a:buFont typeface="Wingdings 2"/>
              <a:buChar char=""/>
              <a:tabLst>
                <a:tab pos="561340" algn="l"/>
              </a:tabLst>
            </a:pPr>
            <a:r>
              <a:rPr sz="2400" dirty="0">
                <a:solidFill>
                  <a:srgbClr val="002060"/>
                </a:solidFill>
                <a:latin typeface="Calibri (Body)"/>
              </a:rPr>
              <a:t>very useful in memory-to-memory transfers, </a:t>
            </a:r>
            <a:r>
              <a:rPr sz="2400" dirty="0">
                <a:solidFill>
                  <a:srgbClr val="FF0000"/>
                </a:solidFill>
                <a:latin typeface="Calibri (Body)"/>
              </a:rPr>
              <a:t>where an  external signal is not available </a:t>
            </a:r>
            <a:r>
              <a:rPr sz="2400" dirty="0">
                <a:solidFill>
                  <a:srgbClr val="002060"/>
                </a:solidFill>
                <a:latin typeface="Calibri (Body)"/>
              </a:rPr>
              <a:t>to begin the DMA transfer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98145"/>
            <a:ext cx="756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02060"/>
                </a:solidFill>
                <a:latin typeface="Calibri (Headings)"/>
              </a:rPr>
              <a:t>BR</a:t>
            </a:r>
          </a:p>
        </p:txBody>
      </p:sp>
      <p:sp>
        <p:nvSpPr>
          <p:cNvPr id="4" name="object 4"/>
          <p:cNvSpPr/>
          <p:nvPr/>
        </p:nvSpPr>
        <p:spPr>
          <a:xfrm>
            <a:off x="709684" y="2980182"/>
            <a:ext cx="7275576" cy="3275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21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609600" y="1080165"/>
            <a:ext cx="8382000" cy="19627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002060"/>
              </a:buClr>
              <a:buSzPct val="84615"/>
              <a:buFont typeface="Wingdings" panose="05000000000000000000" pitchFamily="2" charset="2"/>
              <a:buChar char="v"/>
              <a:tabLst>
                <a:tab pos="287020" algn="l"/>
              </a:tabLst>
            </a:pPr>
            <a:r>
              <a:rPr dirty="0" smtClean="0">
                <a:solidFill>
                  <a:srgbClr val="002060"/>
                </a:solidFill>
                <a:latin typeface="Calibri (Body)"/>
              </a:rPr>
              <a:t>The </a:t>
            </a:r>
            <a:r>
              <a:rPr dirty="0">
                <a:solidFill>
                  <a:srgbClr val="002060"/>
                </a:solidFill>
                <a:latin typeface="Calibri (Body)"/>
              </a:rPr>
              <a:t>mask register set/reset sets or </a:t>
            </a:r>
            <a:r>
              <a:rPr dirty="0">
                <a:solidFill>
                  <a:srgbClr val="FF0000"/>
                </a:solidFill>
                <a:latin typeface="Calibri (Body)"/>
              </a:rPr>
              <a:t>clears the channel  mask</a:t>
            </a:r>
            <a:r>
              <a:rPr dirty="0">
                <a:solidFill>
                  <a:srgbClr val="002060"/>
                </a:solidFill>
                <a:latin typeface="Calibri (Body)"/>
              </a:rPr>
              <a:t>.</a:t>
            </a:r>
          </a:p>
          <a:p>
            <a:pPr marL="675640" lvl="1" indent="-342900">
              <a:lnSpc>
                <a:spcPct val="100000"/>
              </a:lnSpc>
              <a:spcBef>
                <a:spcPts val="405"/>
              </a:spcBef>
              <a:buClr>
                <a:srgbClr val="002060"/>
              </a:buClr>
              <a:buSzPct val="85416"/>
              <a:buFont typeface="Wingdings" panose="05000000000000000000" pitchFamily="2" charset="2"/>
              <a:buChar char="v"/>
              <a:tabLst>
                <a:tab pos="561340" algn="l"/>
              </a:tabLst>
            </a:pPr>
            <a:r>
              <a:rPr sz="2400" dirty="0">
                <a:solidFill>
                  <a:srgbClr val="002060"/>
                </a:solidFill>
                <a:latin typeface="Calibri (Body)"/>
              </a:rPr>
              <a:t>if the </a:t>
            </a:r>
            <a:r>
              <a:rPr sz="2400" dirty="0">
                <a:solidFill>
                  <a:srgbClr val="FF0000"/>
                </a:solidFill>
                <a:latin typeface="Calibri (Body)"/>
              </a:rPr>
              <a:t>mask is set</a:t>
            </a:r>
            <a:r>
              <a:rPr sz="2400" dirty="0">
                <a:solidFill>
                  <a:srgbClr val="002060"/>
                </a:solidFill>
                <a:latin typeface="Calibri (Body)"/>
              </a:rPr>
              <a:t>, the </a:t>
            </a:r>
            <a:r>
              <a:rPr sz="2400" dirty="0">
                <a:solidFill>
                  <a:srgbClr val="FF0000"/>
                </a:solidFill>
                <a:latin typeface="Calibri (Body)"/>
              </a:rPr>
              <a:t>channel is disabled</a:t>
            </a:r>
          </a:p>
          <a:p>
            <a:pPr marL="675640" marR="2306320" lvl="1" indent="-342900">
              <a:lnSpc>
                <a:spcPct val="100000"/>
              </a:lnSpc>
              <a:spcBef>
                <a:spcPts val="395"/>
              </a:spcBef>
              <a:buClr>
                <a:srgbClr val="002060"/>
              </a:buClr>
              <a:buSzPct val="85416"/>
              <a:buFont typeface="Wingdings" panose="05000000000000000000" pitchFamily="2" charset="2"/>
              <a:buChar char="v"/>
              <a:tabLst>
                <a:tab pos="561340" algn="l"/>
              </a:tabLst>
            </a:pPr>
            <a:r>
              <a:rPr sz="2400" dirty="0">
                <a:solidFill>
                  <a:srgbClr val="002060"/>
                </a:solidFill>
                <a:latin typeface="Calibri (Body)"/>
              </a:rPr>
              <a:t>the RESET signal sets </a:t>
            </a:r>
            <a:r>
              <a:rPr sz="2400" dirty="0" smtClean="0">
                <a:solidFill>
                  <a:srgbClr val="002060"/>
                </a:solidFill>
                <a:latin typeface="Calibri (Body)"/>
              </a:rPr>
              <a:t>all</a:t>
            </a:r>
            <a:r>
              <a:rPr lang="en-US" sz="2400" dirty="0" smtClean="0">
                <a:solidFill>
                  <a:srgbClr val="002060"/>
                </a:solidFill>
                <a:latin typeface="Calibri (Body)"/>
              </a:rPr>
              <a:t> channel mask to disable them</a:t>
            </a:r>
            <a:endParaRPr sz="2400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340" y="526745"/>
            <a:ext cx="1518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02060"/>
                </a:solidFill>
                <a:latin typeface="Calibri (Headings)"/>
              </a:rPr>
              <a:t>MRSR</a:t>
            </a:r>
          </a:p>
        </p:txBody>
      </p:sp>
      <p:sp>
        <p:nvSpPr>
          <p:cNvPr id="5" name="object 5"/>
          <p:cNvSpPr/>
          <p:nvPr/>
        </p:nvSpPr>
        <p:spPr>
          <a:xfrm>
            <a:off x="457200" y="3505200"/>
            <a:ext cx="7335901" cy="3121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56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467942"/>
            <a:ext cx="8227060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5"/>
              </a:spcBef>
              <a:buClr>
                <a:srgbClr val="002060"/>
              </a:buClr>
              <a:buSzPct val="84615"/>
              <a:buFont typeface="Wingdings" panose="05000000000000000000" pitchFamily="2" charset="2"/>
              <a:buChar char="v"/>
              <a:tabLst>
                <a:tab pos="287020" algn="l"/>
              </a:tabLst>
            </a:pPr>
            <a:r>
              <a:rPr sz="2400" dirty="0">
                <a:solidFill>
                  <a:srgbClr val="002060"/>
                </a:solidFill>
                <a:latin typeface="Calibri (Body)"/>
              </a:rPr>
              <a:t>The </a:t>
            </a:r>
            <a:r>
              <a:rPr sz="2400" dirty="0">
                <a:solidFill>
                  <a:srgbClr val="FF0000"/>
                </a:solidFill>
                <a:latin typeface="Calibri (Body)"/>
              </a:rPr>
              <a:t>mask register </a:t>
            </a:r>
            <a:r>
              <a:rPr sz="2400" dirty="0">
                <a:solidFill>
                  <a:srgbClr val="002060"/>
                </a:solidFill>
                <a:latin typeface="Calibri (Body)"/>
              </a:rPr>
              <a:t>clears or sets all </a:t>
            </a:r>
            <a:r>
              <a:rPr sz="2400" dirty="0" smtClean="0">
                <a:solidFill>
                  <a:srgbClr val="002060"/>
                </a:solidFill>
                <a:latin typeface="Calibri (Body)"/>
              </a:rPr>
              <a:t>of</a:t>
            </a:r>
            <a:r>
              <a:rPr lang="en-US" sz="2400" dirty="0" smtClean="0">
                <a:solidFill>
                  <a:srgbClr val="002060"/>
                </a:solidFill>
                <a:latin typeface="Calibri (Body)"/>
              </a:rPr>
              <a:t> </a:t>
            </a:r>
            <a:r>
              <a:rPr sz="2400" dirty="0" smtClean="0">
                <a:solidFill>
                  <a:srgbClr val="002060"/>
                </a:solidFill>
                <a:latin typeface="Calibri (Body)"/>
              </a:rPr>
              <a:t>the </a:t>
            </a:r>
            <a:r>
              <a:rPr sz="2400" dirty="0">
                <a:solidFill>
                  <a:srgbClr val="002060"/>
                </a:solidFill>
                <a:latin typeface="Calibri (Body)"/>
              </a:rPr>
              <a:t>masks with one command </a:t>
            </a:r>
            <a:r>
              <a:rPr sz="2400" dirty="0">
                <a:solidFill>
                  <a:srgbClr val="FF0000"/>
                </a:solidFill>
                <a:latin typeface="Calibri (Body)"/>
              </a:rPr>
              <a:t>instead of individual  channels</a:t>
            </a:r>
            <a:r>
              <a:rPr sz="2400" dirty="0">
                <a:solidFill>
                  <a:srgbClr val="002060"/>
                </a:solidFill>
                <a:latin typeface="Calibri (Body)"/>
              </a:rPr>
              <a:t>, as with the MRSR.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526745"/>
            <a:ext cx="1153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02060"/>
                </a:solidFill>
                <a:latin typeface="Calibri (Headings)"/>
              </a:rPr>
              <a:t>MSR</a:t>
            </a:r>
          </a:p>
        </p:txBody>
      </p:sp>
      <p:sp>
        <p:nvSpPr>
          <p:cNvPr id="4" name="object 4"/>
          <p:cNvSpPr/>
          <p:nvPr/>
        </p:nvSpPr>
        <p:spPr>
          <a:xfrm>
            <a:off x="753745" y="2895600"/>
            <a:ext cx="733425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27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315" y="1014730"/>
            <a:ext cx="4271010" cy="45993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002060"/>
              </a:buClr>
              <a:buSzPct val="84615"/>
              <a:buFont typeface="Wingdings" panose="05000000000000000000" pitchFamily="2" charset="2"/>
              <a:buChar char="v"/>
              <a:tabLst>
                <a:tab pos="287020" algn="l"/>
              </a:tabLst>
            </a:pPr>
            <a:r>
              <a:rPr sz="2400" dirty="0">
                <a:solidFill>
                  <a:srgbClr val="002060"/>
                </a:solidFill>
                <a:latin typeface="Calibri (Body)"/>
              </a:rPr>
              <a:t>The status register shows  status of </a:t>
            </a:r>
            <a:r>
              <a:rPr sz="2400" dirty="0">
                <a:solidFill>
                  <a:srgbClr val="FF0000"/>
                </a:solidFill>
                <a:latin typeface="Calibri (Body)"/>
              </a:rPr>
              <a:t>each DMA  channel</a:t>
            </a:r>
            <a:r>
              <a:rPr sz="2400" dirty="0">
                <a:solidFill>
                  <a:srgbClr val="002060"/>
                </a:solidFill>
                <a:latin typeface="Calibri (Body)"/>
              </a:rPr>
              <a:t>. The TC bits  indicate if the </a:t>
            </a:r>
            <a:r>
              <a:rPr sz="2400" dirty="0">
                <a:solidFill>
                  <a:srgbClr val="FF0000"/>
                </a:solidFill>
                <a:latin typeface="Calibri (Body)"/>
              </a:rPr>
              <a:t>channel</a:t>
            </a:r>
            <a:r>
              <a:rPr sz="2400" dirty="0">
                <a:solidFill>
                  <a:srgbClr val="002060"/>
                </a:solidFill>
                <a:latin typeface="Calibri (Body)"/>
              </a:rPr>
              <a:t> has  reached its </a:t>
            </a:r>
            <a:r>
              <a:rPr sz="2400" dirty="0">
                <a:solidFill>
                  <a:srgbClr val="FF0000"/>
                </a:solidFill>
                <a:latin typeface="Calibri (Body)"/>
              </a:rPr>
              <a:t>terminal count</a:t>
            </a:r>
            <a:r>
              <a:rPr sz="2400" dirty="0">
                <a:solidFill>
                  <a:srgbClr val="002060"/>
                </a:solidFill>
                <a:latin typeface="Calibri (Body)"/>
              </a:rPr>
              <a:t>  </a:t>
            </a:r>
            <a:r>
              <a:rPr sz="2400" dirty="0">
                <a:solidFill>
                  <a:srgbClr val="FF0000"/>
                </a:solidFill>
                <a:latin typeface="Calibri (Body)"/>
              </a:rPr>
              <a:t>(transferred all its bytes)</a:t>
            </a:r>
            <a:r>
              <a:rPr sz="2400" dirty="0">
                <a:solidFill>
                  <a:srgbClr val="002060"/>
                </a:solidFill>
                <a:latin typeface="Calibri (Body)"/>
              </a:rPr>
              <a:t>.</a:t>
            </a:r>
          </a:p>
          <a:p>
            <a:pPr marL="355600" marR="62230" indent="-342900">
              <a:lnSpc>
                <a:spcPct val="100000"/>
              </a:lnSpc>
              <a:spcBef>
                <a:spcPts val="600"/>
              </a:spcBef>
              <a:buClr>
                <a:srgbClr val="002060"/>
              </a:buClr>
              <a:buSzPct val="84615"/>
              <a:buFont typeface="Wingdings" panose="05000000000000000000" pitchFamily="2" charset="2"/>
              <a:buChar char="v"/>
              <a:tabLst>
                <a:tab pos="287020" algn="l"/>
              </a:tabLst>
            </a:pPr>
            <a:r>
              <a:rPr sz="2400" dirty="0">
                <a:solidFill>
                  <a:srgbClr val="FF0000"/>
                </a:solidFill>
                <a:latin typeface="Calibri (Body)"/>
              </a:rPr>
              <a:t>When the terminal count is  reached, the DMA transfer  is terminated </a:t>
            </a:r>
            <a:endParaRPr lang="en-US" sz="2400" dirty="0" smtClean="0">
              <a:solidFill>
                <a:srgbClr val="FF0000"/>
              </a:solidFill>
              <a:latin typeface="Calibri (Body)"/>
            </a:endParaRPr>
          </a:p>
          <a:p>
            <a:pPr marL="355600" marR="62230" indent="-342900">
              <a:lnSpc>
                <a:spcPct val="100000"/>
              </a:lnSpc>
              <a:spcBef>
                <a:spcPts val="600"/>
              </a:spcBef>
              <a:buClr>
                <a:srgbClr val="002060"/>
              </a:buClr>
              <a:buSzPct val="84615"/>
              <a:buFont typeface="Wingdings" panose="05000000000000000000" pitchFamily="2" charset="2"/>
              <a:buChar char="v"/>
              <a:tabLst>
                <a:tab pos="287020" algn="l"/>
              </a:tabLst>
            </a:pPr>
            <a:r>
              <a:rPr sz="2400" dirty="0" smtClean="0">
                <a:solidFill>
                  <a:srgbClr val="FF0000"/>
                </a:solidFill>
                <a:latin typeface="Calibri (Body)"/>
              </a:rPr>
              <a:t>The </a:t>
            </a:r>
            <a:r>
              <a:rPr sz="2400" dirty="0">
                <a:solidFill>
                  <a:srgbClr val="FF0000"/>
                </a:solidFill>
                <a:latin typeface="Calibri (Body)"/>
              </a:rPr>
              <a:t>request bits indicate  </a:t>
            </a:r>
            <a:r>
              <a:rPr sz="2400" dirty="0" smtClean="0">
                <a:solidFill>
                  <a:srgbClr val="FF0000"/>
                </a:solidFill>
                <a:latin typeface="Calibri (Body)"/>
              </a:rPr>
              <a:t>whether</a:t>
            </a:r>
            <a:r>
              <a:rPr lang="en-US" sz="2400" dirty="0" smtClean="0">
                <a:solidFill>
                  <a:srgbClr val="FF0000"/>
                </a:solidFill>
                <a:latin typeface="Calibri (Body)"/>
              </a:rPr>
              <a:t> </a:t>
            </a:r>
            <a:r>
              <a:rPr sz="2400" dirty="0" smtClean="0">
                <a:solidFill>
                  <a:srgbClr val="FF0000"/>
                </a:solidFill>
                <a:latin typeface="Calibri (Body)"/>
              </a:rPr>
              <a:t>the </a:t>
            </a:r>
            <a:r>
              <a:rPr sz="2400" dirty="0">
                <a:solidFill>
                  <a:srgbClr val="FF0000"/>
                </a:solidFill>
                <a:latin typeface="Calibri (Body)"/>
              </a:rPr>
              <a:t>DREQ input </a:t>
            </a:r>
            <a:r>
              <a:rPr lang="en-US" sz="2400" dirty="0" smtClean="0">
                <a:solidFill>
                  <a:srgbClr val="FF0000"/>
                </a:solidFill>
                <a:latin typeface="Calibri (Body)"/>
              </a:rPr>
              <a:t>is </a:t>
            </a:r>
            <a:r>
              <a:rPr sz="2400" dirty="0" smtClean="0">
                <a:solidFill>
                  <a:srgbClr val="FF0000"/>
                </a:solidFill>
                <a:latin typeface="Calibri (Body)"/>
              </a:rPr>
              <a:t>given</a:t>
            </a:r>
            <a:endParaRPr sz="2400" dirty="0">
              <a:solidFill>
                <a:srgbClr val="FF0000"/>
              </a:solidFill>
              <a:latin typeface="Calibri (Body)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98145"/>
            <a:ext cx="7308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02060"/>
                </a:solidFill>
                <a:latin typeface="Calibri (Headings)"/>
              </a:rPr>
              <a:t>SR</a:t>
            </a:r>
          </a:p>
        </p:txBody>
      </p:sp>
      <p:sp>
        <p:nvSpPr>
          <p:cNvPr id="4" name="object 4"/>
          <p:cNvSpPr/>
          <p:nvPr/>
        </p:nvSpPr>
        <p:spPr>
          <a:xfrm>
            <a:off x="4663812" y="1519738"/>
            <a:ext cx="3797300" cy="411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46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Content Placeholder 3" descr="SAVE0048.BMP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00200"/>
            <a:ext cx="7696200" cy="4953000"/>
          </a:xfr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1084" y="304800"/>
            <a:ext cx="6172200" cy="762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Calibri (Headings)"/>
              </a:rPr>
              <a:t>Direct memory access</a:t>
            </a:r>
            <a:endParaRPr lang="en-US" sz="4000" dirty="0">
              <a:solidFill>
                <a:srgbClr val="002060"/>
              </a:solidFill>
              <a:latin typeface="Calibri (Headings)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1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172200" cy="762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Calibri (Headings)"/>
              </a:rPr>
              <a:t>Direct memory access</a:t>
            </a:r>
            <a:endParaRPr lang="en-US" sz="4000" dirty="0">
              <a:solidFill>
                <a:srgbClr val="002060"/>
              </a:solidFill>
              <a:latin typeface="Calibri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848600" cy="5486400"/>
          </a:xfrm>
        </p:spPr>
        <p:txBody>
          <a:bodyPr/>
          <a:lstStyle/>
          <a:p>
            <a:pPr marL="342900" lvl="1" indent="-342900" algn="just">
              <a:buClr>
                <a:srgbClr val="002060"/>
              </a:buClr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2060"/>
                </a:solidFill>
                <a:latin typeface="Calibri (Body)"/>
              </a:rPr>
              <a:t>An important aspect governing the Computer System performance is the transfer of data between memory and I/O devices.</a:t>
            </a:r>
          </a:p>
          <a:p>
            <a:pPr marL="342900" lvl="1" indent="-342900" algn="just">
              <a:buClr>
                <a:srgbClr val="002060"/>
              </a:buClr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2060"/>
                </a:solidFill>
                <a:latin typeface="Calibri (Body)"/>
              </a:rPr>
              <a:t>The operation involves loading programs or data files from disk into memory, saving file on disk, and accessing virtual memory pages on any secondary storage medium.</a:t>
            </a:r>
          </a:p>
          <a:p>
            <a:pPr algn="just">
              <a:buClr>
                <a:srgbClr val="002060"/>
              </a:buClr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Calibri (Body)"/>
              </a:rPr>
              <a:t>Consider a typical system consisting of a CPU, memory and one or more input/output devices. Assume one of the I/O devices is a disk drive and that the computer must load a program from this drive into memory.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772400" cy="5410200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Calibri (Body)"/>
              </a:rPr>
              <a:t>When the system is first turned on, the switches are in the up position, so the buses are connected from the microprocessor to system memory and peripherals.</a:t>
            </a:r>
          </a:p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Calibri (Body)"/>
              </a:rPr>
              <a:t>To read a disk file </a:t>
            </a:r>
            <a:r>
              <a:rPr lang="en-US" dirty="0" smtClean="0">
                <a:solidFill>
                  <a:srgbClr val="FF0000"/>
                </a:solidFill>
                <a:latin typeface="Calibri (Body)"/>
              </a:rPr>
              <a:t>a series of commands is sent to the smart disk controller device</a:t>
            </a:r>
            <a:r>
              <a:rPr lang="en-US" dirty="0" smtClean="0">
                <a:solidFill>
                  <a:srgbClr val="002060"/>
                </a:solidFill>
                <a:latin typeface="Calibri (Body)"/>
              </a:rPr>
              <a:t>, telling it to find and read the desired block of data from the disk.</a:t>
            </a:r>
          </a:p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Calibri (Body)"/>
              </a:rPr>
              <a:t>When the disk controller has the first byte of data </a:t>
            </a:r>
            <a:r>
              <a:rPr lang="en-US" dirty="0" smtClean="0">
                <a:solidFill>
                  <a:srgbClr val="FF0000"/>
                </a:solidFill>
                <a:latin typeface="Calibri (Body)"/>
              </a:rPr>
              <a:t>from</a:t>
            </a:r>
            <a:r>
              <a:rPr lang="en-US" dirty="0" smtClean="0">
                <a:solidFill>
                  <a:srgbClr val="002060"/>
                </a:solidFill>
                <a:latin typeface="Calibri (Body)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libri (Body)"/>
              </a:rPr>
              <a:t>the disk block ready</a:t>
            </a:r>
            <a:r>
              <a:rPr lang="en-US" dirty="0" smtClean="0">
                <a:solidFill>
                  <a:srgbClr val="002060"/>
                </a:solidFill>
                <a:latin typeface="Calibri (Body)"/>
              </a:rPr>
              <a:t>, it sends a DMA request, DREQ, signal to the DMA controller.</a:t>
            </a:r>
          </a:p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Calibri (Body)"/>
              </a:rPr>
              <a:t>If that input of the </a:t>
            </a:r>
            <a:r>
              <a:rPr lang="en-US" dirty="0" smtClean="0">
                <a:solidFill>
                  <a:srgbClr val="FF0000"/>
                </a:solidFill>
                <a:latin typeface="Calibri (Body)"/>
              </a:rPr>
              <a:t>DMA controller is unmasked</a:t>
            </a:r>
            <a:r>
              <a:rPr lang="en-US" dirty="0" smtClean="0">
                <a:solidFill>
                  <a:srgbClr val="002060"/>
                </a:solidFill>
                <a:latin typeface="Calibri (Body)"/>
              </a:rPr>
              <a:t>, the DMA controller will send a hold-request, HRQ, signal to the microprocessor HOLD input.</a:t>
            </a:r>
            <a:endParaRPr lang="en-US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172200" cy="762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Calibri (Headings)"/>
              </a:rPr>
              <a:t>Direct memory access</a:t>
            </a:r>
            <a:endParaRPr lang="en-US" sz="4000" dirty="0">
              <a:solidFill>
                <a:srgbClr val="002060"/>
              </a:solidFill>
              <a:latin typeface="Calibri (Headings)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3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848600" cy="5562600"/>
          </a:xfrm>
        </p:spPr>
        <p:txBody>
          <a:bodyPr/>
          <a:lstStyle/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Calibri (Body)"/>
              </a:rPr>
              <a:t>The microprocessor will respond to this input by floating its buses and sending out a hold-acknowledge signal, HLDA. To the DMA controller.</a:t>
            </a:r>
          </a:p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Calibri (Body)"/>
              </a:rPr>
              <a:t>When the DMA controller receives the </a:t>
            </a:r>
            <a:r>
              <a:rPr lang="en-US" smtClean="0">
                <a:solidFill>
                  <a:srgbClr val="002060"/>
                </a:solidFill>
                <a:latin typeface="Calibri (Body)"/>
              </a:rPr>
              <a:t>HLDA </a:t>
            </a:r>
            <a:r>
              <a:rPr lang="en-US" smtClean="0">
                <a:solidFill>
                  <a:srgbClr val="002060"/>
                </a:solidFill>
                <a:latin typeface="Calibri (Body)"/>
              </a:rPr>
              <a:t>signal, </a:t>
            </a:r>
            <a:r>
              <a:rPr lang="en-US" dirty="0" smtClean="0">
                <a:solidFill>
                  <a:srgbClr val="FF0000"/>
                </a:solidFill>
                <a:latin typeface="Calibri (Body)"/>
              </a:rPr>
              <a:t>it will send out a control signal</a:t>
            </a:r>
            <a:r>
              <a:rPr lang="en-US" dirty="0" smtClean="0">
                <a:solidFill>
                  <a:srgbClr val="002060"/>
                </a:solidFill>
                <a:latin typeface="Calibri (Body)"/>
              </a:rPr>
              <a:t> which throws the three bus </a:t>
            </a:r>
            <a:r>
              <a:rPr lang="en-US" dirty="0" smtClean="0">
                <a:solidFill>
                  <a:srgbClr val="FF0000"/>
                </a:solidFill>
                <a:latin typeface="Calibri (Body)"/>
              </a:rPr>
              <a:t>switches down </a:t>
            </a:r>
            <a:r>
              <a:rPr lang="en-US" dirty="0" smtClean="0">
                <a:solidFill>
                  <a:srgbClr val="002060"/>
                </a:solidFill>
                <a:latin typeface="Calibri (Body)"/>
              </a:rPr>
              <a:t>to their DMA position.</a:t>
            </a:r>
          </a:p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Calibri (Body)"/>
              </a:rPr>
              <a:t>This disconnects the processor from the buses and connects the DMA controller to the buses.</a:t>
            </a:r>
          </a:p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Calibri (Body)"/>
              </a:rPr>
              <a:t>When the DMA controller gets control of the buses, it sends out the memory address where the first byte of data from the disk controller is to be written.</a:t>
            </a:r>
          </a:p>
          <a:p>
            <a:pPr>
              <a:buClr>
                <a:srgbClr val="002060"/>
              </a:buClr>
              <a:buSzPct val="100000"/>
              <a:buFont typeface="Wingdings" pitchFamily="2" charset="2"/>
              <a:buChar char="v"/>
            </a:pPr>
            <a:endParaRPr lang="en-US" dirty="0" smtClean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172200" cy="762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Calibri (Headings)"/>
              </a:rPr>
              <a:t>Direct memory access</a:t>
            </a:r>
            <a:endParaRPr lang="en-US" sz="4000" dirty="0">
              <a:solidFill>
                <a:srgbClr val="002060"/>
              </a:solidFill>
              <a:latin typeface="Calibri (Headings)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1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001000" cy="5486400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Calibri (Body)"/>
              </a:rPr>
              <a:t>Next the DMA controller sends a DMA-acknowledge, DACKO, signal to the disk controller device to tell it to get ready to output the byte.</a:t>
            </a:r>
          </a:p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Calibri (Body)"/>
              </a:rPr>
              <a:t>Finally the DMA controller asserts both the MEMW and the IOR lines on the control bus.</a:t>
            </a:r>
          </a:p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Calibri (Body)"/>
              </a:rPr>
              <a:t>The byte of data then  is transferred directly from the disk controller to the memory location without passing through the CPU or the DMA controller.</a:t>
            </a:r>
          </a:p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Calibri (Body)"/>
              </a:rPr>
              <a:t>When the data transfer is complete, the DMA controller </a:t>
            </a:r>
            <a:r>
              <a:rPr lang="en-US" dirty="0" err="1" smtClean="0">
                <a:solidFill>
                  <a:srgbClr val="002060"/>
                </a:solidFill>
                <a:latin typeface="Calibri (Body)"/>
              </a:rPr>
              <a:t>unasserts</a:t>
            </a:r>
            <a:r>
              <a:rPr lang="en-US" dirty="0" smtClean="0">
                <a:solidFill>
                  <a:srgbClr val="002060"/>
                </a:solidFill>
                <a:latin typeface="Calibri (Body)"/>
              </a:rPr>
              <a:t> its hold-request signal to the processor and releases the buses.</a:t>
            </a:r>
            <a:endParaRPr lang="en-US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172200" cy="762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Calibri (Headings)"/>
              </a:rPr>
              <a:t>Direct memory access</a:t>
            </a:r>
            <a:endParaRPr lang="en-US" sz="4000" dirty="0">
              <a:solidFill>
                <a:srgbClr val="002060"/>
              </a:solidFill>
              <a:latin typeface="Calibri (Headings)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63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4873752"/>
          </a:xfrm>
        </p:spPr>
        <p:txBody>
          <a:bodyPr/>
          <a:lstStyle/>
          <a:p>
            <a:pPr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Calibri (Body)"/>
              </a:rPr>
              <a:t>A DMA transfer from memory to the disk controller proceeds in a similar manner except that the DMA controller asserts the memory-read control signal, MEMR and the output-write control signal, IOW.</a:t>
            </a:r>
            <a:endParaRPr lang="en-US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172200" cy="762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Calibri (Headings)"/>
              </a:rPr>
              <a:t>Direct memory access</a:t>
            </a:r>
            <a:endParaRPr lang="en-US" sz="4000" dirty="0">
              <a:solidFill>
                <a:srgbClr val="002060"/>
              </a:solidFill>
              <a:latin typeface="Calibri (Headings)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55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1430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alibri (Headings)"/>
              </a:rPr>
              <a:t>DMA TRANSFER TIMING DIAGRAM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6889">
            <a:off x="303500" y="1381123"/>
            <a:ext cx="7966441" cy="523257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80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1430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alibri (Headings)"/>
              </a:rPr>
              <a:t>DMA TRANSFER TIMING DIAGRAM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Calibri (Body)"/>
              </a:rPr>
              <a:t>See the details from </a:t>
            </a:r>
            <a:r>
              <a:rPr lang="en-US" smtClean="0">
                <a:solidFill>
                  <a:srgbClr val="002060"/>
                </a:solidFill>
                <a:latin typeface="Calibri (Body)"/>
              </a:rPr>
              <a:t>Book Chapter 11 </a:t>
            </a:r>
            <a:r>
              <a:rPr lang="en-US" dirty="0">
                <a:solidFill>
                  <a:srgbClr val="002060"/>
                </a:solidFill>
                <a:latin typeface="Calibri (Body)"/>
              </a:rPr>
              <a:t>(D.V. Hall)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23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2209800"/>
            <a:ext cx="6790944" cy="1905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smtClean="0"/>
              <a:t>Thank You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9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924800" cy="5638800"/>
          </a:xfrm>
        </p:spPr>
        <p:txBody>
          <a:bodyPr>
            <a:noAutofit/>
          </a:bodyPr>
          <a:lstStyle/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  <a:latin typeface="Calibri (Body)"/>
              </a:rPr>
              <a:t>The CPU would read the first byte of the program and then write that byte to memory</a:t>
            </a:r>
            <a:r>
              <a:rPr lang="en-US" dirty="0" smtClean="0">
                <a:solidFill>
                  <a:srgbClr val="002060"/>
                </a:solidFill>
                <a:latin typeface="Calibri (Body)"/>
              </a:rPr>
              <a:t>. Then it would do the same for the second byte, until it had loaded the entire program into memory.</a:t>
            </a:r>
          </a:p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Calibri (Body)"/>
              </a:rPr>
              <a:t>This process proves to be inefficient. Loading data into, and then writing data out of the CPU significantly </a:t>
            </a:r>
            <a:r>
              <a:rPr lang="en-US" dirty="0" smtClean="0">
                <a:solidFill>
                  <a:srgbClr val="FF0000"/>
                </a:solidFill>
                <a:latin typeface="Calibri (Body)"/>
              </a:rPr>
              <a:t>slows down the transfer</a:t>
            </a:r>
            <a:r>
              <a:rPr lang="en-US" dirty="0" smtClean="0">
                <a:solidFill>
                  <a:srgbClr val="002060"/>
                </a:solidFill>
                <a:latin typeface="Calibri (Body)"/>
              </a:rPr>
              <a:t>. The CPU does not modify the data at all, so it only serves as an additional stop for data on the way to it’s final destination.</a:t>
            </a:r>
          </a:p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Calibri (Body)"/>
              </a:rPr>
              <a:t>The process would be much quicker if we could bypass the CPU &amp; transfer data directly from the I/O device to memory.</a:t>
            </a:r>
          </a:p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Calibri (Body)"/>
              </a:rPr>
              <a:t>Direct Memory Access does exactly that.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172200" cy="762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Calibri (Headings)"/>
              </a:rPr>
              <a:t>Direct memory access</a:t>
            </a:r>
            <a:endParaRPr lang="en-US" sz="4000" dirty="0">
              <a:solidFill>
                <a:srgbClr val="002060"/>
              </a:solidFill>
              <a:latin typeface="Calibri (Headings)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001000" cy="5410200"/>
          </a:xfrm>
        </p:spPr>
        <p:txBody>
          <a:bodyPr/>
          <a:lstStyle/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Calibri (Body)"/>
              </a:rPr>
              <a:t>A DMA controller implements direct memory access in a computer system.</a:t>
            </a:r>
          </a:p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Calibri (Body)"/>
              </a:rPr>
              <a:t>It connects directly to the I/O device at one end and the system buses at the other end. It also interacts with the CPU, both via the system buses and two new direct connections.</a:t>
            </a:r>
          </a:p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Calibri (Body)"/>
              </a:rPr>
              <a:t>It is sometimes referred to as a channel. In an alternate configuration, the DMA controller may be incorporated directly into the I/O device.</a:t>
            </a:r>
            <a:endParaRPr lang="en-US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172200" cy="762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Calibri (Headings)"/>
              </a:rPr>
              <a:t>Direct memory access</a:t>
            </a:r>
            <a:endParaRPr lang="en-US" sz="4000" dirty="0">
              <a:solidFill>
                <a:srgbClr val="002060"/>
              </a:solidFill>
              <a:latin typeface="Calibri (Headings)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848600" cy="53340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 Direct memory access (DMA) </a:t>
            </a:r>
            <a:r>
              <a:rPr lang="en-US" dirty="0" smtClean="0">
                <a:solidFill>
                  <a:srgbClr val="002060"/>
                </a:solidFill>
                <a:latin typeface="Calibri (Body)"/>
              </a:rPr>
              <a:t>is a process in which an external device takes over the control of system bus from the CPU.</a:t>
            </a:r>
          </a:p>
          <a:p>
            <a:pPr algn="just">
              <a:lnSpc>
                <a:spcPct val="110000"/>
              </a:lnSpc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  <a:latin typeface="Calibri (Body)"/>
              </a:rPr>
              <a:t> DMA is for </a:t>
            </a:r>
            <a:r>
              <a:rPr lang="en-US" b="1" dirty="0" smtClean="0">
                <a:solidFill>
                  <a:srgbClr val="FF0000"/>
                </a:solidFill>
                <a:latin typeface="Calibri (Body)"/>
              </a:rPr>
              <a:t>high-speed data transfer</a:t>
            </a:r>
            <a:r>
              <a:rPr lang="en-US" dirty="0" smtClean="0">
                <a:solidFill>
                  <a:srgbClr val="FF0000"/>
                </a:solidFill>
                <a:latin typeface="Calibri (Body)"/>
              </a:rPr>
              <a:t> from/to mass storage peripherals, e.g. hard disk  drive, magnetic tape, CD-ROM, and sometimes video controllers.</a:t>
            </a:r>
          </a:p>
          <a:p>
            <a:pPr algn="just">
              <a:lnSpc>
                <a:spcPct val="110000"/>
              </a:lnSpc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Calibri (Body)"/>
              </a:rPr>
              <a:t>The basic idea of </a:t>
            </a:r>
            <a:r>
              <a:rPr lang="en-US" b="1" dirty="0" smtClean="0">
                <a:solidFill>
                  <a:srgbClr val="002060"/>
                </a:solidFill>
                <a:latin typeface="Calibri (Body)"/>
              </a:rPr>
              <a:t>DMA </a:t>
            </a:r>
            <a:r>
              <a:rPr lang="en-US" dirty="0" smtClean="0">
                <a:solidFill>
                  <a:srgbClr val="002060"/>
                </a:solidFill>
                <a:latin typeface="Calibri (Body)"/>
              </a:rPr>
              <a:t>is to transfer </a:t>
            </a:r>
            <a:r>
              <a:rPr lang="en-US" dirty="0" smtClean="0">
                <a:solidFill>
                  <a:srgbClr val="FF0000"/>
                </a:solidFill>
                <a:latin typeface="Calibri (Body)"/>
              </a:rPr>
              <a:t>blocks of data </a:t>
            </a:r>
            <a:r>
              <a:rPr lang="en-US" dirty="0" smtClean="0">
                <a:solidFill>
                  <a:srgbClr val="002060"/>
                </a:solidFill>
                <a:latin typeface="Calibri (Body)"/>
              </a:rPr>
              <a:t>directly between memory and peripherals. The data don’t go through the microprocessor but the data bus is occupied</a:t>
            </a:r>
          </a:p>
          <a:p>
            <a:pPr algn="just">
              <a:lnSpc>
                <a:spcPct val="110000"/>
              </a:lnSpc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Calibri (Body)"/>
              </a:rPr>
              <a:t>“Normal” transfer of one data byte takes up to </a:t>
            </a:r>
            <a:r>
              <a:rPr lang="en-US" dirty="0" smtClean="0">
                <a:solidFill>
                  <a:srgbClr val="FF0000"/>
                </a:solidFill>
                <a:latin typeface="Calibri (Body)"/>
              </a:rPr>
              <a:t>29</a:t>
            </a:r>
            <a:r>
              <a:rPr lang="en-US" dirty="0" smtClean="0">
                <a:solidFill>
                  <a:srgbClr val="002060"/>
                </a:solidFill>
                <a:latin typeface="Calibri (Body)"/>
              </a:rPr>
              <a:t> clock cycles. The DMA transfer requires only </a:t>
            </a:r>
            <a:r>
              <a:rPr lang="en-US" dirty="0" smtClean="0">
                <a:solidFill>
                  <a:srgbClr val="FF0000"/>
                </a:solidFill>
                <a:latin typeface="Calibri (Body)"/>
              </a:rPr>
              <a:t>5</a:t>
            </a:r>
            <a:r>
              <a:rPr lang="en-US" dirty="0" smtClean="0">
                <a:solidFill>
                  <a:srgbClr val="002060"/>
                </a:solidFill>
                <a:latin typeface="Calibri (Body)"/>
              </a:rPr>
              <a:t> clock cycles.</a:t>
            </a:r>
          </a:p>
          <a:p>
            <a:pPr algn="just">
              <a:lnSpc>
                <a:spcPct val="110000"/>
              </a:lnSpc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Calibri (Body)"/>
              </a:rPr>
              <a:t>Nowadays, DMA can transfer data as fast as </a:t>
            </a:r>
            <a:r>
              <a:rPr lang="en-US" dirty="0" smtClean="0">
                <a:solidFill>
                  <a:srgbClr val="FF0000"/>
                </a:solidFill>
                <a:latin typeface="Calibri (Body)"/>
              </a:rPr>
              <a:t>60 M byte </a:t>
            </a:r>
            <a:r>
              <a:rPr lang="en-US" dirty="0" smtClean="0">
                <a:solidFill>
                  <a:srgbClr val="002060"/>
                </a:solidFill>
                <a:latin typeface="Calibri (Body)"/>
              </a:rPr>
              <a:t>per second. The transfer rate is limited by the speed of memory and peripheral devices.</a:t>
            </a:r>
          </a:p>
          <a:p>
            <a:pPr>
              <a:lnSpc>
                <a:spcPct val="110000"/>
              </a:lnSpc>
              <a:buClr>
                <a:srgbClr val="002060"/>
              </a:buClr>
              <a:buSzPct val="100000"/>
              <a:buFont typeface="Wingdings" pitchFamily="2" charset="2"/>
              <a:buChar char="v"/>
            </a:pPr>
            <a:endParaRPr lang="en-US" dirty="0" smtClean="0">
              <a:solidFill>
                <a:srgbClr val="002060"/>
              </a:solidFill>
              <a:latin typeface="Calibri (Body)"/>
            </a:endParaRPr>
          </a:p>
          <a:p>
            <a:pPr>
              <a:lnSpc>
                <a:spcPct val="110000"/>
              </a:lnSpc>
            </a:pPr>
            <a:endParaRPr lang="en-US" dirty="0" smtClean="0">
              <a:solidFill>
                <a:srgbClr val="002060"/>
              </a:solidFill>
              <a:latin typeface="Calibri (Body)"/>
            </a:endParaRPr>
          </a:p>
          <a:p>
            <a:pPr>
              <a:lnSpc>
                <a:spcPct val="110000"/>
              </a:lnSpc>
              <a:buNone/>
            </a:pPr>
            <a:endParaRPr lang="en-US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172200" cy="762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Calibri (Headings)"/>
              </a:rPr>
              <a:t>Direct memory access</a:t>
            </a:r>
            <a:endParaRPr lang="en-US" sz="4000" dirty="0">
              <a:solidFill>
                <a:srgbClr val="002060"/>
              </a:solidFill>
              <a:latin typeface="Calibri (Headings)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001000" cy="5105400"/>
          </a:xfrm>
        </p:spPr>
        <p:txBody>
          <a:bodyPr/>
          <a:lstStyle/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Calibri (Body)"/>
              </a:rPr>
              <a:t>In a word the DMA controller temporarily borrows the data bus, address bus and control bus from the microprocessor and transfers the data bytes directly from the disk to a series of memory locations.</a:t>
            </a:r>
          </a:p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Calibri (Body)"/>
              </a:rPr>
              <a:t>The data transfer is handled totally in hardware.</a:t>
            </a:r>
          </a:p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Calibri (Body)"/>
              </a:rPr>
              <a:t>It is much faster than it would be if done by program instructions.</a:t>
            </a:r>
          </a:p>
          <a:p>
            <a:pPr algn="just">
              <a:buClr>
                <a:srgbClr val="002060"/>
              </a:buClr>
              <a:buSzPct val="100000"/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Calibri (Body)"/>
              </a:rPr>
              <a:t>A DMA controller can also transfer data from memory to a port.</a:t>
            </a:r>
            <a:endParaRPr lang="en-US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172200" cy="762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Calibri (Headings)"/>
              </a:rPr>
              <a:t>Direct memory access</a:t>
            </a:r>
            <a:endParaRPr lang="en-US" sz="4000" dirty="0">
              <a:solidFill>
                <a:srgbClr val="002060"/>
              </a:solidFill>
              <a:latin typeface="Calibri (Headings)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Calibri (Headings)"/>
              </a:rPr>
              <a:t>Pin Diagram</a:t>
            </a:r>
          </a:p>
        </p:txBody>
      </p:sp>
      <p:pic>
        <p:nvPicPr>
          <p:cNvPr id="28675" name="Content Placeholder 3" descr="220px-Intel_8237.svg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1981200"/>
            <a:ext cx="2895600" cy="38862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6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534400" cy="625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7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7620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1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5519</TotalTime>
  <Words>1139</Words>
  <Application>Microsoft Office PowerPoint</Application>
  <PresentationFormat>On-screen Show (4:3)</PresentationFormat>
  <Paragraphs>112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宋体</vt:lpstr>
      <vt:lpstr>Arial</vt:lpstr>
      <vt:lpstr>Calibri</vt:lpstr>
      <vt:lpstr>Calibri (Body)</vt:lpstr>
      <vt:lpstr>Calibri (Headings)</vt:lpstr>
      <vt:lpstr>Century Schoolbook</vt:lpstr>
      <vt:lpstr>Wingdings</vt:lpstr>
      <vt:lpstr>Wingdings 2</vt:lpstr>
      <vt:lpstr>Oriel</vt:lpstr>
      <vt:lpstr>DMA (Direct memory access)</vt:lpstr>
      <vt:lpstr>Direct memory access</vt:lpstr>
      <vt:lpstr>Direct memory access</vt:lpstr>
      <vt:lpstr>Direct memory access</vt:lpstr>
      <vt:lpstr>Direct memory access</vt:lpstr>
      <vt:lpstr>Direct memory access</vt:lpstr>
      <vt:lpstr>Pin Diagram</vt:lpstr>
      <vt:lpstr>PowerPoint Presentation</vt:lpstr>
      <vt:lpstr>PowerPoint Presentation</vt:lpstr>
      <vt:lpstr>8237 Internal Registers</vt:lpstr>
      <vt:lpstr>CWCR</vt:lpstr>
      <vt:lpstr>CR </vt:lpstr>
      <vt:lpstr>PowerPoint Presentation</vt:lpstr>
      <vt:lpstr>BA and BWC</vt:lpstr>
      <vt:lpstr>BR</vt:lpstr>
      <vt:lpstr>MRSR</vt:lpstr>
      <vt:lpstr>MSR</vt:lpstr>
      <vt:lpstr>SR</vt:lpstr>
      <vt:lpstr>Direct memory access</vt:lpstr>
      <vt:lpstr>Direct memory access</vt:lpstr>
      <vt:lpstr>Direct memory access</vt:lpstr>
      <vt:lpstr>Direct memory access</vt:lpstr>
      <vt:lpstr>Direct memory access</vt:lpstr>
      <vt:lpstr>DMA TRANSFER TIMING DIAGRAM </vt:lpstr>
      <vt:lpstr>DMA TRANSFER TIMING DIAGRAM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DMA AND COPROCESSOR</dc:title>
  <dc:creator>cse</dc:creator>
  <cp:lastModifiedBy>Microsoft account</cp:lastModifiedBy>
  <cp:revision>162</cp:revision>
  <dcterms:created xsi:type="dcterms:W3CDTF">2006-08-16T00:00:00Z</dcterms:created>
  <dcterms:modified xsi:type="dcterms:W3CDTF">2023-08-30T17:37:43Z</dcterms:modified>
</cp:coreProperties>
</file>