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6858000" cx="9144000"/>
  <p:notesSz cx="6858000" cy="9144000"/>
  <p:embeddedFontLst>
    <p:embeddedFont>
      <p:font typeface="Century Schoolbook"/>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49" roundtripDataSignature="AMtx7mimkK8jQUd5XaAHqYQxAxxBq1YF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4ECFE1E-8039-437D-8436-0414947A30A4}">
  <a:tblStyle styleId="{94ECFE1E-8039-437D-8436-0414947A30A4}" styleName="Table_0">
    <a:wholeTbl>
      <a:tcTxStyle b="off" i="off">
        <a:font>
          <a:latin typeface="Century Schoolbook"/>
          <a:ea typeface="Century Schoolbook"/>
          <a:cs typeface="Century Schoolbook"/>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FEDE7"/>
          </a:solidFill>
        </a:fill>
      </a:tcStyle>
    </a:wholeTbl>
    <a:band1H>
      <a:tcTxStyle/>
      <a:tcStyle>
        <a:fill>
          <a:solidFill>
            <a:srgbClr val="FFD8CC"/>
          </a:solidFill>
        </a:fill>
      </a:tcStyle>
    </a:band1H>
    <a:band2H>
      <a:tcTxStyle/>
    </a:band2H>
    <a:band1V>
      <a:tcTxStyle/>
      <a:tcStyle>
        <a:fill>
          <a:solidFill>
            <a:srgbClr val="FFD8CC"/>
          </a:solidFill>
        </a:fill>
      </a:tcStyle>
    </a:band1V>
    <a:band2V>
      <a:tcTxStyle/>
    </a:band2V>
    <a:lastCol>
      <a:tcTxStyle b="on" i="off">
        <a:font>
          <a:latin typeface="Century Schoolbook"/>
          <a:ea typeface="Century Schoolbook"/>
          <a:cs typeface="Century Schoolbook"/>
        </a:font>
        <a:schemeClr val="lt1"/>
      </a:tcTxStyle>
      <a:tcStyle>
        <a:fill>
          <a:solidFill>
            <a:schemeClr val="accent1"/>
          </a:solidFill>
        </a:fill>
      </a:tcStyle>
    </a:lastCol>
    <a:firstCol>
      <a:tcTxStyle b="on" i="off">
        <a:font>
          <a:latin typeface="Century Schoolbook"/>
          <a:ea typeface="Century Schoolbook"/>
          <a:cs typeface="Century Schoolbook"/>
        </a:font>
        <a:schemeClr val="lt1"/>
      </a:tcTxStyle>
      <a:tcStyle>
        <a:fill>
          <a:solidFill>
            <a:schemeClr val="accent1"/>
          </a:solidFill>
        </a:fill>
      </a:tcStyle>
    </a:firstCol>
    <a:lastRow>
      <a:tcTxStyle b="on" i="off">
        <a:font>
          <a:latin typeface="Century Schoolbook"/>
          <a:ea typeface="Century Schoolbook"/>
          <a:cs typeface="Century Schoolbook"/>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entury Schoolbook"/>
          <a:ea typeface="Century Schoolbook"/>
          <a:cs typeface="Century Schoolbook"/>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CenturySchoolbook-bold.fntdata"/><Relationship Id="rId45" Type="http://schemas.openxmlformats.org/officeDocument/2006/relationships/font" Target="fonts/CenturySchoolbook-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CenturySchoolbook-boldItalic.fntdata"/><Relationship Id="rId47" Type="http://schemas.openxmlformats.org/officeDocument/2006/relationships/font" Target="fonts/CenturySchoolbook-italic.fntdata"/><Relationship Id="rId49"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1" name="Google Shape;441;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2" name="Google Shape;442;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76200" lvl="0" marL="0" rtl="0" algn="l">
              <a:spcBef>
                <a:spcPts val="0"/>
              </a:spcBef>
              <a:spcAft>
                <a:spcPts val="0"/>
              </a:spcAft>
              <a:buClr>
                <a:schemeClr val="dk1"/>
              </a:buClr>
              <a:buSzPts val="1200"/>
              <a:buFont typeface="Calibri"/>
              <a:buChar char="•"/>
            </a:pPr>
            <a:r>
              <a:rPr lang="en-US"/>
              <a:t>Program is to read data from P0 and then send data to P1</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21" name="Shape 21"/>
        <p:cNvGrpSpPr/>
        <p:nvPr/>
      </p:nvGrpSpPr>
      <p:grpSpPr>
        <a:xfrm>
          <a:off x="0" y="0"/>
          <a:ext cx="0" cy="0"/>
          <a:chOff x="0" y="0"/>
          <a:chExt cx="0" cy="0"/>
        </a:xfrm>
      </p:grpSpPr>
      <p:sp>
        <p:nvSpPr>
          <p:cNvPr id="22" name="Google Shape;22;p40"/>
          <p:cNvSpPr txBox="1"/>
          <p:nvPr>
            <p:ph type="ctrTitle"/>
          </p:nvPr>
        </p:nvSpPr>
        <p:spPr>
          <a:xfrm>
            <a:off x="2286000" y="3124200"/>
            <a:ext cx="6172200" cy="189436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3000"/>
              <a:buFont typeface="Century Schoolbook"/>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0"/>
          <p:cNvSpPr txBox="1"/>
          <p:nvPr>
            <p:ph idx="1" type="subTitle"/>
          </p:nvPr>
        </p:nvSpPr>
        <p:spPr>
          <a:xfrm>
            <a:off x="2286000" y="5003322"/>
            <a:ext cx="6172200" cy="1371600"/>
          </a:xfrm>
          <a:prstGeom prst="rect">
            <a:avLst/>
          </a:prstGeom>
          <a:noFill/>
          <a:ln>
            <a:noFill/>
          </a:ln>
        </p:spPr>
        <p:txBody>
          <a:bodyPr anchorCtr="0" anchor="t" bIns="45700" lIns="91425" spcFirstLastPara="1" rIns="91425" wrap="square" tIns="45700">
            <a:normAutofit/>
          </a:bodyPr>
          <a:lstStyle>
            <a:lvl1pPr lvl="0" algn="l">
              <a:spcBef>
                <a:spcPts val="600"/>
              </a:spcBef>
              <a:spcAft>
                <a:spcPts val="0"/>
              </a:spcAft>
              <a:buSzPts val="1260"/>
              <a:buNone/>
              <a:defRPr b="1" sz="1800">
                <a:solidFill>
                  <a:schemeClr val="dk2"/>
                </a:solidFill>
              </a:defRPr>
            </a:lvl1pPr>
            <a:lvl2pPr lvl="1" algn="ctr">
              <a:spcBef>
                <a:spcPts val="360"/>
              </a:spcBef>
              <a:spcAft>
                <a:spcPts val="0"/>
              </a:spcAft>
              <a:buSzPts val="1440"/>
              <a:buNone/>
              <a:defRPr/>
            </a:lvl2pPr>
            <a:lvl3pPr lvl="2" algn="ctr">
              <a:spcBef>
                <a:spcPts val="360"/>
              </a:spcBef>
              <a:spcAft>
                <a:spcPts val="0"/>
              </a:spcAft>
              <a:buSzPts val="1080"/>
              <a:buNone/>
              <a:defRPr/>
            </a:lvl3pPr>
            <a:lvl4pPr lvl="3" algn="ctr">
              <a:spcBef>
                <a:spcPts val="360"/>
              </a:spcBef>
              <a:spcAft>
                <a:spcPts val="0"/>
              </a:spcAft>
              <a:buSzPts val="1080"/>
              <a:buNone/>
              <a:defRPr/>
            </a:lvl4pPr>
            <a:lvl5pPr lvl="4" algn="ctr">
              <a:spcBef>
                <a:spcPts val="360"/>
              </a:spcBef>
              <a:spcAft>
                <a:spcPts val="0"/>
              </a:spcAft>
              <a:buSzPts val="1224"/>
              <a:buNone/>
              <a:defRPr/>
            </a:lvl5pPr>
            <a:lvl6pPr lvl="5" algn="ctr">
              <a:spcBef>
                <a:spcPts val="360"/>
              </a:spcBef>
              <a:spcAft>
                <a:spcPts val="0"/>
              </a:spcAft>
              <a:buSzPts val="1800"/>
              <a:buNone/>
              <a:defRPr/>
            </a:lvl6pPr>
            <a:lvl7pPr lvl="6" algn="ctr">
              <a:spcBef>
                <a:spcPts val="360"/>
              </a:spcBef>
              <a:spcAft>
                <a:spcPts val="0"/>
              </a:spcAft>
              <a:buSzPts val="108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4" name="Google Shape;24;p40"/>
          <p:cNvSpPr txBox="1"/>
          <p:nvPr>
            <p:ph idx="10" type="dt"/>
          </p:nvPr>
        </p:nvSpPr>
        <p:spPr>
          <a:xfrm rot="5400000">
            <a:off x="7764621" y="1174097"/>
            <a:ext cx="2286000" cy="381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0"/>
          <p:cNvSpPr txBox="1"/>
          <p:nvPr>
            <p:ph idx="11" type="ftr"/>
          </p:nvPr>
        </p:nvSpPr>
        <p:spPr>
          <a:xfrm rot="5400000">
            <a:off x="7077269" y="4181669"/>
            <a:ext cx="36576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0"/>
          <p:cNvSpPr/>
          <p:nvPr/>
        </p:nvSpPr>
        <p:spPr>
          <a:xfrm>
            <a:off x="381000" y="0"/>
            <a:ext cx="609600" cy="6858000"/>
          </a:xfrm>
          <a:prstGeom prst="rect">
            <a:avLst/>
          </a:prstGeom>
          <a:solidFill>
            <a:srgbClr val="FEC2AC">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7" name="Google Shape;27;p40"/>
          <p:cNvSpPr/>
          <p:nvPr/>
        </p:nvSpPr>
        <p:spPr>
          <a:xfrm>
            <a:off x="276336" y="0"/>
            <a:ext cx="104664" cy="6858000"/>
          </a:xfrm>
          <a:prstGeom prst="rect">
            <a:avLst/>
          </a:prstGeom>
          <a:solidFill>
            <a:srgbClr val="FFD8CC">
              <a:alpha val="3568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8" name="Google Shape;28;p40"/>
          <p:cNvSpPr/>
          <p:nvPr/>
        </p:nvSpPr>
        <p:spPr>
          <a:xfrm>
            <a:off x="990600" y="0"/>
            <a:ext cx="181872" cy="6858000"/>
          </a:xfrm>
          <a:prstGeom prst="rect">
            <a:avLst/>
          </a:prstGeom>
          <a:solidFill>
            <a:srgbClr val="FFD8CC">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9" name="Google Shape;29;p40"/>
          <p:cNvSpPr/>
          <p:nvPr/>
        </p:nvSpPr>
        <p:spPr>
          <a:xfrm>
            <a:off x="1141320" y="0"/>
            <a:ext cx="230280" cy="6858000"/>
          </a:xfrm>
          <a:prstGeom prst="rect">
            <a:avLst/>
          </a:prstGeom>
          <a:solidFill>
            <a:srgbClr val="FFEDE7">
              <a:alpha val="7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30" name="Google Shape;30;p40"/>
          <p:cNvCxnSpPr/>
          <p:nvPr/>
        </p:nvCxnSpPr>
        <p:spPr>
          <a:xfrm>
            <a:off x="106344" y="0"/>
            <a:ext cx="0" cy="6858000"/>
          </a:xfrm>
          <a:prstGeom prst="straightConnector1">
            <a:avLst/>
          </a:prstGeom>
          <a:noFill/>
          <a:ln cap="flat" cmpd="sng" w="57150">
            <a:solidFill>
              <a:srgbClr val="FEC2AC">
                <a:alpha val="72941"/>
              </a:srgbClr>
            </a:solidFill>
            <a:prstDash val="solid"/>
            <a:round/>
            <a:headEnd len="sm" w="sm" type="none"/>
            <a:tailEnd len="sm" w="sm" type="none"/>
          </a:ln>
        </p:spPr>
      </p:cxnSp>
      <p:cxnSp>
        <p:nvCxnSpPr>
          <p:cNvPr id="31" name="Google Shape;31;p40"/>
          <p:cNvCxnSpPr/>
          <p:nvPr/>
        </p:nvCxnSpPr>
        <p:spPr>
          <a:xfrm>
            <a:off x="914400" y="0"/>
            <a:ext cx="0" cy="6858000"/>
          </a:xfrm>
          <a:prstGeom prst="straightConnector1">
            <a:avLst/>
          </a:prstGeom>
          <a:noFill/>
          <a:ln cap="flat" cmpd="sng" w="57150">
            <a:solidFill>
              <a:srgbClr val="FFEDE7">
                <a:alpha val="82745"/>
              </a:srgbClr>
            </a:solidFill>
            <a:prstDash val="solid"/>
            <a:round/>
            <a:headEnd len="sm" w="sm" type="none"/>
            <a:tailEnd len="sm" w="sm" type="none"/>
          </a:ln>
        </p:spPr>
      </p:cxnSp>
      <p:cxnSp>
        <p:nvCxnSpPr>
          <p:cNvPr id="32" name="Google Shape;32;p40"/>
          <p:cNvCxnSpPr/>
          <p:nvPr/>
        </p:nvCxnSpPr>
        <p:spPr>
          <a:xfrm>
            <a:off x="854112" y="0"/>
            <a:ext cx="0" cy="6858000"/>
          </a:xfrm>
          <a:prstGeom prst="straightConnector1">
            <a:avLst/>
          </a:prstGeom>
          <a:noFill/>
          <a:ln cap="flat" cmpd="sng" w="57150">
            <a:solidFill>
              <a:srgbClr val="FEC2AC"/>
            </a:solidFill>
            <a:prstDash val="solid"/>
            <a:round/>
            <a:headEnd len="sm" w="sm" type="none"/>
            <a:tailEnd len="sm" w="sm" type="none"/>
          </a:ln>
        </p:spPr>
      </p:cxnSp>
      <p:cxnSp>
        <p:nvCxnSpPr>
          <p:cNvPr id="33" name="Google Shape;33;p40"/>
          <p:cNvCxnSpPr/>
          <p:nvPr/>
        </p:nvCxnSpPr>
        <p:spPr>
          <a:xfrm>
            <a:off x="1726640" y="0"/>
            <a:ext cx="0" cy="6858000"/>
          </a:xfrm>
          <a:prstGeom prst="straightConnector1">
            <a:avLst/>
          </a:prstGeom>
          <a:noFill/>
          <a:ln cap="flat" cmpd="sng" w="28575">
            <a:solidFill>
              <a:srgbClr val="FEC2AC">
                <a:alpha val="81960"/>
              </a:srgbClr>
            </a:solidFill>
            <a:prstDash val="solid"/>
            <a:round/>
            <a:headEnd len="sm" w="sm" type="none"/>
            <a:tailEnd len="sm" w="sm" type="none"/>
          </a:ln>
        </p:spPr>
      </p:cxnSp>
      <p:cxnSp>
        <p:nvCxnSpPr>
          <p:cNvPr id="34" name="Google Shape;34;p40"/>
          <p:cNvCxnSpPr/>
          <p:nvPr/>
        </p:nvCxnSpPr>
        <p:spPr>
          <a:xfrm>
            <a:off x="1066800" y="0"/>
            <a:ext cx="0" cy="6858000"/>
          </a:xfrm>
          <a:prstGeom prst="straightConnector1">
            <a:avLst/>
          </a:prstGeom>
          <a:noFill/>
          <a:ln cap="flat" cmpd="sng" w="9525">
            <a:solidFill>
              <a:srgbClr val="FEC2AC"/>
            </a:solidFill>
            <a:prstDash val="solid"/>
            <a:round/>
            <a:headEnd len="sm" w="sm" type="none"/>
            <a:tailEnd len="sm" w="sm" type="none"/>
          </a:ln>
        </p:spPr>
      </p:cxnSp>
      <p:cxnSp>
        <p:nvCxnSpPr>
          <p:cNvPr id="35" name="Google Shape;35;p40"/>
          <p:cNvCxnSpPr/>
          <p:nvPr/>
        </p:nvCxnSpPr>
        <p:spPr>
          <a:xfrm>
            <a:off x="9113856" y="0"/>
            <a:ext cx="0" cy="6858000"/>
          </a:xfrm>
          <a:prstGeom prst="straightConnector1">
            <a:avLst/>
          </a:prstGeom>
          <a:noFill/>
          <a:ln cap="flat" cmpd="thickThin" w="57150">
            <a:solidFill>
              <a:srgbClr val="FEC2AC"/>
            </a:solidFill>
            <a:prstDash val="solid"/>
            <a:round/>
            <a:headEnd len="sm" w="sm" type="none"/>
            <a:tailEnd len="sm" w="sm" type="none"/>
          </a:ln>
        </p:spPr>
      </p:cxnSp>
      <p:sp>
        <p:nvSpPr>
          <p:cNvPr id="36" name="Google Shape;36;p40"/>
          <p:cNvSpPr/>
          <p:nvPr/>
        </p:nvSpPr>
        <p:spPr>
          <a:xfrm>
            <a:off x="1219200" y="0"/>
            <a:ext cx="76200" cy="6858000"/>
          </a:xfrm>
          <a:prstGeom prst="rect">
            <a:avLst/>
          </a:prstGeom>
          <a:solidFill>
            <a:srgbClr val="FEC2AC">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7" name="Google Shape;37;p40"/>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8" name="Google Shape;38;p40"/>
          <p:cNvSpPr/>
          <p:nvPr/>
        </p:nvSpPr>
        <p:spPr>
          <a:xfrm>
            <a:off x="1309632" y="4866752"/>
            <a:ext cx="641424" cy="6414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9" name="Google Shape;39;p40"/>
          <p:cNvSpPr/>
          <p:nvPr/>
        </p:nvSpPr>
        <p:spPr>
          <a:xfrm>
            <a:off x="1091080" y="5500632"/>
            <a:ext cx="137160" cy="1371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40" name="Google Shape;40;p40"/>
          <p:cNvSpPr/>
          <p:nvPr/>
        </p:nvSpPr>
        <p:spPr>
          <a:xfrm>
            <a:off x="1664208" y="5788152"/>
            <a:ext cx="27432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41" name="Google Shape;41;p40"/>
          <p:cNvSpPr/>
          <p:nvPr/>
        </p:nvSpPr>
        <p:spPr>
          <a:xfrm>
            <a:off x="1905000" y="4495800"/>
            <a:ext cx="365760" cy="3657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42" name="Google Shape;42;p40"/>
          <p:cNvSpPr txBox="1"/>
          <p:nvPr>
            <p:ph idx="12" type="sldNum"/>
          </p:nvPr>
        </p:nvSpPr>
        <p:spPr>
          <a:xfrm>
            <a:off x="1325544" y="4928702"/>
            <a:ext cx="609600" cy="51752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4" name="Shape 124"/>
        <p:cNvGrpSpPr/>
        <p:nvPr/>
      </p:nvGrpSpPr>
      <p:grpSpPr>
        <a:xfrm>
          <a:off x="0" y="0"/>
          <a:ext cx="0" cy="0"/>
          <a:chOff x="0" y="0"/>
          <a:chExt cx="0" cy="0"/>
        </a:xfrm>
      </p:grpSpPr>
      <p:sp>
        <p:nvSpPr>
          <p:cNvPr id="125" name="Google Shape;125;p49"/>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49"/>
          <p:cNvSpPr txBox="1"/>
          <p:nvPr>
            <p:ph idx="1" type="body"/>
          </p:nvPr>
        </p:nvSpPr>
        <p:spPr>
          <a:xfrm rot="5400000">
            <a:off x="1754124" y="303276"/>
            <a:ext cx="4873752" cy="74676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7" name="Google Shape;127;p49"/>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49"/>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49"/>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0" name="Shape 130"/>
        <p:cNvGrpSpPr/>
        <p:nvPr/>
      </p:nvGrpSpPr>
      <p:grpSpPr>
        <a:xfrm>
          <a:off x="0" y="0"/>
          <a:ext cx="0" cy="0"/>
          <a:chOff x="0" y="0"/>
          <a:chExt cx="0" cy="0"/>
        </a:xfrm>
      </p:grpSpPr>
      <p:sp>
        <p:nvSpPr>
          <p:cNvPr id="131" name="Google Shape;131;p50"/>
          <p:cNvSpPr txBox="1"/>
          <p:nvPr>
            <p:ph type="title"/>
          </p:nvPr>
        </p:nvSpPr>
        <p:spPr>
          <a:xfrm rot="5400000">
            <a:off x="4541838" y="2362202"/>
            <a:ext cx="5851525" cy="1676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50"/>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3" name="Google Shape;133;p50"/>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50"/>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50"/>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4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41"/>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6" name="Google Shape;46;p41"/>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1"/>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8" name="Google Shape;48;p41"/>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2"/>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2"/>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2"/>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3" name="Google Shape;53;p42"/>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43"/>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3"/>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3"/>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58" name="Shape 58"/>
        <p:cNvGrpSpPr/>
        <p:nvPr/>
      </p:nvGrpSpPr>
      <p:grpSpPr>
        <a:xfrm>
          <a:off x="0" y="0"/>
          <a:ext cx="0" cy="0"/>
          <a:chOff x="0" y="0"/>
          <a:chExt cx="0" cy="0"/>
        </a:xfrm>
      </p:grpSpPr>
      <p:sp>
        <p:nvSpPr>
          <p:cNvPr id="59" name="Google Shape;59;p44"/>
          <p:cNvSpPr txBox="1"/>
          <p:nvPr>
            <p:ph type="title"/>
          </p:nvPr>
        </p:nvSpPr>
        <p:spPr>
          <a:xfrm>
            <a:off x="2286000" y="2895600"/>
            <a:ext cx="6172200" cy="205359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000"/>
              <a:buFont typeface="Century Schoolbook"/>
              <a:buNone/>
              <a:defRPr b="1" sz="3000"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4"/>
          <p:cNvSpPr txBox="1"/>
          <p:nvPr>
            <p:ph idx="1" type="body"/>
          </p:nvPr>
        </p:nvSpPr>
        <p:spPr>
          <a:xfrm>
            <a:off x="2286000" y="5010150"/>
            <a:ext cx="6172200"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600"/>
              </a:spcBef>
              <a:spcAft>
                <a:spcPts val="0"/>
              </a:spcAft>
              <a:buSzPts val="1260"/>
              <a:buNone/>
              <a:defRPr b="1" sz="1800">
                <a:solidFill>
                  <a:schemeClr val="lt2"/>
                </a:solidFill>
              </a:defRPr>
            </a:lvl1pPr>
            <a:lvl2pPr indent="-228600" lvl="1" marL="914400" algn="l">
              <a:spcBef>
                <a:spcPts val="360"/>
              </a:spcBef>
              <a:spcAft>
                <a:spcPts val="0"/>
              </a:spcAft>
              <a:buSzPts val="1440"/>
              <a:buNone/>
              <a:defRPr sz="1800">
                <a:solidFill>
                  <a:schemeClr val="lt1"/>
                </a:solidFill>
              </a:defRPr>
            </a:lvl2pPr>
            <a:lvl3pPr indent="-228600" lvl="2" marL="1371600" algn="l">
              <a:spcBef>
                <a:spcPts val="320"/>
              </a:spcBef>
              <a:spcAft>
                <a:spcPts val="0"/>
              </a:spcAft>
              <a:buSzPts val="960"/>
              <a:buNone/>
              <a:defRPr sz="1600">
                <a:solidFill>
                  <a:schemeClr val="lt1"/>
                </a:solidFill>
              </a:defRPr>
            </a:lvl3pPr>
            <a:lvl4pPr indent="-228600" lvl="3" marL="1828800" algn="l">
              <a:spcBef>
                <a:spcPts val="280"/>
              </a:spcBef>
              <a:spcAft>
                <a:spcPts val="0"/>
              </a:spcAft>
              <a:buSzPts val="840"/>
              <a:buNone/>
              <a:defRPr sz="1400">
                <a:solidFill>
                  <a:schemeClr val="lt1"/>
                </a:solidFill>
              </a:defRPr>
            </a:lvl4pPr>
            <a:lvl5pPr indent="-228600" lvl="4" marL="2286000" algn="l">
              <a:spcBef>
                <a:spcPts val="280"/>
              </a:spcBef>
              <a:spcAft>
                <a:spcPts val="0"/>
              </a:spcAft>
              <a:buSzPts val="952"/>
              <a:buNone/>
              <a:defRPr sz="1400">
                <a:solidFill>
                  <a:schemeClr val="lt1"/>
                </a:solidFill>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1" name="Google Shape;61;p44"/>
          <p:cNvSpPr txBox="1"/>
          <p:nvPr>
            <p:ph idx="10" type="dt"/>
          </p:nvPr>
        </p:nvSpPr>
        <p:spPr>
          <a:xfrm rot="5400000">
            <a:off x="7763256" y="1170432"/>
            <a:ext cx="2286000" cy="381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44"/>
          <p:cNvSpPr txBox="1"/>
          <p:nvPr>
            <p:ph idx="11" type="ftr"/>
          </p:nvPr>
        </p:nvSpPr>
        <p:spPr>
          <a:xfrm rot="5400000">
            <a:off x="7077456" y="4178808"/>
            <a:ext cx="36576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4"/>
          <p:cNvSpPr/>
          <p:nvPr/>
        </p:nvSpPr>
        <p:spPr>
          <a:xfrm>
            <a:off x="381000" y="0"/>
            <a:ext cx="609600" cy="6858000"/>
          </a:xfrm>
          <a:prstGeom prst="rect">
            <a:avLst/>
          </a:prstGeom>
          <a:solidFill>
            <a:srgbClr val="FEC2AC">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4" name="Google Shape;64;p44"/>
          <p:cNvSpPr/>
          <p:nvPr/>
        </p:nvSpPr>
        <p:spPr>
          <a:xfrm>
            <a:off x="276336" y="0"/>
            <a:ext cx="104664" cy="6858000"/>
          </a:xfrm>
          <a:prstGeom prst="rect">
            <a:avLst/>
          </a:prstGeom>
          <a:solidFill>
            <a:srgbClr val="FFD8CC">
              <a:alpha val="3568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5" name="Google Shape;65;p44"/>
          <p:cNvSpPr/>
          <p:nvPr/>
        </p:nvSpPr>
        <p:spPr>
          <a:xfrm>
            <a:off x="990600" y="0"/>
            <a:ext cx="181872" cy="6858000"/>
          </a:xfrm>
          <a:prstGeom prst="rect">
            <a:avLst/>
          </a:prstGeom>
          <a:solidFill>
            <a:srgbClr val="FFD8CC">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6" name="Google Shape;66;p44"/>
          <p:cNvSpPr/>
          <p:nvPr/>
        </p:nvSpPr>
        <p:spPr>
          <a:xfrm>
            <a:off x="1141320" y="0"/>
            <a:ext cx="230280" cy="6858000"/>
          </a:xfrm>
          <a:prstGeom prst="rect">
            <a:avLst/>
          </a:prstGeom>
          <a:solidFill>
            <a:srgbClr val="FFEDE7">
              <a:alpha val="7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67" name="Google Shape;67;p44"/>
          <p:cNvCxnSpPr/>
          <p:nvPr/>
        </p:nvCxnSpPr>
        <p:spPr>
          <a:xfrm>
            <a:off x="106344" y="0"/>
            <a:ext cx="0" cy="6858000"/>
          </a:xfrm>
          <a:prstGeom prst="straightConnector1">
            <a:avLst/>
          </a:prstGeom>
          <a:noFill/>
          <a:ln cap="flat" cmpd="sng" w="57150">
            <a:solidFill>
              <a:srgbClr val="FEC2AC">
                <a:alpha val="72941"/>
              </a:srgbClr>
            </a:solidFill>
            <a:prstDash val="solid"/>
            <a:round/>
            <a:headEnd len="sm" w="sm" type="none"/>
            <a:tailEnd len="sm" w="sm" type="none"/>
          </a:ln>
        </p:spPr>
      </p:cxnSp>
      <p:cxnSp>
        <p:nvCxnSpPr>
          <p:cNvPr id="68" name="Google Shape;68;p44"/>
          <p:cNvCxnSpPr/>
          <p:nvPr/>
        </p:nvCxnSpPr>
        <p:spPr>
          <a:xfrm>
            <a:off x="914400" y="0"/>
            <a:ext cx="0" cy="6858000"/>
          </a:xfrm>
          <a:prstGeom prst="straightConnector1">
            <a:avLst/>
          </a:prstGeom>
          <a:noFill/>
          <a:ln cap="flat" cmpd="sng" w="57150">
            <a:solidFill>
              <a:srgbClr val="FFEDE7">
                <a:alpha val="82745"/>
              </a:srgbClr>
            </a:solidFill>
            <a:prstDash val="solid"/>
            <a:round/>
            <a:headEnd len="sm" w="sm" type="none"/>
            <a:tailEnd len="sm" w="sm" type="none"/>
          </a:ln>
        </p:spPr>
      </p:cxnSp>
      <p:cxnSp>
        <p:nvCxnSpPr>
          <p:cNvPr id="69" name="Google Shape;69;p44"/>
          <p:cNvCxnSpPr/>
          <p:nvPr/>
        </p:nvCxnSpPr>
        <p:spPr>
          <a:xfrm>
            <a:off x="854112" y="0"/>
            <a:ext cx="0" cy="6858000"/>
          </a:xfrm>
          <a:prstGeom prst="straightConnector1">
            <a:avLst/>
          </a:prstGeom>
          <a:noFill/>
          <a:ln cap="flat" cmpd="sng" w="57150">
            <a:solidFill>
              <a:srgbClr val="FEC2AC"/>
            </a:solidFill>
            <a:prstDash val="solid"/>
            <a:round/>
            <a:headEnd len="sm" w="sm" type="none"/>
            <a:tailEnd len="sm" w="sm" type="none"/>
          </a:ln>
        </p:spPr>
      </p:cxnSp>
      <p:cxnSp>
        <p:nvCxnSpPr>
          <p:cNvPr id="70" name="Google Shape;70;p44"/>
          <p:cNvCxnSpPr/>
          <p:nvPr/>
        </p:nvCxnSpPr>
        <p:spPr>
          <a:xfrm>
            <a:off x="1726640" y="0"/>
            <a:ext cx="0" cy="6858000"/>
          </a:xfrm>
          <a:prstGeom prst="straightConnector1">
            <a:avLst/>
          </a:prstGeom>
          <a:noFill/>
          <a:ln cap="flat" cmpd="sng" w="28575">
            <a:solidFill>
              <a:srgbClr val="FEC2AC">
                <a:alpha val="81960"/>
              </a:srgbClr>
            </a:solidFill>
            <a:prstDash val="solid"/>
            <a:round/>
            <a:headEnd len="sm" w="sm" type="none"/>
            <a:tailEnd len="sm" w="sm" type="none"/>
          </a:ln>
        </p:spPr>
      </p:cxnSp>
      <p:cxnSp>
        <p:nvCxnSpPr>
          <p:cNvPr id="71" name="Google Shape;71;p44"/>
          <p:cNvCxnSpPr/>
          <p:nvPr/>
        </p:nvCxnSpPr>
        <p:spPr>
          <a:xfrm>
            <a:off x="1066800" y="0"/>
            <a:ext cx="0" cy="6858000"/>
          </a:xfrm>
          <a:prstGeom prst="straightConnector1">
            <a:avLst/>
          </a:prstGeom>
          <a:noFill/>
          <a:ln cap="flat" cmpd="sng" w="9525">
            <a:solidFill>
              <a:srgbClr val="FEC2AC"/>
            </a:solidFill>
            <a:prstDash val="solid"/>
            <a:round/>
            <a:headEnd len="sm" w="sm" type="none"/>
            <a:tailEnd len="sm" w="sm" type="none"/>
          </a:ln>
        </p:spPr>
      </p:cxnSp>
      <p:sp>
        <p:nvSpPr>
          <p:cNvPr id="72" name="Google Shape;72;p44"/>
          <p:cNvSpPr/>
          <p:nvPr/>
        </p:nvSpPr>
        <p:spPr>
          <a:xfrm>
            <a:off x="1219200" y="0"/>
            <a:ext cx="76200" cy="6858000"/>
          </a:xfrm>
          <a:prstGeom prst="rect">
            <a:avLst/>
          </a:prstGeom>
          <a:solidFill>
            <a:srgbClr val="FEC2AC">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73" name="Google Shape;73;p44"/>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74" name="Google Shape;74;p44"/>
          <p:cNvSpPr/>
          <p:nvPr/>
        </p:nvSpPr>
        <p:spPr>
          <a:xfrm>
            <a:off x="1324704" y="4866752"/>
            <a:ext cx="641424" cy="6414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75" name="Google Shape;75;p44"/>
          <p:cNvSpPr/>
          <p:nvPr/>
        </p:nvSpPr>
        <p:spPr>
          <a:xfrm>
            <a:off x="1091080" y="5500632"/>
            <a:ext cx="137160" cy="1371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76" name="Google Shape;76;p44"/>
          <p:cNvSpPr/>
          <p:nvPr/>
        </p:nvSpPr>
        <p:spPr>
          <a:xfrm>
            <a:off x="1664208" y="5791200"/>
            <a:ext cx="27432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77" name="Google Shape;77;p44"/>
          <p:cNvSpPr/>
          <p:nvPr/>
        </p:nvSpPr>
        <p:spPr>
          <a:xfrm>
            <a:off x="1879040" y="4479888"/>
            <a:ext cx="365760" cy="3657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78" name="Google Shape;78;p44"/>
          <p:cNvCxnSpPr/>
          <p:nvPr/>
        </p:nvCxnSpPr>
        <p:spPr>
          <a:xfrm>
            <a:off x="9097944" y="0"/>
            <a:ext cx="0" cy="6858000"/>
          </a:xfrm>
          <a:prstGeom prst="straightConnector1">
            <a:avLst/>
          </a:prstGeom>
          <a:noFill/>
          <a:ln cap="flat" cmpd="thickThin" w="57150">
            <a:solidFill>
              <a:srgbClr val="FEC2AC"/>
            </a:solidFill>
            <a:prstDash val="solid"/>
            <a:round/>
            <a:headEnd len="sm" w="sm" type="none"/>
            <a:tailEnd len="sm" w="sm" type="none"/>
          </a:ln>
        </p:spPr>
      </p:cxnSp>
      <p:sp>
        <p:nvSpPr>
          <p:cNvPr id="79" name="Google Shape;79;p44"/>
          <p:cNvSpPr txBox="1"/>
          <p:nvPr>
            <p:ph idx="12" type="sldNum"/>
          </p:nvPr>
        </p:nvSpPr>
        <p:spPr>
          <a:xfrm>
            <a:off x="1340616" y="4928702"/>
            <a:ext cx="609600" cy="51752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0" name="Shape 80"/>
        <p:cNvGrpSpPr/>
        <p:nvPr/>
      </p:nvGrpSpPr>
      <p:grpSpPr>
        <a:xfrm>
          <a:off x="0" y="0"/>
          <a:ext cx="0" cy="0"/>
          <a:chOff x="0" y="0"/>
          <a:chExt cx="0" cy="0"/>
        </a:xfrm>
      </p:grpSpPr>
      <p:sp>
        <p:nvSpPr>
          <p:cNvPr id="81" name="Google Shape;81;p45"/>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45"/>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5"/>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45"/>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5" name="Google Shape;85;p45"/>
          <p:cNvSpPr txBox="1"/>
          <p:nvPr>
            <p:ph idx="1" type="body"/>
          </p:nvPr>
        </p:nvSpPr>
        <p:spPr>
          <a:xfrm>
            <a:off x="457200" y="1600200"/>
            <a:ext cx="3657600" cy="45720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6" name="Google Shape;86;p45"/>
          <p:cNvSpPr txBox="1"/>
          <p:nvPr>
            <p:ph idx="2" type="body"/>
          </p:nvPr>
        </p:nvSpPr>
        <p:spPr>
          <a:xfrm>
            <a:off x="4270248" y="1600200"/>
            <a:ext cx="3657600" cy="45720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7" name="Shape 87"/>
        <p:cNvGrpSpPr/>
        <p:nvPr/>
      </p:nvGrpSpPr>
      <p:grpSpPr>
        <a:xfrm>
          <a:off x="0" y="0"/>
          <a:ext cx="0" cy="0"/>
          <a:chOff x="0" y="0"/>
          <a:chExt cx="0" cy="0"/>
        </a:xfrm>
      </p:grpSpPr>
      <p:sp>
        <p:nvSpPr>
          <p:cNvPr id="88" name="Google Shape;88;p46"/>
          <p:cNvSpPr txBox="1"/>
          <p:nvPr>
            <p:ph type="title"/>
          </p:nvPr>
        </p:nvSpPr>
        <p:spPr>
          <a:xfrm>
            <a:off x="457200" y="273050"/>
            <a:ext cx="75438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3000"/>
              <a:buFont typeface="Century Schoolboo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46"/>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46"/>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46"/>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2" name="Google Shape;92;p46"/>
          <p:cNvSpPr txBox="1"/>
          <p:nvPr>
            <p:ph idx="1" type="body"/>
          </p:nvPr>
        </p:nvSpPr>
        <p:spPr>
          <a:xfrm>
            <a:off x="457200" y="2362200"/>
            <a:ext cx="3657600" cy="38862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3" name="Google Shape;93;p46"/>
          <p:cNvSpPr txBox="1"/>
          <p:nvPr>
            <p:ph idx="2" type="body"/>
          </p:nvPr>
        </p:nvSpPr>
        <p:spPr>
          <a:xfrm>
            <a:off x="4371975" y="2362200"/>
            <a:ext cx="3657600" cy="38862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4" name="Google Shape;94;p46"/>
          <p:cNvSpPr/>
          <p:nvPr>
            <p:ph idx="3" type="body"/>
          </p:nvPr>
        </p:nvSpPr>
        <p:spPr>
          <a:xfrm>
            <a:off x="4572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rmAutofit/>
          </a:bodyPr>
          <a:lstStyle>
            <a:lvl1pPr indent="-228600" lvl="0" marL="457200" algn="l">
              <a:spcBef>
                <a:spcPts val="600"/>
              </a:spcBef>
              <a:spcAft>
                <a:spcPts val="0"/>
              </a:spcAft>
              <a:buSzPts val="1400"/>
              <a:buFont typeface="Century Schoolbook"/>
              <a:buNone/>
              <a:defRPr b="1" sz="2000">
                <a:solidFill>
                  <a:srgbClr val="FFFFFF"/>
                </a:solidFill>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5" name="Google Shape;95;p46"/>
          <p:cNvSpPr/>
          <p:nvPr>
            <p:ph idx="4" type="body"/>
          </p:nvPr>
        </p:nvSpPr>
        <p:spPr>
          <a:xfrm>
            <a:off x="43434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rmAutofit/>
          </a:bodyPr>
          <a:lstStyle>
            <a:lvl1pPr indent="-228600" lvl="0" marL="457200" algn="l">
              <a:spcBef>
                <a:spcPts val="600"/>
              </a:spcBef>
              <a:spcAft>
                <a:spcPts val="0"/>
              </a:spcAft>
              <a:buSzPts val="1400"/>
              <a:buFont typeface="Century Schoolbook"/>
              <a:buNone/>
              <a:defRPr b="1" sz="2000">
                <a:solidFill>
                  <a:srgbClr val="FFFFFF"/>
                </a:solidFill>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solidFill>
          <a:schemeClr val="lt1"/>
        </a:solidFill>
      </p:bgPr>
    </p:bg>
    <p:spTree>
      <p:nvGrpSpPr>
        <p:cNvPr id="96" name="Shape 96"/>
        <p:cNvGrpSpPr/>
        <p:nvPr/>
      </p:nvGrpSpPr>
      <p:grpSpPr>
        <a:xfrm>
          <a:off x="0" y="0"/>
          <a:ext cx="0" cy="0"/>
          <a:chOff x="0" y="0"/>
          <a:chExt cx="0" cy="0"/>
        </a:xfrm>
      </p:grpSpPr>
      <p:cxnSp>
        <p:nvCxnSpPr>
          <p:cNvPr id="97" name="Google Shape;97;p47"/>
          <p:cNvCxnSpPr/>
          <p:nvPr/>
        </p:nvCxnSpPr>
        <p:spPr>
          <a:xfrm>
            <a:off x="8763000" y="0"/>
            <a:ext cx="0" cy="6858000"/>
          </a:xfrm>
          <a:prstGeom prst="straightConnector1">
            <a:avLst/>
          </a:prstGeom>
          <a:noFill/>
          <a:ln cap="flat" cmpd="sng" w="38100">
            <a:solidFill>
              <a:srgbClr val="FEC2AC">
                <a:alpha val="92941"/>
              </a:srgbClr>
            </a:solidFill>
            <a:prstDash val="solid"/>
            <a:round/>
            <a:headEnd len="sm" w="sm" type="none"/>
            <a:tailEnd len="sm" w="sm" type="none"/>
          </a:ln>
        </p:spPr>
      </p:cxnSp>
      <p:sp>
        <p:nvSpPr>
          <p:cNvPr id="98" name="Google Shape;98;p47"/>
          <p:cNvSpPr txBox="1"/>
          <p:nvPr>
            <p:ph type="title"/>
          </p:nvPr>
        </p:nvSpPr>
        <p:spPr>
          <a:xfrm rot="5400000">
            <a:off x="3371850" y="3200400"/>
            <a:ext cx="6309360" cy="457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2000"/>
              <a:buFont typeface="Century Schoolbook"/>
              <a:buNone/>
              <a:defRPr b="1" sz="2000"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47"/>
          <p:cNvSpPr txBox="1"/>
          <p:nvPr>
            <p:ph idx="1" type="body"/>
          </p:nvPr>
        </p:nvSpPr>
        <p:spPr>
          <a:xfrm>
            <a:off x="6812280" y="274320"/>
            <a:ext cx="1527048" cy="498348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840"/>
              <a:buNone/>
              <a:defRPr sz="1200"/>
            </a:lvl1pPr>
            <a:lvl2pPr indent="-228600" lvl="1" marL="914400" algn="l">
              <a:spcBef>
                <a:spcPts val="1000"/>
              </a:spcBef>
              <a:spcAft>
                <a:spcPts val="0"/>
              </a:spcAft>
              <a:buSzPts val="960"/>
              <a:buNone/>
              <a:defRPr sz="1200"/>
            </a:lvl2pPr>
            <a:lvl3pPr indent="-228600" lvl="2" marL="1371600" algn="l">
              <a:spcBef>
                <a:spcPts val="200"/>
              </a:spcBef>
              <a:spcAft>
                <a:spcPts val="0"/>
              </a:spcAft>
              <a:buSzPts val="600"/>
              <a:buNone/>
              <a:defRPr sz="1000"/>
            </a:lvl3pPr>
            <a:lvl4pPr indent="-228600" lvl="3" marL="1828800" algn="l">
              <a:spcBef>
                <a:spcPts val="180"/>
              </a:spcBef>
              <a:spcAft>
                <a:spcPts val="0"/>
              </a:spcAft>
              <a:buSzPts val="540"/>
              <a:buNone/>
              <a:defRPr sz="900"/>
            </a:lvl4pPr>
            <a:lvl5pPr indent="-228600" lvl="4" marL="2286000" algn="l">
              <a:spcBef>
                <a:spcPts val="180"/>
              </a:spcBef>
              <a:spcAft>
                <a:spcPts val="0"/>
              </a:spcAft>
              <a:buSzPts val="612"/>
              <a:buNone/>
              <a:defRPr sz="900"/>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cxnSp>
        <p:nvCxnSpPr>
          <p:cNvPr id="100" name="Google Shape;100;p47"/>
          <p:cNvCxnSpPr/>
          <p:nvPr/>
        </p:nvCxnSpPr>
        <p:spPr>
          <a:xfrm>
            <a:off x="6248400" y="0"/>
            <a:ext cx="0" cy="6858000"/>
          </a:xfrm>
          <a:prstGeom prst="straightConnector1">
            <a:avLst/>
          </a:prstGeom>
          <a:noFill/>
          <a:ln cap="flat" cmpd="sng" w="38100">
            <a:solidFill>
              <a:srgbClr val="FEC2AC"/>
            </a:solidFill>
            <a:prstDash val="solid"/>
            <a:round/>
            <a:headEnd len="sm" w="sm" type="none"/>
            <a:tailEnd len="sm" w="sm" type="none"/>
          </a:ln>
        </p:spPr>
      </p:cxnSp>
      <p:cxnSp>
        <p:nvCxnSpPr>
          <p:cNvPr id="101" name="Google Shape;101;p47"/>
          <p:cNvCxnSpPr/>
          <p:nvPr/>
        </p:nvCxnSpPr>
        <p:spPr>
          <a:xfrm>
            <a:off x="6192296" y="0"/>
            <a:ext cx="0" cy="6858000"/>
          </a:xfrm>
          <a:prstGeom prst="straightConnector1">
            <a:avLst/>
          </a:prstGeom>
          <a:noFill/>
          <a:ln cap="flat" cmpd="sng" w="12700">
            <a:solidFill>
              <a:schemeClr val="accent1"/>
            </a:solidFill>
            <a:prstDash val="solid"/>
            <a:round/>
            <a:headEnd len="sm" w="sm" type="none"/>
            <a:tailEnd len="sm" w="sm" type="none"/>
          </a:ln>
        </p:spPr>
      </p:cxnSp>
      <p:cxnSp>
        <p:nvCxnSpPr>
          <p:cNvPr id="102" name="Google Shape;102;p47"/>
          <p:cNvCxnSpPr/>
          <p:nvPr/>
        </p:nvCxnSpPr>
        <p:spPr>
          <a:xfrm>
            <a:off x="8991600" y="0"/>
            <a:ext cx="0" cy="6858000"/>
          </a:xfrm>
          <a:prstGeom prst="straightConnector1">
            <a:avLst/>
          </a:prstGeom>
          <a:noFill/>
          <a:ln cap="flat" cmpd="sng" w="19050">
            <a:solidFill>
              <a:schemeClr val="accent1"/>
            </a:solidFill>
            <a:prstDash val="solid"/>
            <a:round/>
            <a:headEnd len="sm" w="sm" type="none"/>
            <a:tailEnd len="sm" w="sm" type="none"/>
          </a:ln>
        </p:spPr>
      </p:cxnSp>
      <p:sp>
        <p:nvSpPr>
          <p:cNvPr id="103" name="Google Shape;103;p47"/>
          <p:cNvSpPr/>
          <p:nvPr/>
        </p:nvSpPr>
        <p:spPr>
          <a:xfrm>
            <a:off x="8839200" y="0"/>
            <a:ext cx="304800" cy="6858000"/>
          </a:xfrm>
          <a:prstGeom prst="rect">
            <a:avLst/>
          </a:prstGeom>
          <a:solidFill>
            <a:srgbClr val="FEC2AC">
              <a:alpha val="8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104" name="Google Shape;104;p47"/>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sp>
        <p:nvSpPr>
          <p:cNvPr id="105" name="Google Shape;105;p47"/>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06" name="Google Shape;106;p47"/>
          <p:cNvSpPr txBox="1"/>
          <p:nvPr>
            <p:ph idx="2" type="body"/>
          </p:nvPr>
        </p:nvSpPr>
        <p:spPr>
          <a:xfrm>
            <a:off x="304800" y="274320"/>
            <a:ext cx="5638800" cy="6327648"/>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7" name="Google Shape;107;p47"/>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47"/>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09" name="Google Shape;109;p47"/>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10" name="Shape 110"/>
        <p:cNvGrpSpPr/>
        <p:nvPr/>
      </p:nvGrpSpPr>
      <p:grpSpPr>
        <a:xfrm>
          <a:off x="0" y="0"/>
          <a:ext cx="0" cy="0"/>
          <a:chOff x="0" y="0"/>
          <a:chExt cx="0" cy="0"/>
        </a:xfrm>
      </p:grpSpPr>
      <p:cxnSp>
        <p:nvCxnSpPr>
          <p:cNvPr id="111" name="Google Shape;111;p48"/>
          <p:cNvCxnSpPr/>
          <p:nvPr/>
        </p:nvCxnSpPr>
        <p:spPr>
          <a:xfrm>
            <a:off x="8763000" y="0"/>
            <a:ext cx="0" cy="6858000"/>
          </a:xfrm>
          <a:prstGeom prst="straightConnector1">
            <a:avLst/>
          </a:prstGeom>
          <a:noFill/>
          <a:ln cap="flat" cmpd="sng" w="38100">
            <a:solidFill>
              <a:srgbClr val="FEC2AC"/>
            </a:solidFill>
            <a:prstDash val="solid"/>
            <a:round/>
            <a:headEnd len="sm" w="sm" type="none"/>
            <a:tailEnd len="sm" w="sm" type="none"/>
          </a:ln>
        </p:spPr>
      </p:cxnSp>
      <p:sp>
        <p:nvSpPr>
          <p:cNvPr id="112" name="Google Shape;112;p48"/>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13" name="Google Shape;113;p48"/>
          <p:cNvSpPr txBox="1"/>
          <p:nvPr>
            <p:ph type="title"/>
          </p:nvPr>
        </p:nvSpPr>
        <p:spPr>
          <a:xfrm rot="5400000">
            <a:off x="3350133" y="3200400"/>
            <a:ext cx="6309360" cy="457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2000"/>
              <a:buFont typeface="Century Schoolbook"/>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48"/>
          <p:cNvSpPr/>
          <p:nvPr>
            <p:ph idx="2" type="pic"/>
          </p:nvPr>
        </p:nvSpPr>
        <p:spPr>
          <a:xfrm>
            <a:off x="0" y="0"/>
            <a:ext cx="6172200" cy="6858000"/>
          </a:xfrm>
          <a:prstGeom prst="rect">
            <a:avLst/>
          </a:prstGeom>
          <a:solidFill>
            <a:schemeClr val="lt2"/>
          </a:solidFill>
          <a:ln>
            <a:noFill/>
          </a:ln>
        </p:spPr>
      </p:sp>
      <p:sp>
        <p:nvSpPr>
          <p:cNvPr id="115" name="Google Shape;115;p48"/>
          <p:cNvSpPr txBox="1"/>
          <p:nvPr>
            <p:ph idx="1" type="body"/>
          </p:nvPr>
        </p:nvSpPr>
        <p:spPr>
          <a:xfrm>
            <a:off x="6765798" y="264795"/>
            <a:ext cx="1524000" cy="4956048"/>
          </a:xfrm>
          <a:prstGeom prst="rect">
            <a:avLst/>
          </a:prstGeom>
          <a:noFill/>
          <a:ln>
            <a:noFill/>
          </a:ln>
        </p:spPr>
        <p:txBody>
          <a:bodyPr anchorCtr="0" anchor="t" bIns="45700" lIns="91425" spcFirstLastPara="1" rIns="91425" wrap="square" tIns="45700">
            <a:normAutofit/>
          </a:bodyPr>
          <a:lstStyle>
            <a:lvl1pPr indent="-228600" lvl="0" marL="457200" algn="l">
              <a:spcBef>
                <a:spcPts val="100"/>
              </a:spcBef>
              <a:spcAft>
                <a:spcPts val="0"/>
              </a:spcAft>
              <a:buSzPts val="840"/>
              <a:buFont typeface="Century Schoolbook"/>
              <a:buNone/>
              <a:defRPr sz="1200"/>
            </a:lvl1pPr>
            <a:lvl2pPr indent="-289560" lvl="1" marL="914400" algn="l">
              <a:spcBef>
                <a:spcPts val="400"/>
              </a:spcBef>
              <a:spcAft>
                <a:spcPts val="0"/>
              </a:spcAft>
              <a:buSzPts val="960"/>
              <a:buChar char="⚫"/>
              <a:defRPr sz="1200"/>
            </a:lvl2pPr>
            <a:lvl3pPr indent="-266700" lvl="2" marL="1371600" algn="l">
              <a:spcBef>
                <a:spcPts val="200"/>
              </a:spcBef>
              <a:spcAft>
                <a:spcPts val="0"/>
              </a:spcAft>
              <a:buSzPts val="600"/>
              <a:buChar char="🞆"/>
              <a:defRPr sz="1000"/>
            </a:lvl3pPr>
            <a:lvl4pPr indent="-262889" lvl="3" marL="1828800" algn="l">
              <a:spcBef>
                <a:spcPts val="180"/>
              </a:spcBef>
              <a:spcAft>
                <a:spcPts val="0"/>
              </a:spcAft>
              <a:buSzPts val="540"/>
              <a:buChar char="🞆"/>
              <a:defRPr sz="900"/>
            </a:lvl4pPr>
            <a:lvl5pPr indent="-267461" lvl="4" marL="2286000" algn="l">
              <a:spcBef>
                <a:spcPts val="180"/>
              </a:spcBef>
              <a:spcAft>
                <a:spcPts val="0"/>
              </a:spcAft>
              <a:buSzPts val="612"/>
              <a:buChar char="⚫"/>
              <a:defRPr sz="900"/>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cxnSp>
        <p:nvCxnSpPr>
          <p:cNvPr id="116" name="Google Shape;116;p48"/>
          <p:cNvCxnSpPr/>
          <p:nvPr/>
        </p:nvCxnSpPr>
        <p:spPr>
          <a:xfrm>
            <a:off x="8991600" y="0"/>
            <a:ext cx="0" cy="6858000"/>
          </a:xfrm>
          <a:prstGeom prst="straightConnector1">
            <a:avLst/>
          </a:prstGeom>
          <a:noFill/>
          <a:ln cap="flat" cmpd="sng" w="9525">
            <a:solidFill>
              <a:schemeClr val="dk1"/>
            </a:solidFill>
            <a:prstDash val="solid"/>
            <a:round/>
            <a:headEnd len="sm" w="sm" type="none"/>
            <a:tailEnd len="sm" w="sm" type="none"/>
          </a:ln>
        </p:spPr>
      </p:cxnSp>
      <p:sp>
        <p:nvSpPr>
          <p:cNvPr id="117" name="Google Shape;117;p48"/>
          <p:cNvSpPr/>
          <p:nvPr/>
        </p:nvSpPr>
        <p:spPr>
          <a:xfrm>
            <a:off x="8839200" y="0"/>
            <a:ext cx="304800" cy="6858000"/>
          </a:xfrm>
          <a:prstGeom prst="rect">
            <a:avLst/>
          </a:prstGeom>
          <a:solidFill>
            <a:srgbClr val="FEC2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118" name="Google Shape;118;p48"/>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cxnSp>
        <p:nvCxnSpPr>
          <p:cNvPr id="119" name="Google Shape;119;p48"/>
          <p:cNvCxnSpPr/>
          <p:nvPr/>
        </p:nvCxnSpPr>
        <p:spPr>
          <a:xfrm>
            <a:off x="6248400" y="0"/>
            <a:ext cx="0" cy="6858000"/>
          </a:xfrm>
          <a:prstGeom prst="straightConnector1">
            <a:avLst/>
          </a:prstGeom>
          <a:noFill/>
          <a:ln cap="flat" cmpd="sng" w="38100">
            <a:solidFill>
              <a:srgbClr val="FEC2AC"/>
            </a:solidFill>
            <a:prstDash val="solid"/>
            <a:round/>
            <a:headEnd len="sm" w="sm" type="none"/>
            <a:tailEnd len="sm" w="sm" type="none"/>
          </a:ln>
        </p:spPr>
      </p:cxnSp>
      <p:cxnSp>
        <p:nvCxnSpPr>
          <p:cNvPr id="120" name="Google Shape;120;p48"/>
          <p:cNvCxnSpPr/>
          <p:nvPr/>
        </p:nvCxnSpPr>
        <p:spPr>
          <a:xfrm>
            <a:off x="6192296" y="0"/>
            <a:ext cx="0" cy="6858000"/>
          </a:xfrm>
          <a:prstGeom prst="straightConnector1">
            <a:avLst/>
          </a:prstGeom>
          <a:noFill/>
          <a:ln cap="flat" cmpd="sng" w="12700">
            <a:solidFill>
              <a:schemeClr val="accent1"/>
            </a:solidFill>
            <a:prstDash val="solid"/>
            <a:round/>
            <a:headEnd len="sm" w="sm" type="none"/>
            <a:tailEnd len="sm" w="sm" type="none"/>
          </a:ln>
        </p:spPr>
      </p:cxnSp>
      <p:sp>
        <p:nvSpPr>
          <p:cNvPr id="121" name="Google Shape;121;p48"/>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48"/>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23" name="Google Shape;123;p48"/>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cxnSp>
        <p:nvCxnSpPr>
          <p:cNvPr id="10" name="Google Shape;10;p39"/>
          <p:cNvCxnSpPr/>
          <p:nvPr/>
        </p:nvCxnSpPr>
        <p:spPr>
          <a:xfrm>
            <a:off x="8763000" y="0"/>
            <a:ext cx="0" cy="6858000"/>
          </a:xfrm>
          <a:prstGeom prst="straightConnector1">
            <a:avLst/>
          </a:prstGeom>
          <a:noFill/>
          <a:ln cap="flat" cmpd="sng" w="38100">
            <a:solidFill>
              <a:srgbClr val="FEC2AC">
                <a:alpha val="92941"/>
              </a:srgbClr>
            </a:solidFill>
            <a:prstDash val="solid"/>
            <a:round/>
            <a:headEnd len="sm" w="sm" type="none"/>
            <a:tailEnd len="sm" w="sm" type="none"/>
          </a:ln>
        </p:spPr>
      </p:cxnSp>
      <p:sp>
        <p:nvSpPr>
          <p:cNvPr id="11" name="Google Shape;11;p39"/>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2"/>
              </a:buClr>
              <a:buSzPts val="3000"/>
              <a:buFont typeface="Century Schoolbook"/>
              <a:buNone/>
              <a:defRPr b="0" i="0" sz="3000" u="none" cap="small" strike="noStrike">
                <a:solidFill>
                  <a:schemeClr val="dk2"/>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39"/>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0" algn="l">
              <a:spcBef>
                <a:spcPts val="360"/>
              </a:spcBef>
              <a:spcAft>
                <a:spcPts val="0"/>
              </a:spcAft>
              <a:buClr>
                <a:srgbClr val="DE753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0" algn="l">
              <a:spcBef>
                <a:spcPts val="360"/>
              </a:spcBef>
              <a:spcAft>
                <a:spcPts val="0"/>
              </a:spcAft>
              <a:buClr>
                <a:srgbClr val="FEC2AC"/>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BBC9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13" name="Google Shape;13;p39"/>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14" name="Google Shape;14;p39"/>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cxnSp>
        <p:nvCxnSpPr>
          <p:cNvPr id="15" name="Google Shape;15;p39"/>
          <p:cNvCxnSpPr/>
          <p:nvPr/>
        </p:nvCxnSpPr>
        <p:spPr>
          <a:xfrm>
            <a:off x="76200" y="0"/>
            <a:ext cx="0" cy="6858000"/>
          </a:xfrm>
          <a:prstGeom prst="straightConnector1">
            <a:avLst/>
          </a:prstGeom>
          <a:noFill/>
          <a:ln cap="flat" cmpd="thickThin" w="57150">
            <a:solidFill>
              <a:srgbClr val="FEC2AC"/>
            </a:solidFill>
            <a:prstDash val="solid"/>
            <a:round/>
            <a:headEnd len="sm" w="sm" type="none"/>
            <a:tailEnd len="sm" w="sm" type="none"/>
          </a:ln>
        </p:spPr>
      </p:cxnSp>
      <p:cxnSp>
        <p:nvCxnSpPr>
          <p:cNvPr id="16" name="Google Shape;16;p39"/>
          <p:cNvCxnSpPr/>
          <p:nvPr/>
        </p:nvCxnSpPr>
        <p:spPr>
          <a:xfrm>
            <a:off x="8991600" y="0"/>
            <a:ext cx="0" cy="6858000"/>
          </a:xfrm>
          <a:prstGeom prst="straightConnector1">
            <a:avLst/>
          </a:prstGeom>
          <a:noFill/>
          <a:ln cap="flat" cmpd="sng" w="19050">
            <a:solidFill>
              <a:schemeClr val="accent1"/>
            </a:solidFill>
            <a:prstDash val="solid"/>
            <a:round/>
            <a:headEnd len="sm" w="sm" type="none"/>
            <a:tailEnd len="sm" w="sm" type="none"/>
          </a:ln>
        </p:spPr>
      </p:cxnSp>
      <p:sp>
        <p:nvSpPr>
          <p:cNvPr id="17" name="Google Shape;17;p39"/>
          <p:cNvSpPr/>
          <p:nvPr/>
        </p:nvSpPr>
        <p:spPr>
          <a:xfrm>
            <a:off x="8839200" y="0"/>
            <a:ext cx="304800" cy="6858000"/>
          </a:xfrm>
          <a:prstGeom prst="rect">
            <a:avLst/>
          </a:prstGeom>
          <a:solidFill>
            <a:srgbClr val="FEC2AC">
              <a:alpha val="8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18" name="Google Shape;18;p39"/>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sp>
        <p:nvSpPr>
          <p:cNvPr id="19" name="Google Shape;19;p39"/>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0" name="Google Shape;20;p39"/>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1pPr>
            <a:lvl2pPr indent="0" lvl="1"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2pPr>
            <a:lvl3pPr indent="0" lvl="2"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3pPr>
            <a:lvl4pPr indent="0" lvl="3"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4pPr>
            <a:lvl5pPr indent="0" lvl="4"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5pPr>
            <a:lvl6pPr indent="0" lvl="5"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6pPr>
            <a:lvl7pPr indent="0" lvl="6"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7pPr>
            <a:lvl8pPr indent="0" lvl="7"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8pPr>
            <a:lvl9pPr indent="0" lvl="8"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10.png"/><Relationship Id="rId7" Type="http://schemas.openxmlformats.org/officeDocument/2006/relationships/oleObject" Target="../embeddings/oleObject2.bin"/><Relationship Id="rId8"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www.zseries.in/embedded%20lab/8051%20microcontroller/pin%20diagram%20of%208051.php#.WDGmqLn0dL4" TargetMode="External"/><Relationship Id="rId4" Type="http://schemas.openxmlformats.org/officeDocument/2006/relationships/hyperlink" Target="http://what-when-how.com/8051-microcontroller/pin-description-of-the-8051/" TargetMode="External"/><Relationship Id="rId5" Type="http://schemas.openxmlformats.org/officeDocument/2006/relationships/hyperlink" Target="https://www.elprocus.com/pin-diagram-of-8051-microcontroller/" TargetMode="External"/><Relationship Id="rId6" Type="http://schemas.openxmlformats.org/officeDocument/2006/relationships/hyperlink" Target="https://www.youtube.com/watch?v=6GXipPBLxB0&amp;t=398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
          <p:cNvSpPr txBox="1"/>
          <p:nvPr>
            <p:ph type="ctrTitle"/>
          </p:nvPr>
        </p:nvSpPr>
        <p:spPr>
          <a:xfrm>
            <a:off x="1524000" y="2133600"/>
            <a:ext cx="7086600" cy="8275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2060"/>
              </a:buClr>
              <a:buSzPts val="5400"/>
              <a:buFont typeface="Calibri"/>
              <a:buNone/>
            </a:pPr>
            <a:r>
              <a:rPr lang="en-US" sz="5400">
                <a:solidFill>
                  <a:srgbClr val="002060"/>
                </a:solidFill>
                <a:latin typeface="Calibri"/>
                <a:ea typeface="Calibri"/>
                <a:cs typeface="Calibri"/>
                <a:sym typeface="Calibri"/>
              </a:rPr>
              <a:t>8051 MICRCONTROLLER </a:t>
            </a:r>
            <a:endParaRPr/>
          </a:p>
        </p:txBody>
      </p:sp>
      <p:sp>
        <p:nvSpPr>
          <p:cNvPr id="142" name="Google Shape;142;p1"/>
          <p:cNvSpPr txBox="1"/>
          <p:nvPr/>
        </p:nvSpPr>
        <p:spPr>
          <a:xfrm>
            <a:off x="2286000" y="3581400"/>
            <a:ext cx="5410200" cy="26670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260"/>
              <a:buFont typeface="Noto Sans Symbols"/>
              <a:buNone/>
            </a:pPr>
            <a:r>
              <a:rPr b="1" i="0" lang="en-US" sz="1800" u="none" cap="none" strike="noStrike">
                <a:solidFill>
                  <a:schemeClr val="dk2"/>
                </a:solidFill>
                <a:latin typeface="Century Schoolbook"/>
                <a:ea typeface="Century Schoolbook"/>
                <a:cs typeface="Century Schoolbook"/>
                <a:sym typeface="Century Schoolbook"/>
              </a:rPr>
              <a:t>Farhan Sadaf</a:t>
            </a:r>
            <a:endParaRPr/>
          </a:p>
          <a:p>
            <a:pPr indent="0" lvl="0" marL="0" marR="0" rtl="0" algn="ctr">
              <a:spcBef>
                <a:spcPts val="600"/>
              </a:spcBef>
              <a:spcAft>
                <a:spcPts val="0"/>
              </a:spcAft>
              <a:buClr>
                <a:schemeClr val="accent1"/>
              </a:buClr>
              <a:buSzPts val="1260"/>
              <a:buFont typeface="Noto Sans Symbols"/>
              <a:buNone/>
            </a:pPr>
            <a:r>
              <a:rPr b="1" i="0" lang="en-US" sz="1800" u="none" cap="none" strike="noStrike">
                <a:solidFill>
                  <a:schemeClr val="dk2"/>
                </a:solidFill>
                <a:latin typeface="Century Schoolbook"/>
                <a:ea typeface="Century Schoolbook"/>
                <a:cs typeface="Century Schoolbook"/>
                <a:sym typeface="Century Schoolbook"/>
              </a:rPr>
              <a:t>Lecturer, Dept. of CSE</a:t>
            </a:r>
            <a:endParaRPr b="1" i="0" sz="1800" u="none" cap="none" strike="noStrike">
              <a:solidFill>
                <a:schemeClr val="dk2"/>
              </a:solidFill>
              <a:latin typeface="Century Schoolbook"/>
              <a:ea typeface="Century Schoolbook"/>
              <a:cs typeface="Century Schoolbook"/>
              <a:sym typeface="Century Schoolboo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0"/>
          <p:cNvSpPr txBox="1"/>
          <p:nvPr>
            <p:ph type="title"/>
          </p:nvPr>
        </p:nvSpPr>
        <p:spPr>
          <a:xfrm>
            <a:off x="451513" y="685800"/>
            <a:ext cx="74676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2060"/>
              </a:buClr>
              <a:buSzPts val="4000"/>
              <a:buFont typeface="Calibri"/>
              <a:buNone/>
            </a:pPr>
            <a:r>
              <a:rPr b="1" lang="en-US" sz="4000">
                <a:solidFill>
                  <a:srgbClr val="002060"/>
                </a:solidFill>
                <a:latin typeface="Calibri"/>
                <a:ea typeface="Calibri"/>
                <a:cs typeface="Calibri"/>
                <a:sym typeface="Calibri"/>
              </a:rPr>
              <a:t>BUS</a:t>
            </a:r>
            <a:br>
              <a:rPr b="1" lang="en-US" sz="4000">
                <a:solidFill>
                  <a:srgbClr val="002060"/>
                </a:solidFill>
                <a:latin typeface="Calibri"/>
                <a:ea typeface="Calibri"/>
                <a:cs typeface="Calibri"/>
                <a:sym typeface="Calibri"/>
              </a:rPr>
            </a:br>
            <a:endParaRPr b="1" sz="4000">
              <a:solidFill>
                <a:srgbClr val="002060"/>
              </a:solidFill>
              <a:latin typeface="Calibri"/>
              <a:ea typeface="Calibri"/>
              <a:cs typeface="Calibri"/>
              <a:sym typeface="Calibri"/>
            </a:endParaRPr>
          </a:p>
        </p:txBody>
      </p:sp>
      <p:sp>
        <p:nvSpPr>
          <p:cNvPr id="204" name="Google Shape;204;p10"/>
          <p:cNvSpPr txBox="1"/>
          <p:nvPr>
            <p:ph idx="1" type="body"/>
          </p:nvPr>
        </p:nvSpPr>
        <p:spPr>
          <a:xfrm>
            <a:off x="457200" y="1600200"/>
            <a:ext cx="8281416" cy="48737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Here two types of buses that are shown in below</a:t>
            </a:r>
            <a:endParaRPr/>
          </a:p>
          <a:p>
            <a:pPr indent="-274320" lvl="1" marL="640080" rtl="0" algn="just">
              <a:spcBef>
                <a:spcPts val="480"/>
              </a:spcBef>
              <a:spcAft>
                <a:spcPts val="0"/>
              </a:spcAft>
              <a:buClr>
                <a:srgbClr val="002060"/>
              </a:buClr>
              <a:buSzPts val="1920"/>
              <a:buFont typeface="Noto Sans Symbols"/>
              <a:buChar char="✔"/>
            </a:pPr>
            <a:r>
              <a:rPr b="1" lang="en-US" sz="2400">
                <a:solidFill>
                  <a:srgbClr val="002060"/>
                </a:solidFill>
                <a:latin typeface="Calibri"/>
                <a:ea typeface="Calibri"/>
                <a:cs typeface="Calibri"/>
                <a:sym typeface="Calibri"/>
              </a:rPr>
              <a:t>Address Bus: </a:t>
            </a:r>
            <a:r>
              <a:rPr lang="en-US" sz="2400">
                <a:solidFill>
                  <a:srgbClr val="002060"/>
                </a:solidFill>
                <a:latin typeface="Calibri"/>
                <a:ea typeface="Calibri"/>
                <a:cs typeface="Calibri"/>
                <a:sym typeface="Calibri"/>
              </a:rPr>
              <a:t>Microcontroller 8051 has a 16 bit address bus for transferring the data. It is used to address memory locations and to transfer the address from CPU to Memory of the microcontroller.</a:t>
            </a:r>
            <a:endParaRPr/>
          </a:p>
          <a:p>
            <a:pPr indent="-274320" lvl="1" marL="640080" rtl="0" algn="just">
              <a:spcBef>
                <a:spcPts val="480"/>
              </a:spcBef>
              <a:spcAft>
                <a:spcPts val="0"/>
              </a:spcAft>
              <a:buClr>
                <a:srgbClr val="002060"/>
              </a:buClr>
              <a:buSzPts val="1920"/>
              <a:buFont typeface="Noto Sans Symbols"/>
              <a:buChar char="✔"/>
            </a:pPr>
            <a:r>
              <a:rPr b="1" lang="en-US" sz="2400">
                <a:solidFill>
                  <a:srgbClr val="002060"/>
                </a:solidFill>
                <a:latin typeface="Calibri"/>
                <a:ea typeface="Calibri"/>
                <a:cs typeface="Calibri"/>
                <a:sym typeface="Calibri"/>
              </a:rPr>
              <a:t>Data Bus: </a:t>
            </a:r>
            <a:r>
              <a:rPr lang="en-US" sz="2400">
                <a:solidFill>
                  <a:srgbClr val="002060"/>
                </a:solidFill>
                <a:latin typeface="Calibri"/>
                <a:ea typeface="Calibri"/>
                <a:cs typeface="Calibri"/>
                <a:sym typeface="Calibri"/>
              </a:rPr>
              <a:t>Microcontroller 8051 has 8 bits of  the data bus, which is used to carry data of particular applications.</a:t>
            </a:r>
            <a:endParaRPr/>
          </a:p>
          <a:p>
            <a:pPr indent="-167640" lvl="1" marL="640080" rtl="0" algn="l">
              <a:spcBef>
                <a:spcPts val="420"/>
              </a:spcBef>
              <a:spcAft>
                <a:spcPts val="0"/>
              </a:spcAft>
              <a:buClr>
                <a:srgbClr val="002060"/>
              </a:buClr>
              <a:buSzPts val="1680"/>
              <a:buFont typeface="Noto Sans Symbols"/>
              <a:buNone/>
            </a:pPr>
            <a:r>
              <a:t/>
            </a:r>
            <a:endParaRPr/>
          </a:p>
        </p:txBody>
      </p:sp>
      <p:sp>
        <p:nvSpPr>
          <p:cNvPr id="205" name="Google Shape;205;p10"/>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4000"/>
              <a:buFont typeface="Calibri"/>
              <a:buNone/>
            </a:pPr>
            <a:r>
              <a:rPr b="1" lang="en-US" sz="4000">
                <a:solidFill>
                  <a:srgbClr val="002060"/>
                </a:solidFill>
                <a:latin typeface="Calibri"/>
                <a:ea typeface="Calibri"/>
                <a:cs typeface="Calibri"/>
                <a:sym typeface="Calibri"/>
              </a:rPr>
              <a:t>Oscillator</a:t>
            </a:r>
            <a:endParaRPr/>
          </a:p>
        </p:txBody>
      </p:sp>
      <p:sp>
        <p:nvSpPr>
          <p:cNvPr id="211" name="Google Shape;211;p11"/>
          <p:cNvSpPr txBox="1"/>
          <p:nvPr>
            <p:ph idx="1" type="body"/>
          </p:nvPr>
        </p:nvSpPr>
        <p:spPr>
          <a:xfrm>
            <a:off x="457200" y="1600200"/>
            <a:ext cx="8281416" cy="48737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The microcontroller is a device, therefore it requires clock pulses for its operation of microcontroller applications. </a:t>
            </a:r>
            <a:endParaRPr/>
          </a:p>
          <a:p>
            <a:pPr indent="-274320" lvl="0" marL="274320" rtl="0" algn="just">
              <a:spcBef>
                <a:spcPts val="60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For this purpose, microcontroller 8051 has an on-chip oscillator which works as a clock source for Central Processing Unit of the microcontroller. </a:t>
            </a:r>
            <a:endParaRPr/>
          </a:p>
          <a:p>
            <a:pPr indent="-274320" lvl="0" marL="274320" rtl="0" algn="just">
              <a:spcBef>
                <a:spcPts val="60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The output pulses of oscillator are stable. Therefore, it enables synchronized work of all parts of the 8051 Microcontroller.</a:t>
            </a:r>
            <a:endParaRPr/>
          </a:p>
        </p:txBody>
      </p:sp>
      <p:sp>
        <p:nvSpPr>
          <p:cNvPr id="212" name="Google Shape;212;p11"/>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2"/>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4000"/>
              <a:buFont typeface="Calibri"/>
              <a:buNone/>
            </a:pPr>
            <a:r>
              <a:rPr b="1" lang="en-US" sz="4000">
                <a:solidFill>
                  <a:srgbClr val="002060"/>
                </a:solidFill>
                <a:latin typeface="Calibri"/>
                <a:ea typeface="Calibri"/>
                <a:cs typeface="Calibri"/>
                <a:sym typeface="Calibri"/>
              </a:rPr>
              <a:t>Input/Output Port and Timer</a:t>
            </a:r>
            <a:endParaRPr/>
          </a:p>
        </p:txBody>
      </p:sp>
      <p:sp>
        <p:nvSpPr>
          <p:cNvPr id="218" name="Google Shape;218;p12"/>
          <p:cNvSpPr txBox="1"/>
          <p:nvPr>
            <p:ph idx="1" type="body"/>
          </p:nvPr>
        </p:nvSpPr>
        <p:spPr>
          <a:xfrm>
            <a:off x="457200" y="1600200"/>
            <a:ext cx="8281416" cy="48737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For this purpose 8051 has 4 input, output ports to connect it to the other peripherals</a:t>
            </a:r>
            <a:endParaRPr/>
          </a:p>
          <a:p>
            <a:pPr indent="0" lvl="0" marL="0" rtl="0" algn="just">
              <a:spcBef>
                <a:spcPts val="600"/>
              </a:spcBef>
              <a:spcAft>
                <a:spcPts val="0"/>
              </a:spcAft>
              <a:buSzPts val="1680"/>
              <a:buNone/>
            </a:pPr>
            <a:r>
              <a:t/>
            </a:r>
            <a:endParaRPr>
              <a:solidFill>
                <a:srgbClr val="002060"/>
              </a:solidFill>
              <a:latin typeface="Calibri"/>
              <a:ea typeface="Calibri"/>
              <a:cs typeface="Calibri"/>
              <a:sym typeface="Calibri"/>
            </a:endParaRPr>
          </a:p>
          <a:p>
            <a:pPr indent="-274320" lvl="0" marL="274320" rtl="0" algn="just">
              <a:spcBef>
                <a:spcPts val="60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8051 microcontroller has two 16 bit timers and counters. These counters are again divided into a 8 bit register. The timers are used for measurement of intervals to determine the pulse width of pulses.</a:t>
            </a:r>
            <a:endParaRPr/>
          </a:p>
        </p:txBody>
      </p:sp>
      <p:sp>
        <p:nvSpPr>
          <p:cNvPr id="219" name="Google Shape;219;p12"/>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3"/>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2060"/>
              </a:buClr>
              <a:buSzPts val="4000"/>
              <a:buFont typeface="Calibri"/>
              <a:buNone/>
            </a:pPr>
            <a:r>
              <a:rPr b="1" lang="en-US" sz="4000">
                <a:solidFill>
                  <a:srgbClr val="002060"/>
                </a:solidFill>
                <a:latin typeface="Calibri"/>
                <a:ea typeface="Calibri"/>
                <a:cs typeface="Calibri"/>
                <a:sym typeface="Calibri"/>
              </a:rPr>
              <a:t>BLOCK DIAGRAM OF 8051 MICROCONTROLLER</a:t>
            </a:r>
            <a:endParaRPr/>
          </a:p>
        </p:txBody>
      </p:sp>
      <p:sp>
        <p:nvSpPr>
          <p:cNvPr id="225" name="Google Shape;225;p13"/>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26" name="Google Shape;226;p13"/>
          <p:cNvPicPr preferRelativeResize="0"/>
          <p:nvPr/>
        </p:nvPicPr>
        <p:blipFill rotWithShape="1">
          <a:blip r:embed="rId3">
            <a:alphaModFix/>
          </a:blip>
          <a:srcRect b="0" l="0" r="0" t="0"/>
          <a:stretch/>
        </p:blipFill>
        <p:spPr>
          <a:xfrm>
            <a:off x="762000" y="1779326"/>
            <a:ext cx="7367016" cy="447593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4"/>
          <p:cNvSpPr txBox="1"/>
          <p:nvPr>
            <p:ph type="title"/>
          </p:nvPr>
        </p:nvSpPr>
        <p:spPr>
          <a:xfrm>
            <a:off x="1752600" y="152400"/>
            <a:ext cx="6096000" cy="792163"/>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002060"/>
              </a:buClr>
              <a:buSzPts val="4000"/>
              <a:buFont typeface="Calibri"/>
              <a:buNone/>
            </a:pPr>
            <a:r>
              <a:rPr b="1" lang="en-US" sz="4000">
                <a:solidFill>
                  <a:srgbClr val="002060"/>
                </a:solidFill>
                <a:latin typeface="Calibri"/>
                <a:ea typeface="Calibri"/>
                <a:cs typeface="Calibri"/>
                <a:sym typeface="Calibri"/>
              </a:rPr>
              <a:t>8051 CPU Registers</a:t>
            </a:r>
            <a:endParaRPr/>
          </a:p>
        </p:txBody>
      </p:sp>
      <p:sp>
        <p:nvSpPr>
          <p:cNvPr id="232" name="Google Shape;232;p14"/>
          <p:cNvSpPr txBox="1"/>
          <p:nvPr>
            <p:ph idx="12" type="sldNum"/>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1200" u="none" cap="none" strike="noStrike">
                <a:solidFill>
                  <a:schemeClr val="dk2"/>
                </a:solidFill>
                <a:latin typeface="Century Schoolbook"/>
                <a:ea typeface="Century Schoolbook"/>
                <a:cs typeface="Century Schoolbook"/>
                <a:sym typeface="Century Schoolbook"/>
              </a:rPr>
              <a:t>‹#›</a:t>
            </a:fld>
            <a:endParaRPr b="0" i="0" sz="1200" u="none" cap="none" strike="noStrike">
              <a:solidFill>
                <a:schemeClr val="dk2"/>
              </a:solidFill>
              <a:latin typeface="Century Schoolbook"/>
              <a:ea typeface="Century Schoolbook"/>
              <a:cs typeface="Century Schoolbook"/>
              <a:sym typeface="Century Schoolbook"/>
            </a:endParaRPr>
          </a:p>
        </p:txBody>
      </p:sp>
      <p:pic>
        <p:nvPicPr>
          <p:cNvPr id="233" name="Google Shape;233;p14"/>
          <p:cNvPicPr preferRelativeResize="0"/>
          <p:nvPr/>
        </p:nvPicPr>
        <p:blipFill rotWithShape="1">
          <a:blip r:embed="rId3">
            <a:alphaModFix/>
          </a:blip>
          <a:srcRect b="0" l="0" r="0" t="0"/>
          <a:stretch/>
        </p:blipFill>
        <p:spPr>
          <a:xfrm>
            <a:off x="609600" y="1143000"/>
            <a:ext cx="4876800" cy="4685211"/>
          </a:xfrm>
          <a:prstGeom prst="rect">
            <a:avLst/>
          </a:prstGeom>
          <a:noFill/>
          <a:ln>
            <a:noFill/>
          </a:ln>
        </p:spPr>
      </p:pic>
      <p:sp>
        <p:nvSpPr>
          <p:cNvPr id="234" name="Google Shape;234;p14"/>
          <p:cNvSpPr txBox="1"/>
          <p:nvPr/>
        </p:nvSpPr>
        <p:spPr>
          <a:xfrm>
            <a:off x="5562600" y="1847850"/>
            <a:ext cx="3210666" cy="41549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A (8-bit Accumulator)</a:t>
            </a:r>
            <a:endParaRPr/>
          </a:p>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B  (8-bit register for Mul &amp; Div)</a:t>
            </a:r>
            <a:endParaRPr/>
          </a:p>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PSW (8-bit Program Status Word)</a:t>
            </a:r>
            <a:endParaRPr/>
          </a:p>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SP (8-bit Stack Pointer)</a:t>
            </a:r>
            <a:endParaRPr/>
          </a:p>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PC (16-bit Program Counter)</a:t>
            </a:r>
            <a:endParaRPr/>
          </a:p>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DPTR (16-bit Data Pointer)</a:t>
            </a:r>
            <a:endParaRPr/>
          </a:p>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5"/>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4000"/>
              <a:buFont typeface="Calibri"/>
              <a:buNone/>
            </a:pPr>
            <a:r>
              <a:rPr b="1" lang="en-US" sz="4000">
                <a:solidFill>
                  <a:srgbClr val="002060"/>
                </a:solidFill>
                <a:latin typeface="Calibri"/>
                <a:ea typeface="Calibri"/>
                <a:cs typeface="Calibri"/>
                <a:sym typeface="Calibri"/>
              </a:rPr>
              <a:t>A and B Registers </a:t>
            </a:r>
            <a:endParaRPr/>
          </a:p>
        </p:txBody>
      </p:sp>
      <p:sp>
        <p:nvSpPr>
          <p:cNvPr id="240" name="Google Shape;240;p15"/>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41" name="Google Shape;241;p15"/>
          <p:cNvSpPr txBox="1"/>
          <p:nvPr>
            <p:ph idx="1" type="body"/>
          </p:nvPr>
        </p:nvSpPr>
        <p:spPr>
          <a:xfrm>
            <a:off x="458336" y="1784865"/>
            <a:ext cx="8280300" cy="4155900"/>
          </a:xfrm>
          <a:prstGeom prst="rect">
            <a:avLst/>
          </a:prstGeom>
          <a:noFill/>
          <a:ln>
            <a:noFill/>
          </a:ln>
        </p:spPr>
        <p:txBody>
          <a:bodyPr anchorCtr="0" anchor="ctr" bIns="45700" lIns="91425" spcFirstLastPara="1" rIns="91425" wrap="square" tIns="45700">
            <a:spAutoFit/>
          </a:bodyPr>
          <a:lstStyle/>
          <a:p>
            <a:pPr indent="-274320" lvl="0" marL="274320" marR="0" rtl="0" algn="just">
              <a:lnSpc>
                <a:spcPct val="100000"/>
              </a:lnSpc>
              <a:spcBef>
                <a:spcPts val="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The </a:t>
            </a:r>
            <a:r>
              <a:rPr b="1" lang="en-US">
                <a:solidFill>
                  <a:srgbClr val="002060"/>
                </a:solidFill>
                <a:latin typeface="Calibri"/>
                <a:ea typeface="Calibri"/>
                <a:cs typeface="Calibri"/>
                <a:sym typeface="Calibri"/>
              </a:rPr>
              <a:t>A register </a:t>
            </a:r>
            <a:r>
              <a:rPr lang="en-US">
                <a:solidFill>
                  <a:srgbClr val="002060"/>
                </a:solidFill>
                <a:latin typeface="Calibri"/>
                <a:ea typeface="Calibri"/>
                <a:cs typeface="Calibri"/>
                <a:sym typeface="Calibri"/>
              </a:rPr>
              <a:t>is also called the Accumulator and as </a:t>
            </a:r>
            <a:r>
              <a:rPr lang="en-US">
                <a:solidFill>
                  <a:srgbClr val="002060"/>
                </a:solidFill>
                <a:latin typeface="Calibri"/>
                <a:ea typeface="Calibri"/>
                <a:cs typeface="Calibri"/>
                <a:sym typeface="Calibri"/>
              </a:rPr>
              <a:t>its</a:t>
            </a:r>
            <a:r>
              <a:rPr lang="en-US">
                <a:solidFill>
                  <a:srgbClr val="002060"/>
                </a:solidFill>
                <a:latin typeface="Calibri"/>
                <a:ea typeface="Calibri"/>
                <a:cs typeface="Calibri"/>
                <a:sym typeface="Calibri"/>
              </a:rPr>
              <a:t> name suggests, is used as a general register to accumulate the results of a large  number of instructions. </a:t>
            </a:r>
            <a:endParaRPr/>
          </a:p>
          <a:p>
            <a:pPr indent="-274320" lvl="0" marL="274320" marR="0" rtl="0" algn="just">
              <a:lnSpc>
                <a:spcPct val="100000"/>
              </a:lnSpc>
              <a:spcBef>
                <a:spcPts val="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By default it is used for all mathematical operations and also data transfer operations between CPU and any external memory. </a:t>
            </a:r>
            <a:endParaRPr/>
          </a:p>
          <a:p>
            <a:pPr indent="-274320" lvl="0" marL="274320" marR="0" rtl="0" algn="just">
              <a:lnSpc>
                <a:spcPct val="100000"/>
              </a:lnSpc>
              <a:spcBef>
                <a:spcPts val="0"/>
              </a:spcBef>
              <a:spcAft>
                <a:spcPts val="0"/>
              </a:spcAft>
              <a:buClr>
                <a:srgbClr val="002060"/>
              </a:buClr>
              <a:buSzPts val="2400"/>
              <a:buFont typeface="Noto Sans Symbols"/>
              <a:buChar char="❖"/>
            </a:pPr>
            <a:r>
              <a:rPr lang="en-US">
                <a:solidFill>
                  <a:srgbClr val="002060"/>
                </a:solidFill>
                <a:latin typeface="Calibri"/>
                <a:ea typeface="Calibri"/>
                <a:cs typeface="Calibri"/>
                <a:sym typeface="Calibri"/>
              </a:rPr>
              <a:t>The </a:t>
            </a:r>
            <a:r>
              <a:rPr b="1" lang="en-US">
                <a:solidFill>
                  <a:srgbClr val="002060"/>
                </a:solidFill>
                <a:latin typeface="Calibri"/>
                <a:ea typeface="Calibri"/>
                <a:cs typeface="Calibri"/>
                <a:sym typeface="Calibri"/>
              </a:rPr>
              <a:t>B register </a:t>
            </a:r>
            <a:r>
              <a:rPr lang="en-US">
                <a:solidFill>
                  <a:srgbClr val="002060"/>
                </a:solidFill>
                <a:latin typeface="Calibri"/>
                <a:ea typeface="Calibri"/>
                <a:cs typeface="Calibri"/>
                <a:sym typeface="Calibri"/>
              </a:rPr>
              <a:t>is mainly used for multiplication and division operations along with A register. </a:t>
            </a:r>
            <a:endParaRPr/>
          </a:p>
          <a:p>
            <a:pPr indent="0" lvl="0" marL="0" marR="0" rtl="0" algn="just">
              <a:lnSpc>
                <a:spcPct val="100000"/>
              </a:lnSpc>
              <a:spcBef>
                <a:spcPts val="0"/>
              </a:spcBef>
              <a:spcAft>
                <a:spcPts val="0"/>
              </a:spcAft>
              <a:buClr>
                <a:srgbClr val="002060"/>
              </a:buClr>
              <a:buSzPts val="2400"/>
              <a:buFont typeface="Calibri"/>
              <a:buNone/>
            </a:pPr>
            <a:r>
              <a:rPr lang="en-US">
                <a:solidFill>
                  <a:srgbClr val="002060"/>
                </a:solidFill>
                <a:latin typeface="Calibri"/>
                <a:ea typeface="Calibri"/>
                <a:cs typeface="Calibri"/>
                <a:sym typeface="Calibri"/>
              </a:rPr>
              <a:t>                         MUL AB                       DIV AB</a:t>
            </a:r>
            <a:endParaRPr/>
          </a:p>
          <a:p>
            <a:pPr indent="0" lvl="0" marL="0" marR="0" rtl="0" algn="just">
              <a:lnSpc>
                <a:spcPct val="100000"/>
              </a:lnSpc>
              <a:spcBef>
                <a:spcPts val="0"/>
              </a:spcBef>
              <a:spcAft>
                <a:spcPts val="0"/>
              </a:spcAft>
              <a:buClr>
                <a:srgbClr val="002060"/>
              </a:buClr>
              <a:buSzPts val="2400"/>
              <a:buFont typeface="Calibri"/>
              <a:buNone/>
            </a:pPr>
            <a:r>
              <a:rPr lang="en-US">
                <a:solidFill>
                  <a:srgbClr val="002060"/>
                </a:solidFill>
                <a:latin typeface="Calibri"/>
                <a:ea typeface="Calibri"/>
                <a:cs typeface="Calibri"/>
                <a:sym typeface="Calibri"/>
              </a:rPr>
              <a:t>It has no other function other than as a location where data  may be stored.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6"/>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4000"/>
              <a:buFont typeface="Calibri"/>
              <a:buNone/>
            </a:pPr>
            <a:r>
              <a:rPr b="1" lang="en-US" sz="4000">
                <a:solidFill>
                  <a:srgbClr val="002060"/>
                </a:solidFill>
                <a:latin typeface="Calibri"/>
                <a:ea typeface="Calibri"/>
                <a:cs typeface="Calibri"/>
                <a:sym typeface="Calibri"/>
              </a:rPr>
              <a:t>R registers</a:t>
            </a:r>
            <a:endParaRPr/>
          </a:p>
        </p:txBody>
      </p:sp>
      <p:sp>
        <p:nvSpPr>
          <p:cNvPr id="247" name="Google Shape;247;p16"/>
          <p:cNvSpPr txBox="1"/>
          <p:nvPr>
            <p:ph idx="1" type="body"/>
          </p:nvPr>
        </p:nvSpPr>
        <p:spPr>
          <a:xfrm>
            <a:off x="457200" y="1600200"/>
            <a:ext cx="8281416" cy="48737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The "R" registers are a set of eight registers that are named R0, R1, etc. up to  and including R7. </a:t>
            </a:r>
            <a:endParaRPr/>
          </a:p>
          <a:p>
            <a:pPr indent="-274320" lvl="0" marL="274320" rtl="0" algn="just">
              <a:spcBef>
                <a:spcPts val="60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These registers are used as auxiliary registers in many operations. The "R" registers are also used to temporarily store values.</a:t>
            </a:r>
            <a:endParaRPr/>
          </a:p>
          <a:p>
            <a:pPr indent="-167640" lvl="0" marL="274320" rtl="0" algn="l">
              <a:spcBef>
                <a:spcPts val="600"/>
              </a:spcBef>
              <a:spcAft>
                <a:spcPts val="0"/>
              </a:spcAft>
              <a:buSzPts val="1680"/>
              <a:buNone/>
            </a:pPr>
            <a:r>
              <a:t/>
            </a:r>
            <a:endParaRPr>
              <a:solidFill>
                <a:srgbClr val="002060"/>
              </a:solidFill>
              <a:latin typeface="Calibri"/>
              <a:ea typeface="Calibri"/>
              <a:cs typeface="Calibri"/>
              <a:sym typeface="Calibri"/>
            </a:endParaRPr>
          </a:p>
        </p:txBody>
      </p:sp>
      <p:sp>
        <p:nvSpPr>
          <p:cNvPr id="248" name="Google Shape;248;p16"/>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7"/>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4000"/>
              <a:buFont typeface="Calibri"/>
              <a:buNone/>
            </a:pPr>
            <a:r>
              <a:rPr b="1" lang="en-US" sz="4000">
                <a:solidFill>
                  <a:srgbClr val="002060"/>
                </a:solidFill>
                <a:latin typeface="Calibri"/>
                <a:ea typeface="Calibri"/>
                <a:cs typeface="Calibri"/>
                <a:sym typeface="Calibri"/>
              </a:rPr>
              <a:t>Program Counter(PC) </a:t>
            </a:r>
            <a:endParaRPr/>
          </a:p>
        </p:txBody>
      </p:sp>
      <p:sp>
        <p:nvSpPr>
          <p:cNvPr id="254" name="Google Shape;254;p17"/>
          <p:cNvSpPr txBox="1"/>
          <p:nvPr>
            <p:ph idx="1" type="body"/>
          </p:nvPr>
        </p:nvSpPr>
        <p:spPr>
          <a:xfrm>
            <a:off x="457200" y="1600200"/>
            <a:ext cx="8281416" cy="48737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8051 has a 16-bit program counter. The program counter always points to the address of the next instruction to be executed. </a:t>
            </a:r>
            <a:endParaRPr/>
          </a:p>
          <a:p>
            <a:pPr indent="-274320" lvl="0" marL="274320" rtl="0" algn="just">
              <a:spcBef>
                <a:spcPts val="60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After execution of one instruction the program counter is incremented to point to the address of the next instruction to be executed.</a:t>
            </a:r>
            <a:endParaRPr/>
          </a:p>
          <a:p>
            <a:pPr indent="-274320" lvl="0" marL="274320" rtl="0" algn="just">
              <a:spcBef>
                <a:spcPts val="60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 It is the contents of the PC that are placed on the address bus to find and fetch the desired instruction.</a:t>
            </a:r>
            <a:endParaRPr/>
          </a:p>
          <a:p>
            <a:pPr indent="-274320" lvl="0" marL="274320" rtl="0" algn="just">
              <a:spcBef>
                <a:spcPts val="60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Since the PC is 16-bit width ,8051 can access program addresses from 0000H to FFFFH ,a total of 64kB of code.</a:t>
            </a:r>
            <a:endParaRPr/>
          </a:p>
          <a:p>
            <a:pPr indent="-167640" lvl="0" marL="274320" rtl="0" algn="l">
              <a:spcBef>
                <a:spcPts val="600"/>
              </a:spcBef>
              <a:spcAft>
                <a:spcPts val="0"/>
              </a:spcAft>
              <a:buClr>
                <a:srgbClr val="002060"/>
              </a:buClr>
              <a:buSzPts val="1680"/>
              <a:buFont typeface="Noto Sans Symbols"/>
              <a:buNone/>
            </a:pPr>
            <a:r>
              <a:t/>
            </a:r>
            <a:endParaRPr>
              <a:solidFill>
                <a:srgbClr val="002060"/>
              </a:solidFill>
              <a:latin typeface="Calibri"/>
              <a:ea typeface="Calibri"/>
              <a:cs typeface="Calibri"/>
              <a:sym typeface="Calibri"/>
            </a:endParaRPr>
          </a:p>
        </p:txBody>
      </p:sp>
      <p:sp>
        <p:nvSpPr>
          <p:cNvPr id="255" name="Google Shape;255;p17"/>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8"/>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4000"/>
              <a:buFont typeface="Calibri"/>
              <a:buNone/>
            </a:pPr>
            <a:r>
              <a:rPr b="1" lang="en-US" sz="4000">
                <a:solidFill>
                  <a:srgbClr val="002060"/>
                </a:solidFill>
                <a:latin typeface="Calibri"/>
                <a:ea typeface="Calibri"/>
                <a:cs typeface="Calibri"/>
                <a:sym typeface="Calibri"/>
              </a:rPr>
              <a:t>Stack Pointer Register (SP) </a:t>
            </a:r>
            <a:endParaRPr/>
          </a:p>
        </p:txBody>
      </p:sp>
      <p:sp>
        <p:nvSpPr>
          <p:cNvPr id="261" name="Google Shape;261;p18"/>
          <p:cNvSpPr txBox="1"/>
          <p:nvPr>
            <p:ph idx="1" type="body"/>
          </p:nvPr>
        </p:nvSpPr>
        <p:spPr>
          <a:xfrm>
            <a:off x="457200" y="1600200"/>
            <a:ext cx="8281416" cy="48737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It is an 8-bit register which stores the address of the stack top. i.e the Stack Pointer is used to indicate where the next value  to be removed  from the stack should be taken from. </a:t>
            </a:r>
            <a:endParaRPr/>
          </a:p>
          <a:p>
            <a:pPr indent="-274320" lvl="0" marL="274320" rtl="0" algn="just">
              <a:spcBef>
                <a:spcPts val="60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When a value is pushed onto the stack, the 8051 first increments the value of SP and then stores the value at the resulting memory location. </a:t>
            </a:r>
            <a:endParaRPr/>
          </a:p>
          <a:p>
            <a:pPr indent="-274320" lvl="0" marL="274320" rtl="0" algn="just">
              <a:spcBef>
                <a:spcPts val="60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Similarly when a value is popped off the stack, the 8051 returns the value from the memory location indicated by SP, and then decrements the value of SP. </a:t>
            </a:r>
            <a:endParaRPr/>
          </a:p>
        </p:txBody>
      </p:sp>
      <p:sp>
        <p:nvSpPr>
          <p:cNvPr id="262" name="Google Shape;262;p18"/>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9"/>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4000"/>
              <a:buFont typeface="Calibri"/>
              <a:buNone/>
            </a:pPr>
            <a:r>
              <a:rPr b="1" lang="en-US" sz="4000">
                <a:solidFill>
                  <a:srgbClr val="002060"/>
                </a:solidFill>
                <a:latin typeface="Calibri"/>
                <a:ea typeface="Calibri"/>
                <a:cs typeface="Calibri"/>
                <a:sym typeface="Calibri"/>
              </a:rPr>
              <a:t>Stack Pointer Register (SP) </a:t>
            </a:r>
            <a:endParaRPr sz="4000"/>
          </a:p>
        </p:txBody>
      </p:sp>
      <p:sp>
        <p:nvSpPr>
          <p:cNvPr id="268" name="Google Shape;268;p19"/>
          <p:cNvSpPr txBox="1"/>
          <p:nvPr>
            <p:ph idx="1" type="body"/>
          </p:nvPr>
        </p:nvSpPr>
        <p:spPr>
          <a:xfrm>
            <a:off x="457200" y="1600200"/>
            <a:ext cx="8281416" cy="48737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The stack pointer in the 8051 is only 8 bits wide, which means that it can take values of 00 to FFH.</a:t>
            </a:r>
            <a:endParaRPr/>
          </a:p>
          <a:p>
            <a:pPr indent="-274320" lvl="0" marL="274320" rtl="0" algn="just">
              <a:spcBef>
                <a:spcPts val="60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When the 8051 is powered up, the SP register contains value 07. This means that RAM location 08 is the first location used for the stack by the 8051.</a:t>
            </a:r>
            <a:endParaRPr/>
          </a:p>
          <a:p>
            <a:pPr indent="-274320" lvl="0" marL="274320" rtl="0" algn="just">
              <a:spcBef>
                <a:spcPts val="60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The storing of a CPU register in the stack is called a PUSH, and pulling the contents off the stack back into a CPU register is called a POP.</a:t>
            </a:r>
            <a:endParaRPr/>
          </a:p>
          <a:p>
            <a:pPr indent="-274320" lvl="0" marL="274320" rtl="0" algn="just">
              <a:spcBef>
                <a:spcPts val="60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SP is modified directly by the 8051 by six instructions: PUSH, POP, ACALL, LCALL, RET, and  RETI</a:t>
            </a:r>
            <a:r>
              <a:rPr lang="en-US"/>
              <a:t>.</a:t>
            </a:r>
            <a:endParaRPr b="1"/>
          </a:p>
          <a:p>
            <a:pPr indent="-167640" lvl="0" marL="274320" rtl="0" algn="just">
              <a:spcBef>
                <a:spcPts val="600"/>
              </a:spcBef>
              <a:spcAft>
                <a:spcPts val="0"/>
              </a:spcAft>
              <a:buSzPts val="1680"/>
              <a:buNone/>
            </a:pPr>
            <a:r>
              <a:t/>
            </a:r>
            <a:endParaRPr>
              <a:solidFill>
                <a:srgbClr val="002060"/>
              </a:solidFill>
              <a:latin typeface="Calibri"/>
              <a:ea typeface="Calibri"/>
              <a:cs typeface="Calibri"/>
              <a:sym typeface="Calibri"/>
            </a:endParaRPr>
          </a:p>
        </p:txBody>
      </p:sp>
      <p:sp>
        <p:nvSpPr>
          <p:cNvPr id="269" name="Google Shape;269;p19"/>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2060"/>
              </a:buClr>
              <a:buSzPts val="4000"/>
              <a:buFont typeface="Calibri"/>
              <a:buNone/>
            </a:pPr>
            <a:r>
              <a:rPr b="1" lang="en-US" sz="4000">
                <a:solidFill>
                  <a:srgbClr val="002060"/>
                </a:solidFill>
                <a:latin typeface="Calibri"/>
                <a:ea typeface="Calibri"/>
                <a:cs typeface="Calibri"/>
                <a:sym typeface="Calibri"/>
              </a:rPr>
              <a:t>8051 MICRCONTROLLER </a:t>
            </a:r>
            <a:endParaRPr/>
          </a:p>
        </p:txBody>
      </p:sp>
      <p:sp>
        <p:nvSpPr>
          <p:cNvPr id="148" name="Google Shape;148;p2"/>
          <p:cNvSpPr txBox="1"/>
          <p:nvPr>
            <p:ph idx="1" type="body"/>
          </p:nvPr>
        </p:nvSpPr>
        <p:spPr>
          <a:xfrm>
            <a:off x="457200" y="1600200"/>
            <a:ext cx="8281416" cy="48737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The 8051 microcontroller is a very popular 8-bit microcontroller introduced by Intel in the year 1981 and it has become almost the academic standard now a days. </a:t>
            </a:r>
            <a:endParaRPr/>
          </a:p>
          <a:p>
            <a:pPr indent="-274320" lvl="0" marL="274320" rtl="0" algn="just">
              <a:spcBef>
                <a:spcPts val="60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The 8051 is based on an 8-bit CISC core with Harvard architecture. </a:t>
            </a:r>
            <a:endParaRPr/>
          </a:p>
          <a:p>
            <a:pPr indent="-274320" lvl="0" marL="274320" rtl="0" algn="just">
              <a:spcBef>
                <a:spcPts val="60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Its 8-bit architecture is optimized for control applications with extensive Boolean processing. </a:t>
            </a:r>
            <a:endParaRPr/>
          </a:p>
        </p:txBody>
      </p:sp>
      <p:sp>
        <p:nvSpPr>
          <p:cNvPr id="149" name="Google Shape;149;p2"/>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0"/>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4000"/>
              <a:buFont typeface="Calibri"/>
              <a:buNone/>
            </a:pPr>
            <a:r>
              <a:rPr b="1" lang="en-US" sz="4000">
                <a:solidFill>
                  <a:srgbClr val="002060"/>
                </a:solidFill>
                <a:latin typeface="Calibri"/>
                <a:ea typeface="Calibri"/>
                <a:cs typeface="Calibri"/>
                <a:sym typeface="Calibri"/>
              </a:rPr>
              <a:t>Pushing onto the stack</a:t>
            </a:r>
            <a:endParaRPr/>
          </a:p>
        </p:txBody>
      </p:sp>
      <p:sp>
        <p:nvSpPr>
          <p:cNvPr id="275" name="Google Shape;275;p20"/>
          <p:cNvSpPr txBox="1"/>
          <p:nvPr>
            <p:ph idx="1" type="body"/>
          </p:nvPr>
        </p:nvSpPr>
        <p:spPr>
          <a:xfrm>
            <a:off x="457200" y="1600200"/>
            <a:ext cx="8281416" cy="48737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In the 8051 the stack pointer (SP) points to the last used location of the stack. As we push data onto the stack, the stack pointer (SP) is incremented by one.</a:t>
            </a:r>
            <a:endParaRPr/>
          </a:p>
        </p:txBody>
      </p:sp>
      <p:sp>
        <p:nvSpPr>
          <p:cNvPr id="276" name="Google Shape;276;p20"/>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77" name="Google Shape;277;p20"/>
          <p:cNvPicPr preferRelativeResize="0"/>
          <p:nvPr/>
        </p:nvPicPr>
        <p:blipFill rotWithShape="1">
          <a:blip r:embed="rId3">
            <a:alphaModFix/>
          </a:blip>
          <a:srcRect b="0" l="-740" r="740" t="0"/>
          <a:stretch/>
        </p:blipFill>
        <p:spPr>
          <a:xfrm>
            <a:off x="457200" y="2921338"/>
            <a:ext cx="8229600" cy="355261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4000"/>
              <a:buFont typeface="Calibri"/>
              <a:buNone/>
            </a:pPr>
            <a:r>
              <a:rPr b="1" lang="en-US" sz="4000">
                <a:solidFill>
                  <a:srgbClr val="002060"/>
                </a:solidFill>
                <a:latin typeface="Calibri"/>
                <a:ea typeface="Calibri"/>
                <a:cs typeface="Calibri"/>
                <a:sym typeface="Calibri"/>
              </a:rPr>
              <a:t>Popping from the stack</a:t>
            </a:r>
            <a:endParaRPr/>
          </a:p>
        </p:txBody>
      </p:sp>
      <p:sp>
        <p:nvSpPr>
          <p:cNvPr id="283" name="Google Shape;283;p21"/>
          <p:cNvSpPr txBox="1"/>
          <p:nvPr>
            <p:ph idx="1" type="body"/>
          </p:nvPr>
        </p:nvSpPr>
        <p:spPr>
          <a:xfrm>
            <a:off x="457200" y="1600200"/>
            <a:ext cx="8281416" cy="48737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Popping the contents of the stack back into a given register is the opposite process of pushing. With every pop, the top byte of the stack is copied to the register specified by the instruction and the stack pointer is decremented once. </a:t>
            </a:r>
            <a:endParaRPr/>
          </a:p>
        </p:txBody>
      </p:sp>
      <p:sp>
        <p:nvSpPr>
          <p:cNvPr id="284" name="Google Shape;284;p21"/>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85" name="Google Shape;285;p21"/>
          <p:cNvPicPr preferRelativeResize="0"/>
          <p:nvPr/>
        </p:nvPicPr>
        <p:blipFill rotWithShape="1">
          <a:blip r:embed="rId3">
            <a:alphaModFix/>
          </a:blip>
          <a:srcRect b="0" l="0" r="0" t="0"/>
          <a:stretch/>
        </p:blipFill>
        <p:spPr>
          <a:xfrm>
            <a:off x="512310" y="3605015"/>
            <a:ext cx="7948802" cy="328141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2"/>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4000"/>
              <a:buFont typeface="Calibri"/>
              <a:buNone/>
            </a:pPr>
            <a:r>
              <a:rPr b="1" lang="en-US" sz="4000">
                <a:solidFill>
                  <a:srgbClr val="002060"/>
                </a:solidFill>
                <a:latin typeface="Calibri"/>
                <a:ea typeface="Calibri"/>
                <a:cs typeface="Calibri"/>
                <a:sym typeface="Calibri"/>
              </a:rPr>
              <a:t>Data Pointer Register(DPTR) </a:t>
            </a:r>
            <a:endParaRPr/>
          </a:p>
        </p:txBody>
      </p:sp>
      <p:sp>
        <p:nvSpPr>
          <p:cNvPr id="291" name="Google Shape;291;p22"/>
          <p:cNvSpPr txBox="1"/>
          <p:nvPr>
            <p:ph idx="1" type="body"/>
          </p:nvPr>
        </p:nvSpPr>
        <p:spPr>
          <a:xfrm>
            <a:off x="457200" y="1600200"/>
            <a:ext cx="8281416" cy="48737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It is a 16-bit register  which is only  user-accessible.  DPTR, as the name suggests, is used to point to data. </a:t>
            </a:r>
            <a:endParaRPr/>
          </a:p>
          <a:p>
            <a:pPr indent="-274320" lvl="0" marL="274320" rtl="0" algn="just">
              <a:spcBef>
                <a:spcPts val="60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It is used by a number of commands which allow the 8051 to access external memory. </a:t>
            </a:r>
            <a:endParaRPr/>
          </a:p>
          <a:p>
            <a:pPr indent="-274320" lvl="0" marL="274320" rtl="0" algn="just">
              <a:spcBef>
                <a:spcPts val="60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When the 8051 accesses external memory it will access external memory at the address indicated by  DPTR. This DPTR can also be used as two 8-registers DPH and DPL.</a:t>
            </a:r>
            <a:endParaRPr/>
          </a:p>
          <a:p>
            <a:pPr indent="0" lvl="0" marL="0" rtl="0" algn="l">
              <a:spcBef>
                <a:spcPts val="600"/>
              </a:spcBef>
              <a:spcAft>
                <a:spcPts val="0"/>
              </a:spcAft>
              <a:buClr>
                <a:srgbClr val="002060"/>
              </a:buClr>
              <a:buSzPts val="1680"/>
              <a:buNone/>
            </a:pPr>
            <a:r>
              <a:t/>
            </a:r>
            <a:endParaRPr>
              <a:solidFill>
                <a:srgbClr val="002060"/>
              </a:solidFill>
              <a:latin typeface="Calibri"/>
              <a:ea typeface="Calibri"/>
              <a:cs typeface="Calibri"/>
              <a:sym typeface="Calibri"/>
            </a:endParaRPr>
          </a:p>
        </p:txBody>
      </p:sp>
      <p:sp>
        <p:nvSpPr>
          <p:cNvPr id="292" name="Google Shape;292;p22"/>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3"/>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4000"/>
              <a:buFont typeface="Calibri"/>
              <a:buNone/>
            </a:pPr>
            <a:r>
              <a:rPr b="1" lang="en-US" sz="4000">
                <a:solidFill>
                  <a:srgbClr val="002060"/>
                </a:solidFill>
                <a:latin typeface="Calibri"/>
                <a:ea typeface="Calibri"/>
                <a:cs typeface="Calibri"/>
                <a:sym typeface="Calibri"/>
              </a:rPr>
              <a:t>Register banks </a:t>
            </a:r>
            <a:endParaRPr/>
          </a:p>
        </p:txBody>
      </p:sp>
      <p:sp>
        <p:nvSpPr>
          <p:cNvPr id="298" name="Google Shape;298;p23"/>
          <p:cNvSpPr txBox="1"/>
          <p:nvPr>
            <p:ph idx="1" type="body"/>
          </p:nvPr>
        </p:nvSpPr>
        <p:spPr>
          <a:xfrm>
            <a:off x="457200" y="1600200"/>
            <a:ext cx="8281416" cy="48737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A total of 32 bytes from locations 00 to IF hex are set aside for register banks and the stack</a:t>
            </a:r>
            <a:r>
              <a:rPr lang="en-US"/>
              <a:t>.</a:t>
            </a:r>
            <a:endParaRPr/>
          </a:p>
          <a:p>
            <a:pPr indent="-274320" lvl="0" marL="274320" rtl="0" algn="just">
              <a:spcBef>
                <a:spcPts val="60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These 32 bytes are divided into 4 banks of registers in which each bank has 8 registers, R0 – R7.</a:t>
            </a:r>
            <a:endParaRPr/>
          </a:p>
          <a:p>
            <a:pPr indent="-274320" lvl="0" marL="274320" rtl="0" algn="just">
              <a:spcBef>
                <a:spcPts val="60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RAM locations from 0 to 7 are set aside for bank 0 of R0 – R7 where R0 is RAM location 0, R1 is RAM location 1, R2 is location 2, and so on, until memory location 7, which belongs to R7 of bank 0.</a:t>
            </a:r>
            <a:endParaRPr/>
          </a:p>
          <a:p>
            <a:pPr indent="-274320" lvl="0" marL="274320" rtl="0" algn="just">
              <a:spcBef>
                <a:spcPts val="60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The second bank of registers R0 – R7 starts at RAM location 08 and goes to location 0FH and so on.</a:t>
            </a:r>
            <a:endParaRPr/>
          </a:p>
        </p:txBody>
      </p:sp>
      <p:sp>
        <p:nvSpPr>
          <p:cNvPr id="299" name="Google Shape;299;p23"/>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4"/>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4000"/>
              <a:buFont typeface="Calibri"/>
              <a:buNone/>
            </a:pPr>
            <a:r>
              <a:rPr b="1" lang="en-US" sz="4000">
                <a:solidFill>
                  <a:srgbClr val="002060"/>
                </a:solidFill>
                <a:latin typeface="Calibri"/>
                <a:ea typeface="Calibri"/>
                <a:cs typeface="Calibri"/>
                <a:sym typeface="Calibri"/>
              </a:rPr>
              <a:t>Register banks </a:t>
            </a:r>
            <a:endParaRPr sz="4000"/>
          </a:p>
        </p:txBody>
      </p:sp>
      <p:pic>
        <p:nvPicPr>
          <p:cNvPr id="305" name="Google Shape;305;p24"/>
          <p:cNvPicPr preferRelativeResize="0"/>
          <p:nvPr>
            <p:ph idx="1" type="body"/>
          </p:nvPr>
        </p:nvPicPr>
        <p:blipFill rotWithShape="1">
          <a:blip r:embed="rId3">
            <a:alphaModFix/>
          </a:blip>
          <a:srcRect b="0" l="0" r="0" t="0"/>
          <a:stretch/>
        </p:blipFill>
        <p:spPr>
          <a:xfrm>
            <a:off x="661416" y="2057400"/>
            <a:ext cx="7720584" cy="3429000"/>
          </a:xfrm>
          <a:prstGeom prst="rect">
            <a:avLst/>
          </a:prstGeom>
          <a:noFill/>
          <a:ln>
            <a:noFill/>
          </a:ln>
        </p:spPr>
      </p:pic>
      <p:sp>
        <p:nvSpPr>
          <p:cNvPr id="306" name="Google Shape;306;p24"/>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5"/>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2060"/>
              </a:buClr>
              <a:buSzPts val="4000"/>
              <a:buFont typeface="Calibri"/>
              <a:buNone/>
            </a:pPr>
            <a:r>
              <a:rPr b="1" lang="en-US" sz="4000">
                <a:solidFill>
                  <a:srgbClr val="002060"/>
                </a:solidFill>
                <a:latin typeface="Calibri"/>
                <a:ea typeface="Calibri"/>
                <a:cs typeface="Calibri"/>
                <a:sym typeface="Calibri"/>
              </a:rPr>
              <a:t>Program Status Register (PSW) </a:t>
            </a:r>
            <a:endParaRPr/>
          </a:p>
        </p:txBody>
      </p:sp>
      <p:sp>
        <p:nvSpPr>
          <p:cNvPr id="312" name="Google Shape;312;p25"/>
          <p:cNvSpPr txBox="1"/>
          <p:nvPr>
            <p:ph idx="1" type="body"/>
          </p:nvPr>
        </p:nvSpPr>
        <p:spPr>
          <a:xfrm>
            <a:off x="457200" y="1600200"/>
            <a:ext cx="8281416" cy="48737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The 8051 has a 8-bit PSW register which is also known as Flag register.</a:t>
            </a:r>
            <a:endParaRPr/>
          </a:p>
          <a:p>
            <a:pPr indent="-274320" lvl="0" marL="274320" rtl="0" algn="just">
              <a:spcBef>
                <a:spcPts val="60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In the 8-bit register only 6-bits are used by 8051.The two unused bits are user definable bits. In the 6-bits four of them are conditional flags .</a:t>
            </a:r>
            <a:endParaRPr/>
          </a:p>
          <a:p>
            <a:pPr indent="-274320" lvl="0" marL="274320" rtl="0" algn="just">
              <a:spcBef>
                <a:spcPts val="60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They are Carry –CY, Auxiliary Carry-AC, Parity-P and Overflow-OV .These flag bits   indicate some conditions that resulted after an instruction was executed. </a:t>
            </a:r>
            <a:endParaRPr/>
          </a:p>
          <a:p>
            <a:pPr indent="-274320" lvl="0" marL="274320" rtl="0" algn="just">
              <a:spcBef>
                <a:spcPts val="60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F0 is available to the user for general purpose. </a:t>
            </a:r>
            <a:endParaRPr/>
          </a:p>
          <a:p>
            <a:pPr indent="-167640" lvl="0" marL="274320" rtl="0" algn="l">
              <a:spcBef>
                <a:spcPts val="600"/>
              </a:spcBef>
              <a:spcAft>
                <a:spcPts val="0"/>
              </a:spcAft>
              <a:buSzPts val="1680"/>
              <a:buNone/>
            </a:pPr>
            <a:r>
              <a:t/>
            </a:r>
            <a:endParaRPr/>
          </a:p>
        </p:txBody>
      </p:sp>
      <p:sp>
        <p:nvSpPr>
          <p:cNvPr id="313" name="Google Shape;313;p25"/>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6"/>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2060"/>
              </a:buClr>
              <a:buSzPts val="4000"/>
              <a:buFont typeface="Calibri"/>
              <a:buNone/>
            </a:pPr>
            <a:r>
              <a:rPr b="1" lang="en-US" sz="4000">
                <a:solidFill>
                  <a:srgbClr val="002060"/>
                </a:solidFill>
                <a:latin typeface="Calibri"/>
                <a:ea typeface="Calibri"/>
                <a:cs typeface="Calibri"/>
                <a:sym typeface="Calibri"/>
              </a:rPr>
              <a:t>Program Status Register (PSW) </a:t>
            </a:r>
            <a:endParaRPr sz="4000"/>
          </a:p>
        </p:txBody>
      </p:sp>
      <p:sp>
        <p:nvSpPr>
          <p:cNvPr id="319" name="Google Shape;319;p26"/>
          <p:cNvSpPr txBox="1"/>
          <p:nvPr>
            <p:ph idx="1" type="body"/>
          </p:nvPr>
        </p:nvSpPr>
        <p:spPr>
          <a:xfrm>
            <a:off x="377824" y="1365250"/>
            <a:ext cx="8360792" cy="487375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80"/>
              <a:buNone/>
            </a:pPr>
            <a:r>
              <a:t/>
            </a:r>
            <a:endParaRPr/>
          </a:p>
          <a:p>
            <a:pPr indent="0" lvl="0" marL="0" rtl="0" algn="l">
              <a:spcBef>
                <a:spcPts val="600"/>
              </a:spcBef>
              <a:spcAft>
                <a:spcPts val="0"/>
              </a:spcAft>
              <a:buSzPts val="1680"/>
              <a:buNone/>
            </a:pPr>
            <a:r>
              <a:t/>
            </a:r>
            <a:endParaRPr/>
          </a:p>
          <a:p>
            <a:pPr indent="0" lvl="0" marL="0" rtl="0" algn="l">
              <a:spcBef>
                <a:spcPts val="600"/>
              </a:spcBef>
              <a:spcAft>
                <a:spcPts val="0"/>
              </a:spcAft>
              <a:buSzPts val="1680"/>
              <a:buNone/>
            </a:pPr>
            <a:r>
              <a:t/>
            </a:r>
            <a:endParaRPr/>
          </a:p>
          <a:p>
            <a:pPr indent="0" lvl="0" marL="0" rtl="0" algn="l">
              <a:spcBef>
                <a:spcPts val="600"/>
              </a:spcBef>
              <a:spcAft>
                <a:spcPts val="0"/>
              </a:spcAft>
              <a:buSzPts val="1680"/>
              <a:buNone/>
            </a:pPr>
            <a:r>
              <a:t/>
            </a:r>
            <a:endParaRPr/>
          </a:p>
          <a:p>
            <a:pPr indent="-167640" lvl="0" marL="274320" rtl="0" algn="just">
              <a:spcBef>
                <a:spcPts val="600"/>
              </a:spcBef>
              <a:spcAft>
                <a:spcPts val="0"/>
              </a:spcAft>
              <a:buClr>
                <a:srgbClr val="002060"/>
              </a:buClr>
              <a:buSzPts val="1680"/>
              <a:buFont typeface="Noto Sans Symbols"/>
              <a:buNone/>
            </a:pPr>
            <a:r>
              <a:t/>
            </a:r>
            <a:endParaRPr>
              <a:solidFill>
                <a:srgbClr val="002060"/>
              </a:solidFill>
              <a:latin typeface="Calibri"/>
              <a:ea typeface="Calibri"/>
              <a:cs typeface="Calibri"/>
              <a:sym typeface="Calibri"/>
            </a:endParaRPr>
          </a:p>
          <a:p>
            <a:pPr indent="-167640" lvl="0" marL="274320" rtl="0" algn="just">
              <a:spcBef>
                <a:spcPts val="600"/>
              </a:spcBef>
              <a:spcAft>
                <a:spcPts val="0"/>
              </a:spcAft>
              <a:buClr>
                <a:srgbClr val="002060"/>
              </a:buClr>
              <a:buSzPts val="1680"/>
              <a:buFont typeface="Noto Sans Symbols"/>
              <a:buNone/>
            </a:pPr>
            <a:r>
              <a:t/>
            </a:r>
            <a:endParaRPr>
              <a:solidFill>
                <a:srgbClr val="002060"/>
              </a:solidFill>
              <a:latin typeface="Calibri"/>
              <a:ea typeface="Calibri"/>
              <a:cs typeface="Calibri"/>
              <a:sym typeface="Calibri"/>
            </a:endParaRPr>
          </a:p>
          <a:p>
            <a:pPr indent="-274320" lvl="0" marL="274320" rtl="0" algn="just">
              <a:spcBef>
                <a:spcPts val="60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The bits PSW3 and  PSW4  are  denoted as RS0 and RS1 and these bits are used to select the bank registers of the RAM location. </a:t>
            </a:r>
            <a:endParaRPr/>
          </a:p>
          <a:p>
            <a:pPr indent="-274320" lvl="0" marL="274320" rtl="0" algn="just">
              <a:spcBef>
                <a:spcPts val="60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The selection of the register Banks and their addresses are given on the next slide.</a:t>
            </a:r>
            <a:endParaRPr/>
          </a:p>
          <a:p>
            <a:pPr indent="0" lvl="0" marL="0" rtl="0" algn="l">
              <a:spcBef>
                <a:spcPts val="600"/>
              </a:spcBef>
              <a:spcAft>
                <a:spcPts val="0"/>
              </a:spcAft>
              <a:buClr>
                <a:srgbClr val="002060"/>
              </a:buClr>
              <a:buSzPts val="1680"/>
              <a:buNone/>
            </a:pPr>
            <a:r>
              <a:t/>
            </a:r>
            <a:endParaRPr>
              <a:solidFill>
                <a:srgbClr val="002060"/>
              </a:solidFill>
              <a:latin typeface="Calibri"/>
              <a:ea typeface="Calibri"/>
              <a:cs typeface="Calibri"/>
              <a:sym typeface="Calibri"/>
            </a:endParaRPr>
          </a:p>
          <a:p>
            <a:pPr indent="0" lvl="0" marL="0" rtl="0" algn="l">
              <a:spcBef>
                <a:spcPts val="600"/>
              </a:spcBef>
              <a:spcAft>
                <a:spcPts val="0"/>
              </a:spcAft>
              <a:buClr>
                <a:srgbClr val="002060"/>
              </a:buClr>
              <a:buSzPts val="1680"/>
              <a:buNone/>
            </a:pPr>
            <a:r>
              <a:t/>
            </a:r>
            <a:endParaRPr/>
          </a:p>
        </p:txBody>
      </p:sp>
      <p:sp>
        <p:nvSpPr>
          <p:cNvPr id="320" name="Google Shape;320;p26"/>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21" name="Google Shape;321;p26"/>
          <p:cNvPicPr preferRelativeResize="0"/>
          <p:nvPr/>
        </p:nvPicPr>
        <p:blipFill rotWithShape="1">
          <a:blip r:embed="rId3">
            <a:alphaModFix/>
          </a:blip>
          <a:srcRect b="0" l="0" r="0" t="0"/>
          <a:stretch/>
        </p:blipFill>
        <p:spPr>
          <a:xfrm>
            <a:off x="326008" y="1385336"/>
            <a:ext cx="8360792" cy="2540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7"/>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2060"/>
              </a:buClr>
              <a:buSzPts val="4000"/>
              <a:buFont typeface="Calibri"/>
              <a:buNone/>
            </a:pPr>
            <a:r>
              <a:rPr b="1" lang="en-US" sz="4000">
                <a:solidFill>
                  <a:srgbClr val="002060"/>
                </a:solidFill>
                <a:latin typeface="Calibri"/>
                <a:ea typeface="Calibri"/>
                <a:cs typeface="Calibri"/>
                <a:sym typeface="Calibri"/>
              </a:rPr>
              <a:t>Program Status Register (PSW) </a:t>
            </a:r>
            <a:endParaRPr sz="4000"/>
          </a:p>
        </p:txBody>
      </p:sp>
      <p:graphicFrame>
        <p:nvGraphicFramePr>
          <p:cNvPr id="327" name="Google Shape;327;p27"/>
          <p:cNvGraphicFramePr/>
          <p:nvPr/>
        </p:nvGraphicFramePr>
        <p:xfrm>
          <a:off x="457200" y="1828800"/>
          <a:ext cx="3000000" cy="3000000"/>
        </p:xfrm>
        <a:graphic>
          <a:graphicData uri="http://schemas.openxmlformats.org/drawingml/2006/table">
            <a:tbl>
              <a:tblPr bandRow="1" firstCol="1" firstRow="1">
                <a:noFill/>
                <a:tableStyleId>{94ECFE1E-8039-437D-8436-0414947A30A4}</a:tableStyleId>
              </a:tblPr>
              <a:tblGrid>
                <a:gridCol w="1653375"/>
                <a:gridCol w="2085475"/>
                <a:gridCol w="2204775"/>
                <a:gridCol w="1981200"/>
              </a:tblGrid>
              <a:tr h="787900">
                <a:tc>
                  <a:txBody>
                    <a:bodyPr/>
                    <a:lstStyle/>
                    <a:p>
                      <a:pPr indent="0" lvl="0" marL="0" marR="0" rtl="0" algn="ctr">
                        <a:lnSpc>
                          <a:spcPct val="115000"/>
                        </a:lnSpc>
                        <a:spcBef>
                          <a:spcPts val="0"/>
                        </a:spcBef>
                        <a:spcAft>
                          <a:spcPts val="0"/>
                        </a:spcAft>
                        <a:buNone/>
                      </a:pPr>
                      <a:r>
                        <a:rPr lang="en-US" sz="2000" u="none" cap="none" strike="noStrike"/>
                        <a:t>RS1</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2000" u="none" cap="none" strike="noStrike"/>
                        <a:t>RS0</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2000" u="none" cap="none" strike="noStrike"/>
                        <a:t>Register Bank</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2000" u="none" cap="none" strike="noStrike"/>
                        <a:t>Address</a:t>
                      </a:r>
                      <a:endParaRPr sz="2000" u="none" cap="none" strike="noStrike">
                        <a:latin typeface="Calibri"/>
                        <a:ea typeface="Calibri"/>
                        <a:cs typeface="Calibri"/>
                        <a:sym typeface="Calibri"/>
                      </a:endParaRPr>
                    </a:p>
                  </a:txBody>
                  <a:tcPr marT="0" marB="0" marR="68575" marL="68575"/>
                </a:tc>
              </a:tr>
              <a:tr h="787900">
                <a:tc>
                  <a:txBody>
                    <a:bodyPr/>
                    <a:lstStyle/>
                    <a:p>
                      <a:pPr indent="0" lvl="0" marL="0" marR="0" rtl="0" algn="ctr">
                        <a:lnSpc>
                          <a:spcPct val="115000"/>
                        </a:lnSpc>
                        <a:spcBef>
                          <a:spcPts val="0"/>
                        </a:spcBef>
                        <a:spcAft>
                          <a:spcPts val="0"/>
                        </a:spcAft>
                        <a:buNone/>
                      </a:pPr>
                      <a:r>
                        <a:rPr lang="en-US" sz="2000" u="none" cap="none" strike="noStrike"/>
                        <a:t>0</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2000" u="none" cap="none" strike="noStrike"/>
                        <a:t>0</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2000" u="none" cap="none" strike="noStrike"/>
                        <a:t>0</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2000" u="none" cap="none" strike="noStrike"/>
                        <a:t>00H-07H</a:t>
                      </a:r>
                      <a:endParaRPr sz="2000" u="none" cap="none" strike="noStrike">
                        <a:latin typeface="Calibri"/>
                        <a:ea typeface="Calibri"/>
                        <a:cs typeface="Calibri"/>
                        <a:sym typeface="Calibri"/>
                      </a:endParaRPr>
                    </a:p>
                  </a:txBody>
                  <a:tcPr marT="0" marB="0" marR="68575" marL="68575"/>
                </a:tc>
              </a:tr>
              <a:tr h="787900">
                <a:tc>
                  <a:txBody>
                    <a:bodyPr/>
                    <a:lstStyle/>
                    <a:p>
                      <a:pPr indent="0" lvl="0" marL="0" marR="0" rtl="0" algn="ctr">
                        <a:lnSpc>
                          <a:spcPct val="115000"/>
                        </a:lnSpc>
                        <a:spcBef>
                          <a:spcPts val="0"/>
                        </a:spcBef>
                        <a:spcAft>
                          <a:spcPts val="0"/>
                        </a:spcAft>
                        <a:buNone/>
                      </a:pPr>
                      <a:r>
                        <a:rPr lang="en-US" sz="2000" u="none" cap="none" strike="noStrike"/>
                        <a:t>0</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2000" u="none" cap="none" strike="noStrike"/>
                        <a:t>1</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2000" u="none" cap="none" strike="noStrike"/>
                        <a:t>1</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2000" u="none" cap="none" strike="noStrike"/>
                        <a:t>08H-0FH</a:t>
                      </a:r>
                      <a:endParaRPr sz="2000" u="none" cap="none" strike="noStrike">
                        <a:latin typeface="Calibri"/>
                        <a:ea typeface="Calibri"/>
                        <a:cs typeface="Calibri"/>
                        <a:sym typeface="Calibri"/>
                      </a:endParaRPr>
                    </a:p>
                  </a:txBody>
                  <a:tcPr marT="0" marB="0" marR="68575" marL="68575"/>
                </a:tc>
              </a:tr>
              <a:tr h="787900">
                <a:tc>
                  <a:txBody>
                    <a:bodyPr/>
                    <a:lstStyle/>
                    <a:p>
                      <a:pPr indent="0" lvl="0" marL="0" marR="0" rtl="0" algn="ctr">
                        <a:lnSpc>
                          <a:spcPct val="115000"/>
                        </a:lnSpc>
                        <a:spcBef>
                          <a:spcPts val="0"/>
                        </a:spcBef>
                        <a:spcAft>
                          <a:spcPts val="0"/>
                        </a:spcAft>
                        <a:buNone/>
                      </a:pPr>
                      <a:r>
                        <a:rPr lang="en-US" sz="2000" u="none" cap="none" strike="noStrike"/>
                        <a:t>1</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2000" u="none" cap="none" strike="noStrike"/>
                        <a:t>0</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2000" u="none" cap="none" strike="noStrike"/>
                        <a:t>2</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2000" u="none" cap="none" strike="noStrike"/>
                        <a:t>10H-17H</a:t>
                      </a:r>
                      <a:endParaRPr sz="2000" u="none" cap="none" strike="noStrike">
                        <a:latin typeface="Calibri"/>
                        <a:ea typeface="Calibri"/>
                        <a:cs typeface="Calibri"/>
                        <a:sym typeface="Calibri"/>
                      </a:endParaRPr>
                    </a:p>
                  </a:txBody>
                  <a:tcPr marT="0" marB="0" marR="68575" marL="68575"/>
                </a:tc>
              </a:tr>
              <a:tr h="601275">
                <a:tc>
                  <a:txBody>
                    <a:bodyPr/>
                    <a:lstStyle/>
                    <a:p>
                      <a:pPr indent="0" lvl="0" marL="0" marR="0" rtl="0" algn="ctr">
                        <a:lnSpc>
                          <a:spcPct val="115000"/>
                        </a:lnSpc>
                        <a:spcBef>
                          <a:spcPts val="0"/>
                        </a:spcBef>
                        <a:spcAft>
                          <a:spcPts val="0"/>
                        </a:spcAft>
                        <a:buNone/>
                      </a:pPr>
                      <a:r>
                        <a:rPr lang="en-US" sz="2000" u="none" cap="none" strike="noStrike"/>
                        <a:t>1</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2000" u="none" cap="none" strike="noStrike"/>
                        <a:t>1</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2000" u="none" cap="none" strike="noStrike"/>
                        <a:t>3</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2000" u="none" cap="none" strike="noStrike"/>
                        <a:t>18H-1FH</a:t>
                      </a:r>
                      <a:endParaRPr sz="2000" u="none" cap="none" strike="noStrike">
                        <a:latin typeface="Calibri"/>
                        <a:ea typeface="Calibri"/>
                        <a:cs typeface="Calibri"/>
                        <a:sym typeface="Calibri"/>
                      </a:endParaRPr>
                    </a:p>
                  </a:txBody>
                  <a:tcPr marT="0" marB="0" marR="68575" marL="68575"/>
                </a:tc>
              </a:tr>
            </a:tbl>
          </a:graphicData>
        </a:graphic>
      </p:graphicFrame>
      <p:sp>
        <p:nvSpPr>
          <p:cNvPr id="328" name="Google Shape;328;p27"/>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8"/>
          <p:cNvSpPr txBox="1"/>
          <p:nvPr>
            <p:ph idx="12" type="sldNum"/>
          </p:nvPr>
        </p:nvSpPr>
        <p:spPr>
          <a:xfrm>
            <a:off x="8382000" y="6492875"/>
            <a:ext cx="762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34" name="Google Shape;334;p28"/>
          <p:cNvSpPr txBox="1"/>
          <p:nvPr/>
        </p:nvSpPr>
        <p:spPr>
          <a:xfrm>
            <a:off x="0" y="0"/>
            <a:ext cx="9144000" cy="1143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2060"/>
              </a:buClr>
              <a:buSzPts val="4000"/>
              <a:buFont typeface="Calibri"/>
              <a:buNone/>
            </a:pPr>
            <a:r>
              <a:rPr b="1" i="0" lang="en-US" sz="4000" u="none" cap="small" strike="noStrike">
                <a:solidFill>
                  <a:srgbClr val="002060"/>
                </a:solidFill>
                <a:latin typeface="Calibri"/>
                <a:ea typeface="Calibri"/>
                <a:cs typeface="Calibri"/>
                <a:sym typeface="Calibri"/>
              </a:rPr>
              <a:t>8051</a:t>
            </a:r>
            <a:endParaRPr/>
          </a:p>
          <a:p>
            <a:pPr indent="0" lvl="0" marL="0" marR="0" rtl="0" algn="l">
              <a:lnSpc>
                <a:spcPct val="100000"/>
              </a:lnSpc>
              <a:spcBef>
                <a:spcPts val="0"/>
              </a:spcBef>
              <a:spcAft>
                <a:spcPts val="0"/>
              </a:spcAft>
              <a:buClr>
                <a:srgbClr val="002060"/>
              </a:buClr>
              <a:buSzPts val="4000"/>
              <a:buFont typeface="Calibri"/>
              <a:buNone/>
            </a:pPr>
            <a:r>
              <a:rPr b="1" i="0" lang="en-US" sz="4000" u="none" cap="small" strike="noStrike">
                <a:solidFill>
                  <a:srgbClr val="002060"/>
                </a:solidFill>
                <a:latin typeface="Calibri"/>
                <a:ea typeface="Calibri"/>
                <a:cs typeface="Calibri"/>
                <a:sym typeface="Calibri"/>
              </a:rPr>
              <a:t>Pin diagram:-</a:t>
            </a:r>
            <a:endParaRPr/>
          </a:p>
        </p:txBody>
      </p:sp>
      <p:pic>
        <p:nvPicPr>
          <p:cNvPr id="335" name="Google Shape;335;p28"/>
          <p:cNvPicPr preferRelativeResize="0"/>
          <p:nvPr/>
        </p:nvPicPr>
        <p:blipFill rotWithShape="1">
          <a:blip r:embed="rId3">
            <a:alphaModFix/>
          </a:blip>
          <a:srcRect b="0" l="0" r="0" t="0"/>
          <a:stretch/>
        </p:blipFill>
        <p:spPr>
          <a:xfrm>
            <a:off x="2362200" y="1447800"/>
            <a:ext cx="4114800" cy="4674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descr="C:\Users\Vjay\Desktop\pptss\8051\pin diagram of 8051 microcontroller family.jpg" id="340" name="Google Shape;340;p29"/>
          <p:cNvPicPr preferRelativeResize="0"/>
          <p:nvPr/>
        </p:nvPicPr>
        <p:blipFill rotWithShape="1">
          <a:blip r:embed="rId3">
            <a:alphaModFix/>
          </a:blip>
          <a:srcRect b="0" l="0" r="0" t="0"/>
          <a:stretch/>
        </p:blipFill>
        <p:spPr>
          <a:xfrm>
            <a:off x="762000" y="533400"/>
            <a:ext cx="7315200" cy="5486400"/>
          </a:xfrm>
          <a:prstGeom prst="rect">
            <a:avLst/>
          </a:prstGeom>
          <a:noFill/>
          <a:ln>
            <a:noFill/>
          </a:ln>
        </p:spPr>
      </p:pic>
      <p:sp>
        <p:nvSpPr>
          <p:cNvPr id="341" name="Google Shape;341;p29"/>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4000"/>
              <a:buFont typeface="Calibri"/>
              <a:buNone/>
            </a:pPr>
            <a:r>
              <a:rPr b="1" lang="en-US" sz="4000">
                <a:solidFill>
                  <a:srgbClr val="002060"/>
                </a:solidFill>
                <a:latin typeface="Calibri"/>
                <a:ea typeface="Calibri"/>
                <a:cs typeface="Calibri"/>
                <a:sym typeface="Calibri"/>
              </a:rPr>
              <a:t>SALIENT FEATURES </a:t>
            </a:r>
            <a:endParaRPr/>
          </a:p>
        </p:txBody>
      </p:sp>
      <p:sp>
        <p:nvSpPr>
          <p:cNvPr id="155" name="Google Shape;155;p3"/>
          <p:cNvSpPr txBox="1"/>
          <p:nvPr>
            <p:ph idx="1" type="body"/>
          </p:nvPr>
        </p:nvSpPr>
        <p:spPr>
          <a:xfrm>
            <a:off x="457200" y="1600200"/>
            <a:ext cx="8281416" cy="48737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4 KB on chip program memory(ROM)</a:t>
            </a:r>
            <a:endParaRPr/>
          </a:p>
          <a:p>
            <a:pPr indent="-274320" lvl="0" marL="274320" rtl="0" algn="just">
              <a:spcBef>
                <a:spcPts val="60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128 bytes on chip data memory(RAM)</a:t>
            </a:r>
            <a:endParaRPr/>
          </a:p>
          <a:p>
            <a:pPr indent="-274320" lvl="0" marL="274320" rtl="0" algn="just">
              <a:spcBef>
                <a:spcPts val="60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8-bit data bus</a:t>
            </a:r>
            <a:endParaRPr/>
          </a:p>
          <a:p>
            <a:pPr indent="-274320" lvl="0" marL="274320" rtl="0" algn="just">
              <a:spcBef>
                <a:spcPts val="60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16-bit address bus</a:t>
            </a:r>
            <a:endParaRPr/>
          </a:p>
          <a:p>
            <a:pPr indent="-274320" lvl="0" marL="274320" rtl="0" algn="just">
              <a:spcBef>
                <a:spcPts val="60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32 general purpose registers each of 8 bits</a:t>
            </a:r>
            <a:endParaRPr/>
          </a:p>
          <a:p>
            <a:pPr indent="-274320" lvl="0" marL="274320" rtl="0" algn="just">
              <a:spcBef>
                <a:spcPts val="60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Two -16 bit timers  T0 and T1</a:t>
            </a:r>
            <a:endParaRPr/>
          </a:p>
          <a:p>
            <a:pPr indent="-274320" lvl="0" marL="274320" rtl="0" algn="just">
              <a:spcBef>
                <a:spcPts val="60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Five Interrupts (3 internal and 2 external)</a:t>
            </a:r>
            <a:endParaRPr/>
          </a:p>
          <a:p>
            <a:pPr indent="-274320" lvl="0" marL="274320" rtl="0" algn="just">
              <a:spcBef>
                <a:spcPts val="60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Four  Parallel ports each of 8-bits (PORT0, PORT1, PORT2, PORT3) with a total of 32 I/O  lines</a:t>
            </a:r>
            <a:endParaRPr/>
          </a:p>
          <a:p>
            <a:pPr indent="-167640" lvl="0" marL="274320" rtl="0" algn="l">
              <a:spcBef>
                <a:spcPts val="600"/>
              </a:spcBef>
              <a:spcAft>
                <a:spcPts val="0"/>
              </a:spcAft>
              <a:buClr>
                <a:srgbClr val="002060"/>
              </a:buClr>
              <a:buSzPts val="1680"/>
              <a:buFont typeface="Noto Sans Symbols"/>
              <a:buNone/>
            </a:pPr>
            <a:r>
              <a:t/>
            </a:r>
            <a:endParaRPr/>
          </a:p>
        </p:txBody>
      </p:sp>
      <p:sp>
        <p:nvSpPr>
          <p:cNvPr id="156" name="Google Shape;156;p3"/>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0"/>
          <p:cNvSpPr txBox="1"/>
          <p:nvPr>
            <p:ph type="title"/>
          </p:nvPr>
        </p:nvSpPr>
        <p:spPr>
          <a:xfrm>
            <a:off x="457200" y="274638"/>
            <a:ext cx="8147050" cy="993775"/>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4000"/>
              <a:buFont typeface="Calibri"/>
              <a:buNone/>
            </a:pPr>
            <a:r>
              <a:rPr b="1" lang="en-US" sz="4000">
                <a:solidFill>
                  <a:srgbClr val="002060"/>
                </a:solidFill>
                <a:latin typeface="Calibri"/>
                <a:ea typeface="Calibri"/>
                <a:cs typeface="Calibri"/>
                <a:sym typeface="Calibri"/>
              </a:rPr>
              <a:t>Pins of 8051</a:t>
            </a:r>
            <a:endParaRPr b="1" sz="4000">
              <a:solidFill>
                <a:srgbClr val="002060"/>
              </a:solidFill>
              <a:latin typeface="Calibri"/>
              <a:ea typeface="Calibri"/>
              <a:cs typeface="Calibri"/>
              <a:sym typeface="Calibri"/>
            </a:endParaRPr>
          </a:p>
        </p:txBody>
      </p:sp>
      <p:sp>
        <p:nvSpPr>
          <p:cNvPr id="347" name="Google Shape;347;p30"/>
          <p:cNvSpPr txBox="1"/>
          <p:nvPr>
            <p:ph idx="1" type="body"/>
          </p:nvPr>
        </p:nvSpPr>
        <p:spPr>
          <a:xfrm>
            <a:off x="457200" y="1600200"/>
            <a:ext cx="8075613" cy="4276725"/>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Vcc（pin 40）：</a:t>
            </a:r>
            <a:endParaRPr/>
          </a:p>
          <a:p>
            <a:pPr indent="-274320" lvl="1" marL="640080" rtl="0" algn="just">
              <a:spcBef>
                <a:spcPts val="480"/>
              </a:spcBef>
              <a:spcAft>
                <a:spcPts val="0"/>
              </a:spcAft>
              <a:buSzPts val="1920"/>
              <a:buChar char="⚫"/>
            </a:pPr>
            <a:r>
              <a:rPr lang="en-US" sz="2400">
                <a:solidFill>
                  <a:srgbClr val="002060"/>
                </a:solidFill>
                <a:latin typeface="Calibri"/>
                <a:ea typeface="Calibri"/>
                <a:cs typeface="Calibri"/>
                <a:sym typeface="Calibri"/>
              </a:rPr>
              <a:t>Vcc provides supply voltage to the chip. </a:t>
            </a:r>
            <a:endParaRPr/>
          </a:p>
          <a:p>
            <a:pPr indent="-274320" lvl="1" marL="640080" rtl="0" algn="just">
              <a:spcBef>
                <a:spcPts val="480"/>
              </a:spcBef>
              <a:spcAft>
                <a:spcPts val="0"/>
              </a:spcAft>
              <a:buSzPts val="1920"/>
              <a:buChar char="⚫"/>
            </a:pPr>
            <a:r>
              <a:rPr lang="en-US" sz="2400">
                <a:solidFill>
                  <a:srgbClr val="002060"/>
                </a:solidFill>
                <a:latin typeface="Calibri"/>
                <a:ea typeface="Calibri"/>
                <a:cs typeface="Calibri"/>
                <a:sym typeface="Calibri"/>
              </a:rPr>
              <a:t>The voltage source is +5V.</a:t>
            </a:r>
            <a:endParaRPr/>
          </a:p>
          <a:p>
            <a:pPr indent="-274320" lvl="0" marL="274320" rtl="0" algn="just">
              <a:spcBef>
                <a:spcPts val="60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GND（pin 20）：ground</a:t>
            </a:r>
            <a:endParaRPr/>
          </a:p>
          <a:p>
            <a:pPr indent="-274320" lvl="0" marL="274320" rtl="0" algn="just">
              <a:spcBef>
                <a:spcPts val="60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XTAL1 and XTAL2（pins 19,18）：</a:t>
            </a:r>
            <a:endParaRPr/>
          </a:p>
          <a:p>
            <a:pPr indent="-274320" lvl="1" marL="640080" rtl="0" algn="just">
              <a:spcBef>
                <a:spcPts val="480"/>
              </a:spcBef>
              <a:spcAft>
                <a:spcPts val="0"/>
              </a:spcAft>
              <a:buSzPts val="1920"/>
              <a:buChar char="⚫"/>
            </a:pPr>
            <a:r>
              <a:rPr lang="en-US" sz="2400">
                <a:solidFill>
                  <a:srgbClr val="002060"/>
                </a:solidFill>
                <a:latin typeface="Calibri"/>
                <a:ea typeface="Calibri"/>
                <a:cs typeface="Calibri"/>
                <a:sym typeface="Calibri"/>
              </a:rPr>
              <a:t>These 2 pins provide external clock.</a:t>
            </a:r>
            <a:endParaRPr sz="2400">
              <a:solidFill>
                <a:srgbClr val="002060"/>
              </a:solidFill>
              <a:latin typeface="Calibri"/>
              <a:ea typeface="Calibri"/>
              <a:cs typeface="Calibri"/>
              <a:sym typeface="Calibri"/>
            </a:endParaRPr>
          </a:p>
        </p:txBody>
      </p:sp>
      <p:sp>
        <p:nvSpPr>
          <p:cNvPr id="348" name="Google Shape;348;p30"/>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1"/>
          <p:cNvSpPr/>
          <p:nvPr/>
        </p:nvSpPr>
        <p:spPr>
          <a:xfrm>
            <a:off x="457200" y="476250"/>
            <a:ext cx="8229600" cy="7207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000" u="none" cap="small" strike="noStrike">
                <a:solidFill>
                  <a:srgbClr val="002060"/>
                </a:solidFill>
                <a:latin typeface="Calibri"/>
                <a:ea typeface="Calibri"/>
                <a:cs typeface="Calibri"/>
                <a:sym typeface="Calibri"/>
              </a:rPr>
              <a:t>XTAL Connection to 8051</a:t>
            </a:r>
            <a:endParaRPr/>
          </a:p>
        </p:txBody>
      </p:sp>
      <p:grpSp>
        <p:nvGrpSpPr>
          <p:cNvPr id="355" name="Google Shape;355;p31"/>
          <p:cNvGrpSpPr/>
          <p:nvPr/>
        </p:nvGrpSpPr>
        <p:grpSpPr>
          <a:xfrm>
            <a:off x="1692275" y="2492375"/>
            <a:ext cx="4191000" cy="3559175"/>
            <a:chOff x="1008" y="709"/>
            <a:chExt cx="4095" cy="3357"/>
          </a:xfrm>
        </p:grpSpPr>
        <p:grpSp>
          <p:nvGrpSpPr>
            <p:cNvPr id="356" name="Google Shape;356;p31"/>
            <p:cNvGrpSpPr/>
            <p:nvPr/>
          </p:nvGrpSpPr>
          <p:grpSpPr>
            <a:xfrm>
              <a:off x="1770" y="1072"/>
              <a:ext cx="170" cy="360"/>
              <a:chOff x="2784" y="1406"/>
              <a:chExt cx="170" cy="360"/>
            </a:xfrm>
          </p:grpSpPr>
          <p:cxnSp>
            <p:nvCxnSpPr>
              <p:cNvPr id="357" name="Google Shape;357;p31"/>
              <p:cNvCxnSpPr/>
              <p:nvPr/>
            </p:nvCxnSpPr>
            <p:spPr>
              <a:xfrm>
                <a:off x="2954" y="1491"/>
                <a:ext cx="0" cy="181"/>
              </a:xfrm>
              <a:prstGeom prst="straightConnector1">
                <a:avLst/>
              </a:prstGeom>
              <a:noFill/>
              <a:ln cap="flat" cmpd="sng" w="40625">
                <a:solidFill>
                  <a:schemeClr val="dk1"/>
                </a:solidFill>
                <a:prstDash val="solid"/>
                <a:round/>
                <a:headEnd len="med" w="med" type="none"/>
                <a:tailEnd len="med" w="med" type="none"/>
              </a:ln>
            </p:spPr>
          </p:cxnSp>
          <p:graphicFrame>
            <p:nvGraphicFramePr>
              <p:cNvPr id="358" name="Google Shape;358;p31"/>
              <p:cNvGraphicFramePr/>
              <p:nvPr/>
            </p:nvGraphicFramePr>
            <p:xfrm>
              <a:off x="2784" y="1406"/>
              <a:ext cx="96" cy="360"/>
            </p:xfrm>
            <a:graphic>
              <a:graphicData uri="http://schemas.openxmlformats.org/presentationml/2006/ole">
                <mc:AlternateContent>
                  <mc:Choice Requires="v">
                    <p:oleObj r:id="rId4" imgH="360" imgW="96" progId="Paint.Picture" spid="_x0000_s1">
                      <p:embed/>
                    </p:oleObj>
                  </mc:Choice>
                  <mc:Fallback>
                    <p:oleObj r:id="rId5" imgH="360" imgW="96" progId="Paint.Picture">
                      <p:embed/>
                      <p:pic>
                        <p:nvPicPr>
                          <p:cNvPr id="358" name="Google Shape;358;p31"/>
                          <p:cNvPicPr preferRelativeResize="0"/>
                          <p:nvPr/>
                        </p:nvPicPr>
                        <p:blipFill rotWithShape="1">
                          <a:blip r:embed="rId6">
                            <a:alphaModFix/>
                          </a:blip>
                          <a:srcRect b="0" l="0" r="0" t="0"/>
                          <a:stretch/>
                        </p:blipFill>
                        <p:spPr>
                          <a:xfrm>
                            <a:off x="2784" y="1406"/>
                            <a:ext cx="96" cy="360"/>
                          </a:xfrm>
                          <a:prstGeom prst="rect">
                            <a:avLst/>
                          </a:prstGeom>
                          <a:solidFill>
                            <a:schemeClr val="accent2"/>
                          </a:solidFill>
                          <a:ln>
                            <a:noFill/>
                          </a:ln>
                        </p:spPr>
                      </p:pic>
                    </p:oleObj>
                  </mc:Fallback>
                </mc:AlternateContent>
              </a:graphicData>
            </a:graphic>
          </p:graphicFrame>
        </p:grpSp>
        <p:sp>
          <p:nvSpPr>
            <p:cNvPr id="359" name="Google Shape;359;p31"/>
            <p:cNvSpPr/>
            <p:nvPr/>
          </p:nvSpPr>
          <p:spPr>
            <a:xfrm>
              <a:off x="1158" y="1163"/>
              <a:ext cx="181" cy="181"/>
            </a:xfrm>
            <a:prstGeom prst="ellipse">
              <a:avLst/>
            </a:prstGeom>
            <a:solidFill>
              <a:schemeClr val="accent2"/>
            </a:solidFill>
            <a:ln cap="flat" cmpd="sng" w="292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360" name="Google Shape;360;p31"/>
            <p:cNvSpPr/>
            <p:nvPr/>
          </p:nvSpPr>
          <p:spPr>
            <a:xfrm>
              <a:off x="2836" y="1163"/>
              <a:ext cx="181" cy="181"/>
            </a:xfrm>
            <a:prstGeom prst="ellipse">
              <a:avLst/>
            </a:prstGeom>
            <a:solidFill>
              <a:schemeClr val="accent2"/>
            </a:solidFill>
            <a:ln cap="flat" cmpd="sng" w="292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361" name="Google Shape;361;p31"/>
            <p:cNvSpPr/>
            <p:nvPr/>
          </p:nvSpPr>
          <p:spPr>
            <a:xfrm>
              <a:off x="1157" y="3431"/>
              <a:ext cx="181" cy="181"/>
            </a:xfrm>
            <a:prstGeom prst="ellipse">
              <a:avLst/>
            </a:prstGeom>
            <a:solidFill>
              <a:schemeClr val="accent2"/>
            </a:solidFill>
            <a:ln cap="flat" cmpd="sng" w="292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cxnSp>
          <p:nvCxnSpPr>
            <p:cNvPr id="362" name="Google Shape;362;p31"/>
            <p:cNvCxnSpPr/>
            <p:nvPr/>
          </p:nvCxnSpPr>
          <p:spPr>
            <a:xfrm>
              <a:off x="1249" y="1254"/>
              <a:ext cx="589" cy="0"/>
            </a:xfrm>
            <a:prstGeom prst="straightConnector1">
              <a:avLst/>
            </a:prstGeom>
            <a:noFill/>
            <a:ln cap="flat" cmpd="sng" w="29200">
              <a:solidFill>
                <a:schemeClr val="dk1"/>
              </a:solidFill>
              <a:prstDash val="solid"/>
              <a:round/>
              <a:headEnd len="med" w="med" type="none"/>
              <a:tailEnd len="med" w="med" type="none"/>
            </a:ln>
          </p:spPr>
        </p:cxnSp>
        <p:cxnSp>
          <p:nvCxnSpPr>
            <p:cNvPr id="363" name="Google Shape;363;p31"/>
            <p:cNvCxnSpPr/>
            <p:nvPr/>
          </p:nvCxnSpPr>
          <p:spPr>
            <a:xfrm>
              <a:off x="1929" y="1254"/>
              <a:ext cx="953" cy="0"/>
            </a:xfrm>
            <a:prstGeom prst="straightConnector1">
              <a:avLst/>
            </a:prstGeom>
            <a:noFill/>
            <a:ln cap="flat" cmpd="sng" w="29200">
              <a:solidFill>
                <a:schemeClr val="dk1"/>
              </a:solidFill>
              <a:prstDash val="solid"/>
              <a:round/>
              <a:headEnd len="med" w="med" type="none"/>
              <a:tailEnd len="med" w="med" type="none"/>
            </a:ln>
          </p:spPr>
        </p:cxnSp>
        <p:cxnSp>
          <p:nvCxnSpPr>
            <p:cNvPr id="364" name="Google Shape;364;p31"/>
            <p:cNvCxnSpPr/>
            <p:nvPr/>
          </p:nvCxnSpPr>
          <p:spPr>
            <a:xfrm>
              <a:off x="2927" y="1254"/>
              <a:ext cx="953" cy="0"/>
            </a:xfrm>
            <a:prstGeom prst="straightConnector1">
              <a:avLst/>
            </a:prstGeom>
            <a:noFill/>
            <a:ln cap="flat" cmpd="sng" w="29200">
              <a:solidFill>
                <a:schemeClr val="dk1"/>
              </a:solidFill>
              <a:prstDash val="solid"/>
              <a:round/>
              <a:headEnd len="med" w="med" type="none"/>
              <a:tailEnd len="med" w="med" type="none"/>
            </a:ln>
          </p:spPr>
        </p:cxnSp>
        <p:grpSp>
          <p:nvGrpSpPr>
            <p:cNvPr id="365" name="Google Shape;365;p31"/>
            <p:cNvGrpSpPr/>
            <p:nvPr/>
          </p:nvGrpSpPr>
          <p:grpSpPr>
            <a:xfrm>
              <a:off x="1770" y="2345"/>
              <a:ext cx="170" cy="360"/>
              <a:chOff x="1770" y="2345"/>
              <a:chExt cx="170" cy="360"/>
            </a:xfrm>
          </p:grpSpPr>
          <p:cxnSp>
            <p:nvCxnSpPr>
              <p:cNvPr id="366" name="Google Shape;366;p31"/>
              <p:cNvCxnSpPr/>
              <p:nvPr/>
            </p:nvCxnSpPr>
            <p:spPr>
              <a:xfrm>
                <a:off x="1940" y="2430"/>
                <a:ext cx="0" cy="181"/>
              </a:xfrm>
              <a:prstGeom prst="straightConnector1">
                <a:avLst/>
              </a:prstGeom>
              <a:noFill/>
              <a:ln cap="flat" cmpd="sng" w="40625">
                <a:solidFill>
                  <a:schemeClr val="dk1"/>
                </a:solidFill>
                <a:prstDash val="solid"/>
                <a:round/>
                <a:headEnd len="med" w="med" type="none"/>
                <a:tailEnd len="med" w="med" type="none"/>
              </a:ln>
            </p:spPr>
          </p:cxnSp>
          <p:graphicFrame>
            <p:nvGraphicFramePr>
              <p:cNvPr id="367" name="Google Shape;367;p31"/>
              <p:cNvGraphicFramePr/>
              <p:nvPr/>
            </p:nvGraphicFramePr>
            <p:xfrm>
              <a:off x="1770" y="2345"/>
              <a:ext cx="96" cy="360"/>
            </p:xfrm>
            <a:graphic>
              <a:graphicData uri="http://schemas.openxmlformats.org/presentationml/2006/ole">
                <mc:AlternateContent>
                  <mc:Choice Requires="v">
                    <p:oleObj r:id="rId7" imgH="360" imgW="96" progId="Paint.Picture" spid="_x0000_s2">
                      <p:embed/>
                    </p:oleObj>
                  </mc:Choice>
                  <mc:Fallback>
                    <p:oleObj r:id="rId8" imgH="360" imgW="96" progId="Paint.Picture">
                      <p:embed/>
                      <p:pic>
                        <p:nvPicPr>
                          <p:cNvPr id="367" name="Google Shape;367;p31"/>
                          <p:cNvPicPr preferRelativeResize="0"/>
                          <p:nvPr/>
                        </p:nvPicPr>
                        <p:blipFill rotWithShape="1">
                          <a:blip r:embed="rId6">
                            <a:alphaModFix/>
                          </a:blip>
                          <a:srcRect b="0" l="0" r="0" t="0"/>
                          <a:stretch/>
                        </p:blipFill>
                        <p:spPr>
                          <a:xfrm>
                            <a:off x="1770" y="2345"/>
                            <a:ext cx="96" cy="360"/>
                          </a:xfrm>
                          <a:prstGeom prst="rect">
                            <a:avLst/>
                          </a:prstGeom>
                          <a:solidFill>
                            <a:schemeClr val="accent2"/>
                          </a:solidFill>
                          <a:ln>
                            <a:noFill/>
                          </a:ln>
                        </p:spPr>
                      </p:pic>
                    </p:oleObj>
                  </mc:Fallback>
                </mc:AlternateContent>
              </a:graphicData>
            </a:graphic>
          </p:graphicFrame>
        </p:grpSp>
        <p:sp>
          <p:nvSpPr>
            <p:cNvPr id="368" name="Google Shape;368;p31"/>
            <p:cNvSpPr/>
            <p:nvPr/>
          </p:nvSpPr>
          <p:spPr>
            <a:xfrm>
              <a:off x="2836" y="2436"/>
              <a:ext cx="181" cy="181"/>
            </a:xfrm>
            <a:prstGeom prst="ellipse">
              <a:avLst/>
            </a:prstGeom>
            <a:solidFill>
              <a:schemeClr val="accent2"/>
            </a:solidFill>
            <a:ln cap="flat" cmpd="sng" w="292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cxnSp>
          <p:nvCxnSpPr>
            <p:cNvPr id="369" name="Google Shape;369;p31"/>
            <p:cNvCxnSpPr/>
            <p:nvPr/>
          </p:nvCxnSpPr>
          <p:spPr>
            <a:xfrm>
              <a:off x="1249" y="2527"/>
              <a:ext cx="589" cy="0"/>
            </a:xfrm>
            <a:prstGeom prst="straightConnector1">
              <a:avLst/>
            </a:prstGeom>
            <a:noFill/>
            <a:ln cap="flat" cmpd="sng" w="29200">
              <a:solidFill>
                <a:schemeClr val="dk1"/>
              </a:solidFill>
              <a:prstDash val="solid"/>
              <a:round/>
              <a:headEnd len="med" w="med" type="none"/>
              <a:tailEnd len="med" w="med" type="none"/>
            </a:ln>
          </p:spPr>
        </p:cxnSp>
        <p:cxnSp>
          <p:nvCxnSpPr>
            <p:cNvPr id="370" name="Google Shape;370;p31"/>
            <p:cNvCxnSpPr/>
            <p:nvPr/>
          </p:nvCxnSpPr>
          <p:spPr>
            <a:xfrm>
              <a:off x="1929" y="2527"/>
              <a:ext cx="953" cy="0"/>
            </a:xfrm>
            <a:prstGeom prst="straightConnector1">
              <a:avLst/>
            </a:prstGeom>
            <a:noFill/>
            <a:ln cap="flat" cmpd="sng" w="29200">
              <a:solidFill>
                <a:schemeClr val="dk1"/>
              </a:solidFill>
              <a:prstDash val="solid"/>
              <a:round/>
              <a:headEnd len="med" w="med" type="none"/>
              <a:tailEnd len="med" w="med" type="none"/>
            </a:ln>
          </p:spPr>
        </p:cxnSp>
        <p:cxnSp>
          <p:nvCxnSpPr>
            <p:cNvPr id="371" name="Google Shape;371;p31"/>
            <p:cNvCxnSpPr/>
            <p:nvPr/>
          </p:nvCxnSpPr>
          <p:spPr>
            <a:xfrm>
              <a:off x="2927" y="2527"/>
              <a:ext cx="953" cy="0"/>
            </a:xfrm>
            <a:prstGeom prst="straightConnector1">
              <a:avLst/>
            </a:prstGeom>
            <a:noFill/>
            <a:ln cap="flat" cmpd="sng" w="29200">
              <a:solidFill>
                <a:schemeClr val="dk1"/>
              </a:solidFill>
              <a:prstDash val="solid"/>
              <a:round/>
              <a:headEnd len="med" w="med" type="none"/>
              <a:tailEnd len="med" w="med" type="none"/>
            </a:ln>
          </p:spPr>
        </p:cxnSp>
        <p:cxnSp>
          <p:nvCxnSpPr>
            <p:cNvPr id="372" name="Google Shape;372;p31"/>
            <p:cNvCxnSpPr/>
            <p:nvPr/>
          </p:nvCxnSpPr>
          <p:spPr>
            <a:xfrm>
              <a:off x="1249" y="1254"/>
              <a:ext cx="0" cy="2267"/>
            </a:xfrm>
            <a:prstGeom prst="straightConnector1">
              <a:avLst/>
            </a:prstGeom>
            <a:noFill/>
            <a:ln cap="flat" cmpd="sng" w="29200">
              <a:solidFill>
                <a:schemeClr val="dk1"/>
              </a:solidFill>
              <a:prstDash val="solid"/>
              <a:round/>
              <a:headEnd len="med" w="med" type="none"/>
              <a:tailEnd len="med" w="med" type="none"/>
            </a:ln>
          </p:spPr>
        </p:cxnSp>
        <p:cxnSp>
          <p:nvCxnSpPr>
            <p:cNvPr id="373" name="Google Shape;373;p31"/>
            <p:cNvCxnSpPr/>
            <p:nvPr/>
          </p:nvCxnSpPr>
          <p:spPr>
            <a:xfrm>
              <a:off x="1249" y="3522"/>
              <a:ext cx="2631" cy="0"/>
            </a:xfrm>
            <a:prstGeom prst="straightConnector1">
              <a:avLst/>
            </a:prstGeom>
            <a:noFill/>
            <a:ln cap="flat" cmpd="sng" w="29200">
              <a:solidFill>
                <a:schemeClr val="dk1"/>
              </a:solidFill>
              <a:prstDash val="solid"/>
              <a:round/>
              <a:headEnd len="med" w="med" type="none"/>
              <a:tailEnd len="med" w="med" type="none"/>
            </a:ln>
          </p:spPr>
        </p:cxnSp>
        <p:cxnSp>
          <p:nvCxnSpPr>
            <p:cNvPr id="374" name="Google Shape;374;p31"/>
            <p:cNvCxnSpPr/>
            <p:nvPr/>
          </p:nvCxnSpPr>
          <p:spPr>
            <a:xfrm>
              <a:off x="3880" y="890"/>
              <a:ext cx="0" cy="3176"/>
            </a:xfrm>
            <a:prstGeom prst="straightConnector1">
              <a:avLst/>
            </a:prstGeom>
            <a:noFill/>
            <a:ln cap="flat" cmpd="sng" w="29200">
              <a:solidFill>
                <a:schemeClr val="dk1"/>
              </a:solidFill>
              <a:prstDash val="solid"/>
              <a:round/>
              <a:headEnd len="med" w="med" type="none"/>
              <a:tailEnd len="med" w="med" type="none"/>
            </a:ln>
          </p:spPr>
        </p:cxnSp>
        <p:cxnSp>
          <p:nvCxnSpPr>
            <p:cNvPr id="375" name="Google Shape;375;p31"/>
            <p:cNvCxnSpPr/>
            <p:nvPr/>
          </p:nvCxnSpPr>
          <p:spPr>
            <a:xfrm>
              <a:off x="1249" y="3521"/>
              <a:ext cx="0" cy="318"/>
            </a:xfrm>
            <a:prstGeom prst="straightConnector1">
              <a:avLst/>
            </a:prstGeom>
            <a:noFill/>
            <a:ln cap="flat" cmpd="sng" w="29200">
              <a:solidFill>
                <a:schemeClr val="dk1"/>
              </a:solidFill>
              <a:prstDash val="solid"/>
              <a:round/>
              <a:headEnd len="med" w="med" type="none"/>
              <a:tailEnd len="med" w="med" type="none"/>
            </a:ln>
          </p:spPr>
        </p:cxnSp>
        <p:grpSp>
          <p:nvGrpSpPr>
            <p:cNvPr id="376" name="Google Shape;376;p31"/>
            <p:cNvGrpSpPr/>
            <p:nvPr/>
          </p:nvGrpSpPr>
          <p:grpSpPr>
            <a:xfrm>
              <a:off x="2835" y="1565"/>
              <a:ext cx="182" cy="590"/>
              <a:chOff x="2835" y="1565"/>
              <a:chExt cx="182" cy="590"/>
            </a:xfrm>
          </p:grpSpPr>
          <p:cxnSp>
            <p:nvCxnSpPr>
              <p:cNvPr id="377" name="Google Shape;377;p31"/>
              <p:cNvCxnSpPr/>
              <p:nvPr/>
            </p:nvCxnSpPr>
            <p:spPr>
              <a:xfrm>
                <a:off x="2835" y="1565"/>
                <a:ext cx="181" cy="0"/>
              </a:xfrm>
              <a:prstGeom prst="straightConnector1">
                <a:avLst/>
              </a:prstGeom>
              <a:noFill/>
              <a:ln cap="flat" cmpd="sng" w="29200">
                <a:solidFill>
                  <a:schemeClr val="dk1"/>
                </a:solidFill>
                <a:prstDash val="solid"/>
                <a:round/>
                <a:headEnd len="med" w="med" type="none"/>
                <a:tailEnd len="med" w="med" type="none"/>
              </a:ln>
            </p:spPr>
          </p:cxnSp>
          <p:cxnSp>
            <p:nvCxnSpPr>
              <p:cNvPr id="378" name="Google Shape;378;p31"/>
              <p:cNvCxnSpPr/>
              <p:nvPr/>
            </p:nvCxnSpPr>
            <p:spPr>
              <a:xfrm>
                <a:off x="2836" y="2155"/>
                <a:ext cx="181" cy="0"/>
              </a:xfrm>
              <a:prstGeom prst="straightConnector1">
                <a:avLst/>
              </a:prstGeom>
              <a:noFill/>
              <a:ln cap="flat" cmpd="sng" w="29200">
                <a:solidFill>
                  <a:schemeClr val="dk1"/>
                </a:solidFill>
                <a:prstDash val="solid"/>
                <a:round/>
                <a:headEnd len="med" w="med" type="none"/>
                <a:tailEnd len="med" w="med" type="none"/>
              </a:ln>
            </p:spPr>
          </p:cxnSp>
          <p:sp>
            <p:nvSpPr>
              <p:cNvPr id="379" name="Google Shape;379;p31"/>
              <p:cNvSpPr/>
              <p:nvPr/>
            </p:nvSpPr>
            <p:spPr>
              <a:xfrm>
                <a:off x="2853" y="1701"/>
                <a:ext cx="159" cy="327"/>
              </a:xfrm>
              <a:prstGeom prst="rect">
                <a:avLst/>
              </a:prstGeom>
              <a:solidFill>
                <a:schemeClr val="accent2"/>
              </a:solidFill>
              <a:ln cap="flat" cmpd="sng" w="292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grpSp>
        <p:cxnSp>
          <p:nvCxnSpPr>
            <p:cNvPr id="380" name="Google Shape;380;p31"/>
            <p:cNvCxnSpPr/>
            <p:nvPr/>
          </p:nvCxnSpPr>
          <p:spPr>
            <a:xfrm>
              <a:off x="2927" y="1253"/>
              <a:ext cx="0" cy="318"/>
            </a:xfrm>
            <a:prstGeom prst="straightConnector1">
              <a:avLst/>
            </a:prstGeom>
            <a:noFill/>
            <a:ln cap="flat" cmpd="sng" w="29200">
              <a:solidFill>
                <a:schemeClr val="dk1"/>
              </a:solidFill>
              <a:prstDash val="solid"/>
              <a:round/>
              <a:headEnd len="med" w="med" type="none"/>
              <a:tailEnd len="med" w="med" type="none"/>
            </a:ln>
          </p:spPr>
        </p:cxnSp>
        <p:cxnSp>
          <p:nvCxnSpPr>
            <p:cNvPr id="381" name="Google Shape;381;p31"/>
            <p:cNvCxnSpPr/>
            <p:nvPr/>
          </p:nvCxnSpPr>
          <p:spPr>
            <a:xfrm>
              <a:off x="2927" y="2160"/>
              <a:ext cx="0" cy="318"/>
            </a:xfrm>
            <a:prstGeom prst="straightConnector1">
              <a:avLst/>
            </a:prstGeom>
            <a:noFill/>
            <a:ln cap="flat" cmpd="sng" w="29200">
              <a:solidFill>
                <a:schemeClr val="dk1"/>
              </a:solidFill>
              <a:prstDash val="solid"/>
              <a:round/>
              <a:headEnd len="med" w="med" type="none"/>
              <a:tailEnd len="med" w="med" type="none"/>
            </a:ln>
          </p:spPr>
        </p:cxnSp>
        <p:sp>
          <p:nvSpPr>
            <p:cNvPr id="382" name="Google Shape;382;p31"/>
            <p:cNvSpPr txBox="1"/>
            <p:nvPr/>
          </p:nvSpPr>
          <p:spPr>
            <a:xfrm>
              <a:off x="1351" y="709"/>
              <a:ext cx="1042" cy="374"/>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entury Schoolbook"/>
                  <a:ea typeface="Century Schoolbook"/>
                  <a:cs typeface="Century Schoolbook"/>
                  <a:sym typeface="Century Schoolbook"/>
                </a:rPr>
                <a:t>C2</a:t>
              </a:r>
              <a:endParaRPr/>
            </a:p>
          </p:txBody>
        </p:sp>
        <p:sp>
          <p:nvSpPr>
            <p:cNvPr id="383" name="Google Shape;383;p31"/>
            <p:cNvSpPr txBox="1"/>
            <p:nvPr/>
          </p:nvSpPr>
          <p:spPr>
            <a:xfrm>
              <a:off x="1476" y="1387"/>
              <a:ext cx="816" cy="375"/>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30pF</a:t>
              </a:r>
              <a:endParaRPr/>
            </a:p>
          </p:txBody>
        </p:sp>
        <p:sp>
          <p:nvSpPr>
            <p:cNvPr id="384" name="Google Shape;384;p31"/>
            <p:cNvSpPr txBox="1"/>
            <p:nvPr/>
          </p:nvSpPr>
          <p:spPr>
            <a:xfrm>
              <a:off x="1520" y="1935"/>
              <a:ext cx="681" cy="375"/>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entury Schoolbook"/>
                  <a:ea typeface="Century Schoolbook"/>
                  <a:cs typeface="Century Schoolbook"/>
                  <a:sym typeface="Century Schoolbook"/>
                </a:rPr>
                <a:t>C1</a:t>
              </a:r>
              <a:endParaRPr/>
            </a:p>
          </p:txBody>
        </p:sp>
        <p:sp>
          <p:nvSpPr>
            <p:cNvPr id="385" name="Google Shape;385;p31"/>
            <p:cNvSpPr txBox="1"/>
            <p:nvPr/>
          </p:nvSpPr>
          <p:spPr>
            <a:xfrm>
              <a:off x="1476" y="2657"/>
              <a:ext cx="816" cy="374"/>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30pF</a:t>
              </a:r>
              <a:endParaRPr/>
            </a:p>
          </p:txBody>
        </p:sp>
        <p:sp>
          <p:nvSpPr>
            <p:cNvPr id="386" name="Google Shape;386;p31"/>
            <p:cNvSpPr txBox="1"/>
            <p:nvPr/>
          </p:nvSpPr>
          <p:spPr>
            <a:xfrm>
              <a:off x="4014" y="1055"/>
              <a:ext cx="1042" cy="374"/>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XTAL2</a:t>
              </a:r>
              <a:endParaRPr/>
            </a:p>
          </p:txBody>
        </p:sp>
        <p:sp>
          <p:nvSpPr>
            <p:cNvPr id="387" name="Google Shape;387;p31"/>
            <p:cNvSpPr txBox="1"/>
            <p:nvPr/>
          </p:nvSpPr>
          <p:spPr>
            <a:xfrm>
              <a:off x="4014" y="2343"/>
              <a:ext cx="1089" cy="374"/>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XTAL1</a:t>
              </a:r>
              <a:endParaRPr/>
            </a:p>
          </p:txBody>
        </p:sp>
        <p:sp>
          <p:nvSpPr>
            <p:cNvPr id="388" name="Google Shape;388;p31"/>
            <p:cNvSpPr txBox="1"/>
            <p:nvPr/>
          </p:nvSpPr>
          <p:spPr>
            <a:xfrm>
              <a:off x="4016" y="3338"/>
              <a:ext cx="862" cy="375"/>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GND</a:t>
              </a:r>
              <a:endParaRPr/>
            </a:p>
          </p:txBody>
        </p:sp>
        <p:cxnSp>
          <p:nvCxnSpPr>
            <p:cNvPr id="389" name="Google Shape;389;p31"/>
            <p:cNvCxnSpPr/>
            <p:nvPr/>
          </p:nvCxnSpPr>
          <p:spPr>
            <a:xfrm>
              <a:off x="1008" y="3840"/>
              <a:ext cx="480" cy="0"/>
            </a:xfrm>
            <a:prstGeom prst="straightConnector1">
              <a:avLst/>
            </a:prstGeom>
            <a:noFill/>
            <a:ln cap="flat" cmpd="sng" w="28575">
              <a:solidFill>
                <a:schemeClr val="dk1"/>
              </a:solidFill>
              <a:prstDash val="solid"/>
              <a:round/>
              <a:headEnd len="med" w="med" type="none"/>
              <a:tailEnd len="med" w="med" type="none"/>
            </a:ln>
          </p:spPr>
        </p:cxnSp>
        <p:cxnSp>
          <p:nvCxnSpPr>
            <p:cNvPr id="390" name="Google Shape;390;p31"/>
            <p:cNvCxnSpPr/>
            <p:nvPr/>
          </p:nvCxnSpPr>
          <p:spPr>
            <a:xfrm>
              <a:off x="1104" y="3936"/>
              <a:ext cx="288" cy="0"/>
            </a:xfrm>
            <a:prstGeom prst="straightConnector1">
              <a:avLst/>
            </a:prstGeom>
            <a:noFill/>
            <a:ln cap="flat" cmpd="sng" w="28575">
              <a:solidFill>
                <a:schemeClr val="dk1"/>
              </a:solidFill>
              <a:prstDash val="solid"/>
              <a:round/>
              <a:headEnd len="med" w="med" type="none"/>
              <a:tailEnd len="med" w="med" type="none"/>
            </a:ln>
          </p:spPr>
        </p:cxnSp>
        <p:cxnSp>
          <p:nvCxnSpPr>
            <p:cNvPr id="391" name="Google Shape;391;p31"/>
            <p:cNvCxnSpPr/>
            <p:nvPr/>
          </p:nvCxnSpPr>
          <p:spPr>
            <a:xfrm>
              <a:off x="1152" y="4032"/>
              <a:ext cx="192" cy="0"/>
            </a:xfrm>
            <a:prstGeom prst="straightConnector1">
              <a:avLst/>
            </a:prstGeom>
            <a:noFill/>
            <a:ln cap="flat" cmpd="sng" w="28575">
              <a:solidFill>
                <a:schemeClr val="dk1"/>
              </a:solidFill>
              <a:prstDash val="solid"/>
              <a:round/>
              <a:headEnd len="med" w="med" type="none"/>
              <a:tailEnd len="med" w="med" type="none"/>
            </a:ln>
          </p:spPr>
        </p:cxnSp>
      </p:grpSp>
      <p:sp>
        <p:nvSpPr>
          <p:cNvPr id="392" name="Google Shape;392;p31"/>
          <p:cNvSpPr/>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74320" lvl="0" marL="342900" marR="0" rtl="0" algn="l">
              <a:spcBef>
                <a:spcPts val="0"/>
              </a:spcBef>
              <a:spcAft>
                <a:spcPts val="0"/>
              </a:spcAft>
              <a:buClr>
                <a:schemeClr val="accent1"/>
              </a:buClr>
              <a:buSzPts val="2400"/>
              <a:buFont typeface="Noto Sans Symbols"/>
              <a:buChar char="▪"/>
            </a:pPr>
            <a:r>
              <a:rPr b="0" lang="en-US" sz="2400" u="none">
                <a:solidFill>
                  <a:srgbClr val="002060"/>
                </a:solidFill>
                <a:latin typeface="Calibri"/>
                <a:ea typeface="Calibri"/>
                <a:cs typeface="Calibri"/>
                <a:sym typeface="Calibri"/>
              </a:rPr>
              <a:t>Using a quartz crystal oscillator</a:t>
            </a:r>
            <a:endParaRPr/>
          </a:p>
          <a:p>
            <a:pPr indent="-274320" lvl="0" marL="342900" marR="0" rtl="0" algn="l">
              <a:spcBef>
                <a:spcPts val="480"/>
              </a:spcBef>
              <a:spcAft>
                <a:spcPts val="0"/>
              </a:spcAft>
              <a:buClr>
                <a:schemeClr val="accent1"/>
              </a:buClr>
              <a:buSzPts val="2400"/>
              <a:buFont typeface="Noto Sans Symbols"/>
              <a:buChar char="▪"/>
            </a:pPr>
            <a:r>
              <a:rPr b="0" lang="en-US" sz="2400" u="none">
                <a:solidFill>
                  <a:srgbClr val="002060"/>
                </a:solidFill>
                <a:latin typeface="Calibri"/>
                <a:ea typeface="Calibri"/>
                <a:cs typeface="Calibri"/>
                <a:sym typeface="Calibri"/>
              </a:rPr>
              <a:t>We can observe the frequency on the XTAL2 pin.</a:t>
            </a:r>
            <a:endParaRPr/>
          </a:p>
        </p:txBody>
      </p:sp>
      <p:grpSp>
        <p:nvGrpSpPr>
          <p:cNvPr id="393" name="Google Shape;393;p31"/>
          <p:cNvGrpSpPr/>
          <p:nvPr/>
        </p:nvGrpSpPr>
        <p:grpSpPr>
          <a:xfrm>
            <a:off x="5715000" y="3276600"/>
            <a:ext cx="1143000" cy="228600"/>
            <a:chOff x="3360" y="2928"/>
            <a:chExt cx="1152" cy="144"/>
          </a:xfrm>
        </p:grpSpPr>
        <p:cxnSp>
          <p:nvCxnSpPr>
            <p:cNvPr id="394" name="Google Shape;394;p31"/>
            <p:cNvCxnSpPr/>
            <p:nvPr/>
          </p:nvCxnSpPr>
          <p:spPr>
            <a:xfrm>
              <a:off x="3360" y="3072"/>
              <a:ext cx="144" cy="0"/>
            </a:xfrm>
            <a:prstGeom prst="straightConnector1">
              <a:avLst/>
            </a:prstGeom>
            <a:noFill/>
            <a:ln cap="flat" cmpd="sng" w="9525">
              <a:solidFill>
                <a:schemeClr val="dk1"/>
              </a:solidFill>
              <a:prstDash val="solid"/>
              <a:round/>
              <a:headEnd len="med" w="med" type="none"/>
              <a:tailEnd len="med" w="med" type="none"/>
            </a:ln>
          </p:spPr>
        </p:cxnSp>
        <p:cxnSp>
          <p:nvCxnSpPr>
            <p:cNvPr id="395" name="Google Shape;395;p31"/>
            <p:cNvCxnSpPr/>
            <p:nvPr/>
          </p:nvCxnSpPr>
          <p:spPr>
            <a:xfrm>
              <a:off x="3504" y="2928"/>
              <a:ext cx="144" cy="0"/>
            </a:xfrm>
            <a:prstGeom prst="straightConnector1">
              <a:avLst/>
            </a:prstGeom>
            <a:noFill/>
            <a:ln cap="flat" cmpd="sng" w="9525">
              <a:solidFill>
                <a:schemeClr val="dk1"/>
              </a:solidFill>
              <a:prstDash val="solid"/>
              <a:round/>
              <a:headEnd len="med" w="med" type="none"/>
              <a:tailEnd len="med" w="med" type="none"/>
            </a:ln>
          </p:spPr>
        </p:cxnSp>
        <p:cxnSp>
          <p:nvCxnSpPr>
            <p:cNvPr id="396" name="Google Shape;396;p31"/>
            <p:cNvCxnSpPr/>
            <p:nvPr/>
          </p:nvCxnSpPr>
          <p:spPr>
            <a:xfrm>
              <a:off x="3504" y="2928"/>
              <a:ext cx="0" cy="144"/>
            </a:xfrm>
            <a:prstGeom prst="straightConnector1">
              <a:avLst/>
            </a:prstGeom>
            <a:noFill/>
            <a:ln cap="flat" cmpd="sng" w="9525">
              <a:solidFill>
                <a:schemeClr val="dk1"/>
              </a:solidFill>
              <a:prstDash val="solid"/>
              <a:round/>
              <a:headEnd len="med" w="med" type="none"/>
              <a:tailEnd len="med" w="med" type="none"/>
            </a:ln>
          </p:spPr>
        </p:cxnSp>
        <p:cxnSp>
          <p:nvCxnSpPr>
            <p:cNvPr id="397" name="Google Shape;397;p31"/>
            <p:cNvCxnSpPr/>
            <p:nvPr/>
          </p:nvCxnSpPr>
          <p:spPr>
            <a:xfrm>
              <a:off x="3648" y="2928"/>
              <a:ext cx="0" cy="144"/>
            </a:xfrm>
            <a:prstGeom prst="straightConnector1">
              <a:avLst/>
            </a:prstGeom>
            <a:noFill/>
            <a:ln cap="flat" cmpd="sng" w="9525">
              <a:solidFill>
                <a:schemeClr val="dk1"/>
              </a:solidFill>
              <a:prstDash val="solid"/>
              <a:round/>
              <a:headEnd len="med" w="med" type="none"/>
              <a:tailEnd len="med" w="med" type="none"/>
            </a:ln>
          </p:spPr>
        </p:cxnSp>
        <p:cxnSp>
          <p:nvCxnSpPr>
            <p:cNvPr id="398" name="Google Shape;398;p31"/>
            <p:cNvCxnSpPr/>
            <p:nvPr/>
          </p:nvCxnSpPr>
          <p:spPr>
            <a:xfrm>
              <a:off x="3648" y="3072"/>
              <a:ext cx="144" cy="0"/>
            </a:xfrm>
            <a:prstGeom prst="straightConnector1">
              <a:avLst/>
            </a:prstGeom>
            <a:noFill/>
            <a:ln cap="flat" cmpd="sng" w="9525">
              <a:solidFill>
                <a:schemeClr val="dk1"/>
              </a:solidFill>
              <a:prstDash val="solid"/>
              <a:round/>
              <a:headEnd len="med" w="med" type="none"/>
              <a:tailEnd len="med" w="med" type="none"/>
            </a:ln>
          </p:spPr>
        </p:cxnSp>
        <p:cxnSp>
          <p:nvCxnSpPr>
            <p:cNvPr id="399" name="Google Shape;399;p31"/>
            <p:cNvCxnSpPr/>
            <p:nvPr/>
          </p:nvCxnSpPr>
          <p:spPr>
            <a:xfrm>
              <a:off x="3792" y="2928"/>
              <a:ext cx="144" cy="0"/>
            </a:xfrm>
            <a:prstGeom prst="straightConnector1">
              <a:avLst/>
            </a:prstGeom>
            <a:noFill/>
            <a:ln cap="flat" cmpd="sng" w="9525">
              <a:solidFill>
                <a:schemeClr val="dk1"/>
              </a:solidFill>
              <a:prstDash val="solid"/>
              <a:round/>
              <a:headEnd len="med" w="med" type="none"/>
              <a:tailEnd len="med" w="med" type="none"/>
            </a:ln>
          </p:spPr>
        </p:cxnSp>
        <p:cxnSp>
          <p:nvCxnSpPr>
            <p:cNvPr id="400" name="Google Shape;400;p31"/>
            <p:cNvCxnSpPr/>
            <p:nvPr/>
          </p:nvCxnSpPr>
          <p:spPr>
            <a:xfrm>
              <a:off x="3792" y="2928"/>
              <a:ext cx="0" cy="144"/>
            </a:xfrm>
            <a:prstGeom prst="straightConnector1">
              <a:avLst/>
            </a:prstGeom>
            <a:noFill/>
            <a:ln cap="flat" cmpd="sng" w="9525">
              <a:solidFill>
                <a:schemeClr val="dk1"/>
              </a:solidFill>
              <a:prstDash val="solid"/>
              <a:round/>
              <a:headEnd len="med" w="med" type="none"/>
              <a:tailEnd len="med" w="med" type="none"/>
            </a:ln>
          </p:spPr>
        </p:cxnSp>
        <p:cxnSp>
          <p:nvCxnSpPr>
            <p:cNvPr id="401" name="Google Shape;401;p31"/>
            <p:cNvCxnSpPr/>
            <p:nvPr/>
          </p:nvCxnSpPr>
          <p:spPr>
            <a:xfrm>
              <a:off x="3936" y="2928"/>
              <a:ext cx="0" cy="144"/>
            </a:xfrm>
            <a:prstGeom prst="straightConnector1">
              <a:avLst/>
            </a:prstGeom>
            <a:noFill/>
            <a:ln cap="flat" cmpd="sng" w="9525">
              <a:solidFill>
                <a:schemeClr val="dk1"/>
              </a:solidFill>
              <a:prstDash val="solid"/>
              <a:round/>
              <a:headEnd len="med" w="med" type="none"/>
              <a:tailEnd len="med" w="med" type="none"/>
            </a:ln>
          </p:spPr>
        </p:cxnSp>
        <p:cxnSp>
          <p:nvCxnSpPr>
            <p:cNvPr id="402" name="Google Shape;402;p31"/>
            <p:cNvCxnSpPr/>
            <p:nvPr/>
          </p:nvCxnSpPr>
          <p:spPr>
            <a:xfrm>
              <a:off x="3936" y="3072"/>
              <a:ext cx="144" cy="0"/>
            </a:xfrm>
            <a:prstGeom prst="straightConnector1">
              <a:avLst/>
            </a:prstGeom>
            <a:noFill/>
            <a:ln cap="flat" cmpd="sng" w="9525">
              <a:solidFill>
                <a:schemeClr val="dk1"/>
              </a:solidFill>
              <a:prstDash val="solid"/>
              <a:round/>
              <a:headEnd len="med" w="med" type="none"/>
              <a:tailEnd len="med" w="med" type="none"/>
            </a:ln>
          </p:spPr>
        </p:cxnSp>
        <p:cxnSp>
          <p:nvCxnSpPr>
            <p:cNvPr id="403" name="Google Shape;403;p31"/>
            <p:cNvCxnSpPr/>
            <p:nvPr/>
          </p:nvCxnSpPr>
          <p:spPr>
            <a:xfrm>
              <a:off x="4080" y="2928"/>
              <a:ext cx="144" cy="0"/>
            </a:xfrm>
            <a:prstGeom prst="straightConnector1">
              <a:avLst/>
            </a:prstGeom>
            <a:noFill/>
            <a:ln cap="flat" cmpd="sng" w="9525">
              <a:solidFill>
                <a:schemeClr val="dk1"/>
              </a:solidFill>
              <a:prstDash val="solid"/>
              <a:round/>
              <a:headEnd len="med" w="med" type="none"/>
              <a:tailEnd len="med" w="med" type="none"/>
            </a:ln>
          </p:spPr>
        </p:cxnSp>
        <p:cxnSp>
          <p:nvCxnSpPr>
            <p:cNvPr id="404" name="Google Shape;404;p31"/>
            <p:cNvCxnSpPr/>
            <p:nvPr/>
          </p:nvCxnSpPr>
          <p:spPr>
            <a:xfrm>
              <a:off x="4080" y="2928"/>
              <a:ext cx="0" cy="144"/>
            </a:xfrm>
            <a:prstGeom prst="straightConnector1">
              <a:avLst/>
            </a:prstGeom>
            <a:noFill/>
            <a:ln cap="flat" cmpd="sng" w="9525">
              <a:solidFill>
                <a:schemeClr val="dk1"/>
              </a:solidFill>
              <a:prstDash val="solid"/>
              <a:round/>
              <a:headEnd len="med" w="med" type="none"/>
              <a:tailEnd len="med" w="med" type="none"/>
            </a:ln>
          </p:spPr>
        </p:cxnSp>
        <p:cxnSp>
          <p:nvCxnSpPr>
            <p:cNvPr id="405" name="Google Shape;405;p31"/>
            <p:cNvCxnSpPr/>
            <p:nvPr/>
          </p:nvCxnSpPr>
          <p:spPr>
            <a:xfrm>
              <a:off x="4224" y="2928"/>
              <a:ext cx="0" cy="144"/>
            </a:xfrm>
            <a:prstGeom prst="straightConnector1">
              <a:avLst/>
            </a:prstGeom>
            <a:noFill/>
            <a:ln cap="flat" cmpd="sng" w="9525">
              <a:solidFill>
                <a:schemeClr val="dk1"/>
              </a:solidFill>
              <a:prstDash val="solid"/>
              <a:round/>
              <a:headEnd len="med" w="med" type="none"/>
              <a:tailEnd len="med" w="med" type="none"/>
            </a:ln>
          </p:spPr>
        </p:cxnSp>
        <p:cxnSp>
          <p:nvCxnSpPr>
            <p:cNvPr id="406" name="Google Shape;406;p31"/>
            <p:cNvCxnSpPr/>
            <p:nvPr/>
          </p:nvCxnSpPr>
          <p:spPr>
            <a:xfrm>
              <a:off x="4224" y="3072"/>
              <a:ext cx="144" cy="0"/>
            </a:xfrm>
            <a:prstGeom prst="straightConnector1">
              <a:avLst/>
            </a:prstGeom>
            <a:noFill/>
            <a:ln cap="flat" cmpd="sng" w="9525">
              <a:solidFill>
                <a:schemeClr val="dk1"/>
              </a:solidFill>
              <a:prstDash val="solid"/>
              <a:round/>
              <a:headEnd len="med" w="med" type="none"/>
              <a:tailEnd len="med" w="med" type="none"/>
            </a:ln>
          </p:spPr>
        </p:cxnSp>
        <p:cxnSp>
          <p:nvCxnSpPr>
            <p:cNvPr id="407" name="Google Shape;407;p31"/>
            <p:cNvCxnSpPr/>
            <p:nvPr/>
          </p:nvCxnSpPr>
          <p:spPr>
            <a:xfrm>
              <a:off x="4368" y="2928"/>
              <a:ext cx="144" cy="0"/>
            </a:xfrm>
            <a:prstGeom prst="straightConnector1">
              <a:avLst/>
            </a:prstGeom>
            <a:noFill/>
            <a:ln cap="flat" cmpd="sng" w="9525">
              <a:solidFill>
                <a:schemeClr val="dk1"/>
              </a:solidFill>
              <a:prstDash val="solid"/>
              <a:round/>
              <a:headEnd len="med" w="med" type="none"/>
              <a:tailEnd len="med" w="med" type="none"/>
            </a:ln>
          </p:spPr>
        </p:cxnSp>
        <p:cxnSp>
          <p:nvCxnSpPr>
            <p:cNvPr id="408" name="Google Shape;408;p31"/>
            <p:cNvCxnSpPr/>
            <p:nvPr/>
          </p:nvCxnSpPr>
          <p:spPr>
            <a:xfrm>
              <a:off x="4368" y="2928"/>
              <a:ext cx="0" cy="144"/>
            </a:xfrm>
            <a:prstGeom prst="straightConnector1">
              <a:avLst/>
            </a:prstGeom>
            <a:noFill/>
            <a:ln cap="flat" cmpd="sng" w="9525">
              <a:solidFill>
                <a:schemeClr val="dk1"/>
              </a:solidFill>
              <a:prstDash val="solid"/>
              <a:round/>
              <a:headEnd len="med" w="med" type="none"/>
              <a:tailEnd len="med" w="med" type="none"/>
            </a:ln>
          </p:spPr>
        </p:cxnSp>
        <p:cxnSp>
          <p:nvCxnSpPr>
            <p:cNvPr id="409" name="Google Shape;409;p31"/>
            <p:cNvCxnSpPr/>
            <p:nvPr/>
          </p:nvCxnSpPr>
          <p:spPr>
            <a:xfrm>
              <a:off x="4512" y="2928"/>
              <a:ext cx="0" cy="144"/>
            </a:xfrm>
            <a:prstGeom prst="straightConnector1">
              <a:avLst/>
            </a:prstGeom>
            <a:noFill/>
            <a:ln cap="flat" cmpd="sng" w="9525">
              <a:solidFill>
                <a:schemeClr val="dk1"/>
              </a:solidFill>
              <a:prstDash val="solid"/>
              <a:round/>
              <a:headEnd len="med" w="med" type="none"/>
              <a:tailEnd len="med" w="med" type="none"/>
            </a:ln>
          </p:spPr>
        </p:cxnSp>
      </p:grpSp>
      <p:sp>
        <p:nvSpPr>
          <p:cNvPr id="410" name="Google Shape;410;p31"/>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2"/>
          <p:cNvSpPr txBox="1"/>
          <p:nvPr>
            <p:ph type="title"/>
          </p:nvPr>
        </p:nvSpPr>
        <p:spPr>
          <a:xfrm>
            <a:off x="457200" y="457200"/>
            <a:ext cx="7467600" cy="11430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rgbClr val="002060"/>
              </a:buClr>
              <a:buSzPct val="100000"/>
              <a:buFont typeface="Calibri"/>
              <a:buNone/>
            </a:pPr>
            <a:r>
              <a:rPr b="1" lang="en-US" sz="4000">
                <a:solidFill>
                  <a:srgbClr val="002060"/>
                </a:solidFill>
                <a:latin typeface="Calibri"/>
                <a:ea typeface="Calibri"/>
                <a:cs typeface="Calibri"/>
                <a:sym typeface="Calibri"/>
              </a:rPr>
              <a:t>XTAL Connection to 8051</a:t>
            </a:r>
            <a:br>
              <a:rPr b="1" lang="en-US" sz="3200">
                <a:solidFill>
                  <a:srgbClr val="002060"/>
                </a:solidFill>
                <a:latin typeface="Calibri"/>
                <a:ea typeface="Calibri"/>
                <a:cs typeface="Calibri"/>
                <a:sym typeface="Calibri"/>
              </a:rPr>
            </a:br>
            <a:endParaRPr/>
          </a:p>
        </p:txBody>
      </p:sp>
      <p:sp>
        <p:nvSpPr>
          <p:cNvPr id="416" name="Google Shape;416;p32"/>
          <p:cNvSpPr txBox="1"/>
          <p:nvPr>
            <p:ph idx="1" type="body"/>
          </p:nvPr>
        </p:nvSpPr>
        <p:spPr>
          <a:xfrm>
            <a:off x="457200" y="1600200"/>
            <a:ext cx="8229600" cy="4873752"/>
          </a:xfrm>
          <a:prstGeom prst="rect">
            <a:avLst/>
          </a:prstGeom>
          <a:noFill/>
          <a:ln>
            <a:noFill/>
          </a:ln>
        </p:spPr>
        <p:txBody>
          <a:bodyPr anchorCtr="0" anchor="t" bIns="45700" lIns="91425" spcFirstLastPara="1" rIns="91425" wrap="square" tIns="45700">
            <a:normAutofit fontScale="47500" lnSpcReduction="20000"/>
          </a:bodyPr>
          <a:lstStyle/>
          <a:p>
            <a:pPr indent="-274320" lvl="0" marL="274320" rtl="0" algn="just">
              <a:spcBef>
                <a:spcPts val="0"/>
              </a:spcBef>
              <a:spcAft>
                <a:spcPts val="0"/>
              </a:spcAft>
              <a:buClr>
                <a:srgbClr val="002060"/>
              </a:buClr>
              <a:buSzPct val="70000"/>
              <a:buFont typeface="Noto Sans Symbols"/>
              <a:buChar char="❖"/>
            </a:pPr>
            <a:r>
              <a:rPr lang="en-US" sz="4200">
                <a:solidFill>
                  <a:srgbClr val="002060"/>
                </a:solidFill>
                <a:latin typeface="Calibri"/>
                <a:ea typeface="Calibri"/>
                <a:cs typeface="Calibri"/>
                <a:sym typeface="Calibri"/>
              </a:rPr>
              <a:t>The 8051 has an on-chip oscillator but requires an external clock to run it. Most often a quartz crystal oscillator is connected to inputs XTAL1 (pin 19) and XTAL2 (pin 18). The quartz crystal oscillator connected to XTAL1 and XTAL2 also needs two capacitors of 30 pF value. One side of each capacitor is connected to the ground as shown in Figure.</a:t>
            </a:r>
            <a:endParaRPr/>
          </a:p>
          <a:p>
            <a:pPr indent="0" lvl="0" marL="0" rtl="0" algn="just">
              <a:spcBef>
                <a:spcPts val="600"/>
              </a:spcBef>
              <a:spcAft>
                <a:spcPts val="0"/>
              </a:spcAft>
              <a:buSzPct val="70000"/>
              <a:buNone/>
            </a:pPr>
            <a:r>
              <a:t/>
            </a:r>
            <a:endParaRPr sz="4200">
              <a:solidFill>
                <a:srgbClr val="002060"/>
              </a:solidFill>
              <a:latin typeface="Calibri"/>
              <a:ea typeface="Calibri"/>
              <a:cs typeface="Calibri"/>
              <a:sym typeface="Calibri"/>
            </a:endParaRPr>
          </a:p>
          <a:p>
            <a:pPr indent="-274320" lvl="0" marL="274320" rtl="0" algn="just">
              <a:spcBef>
                <a:spcPts val="600"/>
              </a:spcBef>
              <a:spcAft>
                <a:spcPts val="0"/>
              </a:spcAft>
              <a:buClr>
                <a:srgbClr val="002060"/>
              </a:buClr>
              <a:buSzPct val="70000"/>
              <a:buFont typeface="Noto Sans Symbols"/>
              <a:buChar char="❖"/>
            </a:pPr>
            <a:r>
              <a:rPr lang="en-US" sz="4200">
                <a:solidFill>
                  <a:srgbClr val="002060"/>
                </a:solidFill>
                <a:latin typeface="Calibri"/>
                <a:ea typeface="Calibri"/>
                <a:cs typeface="Calibri"/>
                <a:sym typeface="Calibri"/>
              </a:rPr>
              <a:t>It must be noted that there are various speeds of the 8051 family. Speed refers to the maximum oscillator frequency connected to XTAL. For example, a 12-MHz chip must be connected to a crystal with 12 MHz frequency or less. Likewise, a 20-MHz microcontroller requires a crystal frequency of no more than 20 MHz. When the 8051 is connected to a crystal oscillator and is powered up, we can observe the frequency on the XTAL2 pin using the oscilloscope.</a:t>
            </a:r>
            <a:br>
              <a:rPr lang="en-US" sz="4200">
                <a:solidFill>
                  <a:srgbClr val="002060"/>
                </a:solidFill>
                <a:latin typeface="Calibri"/>
                <a:ea typeface="Calibri"/>
                <a:cs typeface="Calibri"/>
                <a:sym typeface="Calibri"/>
              </a:rPr>
            </a:br>
            <a:endParaRPr sz="4200">
              <a:solidFill>
                <a:srgbClr val="002060"/>
              </a:solidFill>
              <a:latin typeface="Calibri"/>
              <a:ea typeface="Calibri"/>
              <a:cs typeface="Calibri"/>
              <a:sym typeface="Calibri"/>
            </a:endParaRPr>
          </a:p>
          <a:p>
            <a:pPr indent="-223647" lvl="0" marL="274320" rtl="0" algn="l">
              <a:spcBef>
                <a:spcPts val="600"/>
              </a:spcBef>
              <a:spcAft>
                <a:spcPts val="0"/>
              </a:spcAft>
              <a:buSzPct val="70000"/>
              <a:buNone/>
            </a:pPr>
            <a:r>
              <a:t/>
            </a:r>
            <a:endParaRPr/>
          </a:p>
        </p:txBody>
      </p:sp>
      <p:sp>
        <p:nvSpPr>
          <p:cNvPr id="417" name="Google Shape;417;p32"/>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3"/>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4000"/>
              <a:buFont typeface="Calibri"/>
              <a:buNone/>
            </a:pPr>
            <a:r>
              <a:rPr b="1" lang="en-US" sz="4000">
                <a:solidFill>
                  <a:srgbClr val="002060"/>
                </a:solidFill>
                <a:latin typeface="Calibri"/>
                <a:ea typeface="Calibri"/>
                <a:cs typeface="Calibri"/>
                <a:sym typeface="Calibri"/>
              </a:rPr>
              <a:t>Pins of 8051（2/4）</a:t>
            </a:r>
            <a:endParaRPr/>
          </a:p>
        </p:txBody>
      </p:sp>
      <p:sp>
        <p:nvSpPr>
          <p:cNvPr id="423" name="Google Shape;423;p33"/>
          <p:cNvSpPr txBox="1"/>
          <p:nvPr>
            <p:ph idx="1" type="body"/>
          </p:nvPr>
        </p:nvSpPr>
        <p:spPr>
          <a:xfrm>
            <a:off x="457200" y="1600200"/>
            <a:ext cx="8218488" cy="434975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RST（pin 9）：reset</a:t>
            </a:r>
            <a:endParaRPr/>
          </a:p>
          <a:p>
            <a:pPr indent="-274320" lvl="1" marL="640080" rtl="0" algn="just">
              <a:spcBef>
                <a:spcPts val="480"/>
              </a:spcBef>
              <a:spcAft>
                <a:spcPts val="0"/>
              </a:spcAft>
              <a:buClr>
                <a:srgbClr val="002060"/>
              </a:buClr>
              <a:buSzPts val="1920"/>
              <a:buFont typeface="Arial"/>
              <a:buChar char="•"/>
            </a:pPr>
            <a:r>
              <a:rPr lang="en-US" sz="2400">
                <a:solidFill>
                  <a:srgbClr val="002060"/>
                </a:solidFill>
                <a:latin typeface="Calibri"/>
                <a:ea typeface="Calibri"/>
                <a:cs typeface="Calibri"/>
                <a:sym typeface="Calibri"/>
              </a:rPr>
              <a:t>It is an input pin and is active high（normally low）.</a:t>
            </a:r>
            <a:endParaRPr/>
          </a:p>
          <a:p>
            <a:pPr indent="-182880" lvl="2" marL="914400" rtl="0" algn="just">
              <a:spcBef>
                <a:spcPts val="480"/>
              </a:spcBef>
              <a:spcAft>
                <a:spcPts val="0"/>
              </a:spcAft>
              <a:buClr>
                <a:srgbClr val="002060"/>
              </a:buClr>
              <a:buSzPts val="1440"/>
              <a:buChar char="🞆"/>
            </a:pPr>
            <a:r>
              <a:rPr lang="en-US" sz="2400">
                <a:solidFill>
                  <a:srgbClr val="002060"/>
                </a:solidFill>
                <a:latin typeface="Calibri"/>
                <a:ea typeface="Calibri"/>
                <a:cs typeface="Calibri"/>
                <a:sym typeface="Calibri"/>
              </a:rPr>
              <a:t>Upon applying a high pulse to RST, the microcontroller will reset and all values in registers will be lost.</a:t>
            </a:r>
            <a:endParaRPr/>
          </a:p>
          <a:p>
            <a:pPr indent="-91440" lvl="2" marL="914400" rtl="0" algn="just">
              <a:spcBef>
                <a:spcPts val="480"/>
              </a:spcBef>
              <a:spcAft>
                <a:spcPts val="0"/>
              </a:spcAft>
              <a:buClr>
                <a:srgbClr val="002060"/>
              </a:buClr>
              <a:buSzPts val="1440"/>
              <a:buNone/>
            </a:pPr>
            <a:r>
              <a:t/>
            </a:r>
            <a:endParaRPr sz="2400">
              <a:solidFill>
                <a:srgbClr val="002060"/>
              </a:solidFill>
              <a:latin typeface="Calibri"/>
              <a:ea typeface="Calibri"/>
              <a:cs typeface="Calibri"/>
              <a:sym typeface="Calibri"/>
            </a:endParaRPr>
          </a:p>
        </p:txBody>
      </p:sp>
      <p:sp>
        <p:nvSpPr>
          <p:cNvPr id="424" name="Google Shape;424;p33"/>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4"/>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4000"/>
              <a:buFont typeface="Calibri"/>
              <a:buNone/>
            </a:pPr>
            <a:r>
              <a:rPr b="1" lang="en-US" sz="4000">
                <a:solidFill>
                  <a:srgbClr val="002060"/>
                </a:solidFill>
                <a:latin typeface="Calibri"/>
                <a:ea typeface="Calibri"/>
                <a:cs typeface="Calibri"/>
                <a:sym typeface="Calibri"/>
              </a:rPr>
              <a:t>Pins of 8051（3/4）</a:t>
            </a:r>
            <a:endParaRPr/>
          </a:p>
        </p:txBody>
      </p:sp>
      <p:sp>
        <p:nvSpPr>
          <p:cNvPr id="430" name="Google Shape;430;p34"/>
          <p:cNvSpPr txBox="1"/>
          <p:nvPr>
            <p:ph idx="1" type="body"/>
          </p:nvPr>
        </p:nvSpPr>
        <p:spPr>
          <a:xfrm>
            <a:off x="457200" y="1600200"/>
            <a:ext cx="8281416" cy="4873752"/>
          </a:xfrm>
          <a:prstGeom prst="rect">
            <a:avLst/>
          </a:prstGeom>
          <a:noFill/>
          <a:ln>
            <a:noFill/>
          </a:ln>
        </p:spPr>
        <p:txBody>
          <a:bodyPr anchorCtr="0" anchor="t" bIns="45700" lIns="91425" spcFirstLastPara="1" rIns="91425" wrap="square" tIns="45700">
            <a:normAutofit fontScale="92500"/>
          </a:bodyPr>
          <a:lstStyle/>
          <a:p>
            <a:pPr indent="-274320" lvl="0" marL="274320" rtl="0" algn="just">
              <a:spcBef>
                <a:spcPts val="0"/>
              </a:spcBef>
              <a:spcAft>
                <a:spcPts val="0"/>
              </a:spcAft>
              <a:buClr>
                <a:srgbClr val="002060"/>
              </a:buClr>
              <a:buSzPct val="70000"/>
              <a:buFont typeface="Noto Sans Symbols"/>
              <a:buChar char="❖"/>
            </a:pPr>
            <a:r>
              <a:rPr lang="en-US" sz="2200">
                <a:solidFill>
                  <a:srgbClr val="002060"/>
                </a:solidFill>
                <a:latin typeface="Times New Roman"/>
                <a:ea typeface="Times New Roman"/>
                <a:cs typeface="Times New Roman"/>
                <a:sym typeface="Times New Roman"/>
              </a:rPr>
              <a:t>/</a:t>
            </a:r>
            <a:r>
              <a:rPr lang="en-US">
                <a:solidFill>
                  <a:srgbClr val="002060"/>
                </a:solidFill>
                <a:latin typeface="Calibri"/>
                <a:ea typeface="Calibri"/>
                <a:cs typeface="Calibri"/>
                <a:sym typeface="Calibri"/>
              </a:rPr>
              <a:t>EA（pin 31）：external access</a:t>
            </a:r>
            <a:endParaRPr/>
          </a:p>
          <a:p>
            <a:pPr indent="-274320" lvl="1" marL="640080" rtl="0" algn="just">
              <a:spcBef>
                <a:spcPts val="444"/>
              </a:spcBef>
              <a:spcAft>
                <a:spcPts val="0"/>
              </a:spcAft>
              <a:buClr>
                <a:srgbClr val="002060"/>
              </a:buClr>
              <a:buSzPct val="80000"/>
              <a:buChar char="⚫"/>
            </a:pPr>
            <a:r>
              <a:rPr lang="en-US" sz="2400">
                <a:solidFill>
                  <a:srgbClr val="002060"/>
                </a:solidFill>
                <a:latin typeface="Calibri"/>
                <a:ea typeface="Calibri"/>
                <a:cs typeface="Calibri"/>
                <a:sym typeface="Calibri"/>
              </a:rPr>
              <a:t>The /EA pin is connected to GND to indicate the code is stored externally.</a:t>
            </a:r>
            <a:endParaRPr/>
          </a:p>
          <a:p>
            <a:pPr indent="-274320" lvl="1" marL="640080" rtl="0" algn="just">
              <a:spcBef>
                <a:spcPts val="444"/>
              </a:spcBef>
              <a:spcAft>
                <a:spcPts val="0"/>
              </a:spcAft>
              <a:buClr>
                <a:srgbClr val="002060"/>
              </a:buClr>
              <a:buSzPct val="80000"/>
              <a:buChar char="⚫"/>
            </a:pPr>
            <a:r>
              <a:rPr lang="en-US" sz="2400">
                <a:solidFill>
                  <a:srgbClr val="002060"/>
                </a:solidFill>
                <a:latin typeface="Calibri"/>
                <a:ea typeface="Calibri"/>
                <a:cs typeface="Calibri"/>
                <a:sym typeface="Calibri"/>
              </a:rPr>
              <a:t>If we have to use multiple memories then the application of logic 1 to this pin instructs the Microcontroller to read data from both memories: first internal and then external.</a:t>
            </a:r>
            <a:endParaRPr/>
          </a:p>
          <a:p>
            <a:pPr indent="-274320" lvl="1" marL="640080" rtl="0" algn="just">
              <a:spcBef>
                <a:spcPts val="444"/>
              </a:spcBef>
              <a:spcAft>
                <a:spcPts val="0"/>
              </a:spcAft>
              <a:buClr>
                <a:srgbClr val="002060"/>
              </a:buClr>
              <a:buSzPct val="80000"/>
              <a:buFont typeface="Noto Sans Symbols"/>
              <a:buChar char="❖"/>
            </a:pPr>
            <a:r>
              <a:rPr lang="en-US" sz="2400">
                <a:solidFill>
                  <a:srgbClr val="002060"/>
                </a:solidFill>
                <a:latin typeface="Calibri"/>
                <a:ea typeface="Calibri"/>
                <a:cs typeface="Calibri"/>
                <a:sym typeface="Calibri"/>
              </a:rPr>
              <a:t>/PSEN（pin 29）：program store enable</a:t>
            </a:r>
            <a:endParaRPr/>
          </a:p>
          <a:p>
            <a:pPr indent="-274320" lvl="1" marL="640080" rtl="0" algn="just">
              <a:spcBef>
                <a:spcPts val="444"/>
              </a:spcBef>
              <a:spcAft>
                <a:spcPts val="0"/>
              </a:spcAft>
              <a:buClr>
                <a:srgbClr val="002060"/>
              </a:buClr>
              <a:buSzPct val="80000"/>
              <a:buChar char="⚫"/>
            </a:pPr>
            <a:r>
              <a:rPr lang="en-US" sz="2400">
                <a:solidFill>
                  <a:srgbClr val="002060"/>
                </a:solidFill>
                <a:latin typeface="Calibri"/>
                <a:ea typeface="Calibri"/>
                <a:cs typeface="Calibri"/>
                <a:sym typeface="Calibri"/>
              </a:rPr>
              <a:t>This is an output pin and is connected to the OE pin of the ROM</a:t>
            </a:r>
            <a:endParaRPr/>
          </a:p>
          <a:p>
            <a:pPr indent="-274320" lvl="1" marL="640080" rtl="0" algn="just">
              <a:spcBef>
                <a:spcPts val="444"/>
              </a:spcBef>
              <a:spcAft>
                <a:spcPts val="0"/>
              </a:spcAft>
              <a:buClr>
                <a:srgbClr val="002060"/>
              </a:buClr>
              <a:buSzPct val="80000"/>
              <a:buChar char="⚫"/>
            </a:pPr>
            <a:r>
              <a:rPr lang="en-US" sz="2400">
                <a:solidFill>
                  <a:srgbClr val="002060"/>
                </a:solidFill>
                <a:latin typeface="Calibri"/>
                <a:ea typeface="Calibri"/>
                <a:cs typeface="Calibri"/>
                <a:sym typeface="Calibri"/>
              </a:rPr>
              <a:t>This pin is used to enable external program memory. If we use an external ROM for storing the program, then logic 0 appears on it, which indicates Micro controller to read data from the memory.</a:t>
            </a:r>
            <a:endParaRPr sz="2400">
              <a:solidFill>
                <a:srgbClr val="002060"/>
              </a:solidFill>
              <a:latin typeface="Calibri"/>
              <a:ea typeface="Calibri"/>
              <a:cs typeface="Calibri"/>
              <a:sym typeface="Calibri"/>
            </a:endParaRPr>
          </a:p>
        </p:txBody>
      </p:sp>
      <p:sp>
        <p:nvSpPr>
          <p:cNvPr id="431" name="Google Shape;431;p34"/>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5"/>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4000"/>
              <a:buFont typeface="Calibri"/>
              <a:buNone/>
            </a:pPr>
            <a:r>
              <a:rPr b="1" lang="en-US" sz="4000">
                <a:solidFill>
                  <a:srgbClr val="002060"/>
                </a:solidFill>
                <a:latin typeface="Calibri"/>
                <a:ea typeface="Calibri"/>
                <a:cs typeface="Calibri"/>
                <a:sym typeface="Calibri"/>
              </a:rPr>
              <a:t>Pins of 8051（4/4）</a:t>
            </a:r>
            <a:endParaRPr/>
          </a:p>
        </p:txBody>
      </p:sp>
      <p:sp>
        <p:nvSpPr>
          <p:cNvPr id="437" name="Google Shape;437;p35"/>
          <p:cNvSpPr txBox="1"/>
          <p:nvPr>
            <p:ph idx="1" type="body"/>
          </p:nvPr>
        </p:nvSpPr>
        <p:spPr>
          <a:xfrm>
            <a:off x="457200" y="1600200"/>
            <a:ext cx="8281416" cy="48737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1680"/>
              <a:buChar char="🞆"/>
            </a:pPr>
            <a:r>
              <a:rPr lang="en-US">
                <a:solidFill>
                  <a:srgbClr val="002060"/>
                </a:solidFill>
                <a:latin typeface="Calibri"/>
                <a:ea typeface="Calibri"/>
                <a:cs typeface="Calibri"/>
                <a:sym typeface="Calibri"/>
              </a:rPr>
              <a:t>ALE（pin 30）：address latch enable</a:t>
            </a:r>
            <a:endParaRPr/>
          </a:p>
          <a:p>
            <a:pPr indent="-274320" lvl="1" marL="640080" rtl="0" algn="just">
              <a:spcBef>
                <a:spcPts val="480"/>
              </a:spcBef>
              <a:spcAft>
                <a:spcPts val="0"/>
              </a:spcAft>
              <a:buSzPts val="1920"/>
              <a:buChar char="⚫"/>
            </a:pPr>
            <a:r>
              <a:rPr lang="en-US" sz="2400">
                <a:solidFill>
                  <a:srgbClr val="002060"/>
                </a:solidFill>
                <a:latin typeface="Calibri"/>
                <a:ea typeface="Calibri"/>
                <a:cs typeface="Calibri"/>
                <a:sym typeface="Calibri"/>
              </a:rPr>
              <a:t>It is an output pin and is active high.</a:t>
            </a:r>
            <a:endParaRPr/>
          </a:p>
          <a:p>
            <a:pPr indent="-274320" lvl="1" marL="640080" rtl="0" algn="just">
              <a:spcBef>
                <a:spcPts val="480"/>
              </a:spcBef>
              <a:spcAft>
                <a:spcPts val="0"/>
              </a:spcAft>
              <a:buSzPts val="1920"/>
              <a:buChar char="⚫"/>
            </a:pPr>
            <a:r>
              <a:rPr lang="en-US" sz="2400">
                <a:solidFill>
                  <a:srgbClr val="002060"/>
                </a:solidFill>
                <a:latin typeface="Calibri"/>
                <a:ea typeface="Calibri"/>
                <a:cs typeface="Calibri"/>
                <a:sym typeface="Calibri"/>
              </a:rPr>
              <a:t>8051 port 0 provides both address and data.</a:t>
            </a:r>
            <a:endParaRPr/>
          </a:p>
          <a:p>
            <a:pPr indent="-274320" lvl="1" marL="640080" rtl="0" algn="just">
              <a:spcBef>
                <a:spcPts val="480"/>
              </a:spcBef>
              <a:spcAft>
                <a:spcPts val="0"/>
              </a:spcAft>
              <a:buSzPts val="1920"/>
              <a:buChar char="⚫"/>
            </a:pPr>
            <a:r>
              <a:rPr lang="en-US" sz="2400">
                <a:solidFill>
                  <a:srgbClr val="002060"/>
                </a:solidFill>
                <a:latin typeface="Calibri"/>
                <a:ea typeface="Calibri"/>
                <a:cs typeface="Calibri"/>
                <a:sym typeface="Calibri"/>
              </a:rPr>
              <a:t>The ALE pin is used for de-multiplexing the address and data by connecting to the G pin of the 74LS373 latch.</a:t>
            </a:r>
            <a:endParaRPr/>
          </a:p>
          <a:p>
            <a:pPr indent="-274320" lvl="0" marL="274320" rtl="0" algn="just">
              <a:spcBef>
                <a:spcPts val="600"/>
              </a:spcBef>
              <a:spcAft>
                <a:spcPts val="0"/>
              </a:spcAft>
              <a:buSzPts val="1680"/>
              <a:buChar char="🞆"/>
            </a:pPr>
            <a:r>
              <a:rPr lang="en-US">
                <a:solidFill>
                  <a:srgbClr val="002060"/>
                </a:solidFill>
                <a:latin typeface="Calibri"/>
                <a:ea typeface="Calibri"/>
                <a:cs typeface="Calibri"/>
                <a:sym typeface="Calibri"/>
              </a:rPr>
              <a:t>I/O port pins</a:t>
            </a:r>
            <a:endParaRPr/>
          </a:p>
          <a:p>
            <a:pPr indent="-274320" lvl="1" marL="640080" rtl="0" algn="just">
              <a:spcBef>
                <a:spcPts val="480"/>
              </a:spcBef>
              <a:spcAft>
                <a:spcPts val="0"/>
              </a:spcAft>
              <a:buSzPts val="1920"/>
              <a:buChar char="⚫"/>
            </a:pPr>
            <a:r>
              <a:rPr lang="en-US" sz="2400">
                <a:solidFill>
                  <a:srgbClr val="002060"/>
                </a:solidFill>
                <a:latin typeface="Calibri"/>
                <a:ea typeface="Calibri"/>
                <a:cs typeface="Calibri"/>
                <a:sym typeface="Calibri"/>
              </a:rPr>
              <a:t>The four ports P0, P1, P2, and P3.</a:t>
            </a:r>
            <a:endParaRPr/>
          </a:p>
          <a:p>
            <a:pPr indent="-274320" lvl="1" marL="640080" rtl="0" algn="just">
              <a:spcBef>
                <a:spcPts val="480"/>
              </a:spcBef>
              <a:spcAft>
                <a:spcPts val="0"/>
              </a:spcAft>
              <a:buSzPts val="1920"/>
              <a:buChar char="⚫"/>
            </a:pPr>
            <a:r>
              <a:rPr lang="en-US" sz="2400">
                <a:solidFill>
                  <a:srgbClr val="002060"/>
                </a:solidFill>
                <a:latin typeface="Calibri"/>
                <a:ea typeface="Calibri"/>
                <a:cs typeface="Calibri"/>
                <a:sym typeface="Calibri"/>
              </a:rPr>
              <a:t>Each port uses 8 pins.</a:t>
            </a:r>
            <a:endParaRPr/>
          </a:p>
          <a:p>
            <a:pPr indent="-274320" lvl="1" marL="640080" rtl="0" algn="just">
              <a:spcBef>
                <a:spcPts val="480"/>
              </a:spcBef>
              <a:spcAft>
                <a:spcPts val="0"/>
              </a:spcAft>
              <a:buSzPts val="1920"/>
              <a:buChar char="⚫"/>
            </a:pPr>
            <a:r>
              <a:rPr lang="en-US" sz="2400">
                <a:solidFill>
                  <a:srgbClr val="002060"/>
                </a:solidFill>
                <a:latin typeface="Calibri"/>
                <a:ea typeface="Calibri"/>
                <a:cs typeface="Calibri"/>
                <a:sym typeface="Calibri"/>
              </a:rPr>
              <a:t>All I/O pins are bi-directional.</a:t>
            </a:r>
            <a:endParaRPr/>
          </a:p>
        </p:txBody>
      </p:sp>
      <p:sp>
        <p:nvSpPr>
          <p:cNvPr id="438" name="Google Shape;438;p35"/>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6"/>
          <p:cNvSpPr txBox="1"/>
          <p:nvPr>
            <p:ph type="title"/>
          </p:nvPr>
        </p:nvSpPr>
        <p:spPr>
          <a:xfrm>
            <a:off x="585670" y="226886"/>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4000"/>
              <a:buFont typeface="Times New Roman"/>
              <a:buNone/>
            </a:pPr>
            <a:r>
              <a:rPr b="1" lang="en-US" sz="4000">
                <a:solidFill>
                  <a:srgbClr val="002060"/>
                </a:solidFill>
                <a:latin typeface="Times New Roman"/>
                <a:ea typeface="Times New Roman"/>
                <a:cs typeface="Times New Roman"/>
                <a:sym typeface="Times New Roman"/>
              </a:rPr>
              <a:t>Pins of I/O Port</a:t>
            </a:r>
            <a:endParaRPr/>
          </a:p>
        </p:txBody>
      </p:sp>
      <p:sp>
        <p:nvSpPr>
          <p:cNvPr id="445" name="Google Shape;445;p36"/>
          <p:cNvSpPr txBox="1"/>
          <p:nvPr>
            <p:ph idx="1" type="body"/>
          </p:nvPr>
        </p:nvSpPr>
        <p:spPr>
          <a:xfrm>
            <a:off x="457200" y="1600200"/>
            <a:ext cx="7467600" cy="4873752"/>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rmAutofit/>
          </a:bodyPr>
          <a:lstStyle/>
          <a:p>
            <a:pPr indent="-274320" lvl="0" marL="274320" rtl="0" algn="l">
              <a:lnSpc>
                <a:spcPct val="80000"/>
              </a:lnSpc>
              <a:spcBef>
                <a:spcPts val="0"/>
              </a:spcBef>
              <a:spcAft>
                <a:spcPts val="0"/>
              </a:spcAft>
              <a:buSzPts val="1680"/>
              <a:buChar char="🞆"/>
            </a:pPr>
            <a:r>
              <a:rPr lang="en-US">
                <a:solidFill>
                  <a:srgbClr val="002060"/>
                </a:solidFill>
                <a:latin typeface="Calibri"/>
                <a:ea typeface="Calibri"/>
                <a:cs typeface="Calibri"/>
                <a:sym typeface="Calibri"/>
              </a:rPr>
              <a:t>The 8051 has four I/O ports</a:t>
            </a:r>
            <a:endParaRPr/>
          </a:p>
          <a:p>
            <a:pPr indent="-274320" lvl="1" marL="640080" rtl="0" algn="l">
              <a:lnSpc>
                <a:spcPct val="80000"/>
              </a:lnSpc>
              <a:spcBef>
                <a:spcPts val="480"/>
              </a:spcBef>
              <a:spcAft>
                <a:spcPts val="0"/>
              </a:spcAft>
              <a:buSzPts val="1920"/>
              <a:buChar char="⚫"/>
            </a:pPr>
            <a:r>
              <a:rPr lang="en-US" sz="2400">
                <a:solidFill>
                  <a:srgbClr val="002060"/>
                </a:solidFill>
                <a:latin typeface="Calibri"/>
                <a:ea typeface="Calibri"/>
                <a:cs typeface="Calibri"/>
                <a:sym typeface="Calibri"/>
              </a:rPr>
              <a:t>Port 0 （pins 32-39）：P0（P0.0～P0.7）</a:t>
            </a:r>
            <a:endParaRPr/>
          </a:p>
          <a:p>
            <a:pPr indent="-274320" lvl="1" marL="640080" rtl="0" algn="l">
              <a:lnSpc>
                <a:spcPct val="80000"/>
              </a:lnSpc>
              <a:spcBef>
                <a:spcPts val="480"/>
              </a:spcBef>
              <a:spcAft>
                <a:spcPts val="0"/>
              </a:spcAft>
              <a:buSzPts val="1920"/>
              <a:buChar char="⚫"/>
            </a:pPr>
            <a:r>
              <a:rPr lang="en-US" sz="2400">
                <a:solidFill>
                  <a:srgbClr val="002060"/>
                </a:solidFill>
                <a:latin typeface="Calibri"/>
                <a:ea typeface="Calibri"/>
                <a:cs typeface="Calibri"/>
                <a:sym typeface="Calibri"/>
              </a:rPr>
              <a:t>Port 1（pins 1-8）    ：P1（P1.0～P1.7）</a:t>
            </a:r>
            <a:endParaRPr/>
          </a:p>
          <a:p>
            <a:pPr indent="-274320" lvl="1" marL="640080" rtl="0" algn="l">
              <a:lnSpc>
                <a:spcPct val="80000"/>
              </a:lnSpc>
              <a:spcBef>
                <a:spcPts val="480"/>
              </a:spcBef>
              <a:spcAft>
                <a:spcPts val="0"/>
              </a:spcAft>
              <a:buSzPts val="1920"/>
              <a:buChar char="⚫"/>
            </a:pPr>
            <a:r>
              <a:rPr lang="en-US" sz="2400">
                <a:solidFill>
                  <a:srgbClr val="002060"/>
                </a:solidFill>
                <a:latin typeface="Calibri"/>
                <a:ea typeface="Calibri"/>
                <a:cs typeface="Calibri"/>
                <a:sym typeface="Calibri"/>
              </a:rPr>
              <a:t>Port 2（pins 21-28）：P2（P2.0～P2.7）</a:t>
            </a:r>
            <a:endParaRPr/>
          </a:p>
          <a:p>
            <a:pPr indent="-274320" lvl="1" marL="640080" rtl="0" algn="l">
              <a:lnSpc>
                <a:spcPct val="80000"/>
              </a:lnSpc>
              <a:spcBef>
                <a:spcPts val="480"/>
              </a:spcBef>
              <a:spcAft>
                <a:spcPts val="0"/>
              </a:spcAft>
              <a:buSzPts val="1920"/>
              <a:buChar char="⚫"/>
            </a:pPr>
            <a:r>
              <a:rPr lang="en-US" sz="2400">
                <a:solidFill>
                  <a:srgbClr val="002060"/>
                </a:solidFill>
                <a:latin typeface="Calibri"/>
                <a:ea typeface="Calibri"/>
                <a:cs typeface="Calibri"/>
                <a:sym typeface="Calibri"/>
              </a:rPr>
              <a:t>Port 3（pins 10-17）：P3（P3.0～P3.7）</a:t>
            </a:r>
            <a:endParaRPr/>
          </a:p>
          <a:p>
            <a:pPr indent="-274320" lvl="1" marL="640080" rtl="0" algn="l">
              <a:lnSpc>
                <a:spcPct val="80000"/>
              </a:lnSpc>
              <a:spcBef>
                <a:spcPts val="480"/>
              </a:spcBef>
              <a:spcAft>
                <a:spcPts val="0"/>
              </a:spcAft>
              <a:buSzPts val="1920"/>
              <a:buChar char="⚫"/>
            </a:pPr>
            <a:r>
              <a:rPr lang="en-US" sz="2400">
                <a:solidFill>
                  <a:srgbClr val="002060"/>
                </a:solidFill>
                <a:latin typeface="Calibri"/>
                <a:ea typeface="Calibri"/>
                <a:cs typeface="Calibri"/>
                <a:sym typeface="Calibri"/>
              </a:rPr>
              <a:t>Each port has 8 pins.</a:t>
            </a:r>
            <a:endParaRPr/>
          </a:p>
          <a:p>
            <a:pPr indent="-182880" lvl="2" marL="914400" rtl="0" algn="l">
              <a:lnSpc>
                <a:spcPct val="80000"/>
              </a:lnSpc>
              <a:spcBef>
                <a:spcPts val="480"/>
              </a:spcBef>
              <a:spcAft>
                <a:spcPts val="0"/>
              </a:spcAft>
              <a:buSzPts val="1440"/>
              <a:buChar char="🞆"/>
            </a:pPr>
            <a:r>
              <a:rPr lang="en-US" sz="2400">
                <a:solidFill>
                  <a:srgbClr val="002060"/>
                </a:solidFill>
                <a:latin typeface="Calibri"/>
                <a:ea typeface="Calibri"/>
                <a:cs typeface="Calibri"/>
                <a:sym typeface="Calibri"/>
              </a:rPr>
              <a:t>Named P0.X （X=0,1,...,7）, P1.X, P2.X, P3.X</a:t>
            </a:r>
            <a:endParaRPr/>
          </a:p>
          <a:p>
            <a:pPr indent="-182880" lvl="2" marL="914400" rtl="0" algn="l">
              <a:lnSpc>
                <a:spcPct val="80000"/>
              </a:lnSpc>
              <a:spcBef>
                <a:spcPts val="480"/>
              </a:spcBef>
              <a:spcAft>
                <a:spcPts val="0"/>
              </a:spcAft>
              <a:buSzPts val="1440"/>
              <a:buChar char="🞆"/>
            </a:pPr>
            <a:r>
              <a:rPr lang="en-US" sz="2400">
                <a:solidFill>
                  <a:srgbClr val="002060"/>
                </a:solidFill>
                <a:latin typeface="Calibri"/>
                <a:ea typeface="Calibri"/>
                <a:cs typeface="Calibri"/>
                <a:sym typeface="Calibri"/>
              </a:rPr>
              <a:t>Ex：P0.0 is the bit 0（LSB）of P0 </a:t>
            </a:r>
            <a:endParaRPr/>
          </a:p>
          <a:p>
            <a:pPr indent="-182880" lvl="2" marL="914400" rtl="0" algn="l">
              <a:lnSpc>
                <a:spcPct val="80000"/>
              </a:lnSpc>
              <a:spcBef>
                <a:spcPts val="480"/>
              </a:spcBef>
              <a:spcAft>
                <a:spcPts val="0"/>
              </a:spcAft>
              <a:buSzPts val="1440"/>
              <a:buChar char="🞆"/>
            </a:pPr>
            <a:r>
              <a:rPr lang="en-US" sz="2400">
                <a:solidFill>
                  <a:srgbClr val="002060"/>
                </a:solidFill>
                <a:latin typeface="Calibri"/>
                <a:ea typeface="Calibri"/>
                <a:cs typeface="Calibri"/>
                <a:sym typeface="Calibri"/>
              </a:rPr>
              <a:t>Ex：P0.7 is the bit 7（MSB）of P0</a:t>
            </a:r>
            <a:endParaRPr/>
          </a:p>
          <a:p>
            <a:pPr indent="-182880" lvl="2" marL="914400" rtl="0" algn="l">
              <a:lnSpc>
                <a:spcPct val="80000"/>
              </a:lnSpc>
              <a:spcBef>
                <a:spcPts val="480"/>
              </a:spcBef>
              <a:spcAft>
                <a:spcPts val="0"/>
              </a:spcAft>
              <a:buSzPts val="1440"/>
              <a:buChar char="🞆"/>
            </a:pPr>
            <a:r>
              <a:rPr lang="en-US" sz="2400">
                <a:solidFill>
                  <a:srgbClr val="002060"/>
                </a:solidFill>
                <a:latin typeface="Calibri"/>
                <a:ea typeface="Calibri"/>
                <a:cs typeface="Calibri"/>
                <a:sym typeface="Calibri"/>
              </a:rPr>
              <a:t>These 8 bits form a byte.</a:t>
            </a:r>
            <a:endParaRPr/>
          </a:p>
          <a:p>
            <a:pPr indent="-274320" lvl="0" marL="274320" rtl="0" algn="l">
              <a:lnSpc>
                <a:spcPct val="80000"/>
              </a:lnSpc>
              <a:spcBef>
                <a:spcPts val="600"/>
              </a:spcBef>
              <a:spcAft>
                <a:spcPts val="0"/>
              </a:spcAft>
              <a:buSzPts val="1680"/>
              <a:buChar char="🞆"/>
            </a:pPr>
            <a:r>
              <a:rPr lang="en-US">
                <a:solidFill>
                  <a:srgbClr val="002060"/>
                </a:solidFill>
                <a:latin typeface="Calibri"/>
                <a:ea typeface="Calibri"/>
                <a:cs typeface="Calibri"/>
                <a:sym typeface="Calibri"/>
              </a:rPr>
              <a:t>Each port can be used as input or output (bi-direction).</a:t>
            </a:r>
            <a:endParaRPr/>
          </a:p>
        </p:txBody>
      </p:sp>
      <p:sp>
        <p:nvSpPr>
          <p:cNvPr id="446" name="Google Shape;446;p36"/>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7"/>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rgbClr val="002060"/>
              </a:buClr>
              <a:buSzPct val="100000"/>
              <a:buFont typeface="Times New Roman"/>
              <a:buNone/>
            </a:pPr>
            <a:r>
              <a:rPr b="1" lang="en-US" sz="4000">
                <a:solidFill>
                  <a:srgbClr val="002060"/>
                </a:solidFill>
                <a:latin typeface="Times New Roman"/>
                <a:ea typeface="Times New Roman"/>
                <a:cs typeface="Times New Roman"/>
                <a:sym typeface="Times New Roman"/>
              </a:rPr>
              <a:t>Links (Pin Diagram explanation)</a:t>
            </a:r>
            <a:endParaRPr/>
          </a:p>
        </p:txBody>
      </p:sp>
      <p:sp>
        <p:nvSpPr>
          <p:cNvPr id="452" name="Google Shape;452;p37"/>
          <p:cNvSpPr txBox="1"/>
          <p:nvPr>
            <p:ph idx="1" type="body"/>
          </p:nvPr>
        </p:nvSpPr>
        <p:spPr>
          <a:xfrm>
            <a:off x="457200" y="1600200"/>
            <a:ext cx="8281416" cy="48737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1680"/>
              <a:buChar char="🞆"/>
            </a:pPr>
            <a:r>
              <a:rPr lang="en-US" u="sng">
                <a:solidFill>
                  <a:srgbClr val="0070C0"/>
                </a:solidFill>
                <a:hlinkClick r:id="rId3">
                  <a:extLst>
                    <a:ext uri="{A12FA001-AC4F-418D-AE19-62706E023703}">
                      <ahyp:hlinkClr val="tx"/>
                    </a:ext>
                  </a:extLst>
                </a:hlinkClick>
              </a:rPr>
              <a:t>http://www.zseries.in/embedded%20lab/8051%20microcontroller/pin%20diagram%20of%208051.php#.WDGmqLn0dL4</a:t>
            </a:r>
            <a:endParaRPr>
              <a:solidFill>
                <a:srgbClr val="0070C0"/>
              </a:solidFill>
            </a:endParaRPr>
          </a:p>
          <a:p>
            <a:pPr indent="-274320" lvl="0" marL="274320" rtl="0" algn="just">
              <a:spcBef>
                <a:spcPts val="600"/>
              </a:spcBef>
              <a:spcAft>
                <a:spcPts val="0"/>
              </a:spcAft>
              <a:buSzPts val="1680"/>
              <a:buChar char="🞆"/>
            </a:pPr>
            <a:r>
              <a:rPr lang="en-US" u="sng">
                <a:solidFill>
                  <a:srgbClr val="0070C0"/>
                </a:solidFill>
                <a:hlinkClick r:id="rId4">
                  <a:extLst>
                    <a:ext uri="{A12FA001-AC4F-418D-AE19-62706E023703}">
                      <ahyp:hlinkClr val="tx"/>
                    </a:ext>
                  </a:extLst>
                </a:hlinkClick>
              </a:rPr>
              <a:t>http://what-when-how.com/8051-microcontroller/pin-description-of-the-8051/</a:t>
            </a:r>
            <a:endParaRPr>
              <a:solidFill>
                <a:srgbClr val="0070C0"/>
              </a:solidFill>
            </a:endParaRPr>
          </a:p>
          <a:p>
            <a:pPr indent="-274320" lvl="0" marL="274320" rtl="0" algn="just">
              <a:spcBef>
                <a:spcPts val="600"/>
              </a:spcBef>
              <a:spcAft>
                <a:spcPts val="0"/>
              </a:spcAft>
              <a:buSzPts val="1680"/>
              <a:buChar char="🞆"/>
            </a:pPr>
            <a:r>
              <a:rPr lang="en-US" u="sng">
                <a:solidFill>
                  <a:srgbClr val="0070C0"/>
                </a:solidFill>
                <a:hlinkClick r:id="rId5">
                  <a:extLst>
                    <a:ext uri="{A12FA001-AC4F-418D-AE19-62706E023703}">
                      <ahyp:hlinkClr val="tx"/>
                    </a:ext>
                  </a:extLst>
                </a:hlinkClick>
              </a:rPr>
              <a:t>https://www.elprocus.com/pin-diagram-of-8051-microcontroller/</a:t>
            </a:r>
            <a:endParaRPr>
              <a:solidFill>
                <a:srgbClr val="0070C0"/>
              </a:solidFill>
            </a:endParaRPr>
          </a:p>
          <a:p>
            <a:pPr indent="-274320" lvl="0" marL="274320" rtl="0" algn="just">
              <a:spcBef>
                <a:spcPts val="600"/>
              </a:spcBef>
              <a:spcAft>
                <a:spcPts val="0"/>
              </a:spcAft>
              <a:buSzPts val="1680"/>
              <a:buChar char="🞆"/>
            </a:pPr>
            <a:r>
              <a:rPr lang="en-US" u="sng">
                <a:solidFill>
                  <a:srgbClr val="0070C0"/>
                </a:solidFill>
                <a:hlinkClick r:id="rId6">
                  <a:extLst>
                    <a:ext uri="{A12FA001-AC4F-418D-AE19-62706E023703}">
                      <ahyp:hlinkClr val="tx"/>
                    </a:ext>
                  </a:extLst>
                </a:hlinkClick>
              </a:rPr>
              <a:t>https://www.youtube.com/watch?v=6GXipPBLxB0&amp;t=398s</a:t>
            </a:r>
            <a:endParaRPr>
              <a:solidFill>
                <a:srgbClr val="0070C0"/>
              </a:solidFill>
            </a:endParaRPr>
          </a:p>
          <a:p>
            <a:pPr indent="-167640" lvl="0" marL="274320" rtl="0" algn="l">
              <a:spcBef>
                <a:spcPts val="600"/>
              </a:spcBef>
              <a:spcAft>
                <a:spcPts val="0"/>
              </a:spcAft>
              <a:buSzPts val="1680"/>
              <a:buNone/>
            </a:pPr>
            <a:r>
              <a:t/>
            </a:r>
            <a:endParaRPr>
              <a:solidFill>
                <a:srgbClr val="002060"/>
              </a:solidFill>
            </a:endParaRPr>
          </a:p>
          <a:p>
            <a:pPr indent="-167640" lvl="0" marL="274320" rtl="0" algn="l">
              <a:spcBef>
                <a:spcPts val="600"/>
              </a:spcBef>
              <a:spcAft>
                <a:spcPts val="0"/>
              </a:spcAft>
              <a:buSzPts val="1680"/>
              <a:buNone/>
            </a:pPr>
            <a:r>
              <a:t/>
            </a:r>
            <a:endParaRPr>
              <a:solidFill>
                <a:srgbClr val="002060"/>
              </a:solidFill>
            </a:endParaRPr>
          </a:p>
        </p:txBody>
      </p:sp>
      <p:sp>
        <p:nvSpPr>
          <p:cNvPr id="453" name="Google Shape;453;p37"/>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38"/>
          <p:cNvSpPr txBox="1"/>
          <p:nvPr>
            <p:ph idx="1" type="body"/>
          </p:nvPr>
        </p:nvSpPr>
        <p:spPr>
          <a:xfrm>
            <a:off x="1866900" y="2438400"/>
            <a:ext cx="5410200" cy="2667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520"/>
              <a:buNone/>
            </a:pPr>
            <a:r>
              <a:t/>
            </a:r>
            <a:endParaRPr sz="3600"/>
          </a:p>
          <a:p>
            <a:pPr indent="0" lvl="0" marL="0" rtl="0" algn="ctr">
              <a:spcBef>
                <a:spcPts val="600"/>
              </a:spcBef>
              <a:spcAft>
                <a:spcPts val="0"/>
              </a:spcAft>
              <a:buSzPts val="2520"/>
              <a:buNone/>
            </a:pPr>
            <a:r>
              <a:rPr lang="en-US" sz="3600"/>
              <a:t>Thank You</a:t>
            </a:r>
            <a:endParaRPr/>
          </a:p>
        </p:txBody>
      </p:sp>
      <p:sp>
        <p:nvSpPr>
          <p:cNvPr id="459" name="Google Shape;459;p38"/>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4"/>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4000"/>
              <a:buFont typeface="Calibri"/>
              <a:buNone/>
            </a:pPr>
            <a:r>
              <a:rPr b="1" lang="en-US" sz="4000">
                <a:solidFill>
                  <a:srgbClr val="002060"/>
                </a:solidFill>
                <a:latin typeface="Calibri"/>
                <a:ea typeface="Calibri"/>
                <a:cs typeface="Calibri"/>
                <a:sym typeface="Calibri"/>
              </a:rPr>
              <a:t>SALIENT FEATURES </a:t>
            </a:r>
            <a:endParaRPr/>
          </a:p>
        </p:txBody>
      </p:sp>
      <p:sp>
        <p:nvSpPr>
          <p:cNvPr id="162" name="Google Shape;162;p4"/>
          <p:cNvSpPr txBox="1"/>
          <p:nvPr>
            <p:ph idx="1" type="body"/>
          </p:nvPr>
        </p:nvSpPr>
        <p:spPr>
          <a:xfrm>
            <a:off x="457200" y="1600200"/>
            <a:ext cx="8281416" cy="48737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One 16-bit program counter and One 16-bit DPTR (data pointer)</a:t>
            </a:r>
            <a:endParaRPr/>
          </a:p>
          <a:p>
            <a:pPr indent="-274320" lvl="0" marL="274320" rtl="0" algn="just">
              <a:spcBef>
                <a:spcPts val="60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One 8-bit stack pointer</a:t>
            </a:r>
            <a:endParaRPr/>
          </a:p>
          <a:p>
            <a:pPr indent="-274320" lvl="0" marL="274320" rtl="0" algn="just">
              <a:spcBef>
                <a:spcPts val="60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One  Microsecond instruction cycle with 12 MHz </a:t>
            </a:r>
            <a:endParaRPr/>
          </a:p>
          <a:p>
            <a:pPr indent="-274320" lvl="0" marL="274320" rtl="0" algn="just">
              <a:spcBef>
                <a:spcPts val="60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One full duplex serial communication port</a:t>
            </a:r>
            <a:endParaRPr/>
          </a:p>
        </p:txBody>
      </p:sp>
      <p:sp>
        <p:nvSpPr>
          <p:cNvPr id="163" name="Google Shape;163;p4"/>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5"/>
          <p:cNvSpPr txBox="1"/>
          <p:nvPr>
            <p:ph type="title"/>
          </p:nvPr>
        </p:nvSpPr>
        <p:spPr>
          <a:xfrm>
            <a:off x="457200" y="304800"/>
            <a:ext cx="7671816"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2060"/>
              </a:buClr>
              <a:buSzPts val="4000"/>
              <a:buFont typeface="Calibri"/>
              <a:buNone/>
            </a:pPr>
            <a:r>
              <a:rPr b="1" lang="en-US" sz="4000">
                <a:solidFill>
                  <a:srgbClr val="002060"/>
                </a:solidFill>
                <a:latin typeface="Calibri"/>
                <a:ea typeface="Calibri"/>
                <a:cs typeface="Calibri"/>
                <a:sym typeface="Calibri"/>
              </a:rPr>
              <a:t>8051 Microcontroller Architecture</a:t>
            </a:r>
            <a:endParaRPr/>
          </a:p>
        </p:txBody>
      </p:sp>
      <p:pic>
        <p:nvPicPr>
          <p:cNvPr id="169" name="Google Shape;169;p5"/>
          <p:cNvPicPr preferRelativeResize="0"/>
          <p:nvPr>
            <p:ph idx="1" type="body"/>
          </p:nvPr>
        </p:nvPicPr>
        <p:blipFill rotWithShape="1">
          <a:blip r:embed="rId3">
            <a:alphaModFix/>
          </a:blip>
          <a:srcRect b="0" l="0" r="0" t="0"/>
          <a:stretch/>
        </p:blipFill>
        <p:spPr>
          <a:xfrm>
            <a:off x="1066800" y="1828800"/>
            <a:ext cx="6857999" cy="3905250"/>
          </a:xfrm>
          <a:prstGeom prst="rect">
            <a:avLst/>
          </a:prstGeom>
          <a:noFill/>
          <a:ln>
            <a:noFill/>
          </a:ln>
        </p:spPr>
      </p:pic>
      <p:sp>
        <p:nvSpPr>
          <p:cNvPr id="170" name="Google Shape;170;p5"/>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6"/>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2060"/>
              </a:buClr>
              <a:buSzPts val="3800"/>
              <a:buFont typeface="Calibri"/>
              <a:buNone/>
            </a:pPr>
            <a:r>
              <a:rPr b="1" lang="en-US" sz="3800">
                <a:solidFill>
                  <a:srgbClr val="002060"/>
                </a:solidFill>
                <a:latin typeface="Calibri"/>
                <a:ea typeface="Calibri"/>
                <a:cs typeface="Calibri"/>
                <a:sym typeface="Calibri"/>
              </a:rPr>
              <a:t>Central Processor Unit (CPU)</a:t>
            </a:r>
            <a:endParaRPr/>
          </a:p>
        </p:txBody>
      </p:sp>
      <p:sp>
        <p:nvSpPr>
          <p:cNvPr id="176" name="Google Shape;176;p6"/>
          <p:cNvSpPr txBox="1"/>
          <p:nvPr>
            <p:ph idx="1" type="body"/>
          </p:nvPr>
        </p:nvSpPr>
        <p:spPr>
          <a:xfrm>
            <a:off x="457200" y="1600200"/>
            <a:ext cx="8281416" cy="48737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As we know that the CPU is the brain of any processing device of the microcontroller. </a:t>
            </a:r>
            <a:endParaRPr/>
          </a:p>
          <a:p>
            <a:pPr indent="-274320" lvl="0" marL="274320" rtl="0" algn="just">
              <a:spcBef>
                <a:spcPts val="60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It monitors and controls all operations that are performed on the Microcontroller units. </a:t>
            </a:r>
            <a:endParaRPr/>
          </a:p>
          <a:p>
            <a:pPr indent="-274320" lvl="0" marL="274320" rtl="0" algn="just">
              <a:spcBef>
                <a:spcPts val="60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The User has no control over the work of the CPU directly. </a:t>
            </a:r>
            <a:endParaRPr/>
          </a:p>
          <a:p>
            <a:pPr indent="-274320" lvl="0" marL="274320" rtl="0" algn="just">
              <a:spcBef>
                <a:spcPts val="60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It reads program written in ROM memory and executes them and do the expected task of that application.</a:t>
            </a:r>
            <a:endParaRPr/>
          </a:p>
        </p:txBody>
      </p:sp>
      <p:sp>
        <p:nvSpPr>
          <p:cNvPr id="177" name="Google Shape;177;p6"/>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7"/>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4000"/>
              <a:buFont typeface="Calibri"/>
              <a:buNone/>
            </a:pPr>
            <a:r>
              <a:rPr b="1" lang="en-US" sz="4000">
                <a:solidFill>
                  <a:srgbClr val="002060"/>
                </a:solidFill>
                <a:latin typeface="Calibri"/>
                <a:ea typeface="Calibri"/>
                <a:cs typeface="Calibri"/>
                <a:sym typeface="Calibri"/>
              </a:rPr>
              <a:t>Interrupts</a:t>
            </a:r>
            <a:endParaRPr/>
          </a:p>
        </p:txBody>
      </p:sp>
      <p:sp>
        <p:nvSpPr>
          <p:cNvPr id="183" name="Google Shape;183;p7"/>
          <p:cNvSpPr txBox="1"/>
          <p:nvPr>
            <p:ph idx="1" type="body"/>
          </p:nvPr>
        </p:nvSpPr>
        <p:spPr>
          <a:xfrm>
            <a:off x="457200" y="1600200"/>
            <a:ext cx="8281416" cy="48737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Interrupt is a subroutine call that interrupts of the microcontrollers main operations or work and causes it to execute any other  program, which is more important at the time of operation.</a:t>
            </a:r>
            <a:endParaRPr/>
          </a:p>
          <a:p>
            <a:pPr indent="0" lvl="0" marL="0" rtl="0" algn="just">
              <a:spcBef>
                <a:spcPts val="600"/>
              </a:spcBef>
              <a:spcAft>
                <a:spcPts val="0"/>
              </a:spcAft>
              <a:buClr>
                <a:srgbClr val="002060"/>
              </a:buClr>
              <a:buSzPts val="1680"/>
              <a:buNone/>
            </a:pPr>
            <a:r>
              <a:t/>
            </a:r>
            <a:endParaRPr>
              <a:solidFill>
                <a:srgbClr val="002060"/>
              </a:solidFill>
              <a:latin typeface="Calibri"/>
              <a:ea typeface="Calibri"/>
              <a:cs typeface="Calibri"/>
              <a:sym typeface="Calibri"/>
            </a:endParaRPr>
          </a:p>
          <a:p>
            <a:pPr indent="-274320" lvl="0" marL="274320" rtl="0" algn="just">
              <a:spcBef>
                <a:spcPts val="60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An Interrupts gives us a mechanism to put on hold the ongoing operations, execute a subroutine and then again resumes to another type of operations.</a:t>
            </a:r>
            <a:endParaRPr/>
          </a:p>
        </p:txBody>
      </p:sp>
      <p:sp>
        <p:nvSpPr>
          <p:cNvPr id="184" name="Google Shape;184;p7"/>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8"/>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4000"/>
              <a:buFont typeface="Calibri"/>
              <a:buNone/>
            </a:pPr>
            <a:r>
              <a:rPr b="1" lang="en-US" sz="4000">
                <a:solidFill>
                  <a:srgbClr val="002060"/>
                </a:solidFill>
                <a:latin typeface="Calibri"/>
                <a:ea typeface="Calibri"/>
                <a:cs typeface="Calibri"/>
                <a:sym typeface="Calibri"/>
              </a:rPr>
              <a:t>Interrupts</a:t>
            </a:r>
            <a:endParaRPr sz="4000"/>
          </a:p>
        </p:txBody>
      </p:sp>
      <p:sp>
        <p:nvSpPr>
          <p:cNvPr id="190" name="Google Shape;190;p8"/>
          <p:cNvSpPr txBox="1"/>
          <p:nvPr>
            <p:ph idx="1" type="body"/>
          </p:nvPr>
        </p:nvSpPr>
        <p:spPr>
          <a:xfrm>
            <a:off x="457200" y="1600200"/>
            <a:ext cx="8281416" cy="48737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8051 can be configured in such a way that it temporarily terminates or pause the main program at the occurrence of interrupts. When a subroutine is completed, Then the execution of main program starts. Generally five interrupt sources are there in 8051 Microcontroller is shown below:</a:t>
            </a:r>
            <a:endParaRPr/>
          </a:p>
          <a:p>
            <a:pPr indent="-274320" lvl="0" marL="274320" rtl="0" algn="just">
              <a:spcBef>
                <a:spcPts val="600"/>
              </a:spcBef>
              <a:spcAft>
                <a:spcPts val="0"/>
              </a:spcAft>
              <a:buSzPts val="1680"/>
              <a:buChar char="🞆"/>
            </a:pPr>
            <a:r>
              <a:rPr lang="en-US">
                <a:solidFill>
                  <a:srgbClr val="002060"/>
                </a:solidFill>
                <a:latin typeface="Calibri"/>
                <a:ea typeface="Calibri"/>
                <a:cs typeface="Calibri"/>
                <a:sym typeface="Calibri"/>
              </a:rPr>
              <a:t>INT0</a:t>
            </a:r>
            <a:endParaRPr/>
          </a:p>
          <a:p>
            <a:pPr indent="-274320" lvl="0" marL="274320" rtl="0" algn="just">
              <a:spcBef>
                <a:spcPts val="600"/>
              </a:spcBef>
              <a:spcAft>
                <a:spcPts val="0"/>
              </a:spcAft>
              <a:buSzPts val="1680"/>
              <a:buChar char="🞆"/>
            </a:pPr>
            <a:r>
              <a:rPr lang="en-US">
                <a:solidFill>
                  <a:srgbClr val="002060"/>
                </a:solidFill>
                <a:latin typeface="Calibri"/>
                <a:ea typeface="Calibri"/>
                <a:cs typeface="Calibri"/>
                <a:sym typeface="Calibri"/>
              </a:rPr>
              <a:t>TF0</a:t>
            </a:r>
            <a:endParaRPr/>
          </a:p>
          <a:p>
            <a:pPr indent="-274320" lvl="0" marL="274320" rtl="0" algn="just">
              <a:spcBef>
                <a:spcPts val="600"/>
              </a:spcBef>
              <a:spcAft>
                <a:spcPts val="0"/>
              </a:spcAft>
              <a:buSzPts val="1680"/>
              <a:buChar char="🞆"/>
            </a:pPr>
            <a:r>
              <a:rPr lang="en-US">
                <a:solidFill>
                  <a:srgbClr val="002060"/>
                </a:solidFill>
                <a:latin typeface="Calibri"/>
                <a:ea typeface="Calibri"/>
                <a:cs typeface="Calibri"/>
                <a:sym typeface="Calibri"/>
              </a:rPr>
              <a:t>INT1</a:t>
            </a:r>
            <a:endParaRPr/>
          </a:p>
          <a:p>
            <a:pPr indent="-274320" lvl="0" marL="274320" rtl="0" algn="just">
              <a:spcBef>
                <a:spcPts val="600"/>
              </a:spcBef>
              <a:spcAft>
                <a:spcPts val="0"/>
              </a:spcAft>
              <a:buSzPts val="1680"/>
              <a:buChar char="🞆"/>
            </a:pPr>
            <a:r>
              <a:rPr lang="en-US">
                <a:solidFill>
                  <a:srgbClr val="002060"/>
                </a:solidFill>
                <a:latin typeface="Calibri"/>
                <a:ea typeface="Calibri"/>
                <a:cs typeface="Calibri"/>
                <a:sym typeface="Calibri"/>
              </a:rPr>
              <a:t>TF1</a:t>
            </a:r>
            <a:endParaRPr/>
          </a:p>
          <a:p>
            <a:pPr indent="-274320" lvl="0" marL="274320" rtl="0" algn="just">
              <a:spcBef>
                <a:spcPts val="600"/>
              </a:spcBef>
              <a:spcAft>
                <a:spcPts val="0"/>
              </a:spcAft>
              <a:buSzPts val="1680"/>
              <a:buChar char="🞆"/>
            </a:pPr>
            <a:r>
              <a:rPr lang="en-US">
                <a:solidFill>
                  <a:srgbClr val="002060"/>
                </a:solidFill>
                <a:latin typeface="Calibri"/>
                <a:ea typeface="Calibri"/>
                <a:cs typeface="Calibri"/>
                <a:sym typeface="Calibri"/>
              </a:rPr>
              <a:t>R1/T1</a:t>
            </a:r>
            <a:endParaRPr/>
          </a:p>
          <a:p>
            <a:pPr indent="-167640" lvl="0" marL="274320" rtl="0" algn="l">
              <a:spcBef>
                <a:spcPts val="600"/>
              </a:spcBef>
              <a:spcAft>
                <a:spcPts val="0"/>
              </a:spcAft>
              <a:buSzPts val="1680"/>
              <a:buNone/>
            </a:pPr>
            <a:r>
              <a:t/>
            </a:r>
            <a:endParaRPr/>
          </a:p>
        </p:txBody>
      </p:sp>
      <p:sp>
        <p:nvSpPr>
          <p:cNvPr id="191" name="Google Shape;191;p8"/>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9"/>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2060"/>
              </a:buClr>
              <a:buSzPts val="4000"/>
              <a:buFont typeface="Calibri"/>
              <a:buNone/>
            </a:pPr>
            <a:r>
              <a:rPr b="1" lang="en-US" sz="4000">
                <a:solidFill>
                  <a:srgbClr val="002060"/>
                </a:solidFill>
                <a:latin typeface="Calibri"/>
                <a:ea typeface="Calibri"/>
                <a:cs typeface="Calibri"/>
                <a:sym typeface="Calibri"/>
              </a:rPr>
              <a:t>Memory</a:t>
            </a:r>
            <a:endParaRPr/>
          </a:p>
        </p:txBody>
      </p:sp>
      <p:sp>
        <p:nvSpPr>
          <p:cNvPr id="197" name="Google Shape;197;p9"/>
          <p:cNvSpPr txBox="1"/>
          <p:nvPr>
            <p:ph idx="1" type="body"/>
          </p:nvPr>
        </p:nvSpPr>
        <p:spPr>
          <a:xfrm>
            <a:off x="457200" y="1600200"/>
            <a:ext cx="8281416" cy="4873752"/>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The memory which is used to store the program of the microcontroller is known as code memory or Program memory of applications. It is known as ROM memory of  microcontroller.</a:t>
            </a:r>
            <a:endParaRPr/>
          </a:p>
          <a:p>
            <a:pPr indent="-274320" lvl="0" marL="274320" rtl="0" algn="just">
              <a:spcBef>
                <a:spcPts val="60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It also requires a memory to store data or operands temporarily of the microcontroller. </a:t>
            </a:r>
            <a:endParaRPr/>
          </a:p>
          <a:p>
            <a:pPr indent="-274320" lvl="0" marL="274320" rtl="0" algn="just">
              <a:spcBef>
                <a:spcPts val="600"/>
              </a:spcBef>
              <a:spcAft>
                <a:spcPts val="0"/>
              </a:spcAft>
              <a:buClr>
                <a:srgbClr val="002060"/>
              </a:buClr>
              <a:buSzPts val="1680"/>
              <a:buFont typeface="Noto Sans Symbols"/>
              <a:buChar char="❖"/>
            </a:pPr>
            <a:r>
              <a:rPr lang="en-US">
                <a:solidFill>
                  <a:srgbClr val="002060"/>
                </a:solidFill>
                <a:latin typeface="Calibri"/>
                <a:ea typeface="Calibri"/>
                <a:cs typeface="Calibri"/>
                <a:sym typeface="Calibri"/>
              </a:rPr>
              <a:t>The data memory of the 8051 is used to store data temporarily for operation is known RAM Memory. 8051 microcontroller  has 4K of code memory or program memory, that  has 4KB ROM and also 128 bytes of data memory of RAM.</a:t>
            </a:r>
            <a:endParaRPr/>
          </a:p>
        </p:txBody>
      </p:sp>
      <p:sp>
        <p:nvSpPr>
          <p:cNvPr id="198" name="Google Shape;198;p9"/>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cse</dc:creator>
</cp:coreProperties>
</file>