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Century Schoolbook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j37XO7yutICvBMKqHPZyePf8nq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Schoolbook-bold.fntdata"/><Relationship Id="rId30" Type="http://schemas.openxmlformats.org/officeDocument/2006/relationships/font" Target="fonts/CenturySchoolbook-regular.fntdata"/><Relationship Id="rId11" Type="http://schemas.openxmlformats.org/officeDocument/2006/relationships/slide" Target="slides/slide6.xml"/><Relationship Id="rId33" Type="http://schemas.openxmlformats.org/officeDocument/2006/relationships/font" Target="fonts/CenturySchoolbook-boldItalic.fntdata"/><Relationship Id="rId10" Type="http://schemas.openxmlformats.org/officeDocument/2006/relationships/slide" Target="slides/slide5.xml"/><Relationship Id="rId32" Type="http://schemas.openxmlformats.org/officeDocument/2006/relationships/font" Target="fonts/CenturySchoolbook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" name="Google Shape;27;p26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" name="Google Shape;28;p26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" name="Google Shape;29;p26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0" name="Google Shape;30;p26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26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26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26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26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26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26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26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26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" name="Google Shape;39;p26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" name="Google Shape;40;p26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" name="Google Shape;41;p26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" name="Google Shape;42;p26"/>
          <p:cNvSpPr txBox="1"/>
          <p:nvPr>
            <p:ph idx="12" type="sldNum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5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6"/>
          <p:cNvSpPr txBox="1"/>
          <p:nvPr>
            <p:ph type="title"/>
          </p:nvPr>
        </p:nvSpPr>
        <p:spPr>
          <a:xfrm rot="5400000">
            <a:off x="4541838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27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1" type="ftr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5" name="Google Shape;55;p28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6" name="Google Shape;56;p28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7" name="Google Shape;57;p28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8" name="Google Shape;58;p28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28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28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28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28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28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28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5" name="Google Shape;65;p28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6" name="Google Shape;66;p28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" name="Google Shape;67;p28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" name="Google Shape;68;p28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9" name="Google Shape;69;p28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28"/>
          <p:cNvSpPr txBox="1"/>
          <p:nvPr>
            <p:ph idx="12" type="sldNum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30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0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0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3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3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33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00" name="Google Shape;100;p33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33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3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3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4" name="Google Shape;104;p3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3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" name="Google Shape;106;p33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3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33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34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34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3" name="Google Shape;113;p34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4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5" name="Google Shape;115;p34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6" name="Google Shape;116;p34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3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8" name="Google Shape;118;p34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34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34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34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34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5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5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5" name="Google Shape;15;p25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25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25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8" name="Google Shape;18;p25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25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1447800" y="2133600"/>
            <a:ext cx="7086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8051 </a:t>
            </a:r>
            <a:r>
              <a:rPr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MICROCONTROLLER</a:t>
            </a:r>
            <a:r>
              <a:rPr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Memory organization and I/O PORTS</a:t>
            </a:r>
            <a:endParaRPr/>
          </a:p>
        </p:txBody>
      </p:sp>
      <p:sp>
        <p:nvSpPr>
          <p:cNvPr id="142" name="Google Shape;142;p1"/>
          <p:cNvSpPr txBox="1"/>
          <p:nvPr/>
        </p:nvSpPr>
        <p:spPr>
          <a:xfrm>
            <a:off x="2209800" y="3733800"/>
            <a:ext cx="563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Farhan Sadaf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Lecturer, Dept. of CSE</a:t>
            </a:r>
            <a:endParaRPr b="1" i="0" sz="16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Schoolbook"/>
              <a:buNone/>
            </a:pPr>
            <a:r>
              <a:rPr lang="en-US"/>
              <a:t> </a:t>
            </a:r>
            <a:br>
              <a:rPr lang="en-US"/>
            </a:br>
            <a:r>
              <a:rPr b="1"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PORT 0</a:t>
            </a:r>
            <a:endParaRPr/>
          </a:p>
        </p:txBody>
      </p:sp>
      <p:sp>
        <p:nvSpPr>
          <p:cNvPr id="205" name="Google Shape;205;p10"/>
          <p:cNvSpPr txBox="1"/>
          <p:nvPr>
            <p:ph idx="1" type="body"/>
          </p:nvPr>
        </p:nvSpPr>
        <p:spPr>
          <a:xfrm>
            <a:off x="457200" y="1600200"/>
            <a:ext cx="8281416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Port 0 is an 8-bit I/O port with dual purpose.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external memory is used, these port pins are used for the lower address byte address/data (AD0-AD7), otherwise all bits of the port are either input or output.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Unlike other ports, Port 0 is not provided with pull-up resistors internally ,so for PORT0 pull-up resistors of nearly 10k are to be connected externally as shown in the fig on the next slide.</a:t>
            </a:r>
            <a:endParaRPr/>
          </a:p>
        </p:txBody>
      </p:sp>
      <p:sp>
        <p:nvSpPr>
          <p:cNvPr id="206" name="Google Shape;206;p1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PORT 0</a:t>
            </a:r>
            <a:endParaRPr/>
          </a:p>
        </p:txBody>
      </p:sp>
      <p:sp>
        <p:nvSpPr>
          <p:cNvPr id="212" name="Google Shape;212;p1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11442"/>
            <a:ext cx="7290816" cy="4355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Pull-up Resistor</a:t>
            </a:r>
            <a:endParaRPr/>
          </a:p>
        </p:txBody>
      </p:sp>
      <p:pic>
        <p:nvPicPr>
          <p:cNvPr id="219" name="Google Shape;2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358" y="1676400"/>
            <a:ext cx="8253842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Dual role of port 0</a:t>
            </a:r>
            <a:endParaRPr/>
          </a:p>
        </p:txBody>
      </p:sp>
      <p:sp>
        <p:nvSpPr>
          <p:cNvPr id="225" name="Google Shape;225;p13"/>
          <p:cNvSpPr txBox="1"/>
          <p:nvPr>
            <p:ph idx="1" type="body"/>
          </p:nvPr>
        </p:nvSpPr>
        <p:spPr>
          <a:xfrm>
            <a:off x="457200" y="1600200"/>
            <a:ext cx="8281416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Port 0 can also be used as address/data bus (AD0-AD7), allowing it to be used for both address and data.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When connecting the 8051 to an external memory, port 0 provides both address and data.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8051 multiplexes address and data through port 0 to save the pins. ALE indicates whether  P0 has address or data.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When ALE = 0, it provides data D0-D7, and when ALE = 1 it provides address and data with the help of a 74LS373 latch.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226" name="Google Shape;226;p1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Port 1</a:t>
            </a:r>
            <a:endParaRPr/>
          </a:p>
        </p:txBody>
      </p:sp>
      <p:sp>
        <p:nvSpPr>
          <p:cNvPr id="232" name="Google Shape;232;p14"/>
          <p:cNvSpPr txBox="1"/>
          <p:nvPr>
            <p:ph idx="1" type="body"/>
          </p:nvPr>
        </p:nvSpPr>
        <p:spPr>
          <a:xfrm>
            <a:off x="457200" y="1600200"/>
            <a:ext cx="8281416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Port 1 occupies a total of 8 pins (pins 1 through 8).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 has no dual application and acts only as input or output port.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contrast to port 0, this port does not need any pull-up resistors since pull-up resistors connected  internally.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Upon reset, Port 1 is configured as an output port. </a:t>
            </a:r>
            <a:endParaRPr/>
          </a:p>
          <a:p>
            <a:pPr indent="-158750" lvl="0" marL="274320" rtl="0" algn="l">
              <a:spcBef>
                <a:spcPts val="6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Port 1</a:t>
            </a:r>
            <a:endParaRPr/>
          </a:p>
        </p:txBody>
      </p:sp>
      <p:sp>
        <p:nvSpPr>
          <p:cNvPr id="239" name="Google Shape;239;p15"/>
          <p:cNvSpPr txBox="1"/>
          <p:nvPr>
            <p:ph idx="1" type="body"/>
          </p:nvPr>
        </p:nvSpPr>
        <p:spPr>
          <a:xfrm>
            <a:off x="457200" y="1600200"/>
            <a:ext cx="8281416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 configure it as an input port , port bits  must be set  i.e a high bit  must be sent to all the port pins.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For Ex :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1820"/>
              <a:buNone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MOV A, #0FFH   ; A=FF HEX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1820"/>
              <a:buNone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MOV P1, A     ; make P1 an input port by writing  1’s to all of its pins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240" name="Google Shape;240;p1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Port 2 </a:t>
            </a:r>
            <a:endParaRPr/>
          </a:p>
        </p:txBody>
      </p:sp>
      <p:sp>
        <p:nvSpPr>
          <p:cNvPr id="246" name="Google Shape;246;p16"/>
          <p:cNvSpPr txBox="1"/>
          <p:nvPr>
            <p:ph idx="1" type="body"/>
          </p:nvPr>
        </p:nvSpPr>
        <p:spPr>
          <a:xfrm>
            <a:off x="453788" y="1676400"/>
            <a:ext cx="8284828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Port 2 is also an eight bit parallel port. (pins 21- 28).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 can be used as input or output port.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As this port is provided with internal pull-up resistors it  does not need any external pull-up resistors.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Upon reset, Port 2 is configured as an output port. 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247" name="Google Shape;247;p1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Port 2 </a:t>
            </a:r>
            <a:endParaRPr/>
          </a:p>
        </p:txBody>
      </p:sp>
      <p:sp>
        <p:nvSpPr>
          <p:cNvPr id="253" name="Google Shape;253;p17"/>
          <p:cNvSpPr txBox="1"/>
          <p:nvPr>
            <p:ph idx="1" type="body"/>
          </p:nvPr>
        </p:nvSpPr>
        <p:spPr>
          <a:xfrm>
            <a:off x="457200" y="1600200"/>
            <a:ext cx="8281416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the port is to be used as input port, all the port bits must be made high by sending FF to the port.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For ex,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1820"/>
              <a:buNone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MOV A, #0FFH         ; A=FF hex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1820"/>
              <a:buNone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MOV P2, A               ; make P2 an input port by writing all 1’s to it</a:t>
            </a:r>
            <a:endParaRPr/>
          </a:p>
          <a:p>
            <a:pPr indent="-158750" lvl="0" marL="274320" rtl="0" algn="just">
              <a:spcBef>
                <a:spcPts val="6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Dual role of port 2 </a:t>
            </a:r>
            <a:endParaRPr/>
          </a:p>
        </p:txBody>
      </p:sp>
      <p:sp>
        <p:nvSpPr>
          <p:cNvPr id="260" name="Google Shape;260;p18"/>
          <p:cNvSpPr txBox="1"/>
          <p:nvPr>
            <p:ph idx="1" type="body"/>
          </p:nvPr>
        </p:nvSpPr>
        <p:spPr>
          <a:xfrm>
            <a:off x="457200" y="1600200"/>
            <a:ext cx="8281416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Port2  lines are also associated with the higher order address lines A8-A15.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systems based on the 8751, 8951, and DS5000, Port2 is used as simple I/O port.. But, in 8051-based systems, port 2 is used along with P0 to provide the 16-bit address for the external memory.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Since an 8051 is capable of accessing 64K bytes of external memory, it needs a path for the 16 bits of the address.</a:t>
            </a:r>
            <a:endParaRPr/>
          </a:p>
        </p:txBody>
      </p:sp>
      <p:sp>
        <p:nvSpPr>
          <p:cNvPr id="261" name="Google Shape;261;p1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Dual role of port 2 </a:t>
            </a:r>
            <a:endParaRPr/>
          </a:p>
        </p:txBody>
      </p:sp>
      <p:sp>
        <p:nvSpPr>
          <p:cNvPr id="267" name="Google Shape;267;p19"/>
          <p:cNvSpPr txBox="1"/>
          <p:nvPr>
            <p:ph idx="1" type="body"/>
          </p:nvPr>
        </p:nvSpPr>
        <p:spPr>
          <a:xfrm>
            <a:off x="457200" y="1600200"/>
            <a:ext cx="8281416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While P0 provides the lower 8 bits via A0-A7, it is the job of P2 to provide bits A8-A15 of the address.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other words, when 8051 is connected to external memory, Port 2 is used for the upper 8 bits of the 16 bit address, and it cannot be used for I/O operations.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Memory organization </a:t>
            </a:r>
            <a:endParaRPr/>
          </a:p>
        </p:txBody>
      </p:sp>
      <p:sp>
        <p:nvSpPr>
          <p:cNvPr id="148" name="Google Shape;148;p2"/>
          <p:cNvSpPr txBox="1"/>
          <p:nvPr>
            <p:ph idx="1" type="body"/>
          </p:nvPr>
        </p:nvSpPr>
        <p:spPr>
          <a:xfrm>
            <a:off x="457200" y="1600200"/>
            <a:ext cx="8281416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8051 microcontroller has 128 bytes of Internal RAM and 4KB of on chip ROM 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RAM is also known as Data memory and the ROM is known as program memory. The program memory is also known as Code memory 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This Code memory holds the actual 8051 program that is to be executed. In 8051 this memory is limited to 4K 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8051 has only 128 bytes of Internal RAM but it supports 64kB of external RAM.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As the name suggests, external RAM is any random access memory which is off-chip.</a:t>
            </a:r>
            <a:endParaRPr/>
          </a:p>
        </p:txBody>
      </p:sp>
      <p:sp>
        <p:nvSpPr>
          <p:cNvPr id="149" name="Google Shape;149;p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PORT 3 </a:t>
            </a:r>
            <a:endParaRPr/>
          </a:p>
        </p:txBody>
      </p:sp>
      <p:sp>
        <p:nvSpPr>
          <p:cNvPr id="274" name="Google Shape;274;p20"/>
          <p:cNvSpPr txBox="1"/>
          <p:nvPr>
            <p:ph idx="1" type="body"/>
          </p:nvPr>
        </p:nvSpPr>
        <p:spPr>
          <a:xfrm>
            <a:off x="457200" y="1676400"/>
            <a:ext cx="8281416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Port3 is also an 8-bit parallel port with dual function. (pins 10 to 17).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port pins can  be used  for I/O operations as well as for control operations.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Port 3 also do not need any external pull-up resistors as they are provided internally similar to the case of Port 2 &amp; Port 1.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Upon reset port 3 is configured as an output port </a:t>
            </a:r>
            <a:endParaRPr/>
          </a:p>
        </p:txBody>
      </p:sp>
      <p:sp>
        <p:nvSpPr>
          <p:cNvPr id="275" name="Google Shape;275;p2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PORT 3 </a:t>
            </a:r>
            <a:endParaRPr/>
          </a:p>
        </p:txBody>
      </p:sp>
      <p:sp>
        <p:nvSpPr>
          <p:cNvPr id="281" name="Google Shape;281;p21"/>
          <p:cNvSpPr txBox="1"/>
          <p:nvPr>
            <p:ph idx="1" type="body"/>
          </p:nvPr>
        </p:nvSpPr>
        <p:spPr>
          <a:xfrm>
            <a:off x="457200" y="1600200"/>
            <a:ext cx="8281416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the port is to be used as input port, all the port bits must be made high by sending FF to the port.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For ex,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820"/>
              <a:buNone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MOV A, #0FFH         ; A= FF hex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820"/>
              <a:buNone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MOV P3, A                ; make P3 an input port by writing all 1’s to it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282" name="Google Shape;282;p2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Alternate Functions of Port 3 </a:t>
            </a:r>
            <a:endParaRPr/>
          </a:p>
        </p:txBody>
      </p:sp>
      <p:sp>
        <p:nvSpPr>
          <p:cNvPr id="288" name="Google Shape;288;p22"/>
          <p:cNvSpPr txBox="1"/>
          <p:nvPr>
            <p:ph idx="1" type="body"/>
          </p:nvPr>
        </p:nvSpPr>
        <p:spPr>
          <a:xfrm>
            <a:off x="457200" y="1600200"/>
            <a:ext cx="8281416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P3.0 and P3.1 are used for the RxD (Receive Data) and TxD (Transmit Data) serial communications signals.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Bits P3.2 and P3.3 are meant for external interrupts. Bits P3.4 and P3.5 are used for Timers 0 and 1 and P3.6 and P3.7 are used to provide the write and read  signals of external memories connected in 8051 based systems</a:t>
            </a:r>
            <a:endParaRPr/>
          </a:p>
          <a:p>
            <a:pPr indent="-158750" lvl="0" marL="274320" rtl="0" algn="l">
              <a:spcBef>
                <a:spcPts val="6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Alternate Functions of Port 3 </a:t>
            </a:r>
            <a:endParaRPr/>
          </a:p>
        </p:txBody>
      </p:sp>
      <p:sp>
        <p:nvSpPr>
          <p:cNvPr id="295" name="Google Shape;295;p2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6" name="Google Shape;296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390" y="1716093"/>
            <a:ext cx="6867920" cy="4021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"/>
          <p:cNvSpPr txBox="1"/>
          <p:nvPr>
            <p:ph idx="1" type="body"/>
          </p:nvPr>
        </p:nvSpPr>
        <p:spPr>
          <a:xfrm>
            <a:off x="1752600" y="2438400"/>
            <a:ext cx="563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2520"/>
              <a:buNone/>
            </a:pPr>
            <a:r>
              <a:rPr lang="en-US" sz="3600"/>
              <a:t>Thank You</a:t>
            </a:r>
            <a:endParaRPr/>
          </a:p>
        </p:txBody>
      </p:sp>
      <p:sp>
        <p:nvSpPr>
          <p:cNvPr id="302" name="Google Shape;302;p2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Internal RAM OF 8051 </a:t>
            </a:r>
            <a:endParaRPr/>
          </a:p>
        </p:txBody>
      </p: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457200" y="1600200"/>
            <a:ext cx="8281416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This Internal RAM is found on-chip on the 8051.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 it is the fastest RAM available, and it is also the most flexible in terms of reading, writing, and modifying </a:t>
            </a: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its</a:t>
            </a: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contents. Internal RAM is volatile, so when the 8051 is reset this memory is cleared.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128 bytes of internal RAM is organized as below:</a:t>
            </a:r>
            <a:endParaRPr/>
          </a:p>
          <a:p>
            <a:pPr indent="-274320" lvl="1" marL="640080" rtl="0" algn="just"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Four register banks (Bank0, Bank1, Bank2 and Bank3) each of 8-bits (total 32 bytes). The default   bank   register   is Bank0. The remaining Banks are selected with the help of RS0 and RS1 bits of PSW Register.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56" name="Google Shape;156;p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Internal RAM OF 8051 </a:t>
            </a:r>
            <a:endParaRPr/>
          </a:p>
        </p:txBody>
      </p:sp>
      <p:sp>
        <p:nvSpPr>
          <p:cNvPr id="162" name="Google Shape;162;p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454032"/>
            <a:ext cx="5029200" cy="52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Internal RAM OF 8051 </a:t>
            </a:r>
            <a:endParaRPr sz="4000"/>
          </a:p>
        </p:txBody>
      </p:sp>
      <p:pic>
        <p:nvPicPr>
          <p:cNvPr id="169" name="Google Shape;16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00200"/>
            <a:ext cx="6324600" cy="498316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Internal RAM OF 8051 </a:t>
            </a:r>
            <a:endParaRPr/>
          </a:p>
        </p:txBody>
      </p:sp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457200" y="1600200"/>
            <a:ext cx="8281416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890"/>
              <a:buChar char="🞆"/>
            </a:pPr>
            <a:r>
              <a:rPr lang="en-US" sz="2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16 bytes of bit addressable area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90"/>
              <a:buChar char="🞆"/>
            </a:pPr>
            <a:r>
              <a:rPr lang="en-US" sz="2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80 bytes of general purpose area (Scratch pad memory)  as shown in the diagram. This area is also utilized by the microcontroller as a storage area for the operating stack.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32 bytes of RAM from address 00 H to 1FH are used as working registers organized as  four banks of eight registers  each. The registers are named as R0-R7 .Each register can be addressed by its name or by its RAM address.    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1820"/>
              <a:buNone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For ex. :   MOV A, R7       or     MOV R7, #05H</a:t>
            </a:r>
            <a:endParaRPr/>
          </a:p>
          <a:p>
            <a:pPr indent="-163195" lvl="0" marL="274320" rtl="0" algn="l">
              <a:spcBef>
                <a:spcPts val="600"/>
              </a:spcBef>
              <a:spcAft>
                <a:spcPts val="0"/>
              </a:spcAft>
              <a:buSzPts val="1750"/>
              <a:buNone/>
            </a:pPr>
            <a:r>
              <a:t/>
            </a:r>
            <a:endParaRPr sz="2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>
            <p:ph type="title"/>
          </p:nvPr>
        </p:nvSpPr>
        <p:spPr>
          <a:xfrm>
            <a:off x="4572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Schoolbook"/>
              <a:buNone/>
            </a:pPr>
            <a:r>
              <a:rPr lang="en-US"/>
              <a:t> </a:t>
            </a:r>
            <a:br>
              <a:rPr lang="en-US"/>
            </a:br>
            <a:r>
              <a:rPr lang="en-US"/>
              <a:t> </a:t>
            </a:r>
            <a:br>
              <a:rPr lang="en-US"/>
            </a:br>
            <a:r>
              <a:rPr b="1" lang="en-US" sz="4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Internal ROM (On-chip ROM)</a:t>
            </a:r>
            <a:endParaRPr/>
          </a:p>
        </p:txBody>
      </p:sp>
      <p:sp>
        <p:nvSpPr>
          <p:cNvPr id="183" name="Google Shape;183;p7"/>
          <p:cNvSpPr txBox="1"/>
          <p:nvPr>
            <p:ph idx="1" type="body"/>
          </p:nvPr>
        </p:nvSpPr>
        <p:spPr>
          <a:xfrm>
            <a:off x="457200" y="1600200"/>
            <a:ext cx="8281416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8051 microcontroller has 4KB of on chip ROM but it can be extended up to  64KB.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This ROM is also called program memory or code memory.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CODE segment is accessed using the program counter (PC) for opcode fetches and by DPTR for data.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external ROM is accessed when the EA (active low) pin is connected to ground or the contents of program counter exceeds 0FFFH.</a:t>
            </a:r>
            <a:endParaRPr/>
          </a:p>
        </p:txBody>
      </p:sp>
      <p:sp>
        <p:nvSpPr>
          <p:cNvPr id="184" name="Google Shape;184;p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Internal ROM (On-chip ROM)</a:t>
            </a:r>
            <a:endParaRPr/>
          </a:p>
        </p:txBody>
      </p:sp>
      <p:sp>
        <p:nvSpPr>
          <p:cNvPr id="190" name="Google Shape;190;p8"/>
          <p:cNvSpPr txBox="1"/>
          <p:nvPr>
            <p:ph idx="1" type="body"/>
          </p:nvPr>
        </p:nvSpPr>
        <p:spPr>
          <a:xfrm>
            <a:off x="457200" y="1600200"/>
            <a:ext cx="8281416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When the Internal ROM address is exceeded the 8051 automatically fetches the code bytes from the external program memory.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191" name="Google Shape;191;p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990850"/>
            <a:ext cx="3429000" cy="3264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PARALLEL I /O PORTS </a:t>
            </a:r>
            <a:endParaRPr/>
          </a:p>
        </p:txBody>
      </p:sp>
      <p:sp>
        <p:nvSpPr>
          <p:cNvPr id="198" name="Google Shape;198;p9"/>
          <p:cNvSpPr txBox="1"/>
          <p:nvPr>
            <p:ph idx="1" type="body"/>
          </p:nvPr>
        </p:nvSpPr>
        <p:spPr>
          <a:xfrm>
            <a:off x="457200" y="1600200"/>
            <a:ext cx="8281416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8051 microcontroller has four parallel I/O ports, each of 8-bits 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So, it provides the user 32 I/O lines for connecting the microcontroller to the peripherals.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four ports are P0 (Port 0), P1 (Port1) ,P2 (Port 2) and P3 (Port3).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Upon reset all the ports are output ports. 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820"/>
              <a:buChar char="🞆"/>
            </a:pPr>
            <a:r>
              <a:rPr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order to make them input, all the ports must be set  i.e a high bit must be sent to all the port pins. </a:t>
            </a:r>
            <a:endParaRPr/>
          </a:p>
        </p:txBody>
      </p:sp>
      <p:sp>
        <p:nvSpPr>
          <p:cNvPr id="199" name="Google Shape;199;p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cse</dc:creator>
</cp:coreProperties>
</file>