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58000" cy="9144000"/>
  <p:embeddedFontLst>
    <p:embeddedFont>
      <p:font typeface="Century Schoolbook"/>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5" roundtripDataSignature="AMtx7mjGmMeXxL54fy6eakLoPlpKDVkQ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EF83F0-923A-49F3-9FEA-85E6419B5715}">
  <a:tblStyle styleId="{E7EF83F0-923A-49F3-9FEA-85E6419B5715}" styleName="Table_0">
    <a:wholeTbl>
      <a:tcTxStyle b="off" i="off">
        <a:font>
          <a:latin typeface="Century Schoolbook"/>
          <a:ea typeface="Century Schoolbook"/>
          <a:cs typeface="Century School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EDE7"/>
          </a:solidFill>
        </a:fill>
      </a:tcStyle>
    </a:wholeTbl>
    <a:band1H>
      <a:tcTxStyle/>
      <a:tcStyle>
        <a:fill>
          <a:solidFill>
            <a:srgbClr val="FFD8CC"/>
          </a:solidFill>
        </a:fill>
      </a:tcStyle>
    </a:band1H>
    <a:band2H>
      <a:tcTxStyle/>
    </a:band2H>
    <a:band1V>
      <a:tcTxStyle/>
      <a:tcStyle>
        <a:fill>
          <a:solidFill>
            <a:srgbClr val="FFD8CC"/>
          </a:solidFill>
        </a:fill>
      </a:tcStyle>
    </a:band1V>
    <a:band2V>
      <a:tcTxStyle/>
    </a:band2V>
    <a:lastCol>
      <a:tcTxStyle b="on" i="off">
        <a:font>
          <a:latin typeface="Century Schoolbook"/>
          <a:ea typeface="Century Schoolbook"/>
          <a:cs typeface="Century Schoolbook"/>
        </a:font>
        <a:schemeClr val="lt1"/>
      </a:tcTxStyle>
      <a:tcStyle>
        <a:fill>
          <a:solidFill>
            <a:schemeClr val="accent1"/>
          </a:solidFill>
        </a:fill>
      </a:tcStyle>
    </a:lastCol>
    <a:firstCol>
      <a:tcTxStyle b="on" i="off">
        <a:font>
          <a:latin typeface="Century Schoolbook"/>
          <a:ea typeface="Century Schoolbook"/>
          <a:cs typeface="Century Schoolbook"/>
        </a:font>
        <a:schemeClr val="lt1"/>
      </a:tcTxStyle>
      <a:tcStyle>
        <a:fill>
          <a:solidFill>
            <a:schemeClr val="accent1"/>
          </a:solidFill>
        </a:fill>
      </a:tcStyle>
    </a:firstCol>
    <a:lastRow>
      <a:tcTxStyle b="on" i="off">
        <a:font>
          <a:latin typeface="Century Schoolbook"/>
          <a:ea typeface="Century Schoolbook"/>
          <a:cs typeface="Century School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Schoolbook"/>
          <a:ea typeface="Century Schoolbook"/>
          <a:cs typeface="Century School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CenturySchoolbook-bold.fntdata"/><Relationship Id="rId41" Type="http://schemas.openxmlformats.org/officeDocument/2006/relationships/font" Target="fonts/CenturySchoolbook-regular.fntdata"/><Relationship Id="rId22" Type="http://schemas.openxmlformats.org/officeDocument/2006/relationships/slide" Target="slides/slide16.xml"/><Relationship Id="rId44" Type="http://schemas.openxmlformats.org/officeDocument/2006/relationships/font" Target="fonts/CenturySchoolbook-boldItalic.fntdata"/><Relationship Id="rId21" Type="http://schemas.openxmlformats.org/officeDocument/2006/relationships/slide" Target="slides/slide15.xml"/><Relationship Id="rId43" Type="http://schemas.openxmlformats.org/officeDocument/2006/relationships/font" Target="fonts/CenturySchoolbook-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1" name="Shape 21"/>
        <p:cNvGrpSpPr/>
        <p:nvPr/>
      </p:nvGrpSpPr>
      <p:grpSpPr>
        <a:xfrm>
          <a:off x="0" y="0"/>
          <a:ext cx="0" cy="0"/>
          <a:chOff x="0" y="0"/>
          <a:chExt cx="0" cy="0"/>
        </a:xfrm>
      </p:grpSpPr>
      <p:sp>
        <p:nvSpPr>
          <p:cNvPr id="22" name="Google Shape;22;p36"/>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6"/>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4" name="Google Shape;24;p36"/>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6"/>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7" name="Google Shape;27;p36"/>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8" name="Google Shape;28;p36"/>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9" name="Google Shape;29;p36"/>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30" name="Google Shape;30;p36"/>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31" name="Google Shape;31;p36"/>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32" name="Google Shape;32;p36"/>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33" name="Google Shape;33;p36"/>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34" name="Google Shape;34;p36"/>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35" name="Google Shape;35;p36"/>
          <p:cNvCxnSpPr/>
          <p:nvPr/>
        </p:nvCxnSpPr>
        <p:spPr>
          <a:xfrm>
            <a:off x="9113856"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36" name="Google Shape;36;p36"/>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 name="Google Shape;37;p36"/>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 name="Google Shape;38;p36"/>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9" name="Google Shape;39;p36"/>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0" name="Google Shape;40;p36"/>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1" name="Google Shape;41;p36"/>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2" name="Google Shape;42;p36"/>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4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45"/>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4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46"/>
          <p:cNvSpPr txBox="1"/>
          <p:nvPr>
            <p:ph type="title"/>
          </p:nvPr>
        </p:nvSpPr>
        <p:spPr>
          <a:xfrm rot="5400000">
            <a:off x="4541838" y="2362202"/>
            <a:ext cx="5851525"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4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3" name="Google Shape;133;p4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3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3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49" name="Shape 49"/>
        <p:cNvGrpSpPr/>
        <p:nvPr/>
      </p:nvGrpSpPr>
      <p:grpSpPr>
        <a:xfrm>
          <a:off x="0" y="0"/>
          <a:ext cx="0" cy="0"/>
          <a:chOff x="0" y="0"/>
          <a:chExt cx="0" cy="0"/>
        </a:xfrm>
      </p:grpSpPr>
      <p:sp>
        <p:nvSpPr>
          <p:cNvPr id="50" name="Google Shape;50;p38"/>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8"/>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38"/>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8"/>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5" name="Google Shape;55;p38"/>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6" name="Google Shape;56;p38"/>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7" name="Google Shape;57;p38"/>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58" name="Google Shape;58;p38"/>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59" name="Google Shape;59;p38"/>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60" name="Google Shape;60;p38"/>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61" name="Google Shape;61;p38"/>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62" name="Google Shape;62;p38"/>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63" name="Google Shape;63;p38"/>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4" name="Google Shape;64;p38"/>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5" name="Google Shape;65;p38"/>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6" name="Google Shape;66;p38"/>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7" name="Google Shape;67;p38"/>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8" name="Google Shape;68;p38"/>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69" name="Google Shape;69;p38"/>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70" name="Google Shape;70;p38"/>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3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6" name="Google Shape;76;p39"/>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39"/>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40"/>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40"/>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40"/>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5" name="Google Shape;85;p40"/>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40"/>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4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4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1" name="Google Shape;91;p4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4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6" name="Shape 96"/>
        <p:cNvGrpSpPr/>
        <p:nvPr/>
      </p:nvGrpSpPr>
      <p:grpSpPr>
        <a:xfrm>
          <a:off x="0" y="0"/>
          <a:ext cx="0" cy="0"/>
          <a:chOff x="0" y="0"/>
          <a:chExt cx="0" cy="0"/>
        </a:xfrm>
      </p:grpSpPr>
      <p:cxnSp>
        <p:nvCxnSpPr>
          <p:cNvPr id="97" name="Google Shape;97;p43"/>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98" name="Google Shape;98;p43"/>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43"/>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00" name="Google Shape;100;p43"/>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01" name="Google Shape;101;p43"/>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102" name="Google Shape;102;p43"/>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03" name="Google Shape;103;p43"/>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04" name="Google Shape;104;p43"/>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5" name="Google Shape;105;p43"/>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6" name="Google Shape;106;p43"/>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4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9" name="Google Shape;109;p4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0" name="Shape 110"/>
        <p:cNvGrpSpPr/>
        <p:nvPr/>
      </p:nvGrpSpPr>
      <p:grpSpPr>
        <a:xfrm>
          <a:off x="0" y="0"/>
          <a:ext cx="0" cy="0"/>
          <a:chOff x="0" y="0"/>
          <a:chExt cx="0" cy="0"/>
        </a:xfrm>
      </p:grpSpPr>
      <p:cxnSp>
        <p:nvCxnSpPr>
          <p:cNvPr id="111" name="Google Shape;111;p44"/>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12" name="Google Shape;112;p44"/>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3" name="Google Shape;113;p44"/>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44"/>
          <p:cNvSpPr/>
          <p:nvPr>
            <p:ph idx="2" type="pic"/>
          </p:nvPr>
        </p:nvSpPr>
        <p:spPr>
          <a:xfrm>
            <a:off x="0" y="0"/>
            <a:ext cx="6172200" cy="6858000"/>
          </a:xfrm>
          <a:prstGeom prst="rect">
            <a:avLst/>
          </a:prstGeom>
          <a:solidFill>
            <a:schemeClr val="lt2"/>
          </a:solidFill>
          <a:ln>
            <a:noFill/>
          </a:ln>
        </p:spPr>
      </p:sp>
      <p:sp>
        <p:nvSpPr>
          <p:cNvPr id="115" name="Google Shape;115;p44"/>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6" name="Google Shape;116;p44"/>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7" name="Google Shape;117;p44"/>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18" name="Google Shape;118;p44"/>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9" name="Google Shape;119;p44"/>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20" name="Google Shape;120;p44"/>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21" name="Google Shape;121;p4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3" name="Google Shape;123;p4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35"/>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11" name="Google Shape;11;p3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Google Shape;13;p3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4" name="Google Shape;14;p3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5" name="Google Shape;15;p35"/>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6" name="Google Shape;16;p35"/>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7" name="Google Shape;17;p35"/>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8" name="Google Shape;18;p35"/>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9" name="Google Shape;19;p35"/>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0" name="Google Shape;20;p3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1752600" y="2057400"/>
            <a:ext cx="7086600" cy="1295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2060"/>
              </a:buClr>
              <a:buSzPts val="3600"/>
              <a:buFont typeface="Calibri"/>
              <a:buNone/>
            </a:pPr>
            <a:r>
              <a:rPr lang="en-US" sz="3600">
                <a:solidFill>
                  <a:srgbClr val="002060"/>
                </a:solidFill>
                <a:latin typeface="Calibri"/>
                <a:ea typeface="Calibri"/>
                <a:cs typeface="Calibri"/>
                <a:sym typeface="Calibri"/>
              </a:rPr>
              <a:t>8051 </a:t>
            </a:r>
            <a:r>
              <a:rPr lang="en-US" sz="3600">
                <a:solidFill>
                  <a:srgbClr val="002060"/>
                </a:solidFill>
                <a:latin typeface="Calibri"/>
                <a:ea typeface="Calibri"/>
                <a:cs typeface="Calibri"/>
                <a:sym typeface="Calibri"/>
              </a:rPr>
              <a:t>MICROCONTROLLER</a:t>
            </a:r>
            <a:r>
              <a:rPr lang="en-US" sz="3600">
                <a:solidFill>
                  <a:srgbClr val="002060"/>
                </a:solidFill>
                <a:latin typeface="Calibri"/>
                <a:ea typeface="Calibri"/>
                <a:cs typeface="Calibri"/>
                <a:sym typeface="Calibri"/>
              </a:rPr>
              <a:t> </a:t>
            </a:r>
            <a:br>
              <a:rPr lang="en-US" sz="3600">
                <a:solidFill>
                  <a:srgbClr val="002060"/>
                </a:solidFill>
                <a:latin typeface="Calibri"/>
                <a:ea typeface="Calibri"/>
                <a:cs typeface="Calibri"/>
                <a:sym typeface="Calibri"/>
              </a:rPr>
            </a:br>
            <a:r>
              <a:rPr lang="en-US" sz="3600">
                <a:solidFill>
                  <a:srgbClr val="002060"/>
                </a:solidFill>
                <a:latin typeface="Calibri"/>
                <a:ea typeface="Calibri"/>
                <a:cs typeface="Calibri"/>
                <a:sym typeface="Calibri"/>
              </a:rPr>
              <a:t>Interrupt, Timer AND Addressing Modes</a:t>
            </a:r>
            <a:endParaRPr/>
          </a:p>
        </p:txBody>
      </p:sp>
      <p:sp>
        <p:nvSpPr>
          <p:cNvPr id="142" name="Google Shape;142;p1"/>
          <p:cNvSpPr txBox="1"/>
          <p:nvPr/>
        </p:nvSpPr>
        <p:spPr>
          <a:xfrm>
            <a:off x="3429000" y="3657600"/>
            <a:ext cx="3429000" cy="9906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60"/>
              <a:buFont typeface="Noto Sans Symbols"/>
              <a:buNone/>
            </a:pPr>
            <a:r>
              <a:rPr b="1" i="0" lang="en-US" sz="1800" u="none" cap="none" strike="noStrike">
                <a:solidFill>
                  <a:schemeClr val="dk2"/>
                </a:solidFill>
                <a:latin typeface="Century Schoolbook"/>
                <a:ea typeface="Century Schoolbook"/>
                <a:cs typeface="Century Schoolbook"/>
                <a:sym typeface="Century Schoolbook"/>
              </a:rPr>
              <a:t>Farhan Sadaf</a:t>
            </a:r>
            <a:endParaRPr/>
          </a:p>
          <a:p>
            <a:pPr indent="0" lvl="0" marL="0" marR="0" rtl="0" algn="ctr">
              <a:spcBef>
                <a:spcPts val="600"/>
              </a:spcBef>
              <a:spcAft>
                <a:spcPts val="0"/>
              </a:spcAft>
              <a:buClr>
                <a:schemeClr val="accent1"/>
              </a:buClr>
              <a:buSzPts val="1260"/>
              <a:buFont typeface="Noto Sans Symbols"/>
              <a:buNone/>
            </a:pPr>
            <a:r>
              <a:rPr b="1" i="0" lang="en-US" sz="1800" u="none" cap="none" strike="noStrike">
                <a:solidFill>
                  <a:schemeClr val="dk2"/>
                </a:solidFill>
                <a:latin typeface="Century Schoolbook"/>
                <a:ea typeface="Century Schoolbook"/>
                <a:cs typeface="Century Schoolbook"/>
                <a:sym typeface="Century Schoolbook"/>
              </a:rPr>
              <a:t>Lecturer, Dept. of CSE</a:t>
            </a:r>
            <a:endParaRPr b="1" i="0" sz="1800" u="none" cap="none" strike="noStrike">
              <a:solidFill>
                <a:schemeClr val="dk2"/>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TIMER 0 </a:t>
            </a:r>
            <a:endParaRPr/>
          </a:p>
        </p:txBody>
      </p:sp>
      <p:sp>
        <p:nvSpPr>
          <p:cNvPr id="219" name="Google Shape;219;p10"/>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lang="en-US">
                <a:solidFill>
                  <a:srgbClr val="002060"/>
                </a:solidFill>
                <a:latin typeface="Calibri"/>
                <a:ea typeface="Calibri"/>
                <a:cs typeface="Calibri"/>
                <a:sym typeface="Calibri"/>
              </a:rPr>
              <a:t>The Timer 0 is a 16-bit register and can be treated as two 8-bit registers (TL0 &amp; TH0) and these registers can be accessed similar to any other registers like A,B or R1,R2,R3 etc…</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Ex : The instruction Mov TL0,#07 moves the value 07 into lower byte of Timer0.</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Similarly Mov R5,TH0 saves the contents of TH0  in the R5 register.</a:t>
            </a:r>
            <a:endParaRPr/>
          </a:p>
          <a:p>
            <a:pPr indent="-167640" lvl="0" marL="274320" rtl="0" algn="l">
              <a:spcBef>
                <a:spcPts val="600"/>
              </a:spcBef>
              <a:spcAft>
                <a:spcPts val="0"/>
              </a:spcAft>
              <a:buSzPts val="1680"/>
              <a:buNone/>
            </a:pPr>
            <a:r>
              <a:t/>
            </a:r>
            <a:endParaRPr>
              <a:solidFill>
                <a:srgbClr val="002060"/>
              </a:solidFill>
              <a:latin typeface="Calibri"/>
              <a:ea typeface="Calibri"/>
              <a:cs typeface="Calibri"/>
              <a:sym typeface="Calibri"/>
            </a:endParaRPr>
          </a:p>
        </p:txBody>
      </p:sp>
      <p:sp>
        <p:nvSpPr>
          <p:cNvPr id="220" name="Google Shape;220;p1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21" name="Google Shape;221;p10"/>
          <p:cNvPicPr preferRelativeResize="0"/>
          <p:nvPr/>
        </p:nvPicPr>
        <p:blipFill rotWithShape="1">
          <a:blip r:embed="rId3">
            <a:alphaModFix/>
          </a:blip>
          <a:srcRect b="0" l="0" r="0" t="0"/>
          <a:stretch/>
        </p:blipFill>
        <p:spPr>
          <a:xfrm>
            <a:off x="914400" y="5045414"/>
            <a:ext cx="7086600" cy="12098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TIMER 1 </a:t>
            </a:r>
            <a:endParaRPr/>
          </a:p>
        </p:txBody>
      </p:sp>
      <p:sp>
        <p:nvSpPr>
          <p:cNvPr id="227" name="Google Shape;227;p11"/>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lang="en-US">
                <a:solidFill>
                  <a:srgbClr val="002060"/>
                </a:solidFill>
                <a:latin typeface="Calibri"/>
                <a:ea typeface="Calibri"/>
                <a:cs typeface="Calibri"/>
                <a:sym typeface="Calibri"/>
              </a:rPr>
              <a:t>The Timer 1 is also  a 16-bit register and can be treated as two 8-bit registers (TL1 &amp; TH1) and these registers can be accessed similar to any other registers like A,B or R1,R2,R3 etc…</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Ex : The instruction MOV TL1,#05 moves the value 05 into lower byte of Timer1.</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Similarly MOV  R0,TH1 saves the contents of TH1  in the R0 register</a:t>
            </a:r>
            <a:endParaRPr/>
          </a:p>
          <a:p>
            <a:pPr indent="-167640" lvl="0" marL="274320" rtl="0" algn="l">
              <a:spcBef>
                <a:spcPts val="600"/>
              </a:spcBef>
              <a:spcAft>
                <a:spcPts val="0"/>
              </a:spcAft>
              <a:buSzPts val="1680"/>
              <a:buNone/>
            </a:pPr>
            <a:r>
              <a:t/>
            </a:r>
            <a:endParaRPr/>
          </a:p>
        </p:txBody>
      </p:sp>
      <p:sp>
        <p:nvSpPr>
          <p:cNvPr id="228" name="Google Shape;228;p1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29" name="Google Shape;229;p11"/>
          <p:cNvPicPr preferRelativeResize="0"/>
          <p:nvPr/>
        </p:nvPicPr>
        <p:blipFill rotWithShape="1">
          <a:blip r:embed="rId3">
            <a:alphaModFix/>
          </a:blip>
          <a:srcRect b="0" l="0" r="0" t="0"/>
          <a:stretch/>
        </p:blipFill>
        <p:spPr>
          <a:xfrm>
            <a:off x="748853" y="4892866"/>
            <a:ext cx="7138416" cy="11336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Timer Mode Operation (from book) </a:t>
            </a:r>
            <a:endParaRPr/>
          </a:p>
        </p:txBody>
      </p:sp>
      <p:sp>
        <p:nvSpPr>
          <p:cNvPr id="235" name="Google Shape;235;p12"/>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solidFill>
                  <a:srgbClr val="002060"/>
                </a:solidFill>
                <a:latin typeface="Calibri"/>
                <a:ea typeface="Calibri"/>
                <a:cs typeface="Calibri"/>
                <a:sym typeface="Calibri"/>
              </a:rPr>
              <a:t>Timer Mode 0</a:t>
            </a:r>
            <a:endParaRPr/>
          </a:p>
          <a:p>
            <a:pPr indent="-274320" lvl="0" marL="274320" rtl="0" algn="l">
              <a:spcBef>
                <a:spcPts val="600"/>
              </a:spcBef>
              <a:spcAft>
                <a:spcPts val="0"/>
              </a:spcAft>
              <a:buSzPts val="1680"/>
              <a:buChar char="🞆"/>
            </a:pPr>
            <a:r>
              <a:rPr lang="en-US">
                <a:solidFill>
                  <a:srgbClr val="002060"/>
                </a:solidFill>
                <a:latin typeface="Calibri"/>
                <a:ea typeface="Calibri"/>
                <a:cs typeface="Calibri"/>
                <a:sym typeface="Calibri"/>
              </a:rPr>
              <a:t>Timer Mode 1</a:t>
            </a:r>
            <a:endParaRPr/>
          </a:p>
          <a:p>
            <a:pPr indent="-274320" lvl="0" marL="274320" rtl="0" algn="l">
              <a:spcBef>
                <a:spcPts val="600"/>
              </a:spcBef>
              <a:spcAft>
                <a:spcPts val="0"/>
              </a:spcAft>
              <a:buSzPts val="1680"/>
              <a:buChar char="🞆"/>
            </a:pPr>
            <a:r>
              <a:rPr lang="en-US">
                <a:solidFill>
                  <a:srgbClr val="002060"/>
                </a:solidFill>
                <a:latin typeface="Calibri"/>
                <a:ea typeface="Calibri"/>
                <a:cs typeface="Calibri"/>
                <a:sym typeface="Calibri"/>
              </a:rPr>
              <a:t>Timer Mode 2</a:t>
            </a:r>
            <a:endParaRPr/>
          </a:p>
          <a:p>
            <a:pPr indent="-274320" lvl="0" marL="274320" rtl="0" algn="l">
              <a:spcBef>
                <a:spcPts val="600"/>
              </a:spcBef>
              <a:spcAft>
                <a:spcPts val="0"/>
              </a:spcAft>
              <a:buSzPts val="1680"/>
              <a:buChar char="🞆"/>
            </a:pPr>
            <a:r>
              <a:rPr lang="en-US">
                <a:solidFill>
                  <a:srgbClr val="002060"/>
                </a:solidFill>
                <a:latin typeface="Calibri"/>
                <a:ea typeface="Calibri"/>
                <a:cs typeface="Calibri"/>
                <a:sym typeface="Calibri"/>
              </a:rPr>
              <a:t>Timer Mode 3</a:t>
            </a:r>
            <a:endParaRPr/>
          </a:p>
          <a:p>
            <a:pPr indent="-167640" lvl="0" marL="274320" rtl="0" algn="l">
              <a:spcBef>
                <a:spcPts val="600"/>
              </a:spcBef>
              <a:spcAft>
                <a:spcPts val="0"/>
              </a:spcAft>
              <a:buSzPts val="1680"/>
              <a:buNone/>
            </a:pPr>
            <a:r>
              <a:t/>
            </a:r>
            <a:endParaRPr>
              <a:solidFill>
                <a:srgbClr val="002060"/>
              </a:solidFill>
              <a:latin typeface="Calibri"/>
              <a:ea typeface="Calibri"/>
              <a:cs typeface="Calibri"/>
              <a:sym typeface="Calibri"/>
            </a:endParaRPr>
          </a:p>
          <a:p>
            <a:pPr indent="-167640" lvl="0" marL="274320" rtl="0" algn="l">
              <a:spcBef>
                <a:spcPts val="600"/>
              </a:spcBef>
              <a:spcAft>
                <a:spcPts val="0"/>
              </a:spcAft>
              <a:buSzPts val="1680"/>
              <a:buNone/>
            </a:pPr>
            <a:r>
              <a:t/>
            </a:r>
            <a:endParaRPr>
              <a:solidFill>
                <a:srgbClr val="002060"/>
              </a:solidFill>
              <a:latin typeface="Calibri"/>
              <a:ea typeface="Calibri"/>
              <a:cs typeface="Calibri"/>
              <a:sym typeface="Calibri"/>
            </a:endParaRPr>
          </a:p>
        </p:txBody>
      </p:sp>
      <p:sp>
        <p:nvSpPr>
          <p:cNvPr id="236" name="Google Shape;236;p1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TMOD Register </a:t>
            </a:r>
            <a:endParaRPr/>
          </a:p>
        </p:txBody>
      </p:sp>
      <p:sp>
        <p:nvSpPr>
          <p:cNvPr id="242" name="Google Shape;242;p13"/>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lang="en-US">
                <a:solidFill>
                  <a:srgbClr val="002060"/>
                </a:solidFill>
                <a:latin typeface="Calibri"/>
                <a:ea typeface="Calibri"/>
                <a:cs typeface="Calibri"/>
                <a:sym typeface="Calibri"/>
              </a:rPr>
              <a:t>The various  operating modes of both the timers T0 and T1 are set by an 8-bit register called TMOD register. In this TMOD register the lower 4-bits are meant for Timer 0 and the higher 4-bits are meant for Timer1.</a:t>
            </a:r>
            <a:endParaRPr/>
          </a:p>
          <a:p>
            <a:pPr indent="-167640" lvl="0" marL="274320" rtl="0" algn="l">
              <a:spcBef>
                <a:spcPts val="600"/>
              </a:spcBef>
              <a:spcAft>
                <a:spcPts val="0"/>
              </a:spcAft>
              <a:buSzPts val="1680"/>
              <a:buNone/>
            </a:pPr>
            <a:r>
              <a:t/>
            </a:r>
            <a:endParaRPr>
              <a:solidFill>
                <a:srgbClr val="002060"/>
              </a:solidFill>
              <a:latin typeface="Calibri"/>
              <a:ea typeface="Calibri"/>
              <a:cs typeface="Calibri"/>
              <a:sym typeface="Calibri"/>
            </a:endParaRPr>
          </a:p>
        </p:txBody>
      </p:sp>
      <p:sp>
        <p:nvSpPr>
          <p:cNvPr id="243" name="Google Shape;243;p1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44" name="Google Shape;244;p13"/>
          <p:cNvPicPr preferRelativeResize="0"/>
          <p:nvPr/>
        </p:nvPicPr>
        <p:blipFill rotWithShape="1">
          <a:blip r:embed="rId3">
            <a:alphaModFix/>
          </a:blip>
          <a:srcRect b="0" l="0" r="0" t="0"/>
          <a:stretch/>
        </p:blipFill>
        <p:spPr>
          <a:xfrm>
            <a:off x="838200" y="4047946"/>
            <a:ext cx="6781800" cy="16861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TMOD Register </a:t>
            </a:r>
            <a:endParaRPr/>
          </a:p>
        </p:txBody>
      </p:sp>
      <p:sp>
        <p:nvSpPr>
          <p:cNvPr id="250" name="Google Shape;250;p14"/>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b="1" lang="en-US">
                <a:solidFill>
                  <a:srgbClr val="002060"/>
                </a:solidFill>
                <a:latin typeface="Calibri"/>
                <a:ea typeface="Calibri"/>
                <a:cs typeface="Calibri"/>
                <a:sym typeface="Calibri"/>
              </a:rPr>
              <a:t>GATE: </a:t>
            </a:r>
            <a:r>
              <a:rPr lang="en-US">
                <a:solidFill>
                  <a:srgbClr val="002060"/>
                </a:solidFill>
                <a:latin typeface="Calibri"/>
                <a:ea typeface="Calibri"/>
                <a:cs typeface="Calibri"/>
                <a:sym typeface="Calibri"/>
              </a:rPr>
              <a:t>This bit is used to start or stop the timers by hardware. When GATE = 1 ,the timers can be started / stopped by the external sources. When GATE = 0, the timers can be started or stopped by software instructions like SETB TR0 or SETB TR1</a:t>
            </a:r>
            <a:endParaRPr/>
          </a:p>
          <a:p>
            <a:pPr indent="-274320" lvl="0" marL="274320" rtl="0" algn="just">
              <a:spcBef>
                <a:spcPts val="600"/>
              </a:spcBef>
              <a:spcAft>
                <a:spcPts val="0"/>
              </a:spcAft>
              <a:buSzPts val="1680"/>
              <a:buChar char="🞆"/>
            </a:pPr>
            <a:r>
              <a:rPr b="1" lang="en-US">
                <a:solidFill>
                  <a:srgbClr val="002060"/>
                </a:solidFill>
                <a:latin typeface="Calibri"/>
                <a:ea typeface="Calibri"/>
                <a:cs typeface="Calibri"/>
                <a:sym typeface="Calibri"/>
              </a:rPr>
              <a:t>C/T (clock/Timer) : </a:t>
            </a:r>
            <a:r>
              <a:rPr lang="en-US">
                <a:solidFill>
                  <a:srgbClr val="002060"/>
                </a:solidFill>
                <a:latin typeface="Calibri"/>
                <a:ea typeface="Calibri"/>
                <a:cs typeface="Calibri"/>
                <a:sym typeface="Calibri"/>
              </a:rPr>
              <a:t>This bit decides whether the timer is used  as delay generator  or event counter. When C/T = 0 ,the Timer is used as  delay generator  and if C/T = 1  the timer is used as an event counter. The clock source for the time delay is the crystal frequency of 8051.</a:t>
            </a:r>
            <a:endParaRPr/>
          </a:p>
          <a:p>
            <a:pPr indent="-167640" lvl="0" marL="274320" rtl="0" algn="l">
              <a:spcBef>
                <a:spcPts val="600"/>
              </a:spcBef>
              <a:spcAft>
                <a:spcPts val="0"/>
              </a:spcAft>
              <a:buSzPts val="1680"/>
              <a:buNone/>
            </a:pPr>
            <a:r>
              <a:t/>
            </a:r>
            <a:endParaRPr/>
          </a:p>
        </p:txBody>
      </p:sp>
      <p:sp>
        <p:nvSpPr>
          <p:cNvPr id="251" name="Google Shape;251;p1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TMOD Register </a:t>
            </a:r>
            <a:endParaRPr/>
          </a:p>
        </p:txBody>
      </p:sp>
      <p:sp>
        <p:nvSpPr>
          <p:cNvPr id="257" name="Google Shape;257;p15"/>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b="1" lang="en-US">
                <a:solidFill>
                  <a:srgbClr val="002060"/>
                </a:solidFill>
                <a:latin typeface="Calibri"/>
                <a:ea typeface="Calibri"/>
                <a:cs typeface="Calibri"/>
                <a:sym typeface="Calibri"/>
              </a:rPr>
              <a:t>M1,M0 (Mode) : </a:t>
            </a:r>
            <a:r>
              <a:rPr lang="en-US">
                <a:solidFill>
                  <a:srgbClr val="002060"/>
                </a:solidFill>
                <a:latin typeface="Calibri"/>
                <a:ea typeface="Calibri"/>
                <a:cs typeface="Calibri"/>
                <a:sym typeface="Calibri"/>
              </a:rPr>
              <a:t>These two bits  are the timer mode bits. The timers of the 8051 can be configured in four modes.Mode0, Mode1, Mode2 and  Mode3.The selection and operation of the modes is shown below.</a:t>
            </a:r>
            <a:endParaRPr/>
          </a:p>
          <a:p>
            <a:pPr indent="-167640" lvl="0" marL="274320" rtl="0" algn="l">
              <a:spcBef>
                <a:spcPts val="600"/>
              </a:spcBef>
              <a:spcAft>
                <a:spcPts val="0"/>
              </a:spcAft>
              <a:buSzPts val="1680"/>
              <a:buNone/>
            </a:pPr>
            <a:r>
              <a:t/>
            </a:r>
            <a:endParaRPr/>
          </a:p>
        </p:txBody>
      </p:sp>
      <p:sp>
        <p:nvSpPr>
          <p:cNvPr id="258" name="Google Shape;258;p1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259" name="Google Shape;259;p15"/>
          <p:cNvGraphicFramePr/>
          <p:nvPr/>
        </p:nvGraphicFramePr>
        <p:xfrm>
          <a:off x="590257" y="3276600"/>
          <a:ext cx="3000000" cy="3000000"/>
        </p:xfrm>
        <a:graphic>
          <a:graphicData uri="http://schemas.openxmlformats.org/drawingml/2006/table">
            <a:tbl>
              <a:tblPr bandRow="1" firstCol="1" firstRow="1">
                <a:noFill/>
                <a:tableStyleId>{E7EF83F0-923A-49F3-9FEA-85E6419B5715}</a:tableStyleId>
              </a:tblPr>
              <a:tblGrid>
                <a:gridCol w="645075"/>
                <a:gridCol w="1001875"/>
                <a:gridCol w="786850"/>
                <a:gridCol w="1431150"/>
                <a:gridCol w="3578250"/>
              </a:tblGrid>
              <a:tr h="273750">
                <a:tc>
                  <a:txBody>
                    <a:bodyPr/>
                    <a:lstStyle/>
                    <a:p>
                      <a:pPr indent="0" lvl="0" marL="0" marR="0" rtl="0" algn="l">
                        <a:lnSpc>
                          <a:spcPct val="115000"/>
                        </a:lnSpc>
                        <a:spcBef>
                          <a:spcPts val="0"/>
                        </a:spcBef>
                        <a:spcAft>
                          <a:spcPts val="0"/>
                        </a:spcAft>
                        <a:buNone/>
                      </a:pPr>
                      <a:r>
                        <a:rPr lang="en-US" sz="1200" u="none" cap="none" strike="noStrike"/>
                        <a:t>S.No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   M0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  M1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      Mode</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1200" u="none" cap="none" strike="noStrike"/>
                        <a:t>Operation</a:t>
                      </a:r>
                      <a:endParaRPr sz="1100" u="none" cap="none" strike="noStrike">
                        <a:latin typeface="Calibri"/>
                        <a:ea typeface="Calibri"/>
                        <a:cs typeface="Calibri"/>
                        <a:sym typeface="Calibri"/>
                      </a:endParaRPr>
                    </a:p>
                  </a:txBody>
                  <a:tcPr marT="0" marB="0" marR="68575" marL="68575"/>
                </a:tc>
              </a:tr>
              <a:tr h="821275">
                <a:tc>
                  <a:txBody>
                    <a:bodyPr/>
                    <a:lstStyle/>
                    <a:p>
                      <a:pPr indent="0" lvl="0" marL="0" marR="0" rtl="0" algn="l">
                        <a:lnSpc>
                          <a:spcPct val="115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13-bit Timer mode</a:t>
                      </a:r>
                      <a:endParaRPr sz="1100" u="none" cap="none" strike="noStrike"/>
                    </a:p>
                    <a:p>
                      <a:pPr indent="0" lvl="0" marL="0" marR="0" rtl="0" algn="l">
                        <a:lnSpc>
                          <a:spcPct val="115000"/>
                        </a:lnSpc>
                        <a:spcBef>
                          <a:spcPts val="0"/>
                        </a:spcBef>
                        <a:spcAft>
                          <a:spcPts val="0"/>
                        </a:spcAft>
                        <a:buNone/>
                      </a:pPr>
                      <a:r>
                        <a:rPr b="0" i="0" lang="en-US" sz="1200" u="none" cap="none" strike="noStrike">
                          <a:solidFill>
                            <a:schemeClr val="dk1"/>
                          </a:solidFill>
                          <a:latin typeface="Century Schoolbook"/>
                          <a:ea typeface="Century Schoolbook"/>
                          <a:cs typeface="Century Schoolbook"/>
                          <a:sym typeface="Century Schoolbook"/>
                        </a:rPr>
                        <a:t>Use the THX register as an 8-bit counter and the TLX as a 5-bit counter.</a:t>
                      </a:r>
                      <a:endParaRPr sz="1100" u="none" cap="none" strike="noStrike">
                        <a:latin typeface="Calibri"/>
                        <a:ea typeface="Calibri"/>
                        <a:cs typeface="Calibri"/>
                        <a:sym typeface="Calibri"/>
                      </a:endParaRPr>
                    </a:p>
                  </a:txBody>
                  <a:tcPr marT="0" marB="0" marR="68575" marL="68575"/>
                </a:tc>
              </a:tr>
              <a:tr h="547500">
                <a:tc>
                  <a:txBody>
                    <a:bodyPr/>
                    <a:lstStyle/>
                    <a:p>
                      <a:pPr indent="0" lvl="0" marL="0" marR="0" rtl="0" algn="l">
                        <a:lnSpc>
                          <a:spcPct val="115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16-bit Timer mode.</a:t>
                      </a:r>
                      <a:endParaRPr/>
                    </a:p>
                    <a:p>
                      <a:pPr indent="0" lvl="0" marL="0" marR="0" rtl="0" algn="l">
                        <a:lnSpc>
                          <a:spcPct val="115000"/>
                        </a:lnSpc>
                        <a:spcBef>
                          <a:spcPts val="0"/>
                        </a:spcBef>
                        <a:spcAft>
                          <a:spcPts val="0"/>
                        </a:spcAft>
                        <a:buNone/>
                      </a:pPr>
                      <a:r>
                        <a:rPr b="0" i="0" lang="en-US" sz="1200" u="none" cap="none" strike="noStrike">
                          <a:solidFill>
                            <a:schemeClr val="dk1"/>
                          </a:solidFill>
                          <a:latin typeface="Century Schoolbook"/>
                          <a:ea typeface="Century Schoolbook"/>
                          <a:cs typeface="Century Schoolbook"/>
                          <a:sym typeface="Century Schoolbook"/>
                        </a:rPr>
                        <a:t>Use the THX register as an 8-bit counter and the TLX as an 8-bit counter.</a:t>
                      </a:r>
                      <a:endParaRPr/>
                    </a:p>
                  </a:txBody>
                  <a:tcPr marT="0" marB="0" marR="68575" marL="68575"/>
                </a:tc>
              </a:tr>
              <a:tr h="821275">
                <a:tc>
                  <a:txBody>
                    <a:bodyPr/>
                    <a:lstStyle/>
                    <a:p>
                      <a:pPr indent="0" lvl="0" marL="0" marR="0" rtl="0" algn="l">
                        <a:lnSpc>
                          <a:spcPct val="115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8-bit auto reload.  THX contains a value that is to be loaded into TLX each time it overflows. Use only TLX register as an 8 bit counter.</a:t>
                      </a:r>
                      <a:endParaRPr sz="1100" u="none" cap="none" strike="noStrike">
                        <a:latin typeface="Calibri"/>
                        <a:ea typeface="Calibri"/>
                        <a:cs typeface="Calibri"/>
                        <a:sym typeface="Calibri"/>
                      </a:endParaRPr>
                    </a:p>
                  </a:txBody>
                  <a:tcPr marT="0" marB="0" marR="68575" marL="68575"/>
                </a:tc>
              </a:tr>
              <a:tr h="279400">
                <a:tc>
                  <a:txBody>
                    <a:bodyPr/>
                    <a:lstStyle/>
                    <a:p>
                      <a:pPr indent="0" lvl="0" marL="0" marR="0" rtl="0" algn="l">
                        <a:lnSpc>
                          <a:spcPct val="115000"/>
                        </a:lnSpc>
                        <a:spcBef>
                          <a:spcPts val="0"/>
                        </a:spcBef>
                        <a:spcAft>
                          <a:spcPts val="0"/>
                        </a:spcAft>
                        <a:buNone/>
                      </a:pPr>
                      <a:r>
                        <a:rPr lang="en-US" sz="1200" u="none" cap="none" strike="noStrike"/>
                        <a:t>4</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1200" u="none" cap="none" strike="noStrike"/>
                        <a:t>Split timer mode. In this mode, Timer 0 is configured as 2 separate 8 bit timers and Timer 1 is stopped</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Addressing Modes</a:t>
            </a:r>
            <a:endParaRPr b="1" sz="3200">
              <a:solidFill>
                <a:srgbClr val="002060"/>
              </a:solidFill>
              <a:latin typeface="Calibri"/>
              <a:ea typeface="Calibri"/>
              <a:cs typeface="Calibri"/>
              <a:sym typeface="Calibri"/>
            </a:endParaRPr>
          </a:p>
        </p:txBody>
      </p:sp>
      <p:sp>
        <p:nvSpPr>
          <p:cNvPr id="265" name="Google Shape;265;p16"/>
          <p:cNvSpPr txBox="1"/>
          <p:nvPr>
            <p:ph idx="1" type="body"/>
          </p:nvPr>
        </p:nvSpPr>
        <p:spPr>
          <a:xfrm>
            <a:off x="428625" y="2500313"/>
            <a:ext cx="8229600" cy="3817937"/>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solidFill>
                  <a:srgbClr val="002060"/>
                </a:solidFill>
                <a:latin typeface="Calibri"/>
                <a:ea typeface="Calibri"/>
                <a:cs typeface="Calibri"/>
                <a:sym typeface="Calibri"/>
              </a:rPr>
              <a:t>Immediate</a:t>
            </a:r>
            <a:endParaRPr/>
          </a:p>
          <a:p>
            <a:pPr indent="-274320" lvl="0" marL="274320" rtl="0" algn="l">
              <a:spcBef>
                <a:spcPts val="600"/>
              </a:spcBef>
              <a:spcAft>
                <a:spcPts val="0"/>
              </a:spcAft>
              <a:buSzPts val="1680"/>
              <a:buChar char="🞆"/>
            </a:pPr>
            <a:r>
              <a:rPr lang="en-US">
                <a:solidFill>
                  <a:srgbClr val="002060"/>
                </a:solidFill>
                <a:latin typeface="Calibri"/>
                <a:ea typeface="Calibri"/>
                <a:cs typeface="Calibri"/>
                <a:sym typeface="Calibri"/>
              </a:rPr>
              <a:t>Register</a:t>
            </a:r>
            <a:endParaRPr/>
          </a:p>
          <a:p>
            <a:pPr indent="-274320" lvl="0" marL="274320" rtl="0" algn="l">
              <a:spcBef>
                <a:spcPts val="600"/>
              </a:spcBef>
              <a:spcAft>
                <a:spcPts val="0"/>
              </a:spcAft>
              <a:buSzPts val="1680"/>
              <a:buChar char="🞆"/>
            </a:pPr>
            <a:r>
              <a:rPr lang="en-US">
                <a:solidFill>
                  <a:srgbClr val="002060"/>
                </a:solidFill>
                <a:latin typeface="Calibri"/>
                <a:ea typeface="Calibri"/>
                <a:cs typeface="Calibri"/>
                <a:sym typeface="Calibri"/>
              </a:rPr>
              <a:t>Direct</a:t>
            </a:r>
            <a:endParaRPr/>
          </a:p>
          <a:p>
            <a:pPr indent="-274320" lvl="0" marL="274320" rtl="0" algn="l">
              <a:spcBef>
                <a:spcPts val="600"/>
              </a:spcBef>
              <a:spcAft>
                <a:spcPts val="0"/>
              </a:spcAft>
              <a:buSzPts val="1680"/>
              <a:buChar char="🞆"/>
            </a:pPr>
            <a:r>
              <a:rPr lang="en-US">
                <a:solidFill>
                  <a:srgbClr val="002060"/>
                </a:solidFill>
                <a:latin typeface="Calibri"/>
                <a:ea typeface="Calibri"/>
                <a:cs typeface="Calibri"/>
                <a:sym typeface="Calibri"/>
              </a:rPr>
              <a:t>Register Indirect</a:t>
            </a:r>
            <a:endParaRPr/>
          </a:p>
          <a:p>
            <a:pPr indent="-274320" lvl="0" marL="274320" rtl="0" algn="l">
              <a:spcBef>
                <a:spcPts val="600"/>
              </a:spcBef>
              <a:spcAft>
                <a:spcPts val="0"/>
              </a:spcAft>
              <a:buSzPts val="1680"/>
              <a:buChar char="🞆"/>
            </a:pPr>
            <a:r>
              <a:rPr lang="en-US">
                <a:solidFill>
                  <a:srgbClr val="002060"/>
                </a:solidFill>
                <a:latin typeface="Calibri"/>
                <a:ea typeface="Calibri"/>
                <a:cs typeface="Calibri"/>
                <a:sym typeface="Calibri"/>
              </a:rPr>
              <a:t>Indexed</a:t>
            </a:r>
            <a:endParaRPr/>
          </a:p>
        </p:txBody>
      </p:sp>
      <p:sp>
        <p:nvSpPr>
          <p:cNvPr id="266" name="Google Shape;266;p16"/>
          <p:cNvSpPr txBox="1"/>
          <p:nvPr/>
        </p:nvSpPr>
        <p:spPr>
          <a:xfrm>
            <a:off x="857250" y="1500188"/>
            <a:ext cx="8286750" cy="58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2060"/>
                </a:solidFill>
                <a:latin typeface="Calibri"/>
                <a:ea typeface="Calibri"/>
                <a:cs typeface="Calibri"/>
                <a:sym typeface="Calibri"/>
              </a:rPr>
              <a:t>The way in which the instruction is specified</a:t>
            </a:r>
            <a:r>
              <a:rPr lang="en-US" sz="3200">
                <a:solidFill>
                  <a:schemeClr val="dk1"/>
                </a:solidFill>
                <a:latin typeface="Times New Roman"/>
                <a:ea typeface="Times New Roman"/>
                <a:cs typeface="Times New Roman"/>
                <a:sym typeface="Times New Roman"/>
              </a:rPr>
              <a:t>.</a:t>
            </a:r>
            <a:endParaRPr/>
          </a:p>
        </p:txBody>
      </p:sp>
      <p:sp>
        <p:nvSpPr>
          <p:cNvPr id="267" name="Google Shape;267;p1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3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8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8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8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80"/>
                                        <p:tgtEl>
                                          <p:spTgt spid="2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80"/>
                                        <p:tgtEl>
                                          <p:spTgt spid="2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80"/>
                                        <p:tgtEl>
                                          <p:spTgt spid="26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Immediate Addressing Mode</a:t>
            </a:r>
            <a:endParaRPr/>
          </a:p>
        </p:txBody>
      </p:sp>
      <p:sp>
        <p:nvSpPr>
          <p:cNvPr id="273" name="Google Shape;273;p1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680"/>
              <a:buChar char="🞆"/>
            </a:pPr>
            <a:r>
              <a:rPr lang="en-US">
                <a:solidFill>
                  <a:srgbClr val="002060"/>
                </a:solidFill>
                <a:latin typeface="Calibri"/>
                <a:ea typeface="Calibri"/>
                <a:cs typeface="Calibri"/>
                <a:sym typeface="Calibri"/>
              </a:rPr>
              <a:t>Immediate Data is specified in the  instruction itself</a:t>
            </a:r>
            <a:endParaRPr/>
          </a:p>
          <a:p>
            <a:pPr indent="-167640" lvl="0" marL="274320" rtl="0" algn="l">
              <a:lnSpc>
                <a:spcPct val="80000"/>
              </a:lnSpc>
              <a:spcBef>
                <a:spcPts val="600"/>
              </a:spcBef>
              <a:spcAft>
                <a:spcPts val="0"/>
              </a:spcAft>
              <a:buSzPts val="1680"/>
              <a:buNone/>
            </a:pPr>
            <a:r>
              <a:t/>
            </a:r>
            <a:endParaRPr>
              <a:solidFill>
                <a:srgbClr val="002060"/>
              </a:solidFill>
              <a:latin typeface="Calibri"/>
              <a:ea typeface="Calibri"/>
              <a:cs typeface="Calibri"/>
              <a:sym typeface="Calibri"/>
            </a:endParaRPr>
          </a:p>
          <a:p>
            <a:pPr indent="-274320" lvl="0" marL="274320" rtl="0" algn="l">
              <a:lnSpc>
                <a:spcPct val="80000"/>
              </a:lnSpc>
              <a:spcBef>
                <a:spcPts val="600"/>
              </a:spcBef>
              <a:spcAft>
                <a:spcPts val="0"/>
              </a:spcAft>
              <a:buSzPts val="1680"/>
              <a:buChar char="🞆"/>
            </a:pPr>
            <a:r>
              <a:rPr lang="en-US">
                <a:solidFill>
                  <a:srgbClr val="002060"/>
                </a:solidFill>
                <a:latin typeface="Calibri"/>
                <a:ea typeface="Calibri"/>
                <a:cs typeface="Calibri"/>
                <a:sym typeface="Calibri"/>
              </a:rPr>
              <a:t>Egs:</a:t>
            </a:r>
            <a:endParaRPr/>
          </a:p>
          <a:p>
            <a:pPr indent="-274320" lvl="0" marL="274320" rtl="0" algn="l">
              <a:lnSpc>
                <a:spcPct val="80000"/>
              </a:lnSpc>
              <a:spcBef>
                <a:spcPts val="600"/>
              </a:spcBef>
              <a:spcAft>
                <a:spcPts val="0"/>
              </a:spcAft>
              <a:buSzPts val="1680"/>
              <a:buFont typeface="Calibri"/>
              <a:buNone/>
            </a:pPr>
            <a:r>
              <a:rPr lang="en-US">
                <a:solidFill>
                  <a:srgbClr val="002060"/>
                </a:solidFill>
                <a:latin typeface="Calibri"/>
                <a:ea typeface="Calibri"/>
                <a:cs typeface="Calibri"/>
                <a:sym typeface="Calibri"/>
              </a:rPr>
              <a:t>MOV	A, #65H</a:t>
            </a:r>
            <a:endParaRPr/>
          </a:p>
          <a:p>
            <a:pPr indent="-274320" lvl="0" marL="274320" rtl="0" algn="l">
              <a:lnSpc>
                <a:spcPct val="80000"/>
              </a:lnSpc>
              <a:spcBef>
                <a:spcPts val="600"/>
              </a:spcBef>
              <a:spcAft>
                <a:spcPts val="0"/>
              </a:spcAft>
              <a:buSzPts val="1680"/>
              <a:buFont typeface="Calibri"/>
              <a:buNone/>
            </a:pPr>
            <a:r>
              <a:rPr lang="en-US">
                <a:solidFill>
                  <a:srgbClr val="002060"/>
                </a:solidFill>
                <a:latin typeface="Calibri"/>
                <a:ea typeface="Calibri"/>
                <a:cs typeface="Calibri"/>
                <a:sym typeface="Calibri"/>
              </a:rPr>
              <a:t>MOV	A, #’A’</a:t>
            </a:r>
            <a:endParaRPr/>
          </a:p>
          <a:p>
            <a:pPr indent="-274320" lvl="0" marL="274320" rtl="0" algn="l">
              <a:lnSpc>
                <a:spcPct val="80000"/>
              </a:lnSpc>
              <a:spcBef>
                <a:spcPts val="600"/>
              </a:spcBef>
              <a:spcAft>
                <a:spcPts val="0"/>
              </a:spcAft>
              <a:buSzPts val="1680"/>
              <a:buFont typeface="Calibri"/>
              <a:buNone/>
            </a:pPr>
            <a:r>
              <a:rPr lang="en-US">
                <a:solidFill>
                  <a:srgbClr val="002060"/>
                </a:solidFill>
                <a:latin typeface="Calibri"/>
                <a:ea typeface="Calibri"/>
                <a:cs typeface="Calibri"/>
                <a:sym typeface="Calibri"/>
              </a:rPr>
              <a:t>MOV	R6, #65H</a:t>
            </a:r>
            <a:endParaRPr/>
          </a:p>
          <a:p>
            <a:pPr indent="-274320" lvl="0" marL="274320" rtl="0" algn="l">
              <a:lnSpc>
                <a:spcPct val="80000"/>
              </a:lnSpc>
              <a:spcBef>
                <a:spcPts val="600"/>
              </a:spcBef>
              <a:spcAft>
                <a:spcPts val="0"/>
              </a:spcAft>
              <a:buSzPts val="1680"/>
              <a:buFont typeface="Calibri"/>
              <a:buNone/>
            </a:pPr>
            <a:r>
              <a:rPr lang="en-US">
                <a:solidFill>
                  <a:srgbClr val="002060"/>
                </a:solidFill>
                <a:latin typeface="Calibri"/>
                <a:ea typeface="Calibri"/>
                <a:cs typeface="Calibri"/>
                <a:sym typeface="Calibri"/>
              </a:rPr>
              <a:t>MOV	DPTR, #2343H</a:t>
            </a:r>
            <a:endParaRPr/>
          </a:p>
          <a:p>
            <a:pPr indent="-274320" lvl="0" marL="274320" rtl="0" algn="l">
              <a:lnSpc>
                <a:spcPct val="80000"/>
              </a:lnSpc>
              <a:spcBef>
                <a:spcPts val="600"/>
              </a:spcBef>
              <a:spcAft>
                <a:spcPts val="0"/>
              </a:spcAft>
              <a:buSzPts val="1680"/>
              <a:buFont typeface="Calibri"/>
              <a:buNone/>
            </a:pPr>
            <a:r>
              <a:rPr lang="en-US">
                <a:solidFill>
                  <a:srgbClr val="002060"/>
                </a:solidFill>
                <a:latin typeface="Calibri"/>
                <a:ea typeface="Calibri"/>
                <a:cs typeface="Calibri"/>
                <a:sym typeface="Calibri"/>
              </a:rPr>
              <a:t>MOV	P1, #65H</a:t>
            </a:r>
            <a:endParaRPr/>
          </a:p>
          <a:p>
            <a:pPr indent="-274320" lvl="0" marL="274320" rtl="0" algn="l">
              <a:lnSpc>
                <a:spcPct val="80000"/>
              </a:lnSpc>
              <a:spcBef>
                <a:spcPts val="600"/>
              </a:spcBef>
              <a:spcAft>
                <a:spcPts val="0"/>
              </a:spcAft>
              <a:buSzPts val="1680"/>
              <a:buFont typeface="Century Schoolbook"/>
              <a:buNone/>
            </a:pPr>
            <a:r>
              <a:t/>
            </a:r>
            <a:endParaRPr>
              <a:solidFill>
                <a:srgbClr val="002060"/>
              </a:solidFill>
              <a:latin typeface="Calibri"/>
              <a:ea typeface="Calibri"/>
              <a:cs typeface="Calibri"/>
              <a:sym typeface="Calibri"/>
            </a:endParaRPr>
          </a:p>
        </p:txBody>
      </p:sp>
      <p:sp>
        <p:nvSpPr>
          <p:cNvPr id="274" name="Google Shape;274;p1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Effect filter="fade" transition="in">
                                      <p:cBhvr>
                                        <p:cTn dur="2000"/>
                                        <p:tgtEl>
                                          <p:spTgt spid="273">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animEffect filter="fade" transition="in">
                                      <p:cBhvr>
                                        <p:cTn dur="2000"/>
                                        <p:tgtEl>
                                          <p:spTgt spid="273">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73">
                                            <p:txEl>
                                              <p:pRg end="2" st="2"/>
                                            </p:txEl>
                                          </p:spTgt>
                                        </p:tgtEl>
                                        <p:attrNameLst>
                                          <p:attrName>style.visibility</p:attrName>
                                        </p:attrNameLst>
                                      </p:cBhvr>
                                      <p:to>
                                        <p:strVal val="visible"/>
                                      </p:to>
                                    </p:set>
                                    <p:animEffect filter="fade" transition="in">
                                      <p:cBhvr>
                                        <p:cTn dur="2000"/>
                                        <p:tgtEl>
                                          <p:spTgt spid="273">
                                            <p:txEl>
                                              <p:pRg end="2" st="2"/>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73">
                                            <p:txEl>
                                              <p:pRg end="3" st="3"/>
                                            </p:txEl>
                                          </p:spTgt>
                                        </p:tgtEl>
                                        <p:attrNameLst>
                                          <p:attrName>style.visibility</p:attrName>
                                        </p:attrNameLst>
                                      </p:cBhvr>
                                      <p:to>
                                        <p:strVal val="visible"/>
                                      </p:to>
                                    </p:set>
                                    <p:animEffect filter="fade" transition="in">
                                      <p:cBhvr>
                                        <p:cTn dur="2000"/>
                                        <p:tgtEl>
                                          <p:spTgt spid="273">
                                            <p:txEl>
                                              <p:pRg end="3" st="3"/>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73">
                                            <p:txEl>
                                              <p:pRg end="4" st="4"/>
                                            </p:txEl>
                                          </p:spTgt>
                                        </p:tgtEl>
                                        <p:attrNameLst>
                                          <p:attrName>style.visibility</p:attrName>
                                        </p:attrNameLst>
                                      </p:cBhvr>
                                      <p:to>
                                        <p:strVal val="visible"/>
                                      </p:to>
                                    </p:set>
                                    <p:animEffect filter="fade" transition="in">
                                      <p:cBhvr>
                                        <p:cTn dur="2000"/>
                                        <p:tgtEl>
                                          <p:spTgt spid="273">
                                            <p:txEl>
                                              <p:pRg end="4" st="4"/>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73">
                                            <p:txEl>
                                              <p:pRg end="5" st="5"/>
                                            </p:txEl>
                                          </p:spTgt>
                                        </p:tgtEl>
                                        <p:attrNameLst>
                                          <p:attrName>style.visibility</p:attrName>
                                        </p:attrNameLst>
                                      </p:cBhvr>
                                      <p:to>
                                        <p:strVal val="visible"/>
                                      </p:to>
                                    </p:set>
                                    <p:animEffect filter="fade" transition="in">
                                      <p:cBhvr>
                                        <p:cTn dur="2000"/>
                                        <p:tgtEl>
                                          <p:spTgt spid="273">
                                            <p:txEl>
                                              <p:pRg end="5" st="5"/>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273">
                                            <p:txEl>
                                              <p:pRg end="6" st="6"/>
                                            </p:txEl>
                                          </p:spTgt>
                                        </p:tgtEl>
                                        <p:attrNameLst>
                                          <p:attrName>style.visibility</p:attrName>
                                        </p:attrNameLst>
                                      </p:cBhvr>
                                      <p:to>
                                        <p:strVal val="visible"/>
                                      </p:to>
                                    </p:set>
                                    <p:animEffect filter="fade" transition="in">
                                      <p:cBhvr>
                                        <p:cTn dur="2000"/>
                                        <p:tgtEl>
                                          <p:spTgt spid="273">
                                            <p:txEl>
                                              <p:pRg end="6" st="6"/>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273">
                                            <p:txEl>
                                              <p:pRg end="7" st="7"/>
                                            </p:txEl>
                                          </p:spTgt>
                                        </p:tgtEl>
                                        <p:attrNameLst>
                                          <p:attrName>style.visibility</p:attrName>
                                        </p:attrNameLst>
                                      </p:cBhvr>
                                      <p:to>
                                        <p:strVal val="visible"/>
                                      </p:to>
                                    </p:set>
                                    <p:animEffect filter="fade" transition="in">
                                      <p:cBhvr>
                                        <p:cTn dur="2000"/>
                                        <p:tgtEl>
                                          <p:spTgt spid="273">
                                            <p:txEl>
                                              <p:pRg end="7" st="7"/>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273">
                                            <p:txEl>
                                              <p:pRg end="8" st="8"/>
                                            </p:txEl>
                                          </p:spTgt>
                                        </p:tgtEl>
                                        <p:attrNameLst>
                                          <p:attrName>style.visibility</p:attrName>
                                        </p:attrNameLst>
                                      </p:cBhvr>
                                      <p:to>
                                        <p:strVal val="visible"/>
                                      </p:to>
                                    </p:set>
                                    <p:animEffect filter="fade" transition="in">
                                      <p:cBhvr>
                                        <p:cTn dur="2000"/>
                                        <p:tgtEl>
                                          <p:spTgt spid="27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Register Addressing Mode</a:t>
            </a:r>
            <a:endParaRPr/>
          </a:p>
        </p:txBody>
      </p:sp>
      <p:sp>
        <p:nvSpPr>
          <p:cNvPr id="280" name="Google Shape;280;p18"/>
          <p:cNvSpPr txBox="1"/>
          <p:nvPr>
            <p:ph idx="1" type="body"/>
          </p:nvPr>
        </p:nvSpPr>
        <p:spPr>
          <a:xfrm>
            <a:off x="468313" y="1628775"/>
            <a:ext cx="8229600" cy="4525963"/>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680"/>
              <a:buFont typeface="Calibri"/>
              <a:buNone/>
            </a:pPr>
            <a:r>
              <a:rPr lang="en-US">
                <a:solidFill>
                  <a:srgbClr val="002060"/>
                </a:solidFill>
                <a:latin typeface="Calibri"/>
                <a:ea typeface="Calibri"/>
                <a:cs typeface="Calibri"/>
                <a:sym typeface="Calibri"/>
              </a:rPr>
              <a:t>MOV	Rn, A		;n=0,..,7</a:t>
            </a:r>
            <a:endParaRPr/>
          </a:p>
          <a:p>
            <a:pPr indent="-274320" lvl="0" marL="274320" rtl="0" algn="l">
              <a:lnSpc>
                <a:spcPct val="80000"/>
              </a:lnSpc>
              <a:spcBef>
                <a:spcPts val="600"/>
              </a:spcBef>
              <a:spcAft>
                <a:spcPts val="0"/>
              </a:spcAft>
              <a:buSzPts val="1680"/>
              <a:buFont typeface="Calibri"/>
              <a:buNone/>
            </a:pPr>
            <a:r>
              <a:rPr lang="en-US">
                <a:solidFill>
                  <a:srgbClr val="002060"/>
                </a:solidFill>
                <a:latin typeface="Calibri"/>
                <a:ea typeface="Calibri"/>
                <a:cs typeface="Calibri"/>
                <a:sym typeface="Calibri"/>
              </a:rPr>
              <a:t>ADD    A, Rn</a:t>
            </a:r>
            <a:endParaRPr/>
          </a:p>
          <a:p>
            <a:pPr indent="-274320" lvl="0" marL="274320" rtl="0" algn="l">
              <a:lnSpc>
                <a:spcPct val="80000"/>
              </a:lnSpc>
              <a:spcBef>
                <a:spcPts val="600"/>
              </a:spcBef>
              <a:spcAft>
                <a:spcPts val="0"/>
              </a:spcAft>
              <a:buSzPts val="1680"/>
              <a:buFont typeface="Calibri"/>
              <a:buNone/>
            </a:pPr>
            <a:r>
              <a:rPr lang="en-US">
                <a:solidFill>
                  <a:srgbClr val="002060"/>
                </a:solidFill>
                <a:latin typeface="Calibri"/>
                <a:ea typeface="Calibri"/>
                <a:cs typeface="Calibri"/>
                <a:sym typeface="Calibri"/>
              </a:rPr>
              <a:t>MOV	DPTR, R6</a:t>
            </a:r>
            <a:endParaRPr/>
          </a:p>
          <a:p>
            <a:pPr indent="-274320" lvl="0" marL="274320" rtl="0" algn="l">
              <a:lnSpc>
                <a:spcPct val="80000"/>
              </a:lnSpc>
              <a:spcBef>
                <a:spcPts val="600"/>
              </a:spcBef>
              <a:spcAft>
                <a:spcPts val="0"/>
              </a:spcAft>
              <a:buSzPts val="1680"/>
              <a:buFont typeface="Century Schoolbook"/>
              <a:buNone/>
            </a:pPr>
            <a:r>
              <a:t/>
            </a:r>
            <a:endParaRPr>
              <a:solidFill>
                <a:srgbClr val="002060"/>
              </a:solidFill>
              <a:latin typeface="Calibri"/>
              <a:ea typeface="Calibri"/>
              <a:cs typeface="Calibri"/>
              <a:sym typeface="Calibri"/>
            </a:endParaRPr>
          </a:p>
        </p:txBody>
      </p:sp>
      <p:sp>
        <p:nvSpPr>
          <p:cNvPr id="281" name="Google Shape;281;p1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5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5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500"/>
                                        <p:tgtEl>
                                          <p:spTgt spid="2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Effect filter="fade" transition="in">
                                      <p:cBhvr>
                                        <p:cTn dur="500"/>
                                        <p:tgtEl>
                                          <p:spTgt spid="28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Direct Addressing Mode</a:t>
            </a:r>
            <a:endParaRPr/>
          </a:p>
        </p:txBody>
      </p:sp>
      <p:sp>
        <p:nvSpPr>
          <p:cNvPr id="287" name="Google Shape;287;p19"/>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400"/>
              <a:buFont typeface="Times New Roman"/>
              <a:buNone/>
            </a:pPr>
            <a:r>
              <a:rPr lang="en-US" sz="2000">
                <a:latin typeface="Times New Roman"/>
                <a:ea typeface="Times New Roman"/>
                <a:cs typeface="Times New Roman"/>
                <a:sym typeface="Times New Roman"/>
              </a:rPr>
              <a:t>	</a:t>
            </a:r>
            <a:r>
              <a:rPr lang="en-US">
                <a:solidFill>
                  <a:srgbClr val="002060"/>
                </a:solidFill>
                <a:latin typeface="Calibri"/>
                <a:ea typeface="Calibri"/>
                <a:cs typeface="Calibri"/>
                <a:sym typeface="Calibri"/>
              </a:rPr>
              <a:t>Although the entire of 128 bytes of RAM can be accessed using direct addressing mode, it is most often used to access RAM loc. 30 – 7FH.</a:t>
            </a:r>
            <a:endParaRPr/>
          </a:p>
          <a:p>
            <a:pPr indent="-274320" lvl="0" marL="274320" rtl="0" algn="l">
              <a:lnSpc>
                <a:spcPct val="80000"/>
              </a:lnSpc>
              <a:spcBef>
                <a:spcPts val="600"/>
              </a:spcBef>
              <a:spcAft>
                <a:spcPts val="0"/>
              </a:spcAft>
              <a:buSzPts val="1680"/>
              <a:buFont typeface="Century Schoolbook"/>
              <a:buNone/>
            </a:pPr>
            <a:r>
              <a:t/>
            </a:r>
            <a:endParaRPr>
              <a:solidFill>
                <a:srgbClr val="002060"/>
              </a:solidFill>
              <a:latin typeface="Calibri"/>
              <a:ea typeface="Calibri"/>
              <a:cs typeface="Calibri"/>
              <a:sym typeface="Calibri"/>
            </a:endParaRPr>
          </a:p>
          <a:p>
            <a:pPr indent="-274320" lvl="0" marL="274320" rtl="0" algn="l">
              <a:lnSpc>
                <a:spcPct val="80000"/>
              </a:lnSpc>
              <a:spcBef>
                <a:spcPts val="600"/>
              </a:spcBef>
              <a:spcAft>
                <a:spcPts val="0"/>
              </a:spcAft>
              <a:buSzPts val="1680"/>
              <a:buNone/>
            </a:pPr>
            <a:r>
              <a:rPr lang="en-US">
                <a:solidFill>
                  <a:srgbClr val="002060"/>
                </a:solidFill>
                <a:latin typeface="Calibri"/>
                <a:ea typeface="Calibri"/>
                <a:cs typeface="Calibri"/>
                <a:sym typeface="Calibri"/>
              </a:rPr>
              <a:t>MOV	R0, 40H</a:t>
            </a:r>
            <a:endParaRPr/>
          </a:p>
          <a:p>
            <a:pPr indent="-274320" lvl="0" marL="274320" rtl="0" algn="l">
              <a:lnSpc>
                <a:spcPct val="80000"/>
              </a:lnSpc>
              <a:spcBef>
                <a:spcPts val="600"/>
              </a:spcBef>
              <a:spcAft>
                <a:spcPts val="0"/>
              </a:spcAft>
              <a:buSzPts val="1680"/>
              <a:buNone/>
            </a:pPr>
            <a:r>
              <a:rPr lang="en-US">
                <a:solidFill>
                  <a:srgbClr val="002060"/>
                </a:solidFill>
                <a:latin typeface="Calibri"/>
                <a:ea typeface="Calibri"/>
                <a:cs typeface="Calibri"/>
                <a:sym typeface="Calibri"/>
              </a:rPr>
              <a:t>MOV	56H, A</a:t>
            </a:r>
            <a:endParaRPr/>
          </a:p>
          <a:p>
            <a:pPr indent="-274320" lvl="0" marL="274320" rtl="0" algn="l">
              <a:lnSpc>
                <a:spcPct val="80000"/>
              </a:lnSpc>
              <a:spcBef>
                <a:spcPts val="600"/>
              </a:spcBef>
              <a:spcAft>
                <a:spcPts val="0"/>
              </a:spcAft>
              <a:buSzPts val="1680"/>
              <a:buNone/>
            </a:pPr>
            <a:r>
              <a:rPr lang="en-US">
                <a:solidFill>
                  <a:srgbClr val="002060"/>
                </a:solidFill>
                <a:latin typeface="Calibri"/>
                <a:ea typeface="Calibri"/>
                <a:cs typeface="Calibri"/>
                <a:sym typeface="Calibri"/>
              </a:rPr>
              <a:t>MOV	A, 4		; ≡ MOV A, R4</a:t>
            </a:r>
            <a:endParaRPr/>
          </a:p>
          <a:p>
            <a:pPr indent="-274320" lvl="0" marL="274320" rtl="0" algn="l">
              <a:lnSpc>
                <a:spcPct val="80000"/>
              </a:lnSpc>
              <a:spcBef>
                <a:spcPts val="600"/>
              </a:spcBef>
              <a:spcAft>
                <a:spcPts val="0"/>
              </a:spcAft>
              <a:buSzPts val="1680"/>
              <a:buNone/>
            </a:pPr>
            <a:r>
              <a:rPr lang="en-US">
                <a:solidFill>
                  <a:srgbClr val="002060"/>
                </a:solidFill>
                <a:latin typeface="Calibri"/>
                <a:ea typeface="Calibri"/>
                <a:cs typeface="Calibri"/>
                <a:sym typeface="Calibri"/>
              </a:rPr>
              <a:t>MOV	6, 2		; copy R2 to R6</a:t>
            </a:r>
            <a:endParaRPr/>
          </a:p>
          <a:p>
            <a:pPr indent="-274320" lvl="0" marL="274320" rtl="0" algn="l">
              <a:lnSpc>
                <a:spcPct val="80000"/>
              </a:lnSpc>
              <a:spcBef>
                <a:spcPts val="600"/>
              </a:spcBef>
              <a:spcAft>
                <a:spcPts val="0"/>
              </a:spcAft>
              <a:buSzPts val="1680"/>
              <a:buFont typeface="Times New Roman"/>
              <a:buNone/>
            </a:pPr>
            <a:r>
              <a:rPr lang="en-US">
                <a:latin typeface="Times New Roman"/>
                <a:ea typeface="Times New Roman"/>
                <a:cs typeface="Times New Roman"/>
                <a:sym typeface="Times New Roman"/>
              </a:rPr>
              <a:t>				; </a:t>
            </a:r>
            <a:r>
              <a:rPr lang="en-US">
                <a:solidFill>
                  <a:srgbClr val="FF0000"/>
                </a:solidFill>
                <a:latin typeface="Times New Roman"/>
                <a:ea typeface="Times New Roman"/>
                <a:cs typeface="Times New Roman"/>
                <a:sym typeface="Times New Roman"/>
              </a:rPr>
              <a:t>MOV  R6,R2 is invalid !</a:t>
            </a:r>
            <a:endParaRPr/>
          </a:p>
          <a:p>
            <a:pPr indent="-274320" lvl="0" marL="274320" rtl="0" algn="l">
              <a:lnSpc>
                <a:spcPct val="80000"/>
              </a:lnSpc>
              <a:spcBef>
                <a:spcPts val="600"/>
              </a:spcBef>
              <a:spcAft>
                <a:spcPts val="0"/>
              </a:spcAft>
              <a:buSzPts val="1680"/>
              <a:buFont typeface="Century Schoolbook"/>
              <a:buNone/>
            </a:pPr>
            <a:r>
              <a:t/>
            </a:r>
            <a:endParaRPr>
              <a:solidFill>
                <a:srgbClr val="FF0000"/>
              </a:solidFill>
              <a:latin typeface="Times New Roman"/>
              <a:ea typeface="Times New Roman"/>
              <a:cs typeface="Times New Roman"/>
              <a:sym typeface="Times New Roman"/>
            </a:endParaRPr>
          </a:p>
          <a:p>
            <a:pPr indent="-274320" lvl="0" marL="274320" rtl="0" algn="l">
              <a:lnSpc>
                <a:spcPct val="80000"/>
              </a:lnSpc>
              <a:spcBef>
                <a:spcPts val="600"/>
              </a:spcBef>
              <a:spcAft>
                <a:spcPts val="0"/>
              </a:spcAft>
              <a:buSzPts val="1400"/>
              <a:buFont typeface="Century Schoolbook"/>
              <a:buNone/>
            </a:pPr>
            <a:r>
              <a:t/>
            </a:r>
            <a:endParaRPr b="1" sz="2000">
              <a:solidFill>
                <a:srgbClr val="000000"/>
              </a:solidFill>
              <a:latin typeface="Times New Roman"/>
              <a:ea typeface="Times New Roman"/>
              <a:cs typeface="Times New Roman"/>
              <a:sym typeface="Times New Roman"/>
            </a:endParaRPr>
          </a:p>
        </p:txBody>
      </p:sp>
      <p:sp>
        <p:nvSpPr>
          <p:cNvPr id="288" name="Google Shape;288;p1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Interrupt Structure</a:t>
            </a:r>
            <a:endParaRPr/>
          </a:p>
        </p:txBody>
      </p:sp>
      <p:sp>
        <p:nvSpPr>
          <p:cNvPr id="148" name="Google Shape;148;p2"/>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lang="en-US">
                <a:solidFill>
                  <a:srgbClr val="002060"/>
                </a:solidFill>
                <a:latin typeface="Calibri"/>
                <a:ea typeface="Calibri"/>
                <a:cs typeface="Calibri"/>
                <a:sym typeface="Calibri"/>
              </a:rPr>
              <a:t>An interrupt is an external or internal event that disturbs the  microcontroller to inform it that a device needs its service. </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The program which is associated with the interrupt is called the </a:t>
            </a:r>
            <a:r>
              <a:rPr b="1" lang="en-US">
                <a:solidFill>
                  <a:srgbClr val="002060"/>
                </a:solidFill>
                <a:latin typeface="Calibri"/>
                <a:ea typeface="Calibri"/>
                <a:cs typeface="Calibri"/>
                <a:sym typeface="Calibri"/>
              </a:rPr>
              <a:t>interrupt service routine (ISR) or interrupt handler. </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Upon receiving the interrupt signal, the Microcontroller finish current instruction and saves the PC on stack. </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Jumps to a fixed location in memory depending on type of interrupt starts to execute the interrupt service routine until RETI (return from interrupt).</a:t>
            </a:r>
            <a:endParaRPr/>
          </a:p>
        </p:txBody>
      </p:sp>
      <p:sp>
        <p:nvSpPr>
          <p:cNvPr id="149" name="Google Shape;149;p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0"/>
          <p:cNvSpPr txBox="1"/>
          <p:nvPr>
            <p:ph type="title"/>
          </p:nvPr>
        </p:nvSpPr>
        <p:spPr>
          <a:xfrm>
            <a:off x="468313" y="0"/>
            <a:ext cx="8229600" cy="8509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Register Indirect Addressing Mode</a:t>
            </a:r>
            <a:endParaRPr/>
          </a:p>
        </p:txBody>
      </p:sp>
      <p:sp>
        <p:nvSpPr>
          <p:cNvPr id="294" name="Google Shape;294;p20"/>
          <p:cNvSpPr txBox="1"/>
          <p:nvPr>
            <p:ph idx="1" type="body"/>
          </p:nvPr>
        </p:nvSpPr>
        <p:spPr>
          <a:xfrm>
            <a:off x="431919" y="1143000"/>
            <a:ext cx="8229600" cy="5218113"/>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680"/>
              <a:buNone/>
            </a:pPr>
            <a:r>
              <a:rPr lang="en-US">
                <a:solidFill>
                  <a:srgbClr val="002060"/>
                </a:solidFill>
                <a:latin typeface="Calibri"/>
                <a:ea typeface="Calibri"/>
                <a:cs typeface="Calibri"/>
                <a:sym typeface="Calibri"/>
              </a:rPr>
              <a:t>In this mode, register is used as a pointer to the data.</a:t>
            </a:r>
            <a:endParaRPr/>
          </a:p>
          <a:p>
            <a:pPr indent="-274320" lvl="0" marL="274320" rtl="0" algn="l">
              <a:lnSpc>
                <a:spcPct val="80000"/>
              </a:lnSpc>
              <a:spcBef>
                <a:spcPts val="600"/>
              </a:spcBef>
              <a:spcAft>
                <a:spcPts val="0"/>
              </a:spcAft>
              <a:buSzPts val="1680"/>
              <a:buNone/>
            </a:pPr>
            <a:r>
              <a:t/>
            </a:r>
            <a:endParaRPr>
              <a:solidFill>
                <a:srgbClr val="002060"/>
              </a:solidFill>
              <a:latin typeface="Calibri"/>
              <a:ea typeface="Calibri"/>
              <a:cs typeface="Calibri"/>
              <a:sym typeface="Calibri"/>
            </a:endParaRPr>
          </a:p>
          <a:p>
            <a:pPr indent="-274320" lvl="0" marL="274320" rtl="0" algn="l">
              <a:lnSpc>
                <a:spcPct val="80000"/>
              </a:lnSpc>
              <a:spcBef>
                <a:spcPts val="600"/>
              </a:spcBef>
              <a:spcAft>
                <a:spcPts val="0"/>
              </a:spcAft>
              <a:buSzPts val="1680"/>
              <a:buNone/>
            </a:pPr>
            <a:r>
              <a:rPr lang="en-US">
                <a:solidFill>
                  <a:srgbClr val="002060"/>
                </a:solidFill>
                <a:latin typeface="Calibri"/>
                <a:ea typeface="Calibri"/>
                <a:cs typeface="Calibri"/>
                <a:sym typeface="Calibri"/>
              </a:rPr>
              <a:t>MOV  A, @R0	; move content of RAM location 				where address is held by R0 into A</a:t>
            </a:r>
            <a:endParaRPr/>
          </a:p>
          <a:p>
            <a:pPr indent="-274320" lvl="0" marL="274320" rtl="0" algn="l">
              <a:lnSpc>
                <a:spcPct val="80000"/>
              </a:lnSpc>
              <a:spcBef>
                <a:spcPts val="600"/>
              </a:spcBef>
              <a:spcAft>
                <a:spcPts val="0"/>
              </a:spcAft>
              <a:buSzPts val="1680"/>
              <a:buNone/>
            </a:pPr>
            <a:r>
              <a:t/>
            </a:r>
            <a:endParaRPr>
              <a:solidFill>
                <a:srgbClr val="002060"/>
              </a:solidFill>
              <a:latin typeface="Calibri"/>
              <a:ea typeface="Calibri"/>
              <a:cs typeface="Calibri"/>
              <a:sym typeface="Calibri"/>
            </a:endParaRPr>
          </a:p>
          <a:p>
            <a:pPr indent="-274320" lvl="0" marL="274320" rtl="0" algn="l">
              <a:lnSpc>
                <a:spcPct val="80000"/>
              </a:lnSpc>
              <a:spcBef>
                <a:spcPts val="600"/>
              </a:spcBef>
              <a:spcAft>
                <a:spcPts val="0"/>
              </a:spcAft>
              <a:buSzPts val="1680"/>
              <a:buNone/>
            </a:pPr>
            <a:r>
              <a:rPr lang="en-US">
                <a:solidFill>
                  <a:srgbClr val="002060"/>
                </a:solidFill>
                <a:latin typeface="Calibri"/>
                <a:ea typeface="Calibri"/>
                <a:cs typeface="Calibri"/>
                <a:sym typeface="Calibri"/>
              </a:rPr>
              <a:t>MOV @R1, B</a:t>
            </a:r>
            <a:endParaRPr>
              <a:solidFill>
                <a:srgbClr val="002060"/>
              </a:solidFill>
              <a:latin typeface="Calibri"/>
              <a:ea typeface="Calibri"/>
              <a:cs typeface="Calibri"/>
              <a:sym typeface="Calibri"/>
            </a:endParaRPr>
          </a:p>
          <a:p>
            <a:pPr indent="-274320" lvl="0" marL="274320" rtl="0" algn="l">
              <a:lnSpc>
                <a:spcPct val="80000"/>
              </a:lnSpc>
              <a:spcBef>
                <a:spcPts val="600"/>
              </a:spcBef>
              <a:spcAft>
                <a:spcPts val="0"/>
              </a:spcAft>
              <a:buSzPts val="1680"/>
              <a:buNone/>
            </a:pPr>
            <a:r>
              <a:t/>
            </a:r>
            <a:endParaRPr>
              <a:solidFill>
                <a:srgbClr val="002060"/>
              </a:solidFill>
              <a:latin typeface="Calibri"/>
              <a:ea typeface="Calibri"/>
              <a:cs typeface="Calibri"/>
              <a:sym typeface="Calibri"/>
            </a:endParaRPr>
          </a:p>
          <a:p>
            <a:pPr indent="-274320" lvl="0" marL="274320" rtl="0" algn="l">
              <a:lnSpc>
                <a:spcPct val="80000"/>
              </a:lnSpc>
              <a:spcBef>
                <a:spcPts val="600"/>
              </a:spcBef>
              <a:spcAft>
                <a:spcPts val="0"/>
              </a:spcAft>
              <a:buSzPts val="1680"/>
              <a:buNone/>
            </a:pPr>
            <a:r>
              <a:rPr lang="en-US">
                <a:solidFill>
                  <a:srgbClr val="002060"/>
                </a:solidFill>
                <a:latin typeface="Calibri"/>
                <a:ea typeface="Calibri"/>
                <a:cs typeface="Calibri"/>
                <a:sym typeface="Calibri"/>
              </a:rPr>
              <a:t>	In other word, the content of register R0 or R1 is sources or target in MOV, ADD and SUB instructions.</a:t>
            </a:r>
            <a:endParaRPr/>
          </a:p>
        </p:txBody>
      </p:sp>
      <p:sp>
        <p:nvSpPr>
          <p:cNvPr id="295" name="Google Shape;295;p2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Effect filter="fade" transition="in">
                                      <p:cBhvr>
                                        <p:cTn dur="500"/>
                                        <p:tgtEl>
                                          <p:spTgt spid="2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animEffect filter="fade" transition="in">
                                      <p:cBhvr>
                                        <p:cTn dur="500"/>
                                        <p:tgtEl>
                                          <p:spTgt spid="2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animEffect filter="fade" transition="in">
                                      <p:cBhvr>
                                        <p:cTn dur="500"/>
                                        <p:tgtEl>
                                          <p:spTgt spid="2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animEffect filter="fade" transition="in">
                                      <p:cBhvr>
                                        <p:cTn dur="500"/>
                                        <p:tgtEl>
                                          <p:spTgt spid="2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4" st="4"/>
                                            </p:txEl>
                                          </p:spTgt>
                                        </p:tgtEl>
                                        <p:attrNameLst>
                                          <p:attrName>style.visibility</p:attrName>
                                        </p:attrNameLst>
                                      </p:cBhvr>
                                      <p:to>
                                        <p:strVal val="visible"/>
                                      </p:to>
                                    </p:set>
                                    <p:animEffect filter="fade" transition="in">
                                      <p:cBhvr>
                                        <p:cTn dur="500"/>
                                        <p:tgtEl>
                                          <p:spTgt spid="2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5" st="5"/>
                                            </p:txEl>
                                          </p:spTgt>
                                        </p:tgtEl>
                                        <p:attrNameLst>
                                          <p:attrName>style.visibility</p:attrName>
                                        </p:attrNameLst>
                                      </p:cBhvr>
                                      <p:to>
                                        <p:strVal val="visible"/>
                                      </p:to>
                                    </p:set>
                                    <p:animEffect filter="fade" transition="in">
                                      <p:cBhvr>
                                        <p:cTn dur="500"/>
                                        <p:tgtEl>
                                          <p:spTgt spid="2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6" st="6"/>
                                            </p:txEl>
                                          </p:spTgt>
                                        </p:tgtEl>
                                        <p:attrNameLst>
                                          <p:attrName>style.visibility</p:attrName>
                                        </p:attrNameLst>
                                      </p:cBhvr>
                                      <p:to>
                                        <p:strVal val="visible"/>
                                      </p:to>
                                    </p:set>
                                    <p:animEffect filter="fade" transition="in">
                                      <p:cBhvr>
                                        <p:cTn dur="500"/>
                                        <p:tgtEl>
                                          <p:spTgt spid="29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1"/>
          <p:cNvSpPr txBox="1"/>
          <p:nvPr>
            <p:ph type="title"/>
          </p:nvPr>
        </p:nvSpPr>
        <p:spPr>
          <a:xfrm>
            <a:off x="457200" y="304800"/>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Indexed Addressing Mode And On-Chip ROM Access</a:t>
            </a:r>
            <a:endParaRPr/>
          </a:p>
        </p:txBody>
      </p:sp>
      <p:sp>
        <p:nvSpPr>
          <p:cNvPr id="301" name="Google Shape;301;p21"/>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680"/>
              <a:buNone/>
            </a:pPr>
            <a:r>
              <a:rPr lang="en-US">
                <a:solidFill>
                  <a:srgbClr val="002060"/>
                </a:solidFill>
                <a:latin typeface="Calibri"/>
                <a:ea typeface="Calibri"/>
                <a:cs typeface="Calibri"/>
                <a:sym typeface="Calibri"/>
              </a:rPr>
              <a:t>This mode is widely used in accessing data elements of look-up table entries located in the program  (code) space ROM at the 8051</a:t>
            </a:r>
            <a:endParaRPr/>
          </a:p>
          <a:p>
            <a:pPr indent="-274320" lvl="0" marL="274320" rtl="0" algn="l">
              <a:lnSpc>
                <a:spcPct val="80000"/>
              </a:lnSpc>
              <a:spcBef>
                <a:spcPts val="600"/>
              </a:spcBef>
              <a:spcAft>
                <a:spcPts val="0"/>
              </a:spcAft>
              <a:buSzPts val="1680"/>
              <a:buNone/>
            </a:pPr>
            <a:r>
              <a:t/>
            </a:r>
            <a:endParaRPr>
              <a:solidFill>
                <a:srgbClr val="002060"/>
              </a:solidFill>
              <a:latin typeface="Calibri"/>
              <a:ea typeface="Calibri"/>
              <a:cs typeface="Calibri"/>
              <a:sym typeface="Calibri"/>
            </a:endParaRPr>
          </a:p>
          <a:p>
            <a:pPr indent="-274320" lvl="0" marL="274320" rtl="0" algn="l">
              <a:lnSpc>
                <a:spcPct val="80000"/>
              </a:lnSpc>
              <a:spcBef>
                <a:spcPts val="600"/>
              </a:spcBef>
              <a:spcAft>
                <a:spcPts val="0"/>
              </a:spcAft>
              <a:buSzPts val="1680"/>
              <a:buNone/>
            </a:pPr>
            <a:r>
              <a:rPr lang="en-US">
                <a:solidFill>
                  <a:srgbClr val="002060"/>
                </a:solidFill>
                <a:latin typeface="Calibri"/>
                <a:ea typeface="Calibri"/>
                <a:cs typeface="Calibri"/>
                <a:sym typeface="Calibri"/>
              </a:rPr>
              <a:t>       MOVC	A,  @A+DPTR</a:t>
            </a:r>
            <a:endParaRPr/>
          </a:p>
          <a:p>
            <a:pPr indent="-274320" lvl="0" marL="274320" rtl="0" algn="l">
              <a:lnSpc>
                <a:spcPct val="80000"/>
              </a:lnSpc>
              <a:spcBef>
                <a:spcPts val="600"/>
              </a:spcBef>
              <a:spcAft>
                <a:spcPts val="0"/>
              </a:spcAft>
              <a:buSzPts val="1680"/>
              <a:buNone/>
            </a:pPr>
            <a:r>
              <a:rPr lang="en-US">
                <a:solidFill>
                  <a:srgbClr val="002060"/>
                </a:solidFill>
                <a:latin typeface="Calibri"/>
                <a:ea typeface="Calibri"/>
                <a:cs typeface="Calibri"/>
                <a:sym typeface="Calibri"/>
              </a:rPr>
              <a:t>A= content of address A + DPTR from ROM </a:t>
            </a:r>
            <a:endParaRPr/>
          </a:p>
          <a:p>
            <a:pPr indent="-274320" lvl="0" marL="274320" rtl="0" algn="l">
              <a:lnSpc>
                <a:spcPct val="80000"/>
              </a:lnSpc>
              <a:spcBef>
                <a:spcPts val="600"/>
              </a:spcBef>
              <a:spcAft>
                <a:spcPts val="0"/>
              </a:spcAft>
              <a:buSzPts val="1680"/>
              <a:buNone/>
            </a:pPr>
            <a:r>
              <a:rPr lang="en-US">
                <a:solidFill>
                  <a:srgbClr val="002060"/>
                </a:solidFill>
                <a:latin typeface="Calibri"/>
                <a:ea typeface="Calibri"/>
                <a:cs typeface="Calibri"/>
                <a:sym typeface="Calibri"/>
              </a:rPr>
              <a:t>Note:</a:t>
            </a:r>
            <a:endParaRPr/>
          </a:p>
          <a:p>
            <a:pPr indent="-274320" lvl="0" marL="274320" rtl="0" algn="l">
              <a:lnSpc>
                <a:spcPct val="80000"/>
              </a:lnSpc>
              <a:spcBef>
                <a:spcPts val="600"/>
              </a:spcBef>
              <a:spcAft>
                <a:spcPts val="0"/>
              </a:spcAft>
              <a:buSzPts val="1680"/>
              <a:buNone/>
            </a:pPr>
            <a:r>
              <a:rPr lang="en-US">
                <a:solidFill>
                  <a:srgbClr val="002060"/>
                </a:solidFill>
                <a:latin typeface="Calibri"/>
                <a:ea typeface="Calibri"/>
                <a:cs typeface="Calibri"/>
                <a:sym typeface="Calibri"/>
              </a:rPr>
              <a:t>	Because the data elements are stored in the program (code ) space ROM of the 8051, it uses the instruction MOVC instead of MOV. The “C” means code.</a:t>
            </a:r>
            <a:endParaRPr/>
          </a:p>
          <a:p>
            <a:pPr indent="-274320" lvl="0" marL="274320" rtl="0" algn="l">
              <a:lnSpc>
                <a:spcPct val="90000"/>
              </a:lnSpc>
              <a:spcBef>
                <a:spcPts val="600"/>
              </a:spcBef>
              <a:spcAft>
                <a:spcPts val="0"/>
              </a:spcAft>
              <a:buSzPts val="1960"/>
              <a:buFont typeface="Century Schoolbook"/>
              <a:buNone/>
            </a:pPr>
            <a:r>
              <a:t/>
            </a:r>
            <a:endParaRPr sz="2800">
              <a:latin typeface="Times New Roman"/>
              <a:ea typeface="Times New Roman"/>
              <a:cs typeface="Times New Roman"/>
              <a:sym typeface="Times New Roman"/>
            </a:endParaRPr>
          </a:p>
        </p:txBody>
      </p:sp>
      <p:sp>
        <p:nvSpPr>
          <p:cNvPr id="302" name="Google Shape;302;p2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2"/>
          <p:cNvSpPr txBox="1"/>
          <p:nvPr>
            <p:ph type="title"/>
          </p:nvPr>
        </p:nvSpPr>
        <p:spPr>
          <a:xfrm>
            <a:off x="457200" y="2514600"/>
            <a:ext cx="82296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75000"/>
              <a:buFont typeface="Century Schoolbook"/>
              <a:buNone/>
            </a:pPr>
            <a:br>
              <a:rPr lang="en-US"/>
            </a:br>
            <a:br>
              <a:rPr lang="en-US"/>
            </a:br>
            <a:br>
              <a:rPr lang="en-US"/>
            </a:br>
            <a:br>
              <a:rPr lang="en-US"/>
            </a:br>
            <a:br>
              <a:rPr lang="en-US"/>
            </a:br>
            <a:br>
              <a:rPr lang="en-US"/>
            </a:br>
            <a:br>
              <a:rPr lang="en-US"/>
            </a:br>
            <a:br>
              <a:rPr lang="en-US"/>
            </a:br>
            <a:br>
              <a:rPr lang="en-US"/>
            </a:br>
            <a:br>
              <a:rPr lang="en-US" sz="4000"/>
            </a:br>
            <a:endParaRPr sz="4000"/>
          </a:p>
        </p:txBody>
      </p:sp>
      <p:sp>
        <p:nvSpPr>
          <p:cNvPr id="308" name="Google Shape;308;p22"/>
          <p:cNvSpPr/>
          <p:nvPr/>
        </p:nvSpPr>
        <p:spPr>
          <a:xfrm>
            <a:off x="914400" y="2667000"/>
            <a:ext cx="9144000"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2"/>
                </a:solidFill>
                <a:latin typeface="Century Schoolbook"/>
                <a:ea typeface="Century Schoolbook"/>
                <a:cs typeface="Century Schoolbook"/>
                <a:sym typeface="Century Schoolbook"/>
              </a:rPr>
              <a:t>  </a:t>
            </a:r>
            <a:r>
              <a:rPr b="1" lang="en-US" sz="3200" cap="small">
                <a:solidFill>
                  <a:srgbClr val="002060"/>
                </a:solidFill>
                <a:latin typeface="Calibri"/>
                <a:ea typeface="Calibri"/>
                <a:cs typeface="Calibri"/>
                <a:sym typeface="Calibri"/>
              </a:rPr>
              <a:t>8051- SERIAL COMMUNICATION</a:t>
            </a:r>
            <a:endParaRPr/>
          </a:p>
          <a:p>
            <a:pPr indent="0" lvl="0" marL="0" marR="0" rtl="0" algn="l">
              <a:spcBef>
                <a:spcPts val="0"/>
              </a:spcBef>
              <a:spcAft>
                <a:spcPts val="0"/>
              </a:spcAft>
              <a:buNone/>
            </a:pPr>
            <a:r>
              <a:t/>
            </a:r>
            <a:endParaRPr b="1" sz="4000">
              <a:solidFill>
                <a:schemeClr val="dk2"/>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4000">
              <a:solidFill>
                <a:schemeClr val="dk2"/>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4000">
              <a:solidFill>
                <a:schemeClr val="dk2"/>
              </a:solidFill>
              <a:latin typeface="Century Schoolbook"/>
              <a:ea typeface="Century Schoolbook"/>
              <a:cs typeface="Century Schoolbook"/>
              <a:sym typeface="Century Schoolbook"/>
            </a:endParaRPr>
          </a:p>
        </p:txBody>
      </p:sp>
      <p:sp>
        <p:nvSpPr>
          <p:cNvPr id="309" name="Google Shape;309;p2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Basics of serial communication</a:t>
            </a:r>
            <a:endParaRPr/>
          </a:p>
        </p:txBody>
      </p:sp>
      <p:sp>
        <p:nvSpPr>
          <p:cNvPr id="315" name="Google Shape;315;p23"/>
          <p:cNvSpPr txBox="1"/>
          <p:nvPr/>
        </p:nvSpPr>
        <p:spPr>
          <a:xfrm>
            <a:off x="1187450" y="1773238"/>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16" name="Google Shape;316;p23"/>
          <p:cNvPicPr preferRelativeResize="0"/>
          <p:nvPr/>
        </p:nvPicPr>
        <p:blipFill rotWithShape="1">
          <a:blip r:embed="rId3">
            <a:alphaModFix/>
          </a:blip>
          <a:srcRect b="0" l="0" r="0" t="0"/>
          <a:stretch/>
        </p:blipFill>
        <p:spPr>
          <a:xfrm>
            <a:off x="609600" y="1524000"/>
            <a:ext cx="8001000" cy="4419600"/>
          </a:xfrm>
          <a:prstGeom prst="rect">
            <a:avLst/>
          </a:prstGeom>
          <a:noFill/>
          <a:ln>
            <a:noFill/>
          </a:ln>
        </p:spPr>
      </p:pic>
      <p:sp>
        <p:nvSpPr>
          <p:cNvPr id="317" name="Google Shape;317;p2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Types of Serial communications</a:t>
            </a:r>
            <a:endParaRPr/>
          </a:p>
        </p:txBody>
      </p:sp>
      <p:sp>
        <p:nvSpPr>
          <p:cNvPr id="323" name="Google Shape;323;p2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p:txBody>
      </p:sp>
      <p:pic>
        <p:nvPicPr>
          <p:cNvPr id="324" name="Google Shape;324;p24"/>
          <p:cNvPicPr preferRelativeResize="0"/>
          <p:nvPr/>
        </p:nvPicPr>
        <p:blipFill rotWithShape="1">
          <a:blip r:embed="rId3">
            <a:alphaModFix/>
          </a:blip>
          <a:srcRect b="0" l="0" r="0" t="0"/>
          <a:stretch/>
        </p:blipFill>
        <p:spPr>
          <a:xfrm>
            <a:off x="457200" y="1704975"/>
            <a:ext cx="8153400" cy="4314825"/>
          </a:xfrm>
          <a:prstGeom prst="rect">
            <a:avLst/>
          </a:prstGeom>
          <a:noFill/>
          <a:ln>
            <a:noFill/>
          </a:ln>
        </p:spPr>
      </p:pic>
      <p:sp>
        <p:nvSpPr>
          <p:cNvPr id="325" name="Google Shape;325;p2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Differences between Serial data transfer and Parallel data transfer</a:t>
            </a:r>
            <a:br>
              <a:rPr b="1" lang="en-US" sz="3200">
                <a:solidFill>
                  <a:srgbClr val="002060"/>
                </a:solidFill>
                <a:latin typeface="Calibri"/>
                <a:ea typeface="Calibri"/>
                <a:cs typeface="Calibri"/>
                <a:sym typeface="Calibri"/>
              </a:rPr>
            </a:br>
            <a:endParaRPr b="1" sz="3200">
              <a:solidFill>
                <a:srgbClr val="002060"/>
              </a:solidFill>
              <a:latin typeface="Calibri"/>
              <a:ea typeface="Calibri"/>
              <a:cs typeface="Calibri"/>
              <a:sym typeface="Calibri"/>
            </a:endParaRPr>
          </a:p>
        </p:txBody>
      </p:sp>
      <p:graphicFrame>
        <p:nvGraphicFramePr>
          <p:cNvPr id="331" name="Google Shape;331;p25"/>
          <p:cNvGraphicFramePr/>
          <p:nvPr/>
        </p:nvGraphicFramePr>
        <p:xfrm>
          <a:off x="838200" y="1143001"/>
          <a:ext cx="3000000" cy="3000000"/>
        </p:xfrm>
        <a:graphic>
          <a:graphicData uri="http://schemas.openxmlformats.org/drawingml/2006/table">
            <a:tbl>
              <a:tblPr bandRow="1" firstCol="1" firstRow="1">
                <a:noFill/>
                <a:tableStyleId>{E7EF83F0-923A-49F3-9FEA-85E6419B5715}</a:tableStyleId>
              </a:tblPr>
              <a:tblGrid>
                <a:gridCol w="604100"/>
                <a:gridCol w="3536150"/>
                <a:gridCol w="3403550"/>
              </a:tblGrid>
              <a:tr h="223000">
                <a:tc>
                  <a:txBody>
                    <a:bodyPr/>
                    <a:lstStyle/>
                    <a:p>
                      <a:pPr indent="0" lvl="0" marL="0" marR="0" rtl="0" algn="just">
                        <a:lnSpc>
                          <a:spcPct val="115000"/>
                        </a:lnSpc>
                        <a:spcBef>
                          <a:spcPts val="0"/>
                        </a:spcBef>
                        <a:spcAft>
                          <a:spcPts val="0"/>
                        </a:spcAft>
                        <a:buNone/>
                      </a:pPr>
                      <a:r>
                        <a:rPr lang="en-US" sz="1100" u="none" cap="none" strike="noStrike"/>
                        <a:t>S.No</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                 Serial Communication</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Parallel Communication</a:t>
                      </a:r>
                      <a:endParaRPr sz="1000" u="none" cap="none" strike="noStrike">
                        <a:latin typeface="Calibri"/>
                        <a:ea typeface="Calibri"/>
                        <a:cs typeface="Calibri"/>
                        <a:sym typeface="Calibri"/>
                      </a:endParaRPr>
                    </a:p>
                  </a:txBody>
                  <a:tcPr marT="0" marB="0" marR="64600" marL="64600"/>
                </a:tc>
              </a:tr>
              <a:tr h="445975">
                <a:tc>
                  <a:txBody>
                    <a:bodyPr/>
                    <a:lstStyle/>
                    <a:p>
                      <a:pPr indent="0" lvl="0" marL="0" marR="0" rtl="0" algn="just">
                        <a:lnSpc>
                          <a:spcPct val="115000"/>
                        </a:lnSpc>
                        <a:spcBef>
                          <a:spcPts val="0"/>
                        </a:spcBef>
                        <a:spcAft>
                          <a:spcPts val="0"/>
                        </a:spcAft>
                        <a:buNone/>
                      </a:pPr>
                      <a:r>
                        <a:rPr lang="en-US" sz="1100" u="none" cap="none" strike="noStrike"/>
                        <a:t>1</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Data is transmitted bit after the bit in a single line</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Data is transmitted simultaneously through group of lines(Bus)</a:t>
                      </a:r>
                      <a:endParaRPr sz="1000" u="none" cap="none" strike="noStrike">
                        <a:latin typeface="Calibri"/>
                        <a:ea typeface="Calibri"/>
                        <a:cs typeface="Calibri"/>
                        <a:sym typeface="Calibri"/>
                      </a:endParaRPr>
                    </a:p>
                  </a:txBody>
                  <a:tcPr marT="0" marB="0" marR="64600" marL="64600"/>
                </a:tc>
              </a:tr>
              <a:tr h="223000">
                <a:tc>
                  <a:txBody>
                    <a:bodyPr/>
                    <a:lstStyle/>
                    <a:p>
                      <a:pPr indent="0" lvl="0" marL="0" marR="0" rtl="0" algn="just">
                        <a:lnSpc>
                          <a:spcPct val="115000"/>
                        </a:lnSpc>
                        <a:spcBef>
                          <a:spcPts val="0"/>
                        </a:spcBef>
                        <a:spcAft>
                          <a:spcPts val="0"/>
                        </a:spcAft>
                        <a:buNone/>
                      </a:pPr>
                      <a:r>
                        <a:rPr lang="en-US" sz="1100" u="none" cap="none" strike="noStrike"/>
                        <a:t>2</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Data congestion takes place</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No, Data congestion</a:t>
                      </a:r>
                      <a:endParaRPr sz="1000" u="none" cap="none" strike="noStrike">
                        <a:latin typeface="Calibri"/>
                        <a:ea typeface="Calibri"/>
                        <a:cs typeface="Calibri"/>
                        <a:sym typeface="Calibri"/>
                      </a:endParaRPr>
                    </a:p>
                  </a:txBody>
                  <a:tcPr marT="0" marB="0" marR="64600" marL="64600"/>
                </a:tc>
              </a:tr>
              <a:tr h="223000">
                <a:tc>
                  <a:txBody>
                    <a:bodyPr/>
                    <a:lstStyle/>
                    <a:p>
                      <a:pPr indent="0" lvl="0" marL="0" marR="0" rtl="0" algn="just">
                        <a:lnSpc>
                          <a:spcPct val="115000"/>
                        </a:lnSpc>
                        <a:spcBef>
                          <a:spcPts val="0"/>
                        </a:spcBef>
                        <a:spcAft>
                          <a:spcPts val="0"/>
                        </a:spcAft>
                        <a:buNone/>
                      </a:pPr>
                      <a:r>
                        <a:rPr lang="en-US" sz="1100" u="none" cap="none" strike="noStrike"/>
                        <a:t>3</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Low speed transmission </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High speed transmission</a:t>
                      </a:r>
                      <a:endParaRPr sz="1000" u="none" cap="none" strike="noStrike">
                        <a:latin typeface="Calibri"/>
                        <a:ea typeface="Calibri"/>
                        <a:cs typeface="Calibri"/>
                        <a:sym typeface="Calibri"/>
                      </a:endParaRPr>
                    </a:p>
                  </a:txBody>
                  <a:tcPr marT="0" marB="0" marR="64600" marL="64600"/>
                </a:tc>
              </a:tr>
              <a:tr h="445975">
                <a:tc>
                  <a:txBody>
                    <a:bodyPr/>
                    <a:lstStyle/>
                    <a:p>
                      <a:pPr indent="0" lvl="0" marL="0" marR="0" rtl="0" algn="just">
                        <a:lnSpc>
                          <a:spcPct val="115000"/>
                        </a:lnSpc>
                        <a:spcBef>
                          <a:spcPts val="0"/>
                        </a:spcBef>
                        <a:spcAft>
                          <a:spcPts val="0"/>
                        </a:spcAft>
                        <a:buNone/>
                      </a:pPr>
                      <a:r>
                        <a:rPr lang="en-US" sz="1100" u="none" cap="none" strike="noStrike"/>
                        <a:t>4</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Implementation of serial links is not an easy task.</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Parallel data links are easily implemented in hardware</a:t>
                      </a:r>
                      <a:endParaRPr sz="1000" u="none" cap="none" strike="noStrike">
                        <a:latin typeface="Calibri"/>
                        <a:ea typeface="Calibri"/>
                        <a:cs typeface="Calibri"/>
                        <a:sym typeface="Calibri"/>
                      </a:endParaRPr>
                    </a:p>
                  </a:txBody>
                  <a:tcPr marT="0" marB="0" marR="64600" marL="64600"/>
                </a:tc>
              </a:tr>
              <a:tr h="891950">
                <a:tc>
                  <a:txBody>
                    <a:bodyPr/>
                    <a:lstStyle/>
                    <a:p>
                      <a:pPr indent="0" lvl="0" marL="0" marR="0" rtl="0" algn="just">
                        <a:lnSpc>
                          <a:spcPct val="115000"/>
                        </a:lnSpc>
                        <a:spcBef>
                          <a:spcPts val="0"/>
                        </a:spcBef>
                        <a:spcAft>
                          <a:spcPts val="0"/>
                        </a:spcAft>
                        <a:buNone/>
                      </a:pPr>
                      <a:r>
                        <a:rPr lang="en-US" sz="1100" u="none" cap="none" strike="noStrike"/>
                        <a:t>5.</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In terms of transmission channel costs such as data bus cable length, data bus buffers, interface connectors, it is less expensive</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It is more expensive</a:t>
                      </a:r>
                      <a:endParaRPr sz="1000" u="none" cap="none" strike="noStrike">
                        <a:latin typeface="Calibri"/>
                        <a:ea typeface="Calibri"/>
                        <a:cs typeface="Calibri"/>
                        <a:sym typeface="Calibri"/>
                      </a:endParaRPr>
                    </a:p>
                  </a:txBody>
                  <a:tcPr marT="0" marB="0" marR="64600" marL="64600"/>
                </a:tc>
              </a:tr>
              <a:tr h="445975">
                <a:tc>
                  <a:txBody>
                    <a:bodyPr/>
                    <a:lstStyle/>
                    <a:p>
                      <a:pPr indent="0" lvl="0" marL="0" marR="0" rtl="0" algn="just">
                        <a:lnSpc>
                          <a:spcPct val="115000"/>
                        </a:lnSpc>
                        <a:spcBef>
                          <a:spcPts val="0"/>
                        </a:spcBef>
                        <a:spcAft>
                          <a:spcPts val="0"/>
                        </a:spcAft>
                        <a:buNone/>
                      </a:pPr>
                      <a:r>
                        <a:rPr lang="en-US" sz="1100" u="none" cap="none" strike="noStrike"/>
                        <a:t>6</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No , crosstalk problem </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Crosstalk creates interference between the parallel lines.</a:t>
                      </a:r>
                      <a:endParaRPr sz="1000" u="none" cap="none" strike="noStrike">
                        <a:latin typeface="Calibri"/>
                        <a:ea typeface="Calibri"/>
                        <a:cs typeface="Calibri"/>
                        <a:sym typeface="Calibri"/>
                      </a:endParaRPr>
                    </a:p>
                  </a:txBody>
                  <a:tcPr marT="0" marB="0" marR="64600" marL="64600"/>
                </a:tc>
              </a:tr>
              <a:tr h="891950">
                <a:tc>
                  <a:txBody>
                    <a:bodyPr/>
                    <a:lstStyle/>
                    <a:p>
                      <a:pPr indent="0" lvl="0" marL="0" marR="0" rtl="0" algn="just">
                        <a:lnSpc>
                          <a:spcPct val="115000"/>
                        </a:lnSpc>
                        <a:spcBef>
                          <a:spcPts val="0"/>
                        </a:spcBef>
                        <a:spcAft>
                          <a:spcPts val="0"/>
                        </a:spcAft>
                        <a:buNone/>
                      </a:pPr>
                      <a:r>
                        <a:rPr lang="en-US" sz="1100" u="none" cap="none" strike="noStrike"/>
                        <a:t>7</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No effect of inter symbol interference and noise </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Parallel ports suffer extremely from inter-symbol interference (ISI) and noise, and therefore the data can be corrupted over long distances.</a:t>
                      </a:r>
                      <a:endParaRPr sz="1000" u="none" cap="none" strike="noStrike">
                        <a:latin typeface="Calibri"/>
                        <a:ea typeface="Calibri"/>
                        <a:cs typeface="Calibri"/>
                        <a:sym typeface="Calibri"/>
                      </a:endParaRPr>
                    </a:p>
                  </a:txBody>
                  <a:tcPr marT="0" marB="0" marR="64600" marL="64600"/>
                </a:tc>
              </a:tr>
              <a:tr h="580625">
                <a:tc>
                  <a:txBody>
                    <a:bodyPr/>
                    <a:lstStyle/>
                    <a:p>
                      <a:pPr indent="0" lvl="0" marL="0" marR="0" rtl="0" algn="just">
                        <a:lnSpc>
                          <a:spcPct val="115000"/>
                        </a:lnSpc>
                        <a:spcBef>
                          <a:spcPts val="0"/>
                        </a:spcBef>
                        <a:spcAft>
                          <a:spcPts val="0"/>
                        </a:spcAft>
                        <a:buNone/>
                      </a:pPr>
                      <a:r>
                        <a:rPr lang="en-US" sz="1100" u="none" cap="none" strike="noStrike"/>
                        <a:t>8</a:t>
                      </a:r>
                      <a:endParaRPr sz="1000" u="none" cap="none" strike="noStrike"/>
                    </a:p>
                    <a:p>
                      <a:pPr indent="0" lvl="0" marL="0" marR="0" rtl="0" algn="just">
                        <a:lnSpc>
                          <a:spcPct val="115000"/>
                        </a:lnSpc>
                        <a:spcBef>
                          <a:spcPts val="1000"/>
                        </a:spcBef>
                        <a:spcAft>
                          <a:spcPts val="0"/>
                        </a:spcAft>
                        <a:buNone/>
                      </a:pPr>
                      <a:r>
                        <a:rPr lang="en-US" sz="1100" u="none" cap="none" strike="noStrike"/>
                        <a:t> </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The bandwidth of serial wires is much higher.</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The bandwidth of parallel wires is much lower.</a:t>
                      </a:r>
                      <a:endParaRPr sz="1000" u="none" cap="none" strike="noStrike">
                        <a:latin typeface="Calibri"/>
                        <a:ea typeface="Calibri"/>
                        <a:cs typeface="Calibri"/>
                        <a:sym typeface="Calibri"/>
                      </a:endParaRPr>
                    </a:p>
                  </a:txBody>
                  <a:tcPr marT="0" marB="0" marR="64600" marL="64600"/>
                </a:tc>
              </a:tr>
              <a:tr h="668975">
                <a:tc>
                  <a:txBody>
                    <a:bodyPr/>
                    <a:lstStyle/>
                    <a:p>
                      <a:pPr indent="0" lvl="0" marL="0" marR="0" rtl="0" algn="just">
                        <a:lnSpc>
                          <a:spcPct val="115000"/>
                        </a:lnSpc>
                        <a:spcBef>
                          <a:spcPts val="0"/>
                        </a:spcBef>
                        <a:spcAft>
                          <a:spcPts val="0"/>
                        </a:spcAft>
                        <a:buNone/>
                      </a:pPr>
                      <a:r>
                        <a:rPr lang="en-US" sz="1100" u="none" cap="none" strike="noStrike"/>
                        <a:t>9</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Serial interface is more flexible to upgrade</a:t>
                      </a:r>
                      <a:r>
                        <a:rPr lang="en-US" sz="1000" u="none" cap="none" strike="noStrike"/>
                        <a:t> , </a:t>
                      </a:r>
                      <a:r>
                        <a:rPr lang="en-US" sz="1100" u="none" cap="none" strike="noStrike"/>
                        <a:t>without changing the hardware</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Parallel data transfer mechanism  rely on hardware resources and hence not flexible  to upgrade.</a:t>
                      </a:r>
                      <a:endParaRPr sz="1000" u="none" cap="none" strike="noStrike">
                        <a:latin typeface="Calibri"/>
                        <a:ea typeface="Calibri"/>
                        <a:cs typeface="Calibri"/>
                        <a:sym typeface="Calibri"/>
                      </a:endParaRPr>
                    </a:p>
                  </a:txBody>
                  <a:tcPr marT="0" marB="0" marR="64600" marL="64600"/>
                </a:tc>
              </a:tr>
              <a:tr h="445975">
                <a:tc>
                  <a:txBody>
                    <a:bodyPr/>
                    <a:lstStyle/>
                    <a:p>
                      <a:pPr indent="0" lvl="0" marL="0" marR="0" rtl="0" algn="just">
                        <a:lnSpc>
                          <a:spcPct val="115000"/>
                        </a:lnSpc>
                        <a:spcBef>
                          <a:spcPts val="0"/>
                        </a:spcBef>
                        <a:spcAft>
                          <a:spcPts val="0"/>
                        </a:spcAft>
                        <a:buNone/>
                      </a:pPr>
                      <a:r>
                        <a:rPr lang="en-US" sz="1100" u="none" cap="none" strike="noStrike"/>
                        <a:t>10</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Serial  communication work effectively even at  high frequencies.</a:t>
                      </a:r>
                      <a:endParaRPr sz="1000" u="none" cap="none" strike="noStrike">
                        <a:latin typeface="Calibri"/>
                        <a:ea typeface="Calibri"/>
                        <a:cs typeface="Calibri"/>
                        <a:sym typeface="Calibri"/>
                      </a:endParaRPr>
                    </a:p>
                  </a:txBody>
                  <a:tcPr marT="0" marB="0" marR="64600" marL="64600"/>
                </a:tc>
                <a:tc>
                  <a:txBody>
                    <a:bodyPr/>
                    <a:lstStyle/>
                    <a:p>
                      <a:pPr indent="0" lvl="0" marL="0" marR="0" rtl="0" algn="just">
                        <a:lnSpc>
                          <a:spcPct val="115000"/>
                        </a:lnSpc>
                        <a:spcBef>
                          <a:spcPts val="0"/>
                        </a:spcBef>
                        <a:spcAft>
                          <a:spcPts val="0"/>
                        </a:spcAft>
                        <a:buNone/>
                      </a:pPr>
                      <a:r>
                        <a:rPr lang="en-US" sz="1100" u="none" cap="none" strike="noStrike"/>
                        <a:t>Parallel buses are hard to run at high frequencies.</a:t>
                      </a:r>
                      <a:endParaRPr sz="1000" u="none" cap="none" strike="noStrike">
                        <a:latin typeface="Calibri"/>
                        <a:ea typeface="Calibri"/>
                        <a:cs typeface="Calibri"/>
                        <a:sym typeface="Calibri"/>
                      </a:endParaRPr>
                    </a:p>
                  </a:txBody>
                  <a:tcPr marT="0" marB="0" marR="64600" marL="64600"/>
                </a:tc>
              </a:tr>
            </a:tbl>
          </a:graphicData>
        </a:graphic>
      </p:graphicFrame>
      <p:sp>
        <p:nvSpPr>
          <p:cNvPr id="332" name="Google Shape;332;p2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entury Schoolbook"/>
              <a:buNone/>
            </a:pPr>
            <a:r>
              <a:rPr lang="en-US" sz="3200"/>
              <a:t> </a:t>
            </a:r>
            <a:br>
              <a:rPr lang="en-US" sz="3200"/>
            </a:br>
            <a:r>
              <a:rPr b="1" lang="en-US" sz="3600">
                <a:solidFill>
                  <a:srgbClr val="002060"/>
                </a:solidFill>
                <a:latin typeface="Calibri"/>
                <a:ea typeface="Calibri"/>
                <a:cs typeface="Calibri"/>
                <a:sym typeface="Calibri"/>
              </a:rPr>
              <a:t>SERIAL COMMUNICATION IN 8051 MICROCONTROLLER</a:t>
            </a:r>
            <a:endParaRPr/>
          </a:p>
        </p:txBody>
      </p:sp>
      <p:sp>
        <p:nvSpPr>
          <p:cNvPr id="338" name="Google Shape;338;p26"/>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solidFill>
                  <a:srgbClr val="002060"/>
                </a:solidFill>
                <a:latin typeface="Calibri"/>
                <a:ea typeface="Calibri"/>
                <a:cs typeface="Calibri"/>
                <a:sym typeface="Calibri"/>
              </a:rPr>
              <a:t>The 8051 has two pins for transferring and receiving data by serial communication.</a:t>
            </a:r>
            <a:endParaRPr/>
          </a:p>
          <a:p>
            <a:pPr indent="-274320" lvl="0" marL="274320" rtl="0" algn="l">
              <a:spcBef>
                <a:spcPts val="600"/>
              </a:spcBef>
              <a:spcAft>
                <a:spcPts val="0"/>
              </a:spcAft>
              <a:buSzPts val="1680"/>
              <a:buChar char="🞆"/>
            </a:pPr>
            <a:r>
              <a:rPr lang="en-US">
                <a:solidFill>
                  <a:srgbClr val="002060"/>
                </a:solidFill>
                <a:latin typeface="Calibri"/>
                <a:ea typeface="Calibri"/>
                <a:cs typeface="Calibri"/>
                <a:sym typeface="Calibri"/>
              </a:rPr>
              <a:t>These two pins are part of the Port3(P3.0 &amp;P3.1).</a:t>
            </a:r>
            <a:endParaRPr/>
          </a:p>
          <a:p>
            <a:pPr indent="-274320" lvl="0" marL="274320" rtl="0" algn="l">
              <a:spcBef>
                <a:spcPts val="600"/>
              </a:spcBef>
              <a:spcAft>
                <a:spcPts val="0"/>
              </a:spcAft>
              <a:buSzPts val="1680"/>
              <a:buChar char="🞆"/>
            </a:pPr>
            <a:r>
              <a:rPr lang="en-US">
                <a:solidFill>
                  <a:srgbClr val="002060"/>
                </a:solidFill>
                <a:latin typeface="Calibri"/>
                <a:ea typeface="Calibri"/>
                <a:cs typeface="Calibri"/>
                <a:sym typeface="Calibri"/>
              </a:rPr>
              <a:t>Serial communication is controlled by an 8-bit register called SCON register, it is a bit addressable register.</a:t>
            </a:r>
            <a:endParaRPr/>
          </a:p>
          <a:p>
            <a:pPr indent="-274320" lvl="0" marL="274320" rtl="0" algn="l">
              <a:spcBef>
                <a:spcPts val="600"/>
              </a:spcBef>
              <a:spcAft>
                <a:spcPts val="0"/>
              </a:spcAft>
              <a:buSzPts val="1680"/>
              <a:buChar char="🞆"/>
            </a:pPr>
            <a:r>
              <a:rPr b="1" lang="en-US">
                <a:solidFill>
                  <a:srgbClr val="002060"/>
                </a:solidFill>
                <a:latin typeface="Calibri"/>
                <a:ea typeface="Calibri"/>
                <a:cs typeface="Calibri"/>
                <a:sym typeface="Calibri"/>
              </a:rPr>
              <a:t>SCON (Serial control) register :</a:t>
            </a:r>
            <a:endParaRPr/>
          </a:p>
          <a:p>
            <a:pPr indent="-274320" lvl="0" marL="274320" rtl="0" algn="l">
              <a:spcBef>
                <a:spcPts val="600"/>
              </a:spcBef>
              <a:spcAft>
                <a:spcPts val="0"/>
              </a:spcAft>
              <a:buSzPts val="1680"/>
              <a:buChar char="🞆"/>
            </a:pPr>
            <a:r>
              <a:rPr lang="en-US">
                <a:solidFill>
                  <a:srgbClr val="002060"/>
                </a:solidFill>
                <a:latin typeface="Calibri"/>
                <a:ea typeface="Calibri"/>
                <a:cs typeface="Calibri"/>
                <a:sym typeface="Calibri"/>
              </a:rPr>
              <a:t>The SCON register is an 8-bit register used to program the start bit, stop bit, and data bits of data framing, among other things.</a:t>
            </a:r>
            <a:endParaRPr/>
          </a:p>
          <a:p>
            <a:pPr indent="0" lvl="0" marL="0" rtl="0" algn="l">
              <a:spcBef>
                <a:spcPts val="600"/>
              </a:spcBef>
              <a:spcAft>
                <a:spcPts val="0"/>
              </a:spcAft>
              <a:buSzPts val="1680"/>
              <a:buNone/>
            </a:pPr>
            <a:r>
              <a:t/>
            </a:r>
            <a:endParaRPr b="1">
              <a:solidFill>
                <a:srgbClr val="002060"/>
              </a:solidFill>
              <a:latin typeface="Calibri"/>
              <a:ea typeface="Calibri"/>
              <a:cs typeface="Calibri"/>
              <a:sym typeface="Calibri"/>
            </a:endParaRPr>
          </a:p>
        </p:txBody>
      </p:sp>
      <p:sp>
        <p:nvSpPr>
          <p:cNvPr id="339" name="Google Shape;339;p2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40" name="Google Shape;340;p26"/>
          <p:cNvPicPr preferRelativeResize="0"/>
          <p:nvPr/>
        </p:nvPicPr>
        <p:blipFill rotWithShape="1">
          <a:blip r:embed="rId3">
            <a:alphaModFix/>
          </a:blip>
          <a:srcRect b="0" l="0" r="0" t="0"/>
          <a:stretch/>
        </p:blipFill>
        <p:spPr>
          <a:xfrm>
            <a:off x="609600" y="4873752"/>
            <a:ext cx="7620000" cy="1600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SCON (Serial control) register</a:t>
            </a:r>
            <a:endParaRPr/>
          </a:p>
        </p:txBody>
      </p:sp>
      <p:graphicFrame>
        <p:nvGraphicFramePr>
          <p:cNvPr id="346" name="Google Shape;346;p27"/>
          <p:cNvGraphicFramePr/>
          <p:nvPr/>
        </p:nvGraphicFramePr>
        <p:xfrm>
          <a:off x="685800" y="2057400"/>
          <a:ext cx="3000000" cy="3000000"/>
        </p:xfrm>
        <a:graphic>
          <a:graphicData uri="http://schemas.openxmlformats.org/drawingml/2006/table">
            <a:tbl>
              <a:tblPr bandRow="1" firstCol="1" firstRow="1">
                <a:noFill/>
                <a:tableStyleId>{E7EF83F0-923A-49F3-9FEA-85E6419B5715}</a:tableStyleId>
              </a:tblPr>
              <a:tblGrid>
                <a:gridCol w="1343125"/>
                <a:gridCol w="2238550"/>
                <a:gridCol w="3861525"/>
              </a:tblGrid>
              <a:tr h="675050">
                <a:tc>
                  <a:txBody>
                    <a:bodyPr/>
                    <a:lstStyle/>
                    <a:p>
                      <a:pPr indent="0" lvl="0" marL="0" marR="0" rtl="0" algn="just">
                        <a:lnSpc>
                          <a:spcPct val="150000"/>
                        </a:lnSpc>
                        <a:spcBef>
                          <a:spcPts val="0"/>
                        </a:spcBef>
                        <a:spcAft>
                          <a:spcPts val="0"/>
                        </a:spcAft>
                        <a:buNone/>
                      </a:pPr>
                      <a:r>
                        <a:rPr lang="en-US" sz="1200" u="none" cap="none" strike="noStrike"/>
                        <a:t>SM0</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SCON.7</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Serial port mode selector</a:t>
                      </a:r>
                      <a:endParaRPr sz="1100" u="none" cap="none" strike="noStrike">
                        <a:latin typeface="Calibri"/>
                        <a:ea typeface="Calibri"/>
                        <a:cs typeface="Calibri"/>
                        <a:sym typeface="Calibri"/>
                      </a:endParaRPr>
                    </a:p>
                  </a:txBody>
                  <a:tcPr marT="0" marB="0" marR="68575" marL="68575"/>
                </a:tc>
              </a:tr>
              <a:tr h="320250">
                <a:tc>
                  <a:txBody>
                    <a:bodyPr/>
                    <a:lstStyle/>
                    <a:p>
                      <a:pPr indent="0" lvl="0" marL="0" marR="0" rtl="0" algn="just">
                        <a:lnSpc>
                          <a:spcPct val="150000"/>
                        </a:lnSpc>
                        <a:spcBef>
                          <a:spcPts val="0"/>
                        </a:spcBef>
                        <a:spcAft>
                          <a:spcPts val="0"/>
                        </a:spcAft>
                        <a:buNone/>
                      </a:pPr>
                      <a:r>
                        <a:rPr lang="en-US" sz="1200" u="none" cap="none" strike="noStrike"/>
                        <a:t>SM1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SCON.6</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Serial port mode selector</a:t>
                      </a:r>
                      <a:endParaRPr sz="1100" u="none" cap="none" strike="noStrike">
                        <a:latin typeface="Calibri"/>
                        <a:ea typeface="Calibri"/>
                        <a:cs typeface="Calibri"/>
                        <a:sym typeface="Calibri"/>
                      </a:endParaRPr>
                    </a:p>
                  </a:txBody>
                  <a:tcPr marT="0" marB="0" marR="68575" marL="68575"/>
                </a:tc>
              </a:tr>
              <a:tr h="640500">
                <a:tc>
                  <a:txBody>
                    <a:bodyPr/>
                    <a:lstStyle/>
                    <a:p>
                      <a:pPr indent="0" lvl="0" marL="0" marR="0" rtl="0" algn="just">
                        <a:lnSpc>
                          <a:spcPct val="150000"/>
                        </a:lnSpc>
                        <a:spcBef>
                          <a:spcPts val="0"/>
                        </a:spcBef>
                        <a:spcAft>
                          <a:spcPts val="0"/>
                        </a:spcAft>
                        <a:buNone/>
                      </a:pPr>
                      <a:r>
                        <a:rPr lang="en-US" sz="1200" u="none" cap="none" strike="noStrike"/>
                        <a:t>SM2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SCON.5</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Used for multiprocessor mode communication (not applicable for 8051)</a:t>
                      </a:r>
                      <a:endParaRPr sz="1100" u="none" cap="none" strike="noStrike">
                        <a:latin typeface="Calibri"/>
                        <a:ea typeface="Calibri"/>
                        <a:cs typeface="Calibri"/>
                        <a:sym typeface="Calibri"/>
                      </a:endParaRPr>
                    </a:p>
                  </a:txBody>
                  <a:tcPr marT="0" marB="0" marR="68575" marL="68575"/>
                </a:tc>
              </a:tr>
              <a:tr h="640500">
                <a:tc>
                  <a:txBody>
                    <a:bodyPr/>
                    <a:lstStyle/>
                    <a:p>
                      <a:pPr indent="0" lvl="0" marL="0" marR="0" rtl="0" algn="just">
                        <a:lnSpc>
                          <a:spcPct val="150000"/>
                        </a:lnSpc>
                        <a:spcBef>
                          <a:spcPts val="0"/>
                        </a:spcBef>
                        <a:spcAft>
                          <a:spcPts val="0"/>
                        </a:spcAft>
                        <a:buNone/>
                      </a:pPr>
                      <a:r>
                        <a:rPr lang="en-US" sz="1200" u="none" cap="none" strike="noStrike"/>
                        <a:t>REN</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SCON.4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Receive enable. Set or cleared by making this bit either 1 or 0 foe enable /disable reception.</a:t>
                      </a:r>
                      <a:endParaRPr sz="1100" u="none" cap="none" strike="noStrike">
                        <a:latin typeface="Calibri"/>
                        <a:ea typeface="Calibri"/>
                        <a:cs typeface="Calibri"/>
                        <a:sym typeface="Calibri"/>
                      </a:endParaRPr>
                    </a:p>
                  </a:txBody>
                  <a:tcPr marT="0" marB="0" marR="68575" marL="68575"/>
                </a:tc>
              </a:tr>
              <a:tr h="320250">
                <a:tc>
                  <a:txBody>
                    <a:bodyPr/>
                    <a:lstStyle/>
                    <a:p>
                      <a:pPr indent="0" lvl="0" marL="0" marR="0" rtl="0" algn="just">
                        <a:lnSpc>
                          <a:spcPct val="150000"/>
                        </a:lnSpc>
                        <a:spcBef>
                          <a:spcPts val="0"/>
                        </a:spcBef>
                        <a:spcAft>
                          <a:spcPts val="0"/>
                        </a:spcAft>
                        <a:buNone/>
                      </a:pPr>
                      <a:r>
                        <a:rPr lang="en-US" sz="1200" u="none" cap="none" strike="noStrike"/>
                        <a:t>TB8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SCON.3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9</a:t>
                      </a:r>
                      <a:r>
                        <a:rPr baseline="30000" lang="en-US" sz="1200" u="none" cap="none" strike="noStrike"/>
                        <a:t>th</a:t>
                      </a:r>
                      <a:r>
                        <a:rPr lang="en-US" sz="1200" u="none" cap="none" strike="noStrike"/>
                        <a:t> data bit transmitted in modes 2 and 3 (not widely used)</a:t>
                      </a:r>
                      <a:endParaRPr sz="1100" u="none" cap="none" strike="noStrike">
                        <a:latin typeface="Calibri"/>
                        <a:ea typeface="Calibri"/>
                        <a:cs typeface="Calibri"/>
                        <a:sym typeface="Calibri"/>
                      </a:endParaRPr>
                    </a:p>
                  </a:txBody>
                  <a:tcPr marT="0" marB="0" marR="68575" marL="68575"/>
                </a:tc>
              </a:tr>
              <a:tr h="960775">
                <a:tc>
                  <a:txBody>
                    <a:bodyPr/>
                    <a:lstStyle/>
                    <a:p>
                      <a:pPr indent="0" lvl="0" marL="0" marR="0" rtl="0" algn="just">
                        <a:lnSpc>
                          <a:spcPct val="150000"/>
                        </a:lnSpc>
                        <a:spcBef>
                          <a:spcPts val="0"/>
                        </a:spcBef>
                        <a:spcAft>
                          <a:spcPts val="0"/>
                        </a:spcAft>
                        <a:buNone/>
                      </a:pPr>
                      <a:r>
                        <a:rPr lang="en-US" sz="1200" u="none" cap="none" strike="noStrike"/>
                        <a:t>RB8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SCON.2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9</a:t>
                      </a:r>
                      <a:r>
                        <a:rPr baseline="30000" lang="en-US" sz="1200" u="none" cap="none" strike="noStrike"/>
                        <a:t>th</a:t>
                      </a:r>
                      <a:r>
                        <a:rPr lang="en-US" sz="1200" u="none" cap="none" strike="noStrike"/>
                        <a:t> data bit received in modes 2 and 3.it is not used in mode 0 &amp; mode 1.If SM2 = 0 RB8 is the  stop bit . (not widely used)</a:t>
                      </a:r>
                      <a:endParaRPr sz="1100" u="none" cap="none" strike="noStrike">
                        <a:latin typeface="Calibri"/>
                        <a:ea typeface="Calibri"/>
                        <a:cs typeface="Calibri"/>
                        <a:sym typeface="Calibri"/>
                      </a:endParaRPr>
                    </a:p>
                  </a:txBody>
                  <a:tcPr marT="0" marB="0" marR="68575" marL="68575"/>
                </a:tc>
              </a:tr>
              <a:tr h="320250">
                <a:tc>
                  <a:txBody>
                    <a:bodyPr/>
                    <a:lstStyle/>
                    <a:p>
                      <a:pPr indent="0" lvl="0" marL="0" marR="0" rtl="0" algn="just">
                        <a:lnSpc>
                          <a:spcPct val="150000"/>
                        </a:lnSpc>
                        <a:spcBef>
                          <a:spcPts val="0"/>
                        </a:spcBef>
                        <a:spcAft>
                          <a:spcPts val="0"/>
                        </a:spcAft>
                        <a:buNone/>
                      </a:pPr>
                      <a:r>
                        <a:rPr lang="en-US" sz="1200" u="none" cap="none" strike="noStrike"/>
                        <a:t>TI</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SCON.1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Transmit interrupt flag</a:t>
                      </a:r>
                      <a:endParaRPr sz="1100" u="none" cap="none" strike="noStrike">
                        <a:latin typeface="Calibri"/>
                        <a:ea typeface="Calibri"/>
                        <a:cs typeface="Calibri"/>
                        <a:sym typeface="Calibri"/>
                      </a:endParaRPr>
                    </a:p>
                  </a:txBody>
                  <a:tcPr marT="0" marB="0" marR="68575" marL="68575"/>
                </a:tc>
              </a:tr>
              <a:tr h="320250">
                <a:tc>
                  <a:txBody>
                    <a:bodyPr/>
                    <a:lstStyle/>
                    <a:p>
                      <a:pPr indent="0" lvl="0" marL="0" marR="0" rtl="0" algn="just">
                        <a:lnSpc>
                          <a:spcPct val="150000"/>
                        </a:lnSpc>
                        <a:spcBef>
                          <a:spcPts val="0"/>
                        </a:spcBef>
                        <a:spcAft>
                          <a:spcPts val="0"/>
                        </a:spcAft>
                        <a:buNone/>
                      </a:pPr>
                      <a:r>
                        <a:rPr lang="en-US" sz="1200" u="none" cap="none" strike="noStrike"/>
                        <a:t>RI</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SCON.0</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Receive interrupt flag.</a:t>
                      </a:r>
                      <a:endParaRPr sz="1100" u="none" cap="none" strike="noStrike">
                        <a:latin typeface="Calibri"/>
                        <a:ea typeface="Calibri"/>
                        <a:cs typeface="Calibri"/>
                        <a:sym typeface="Calibri"/>
                      </a:endParaRPr>
                    </a:p>
                  </a:txBody>
                  <a:tcPr marT="0" marB="0" marR="68575" marL="68575"/>
                </a:tc>
              </a:tr>
            </a:tbl>
          </a:graphicData>
        </a:graphic>
      </p:graphicFrame>
      <p:sp>
        <p:nvSpPr>
          <p:cNvPr id="347" name="Google Shape;347;p2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SBUF register</a:t>
            </a:r>
            <a:endParaRPr/>
          </a:p>
        </p:txBody>
      </p:sp>
      <p:sp>
        <p:nvSpPr>
          <p:cNvPr id="353" name="Google Shape;353;p28"/>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lang="en-US">
                <a:solidFill>
                  <a:srgbClr val="002060"/>
                </a:solidFill>
                <a:latin typeface="Calibri"/>
                <a:ea typeface="Calibri"/>
                <a:cs typeface="Calibri"/>
                <a:sym typeface="Calibri"/>
              </a:rPr>
              <a:t>SBUF is an 8-bit register used solely for serial communication in the 8051. </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For a byte of data to be transferred via the TxD line, it must be placed in the SBUF register.</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 Similarly, SBUF holds the byte of data when it is received by the 8051 ‘s RxD line. </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SBUF can be accessed like any other register in the 8051. </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Look at the following examples of how this register is accessed:</a:t>
            </a:r>
            <a:endParaRPr/>
          </a:p>
        </p:txBody>
      </p:sp>
      <p:sp>
        <p:nvSpPr>
          <p:cNvPr id="354" name="Google Shape;354;p2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55" name="Google Shape;355;p28"/>
          <p:cNvPicPr preferRelativeResize="0"/>
          <p:nvPr/>
        </p:nvPicPr>
        <p:blipFill rotWithShape="1">
          <a:blip r:embed="rId3">
            <a:alphaModFix/>
          </a:blip>
          <a:srcRect b="0" l="0" r="0" t="0"/>
          <a:stretch/>
        </p:blipFill>
        <p:spPr>
          <a:xfrm>
            <a:off x="1892472" y="5251600"/>
            <a:ext cx="6032327" cy="122235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SBUF register</a:t>
            </a:r>
            <a:endParaRPr sz="3200"/>
          </a:p>
        </p:txBody>
      </p:sp>
      <p:sp>
        <p:nvSpPr>
          <p:cNvPr id="361" name="Google Shape;361;p29"/>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lang="en-US">
                <a:solidFill>
                  <a:srgbClr val="002060"/>
                </a:solidFill>
                <a:latin typeface="Calibri"/>
                <a:ea typeface="Calibri"/>
                <a:cs typeface="Calibri"/>
                <a:sym typeface="Calibri"/>
              </a:rPr>
              <a:t>The moment a byte is written into SBUF, it is framed with the start and stop bits and transferred serially via the TxD pin. </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Similarly, when the bits are received serially via RxD, the 8051 deframes it by eliminating the stop and start bits, making a byte out of the data received, and then placing it in the SBUF.</a:t>
            </a:r>
            <a:endParaRPr/>
          </a:p>
        </p:txBody>
      </p:sp>
      <p:sp>
        <p:nvSpPr>
          <p:cNvPr id="362" name="Google Shape;362;p2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Interrupt Structure</a:t>
            </a:r>
            <a:endParaRPr/>
          </a:p>
        </p:txBody>
      </p:sp>
      <p:sp>
        <p:nvSpPr>
          <p:cNvPr id="155" name="Google Shape;155;p3"/>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lang="en-US">
                <a:solidFill>
                  <a:srgbClr val="002060"/>
                </a:solidFill>
                <a:latin typeface="Calibri"/>
                <a:ea typeface="Calibri"/>
                <a:cs typeface="Calibri"/>
                <a:sym typeface="Calibri"/>
              </a:rPr>
              <a:t>After executing the RETI the microcontroller returns to the place where it was interrupted.</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The 8051 microcontroller has  FIVE interrupts in addition to Reset. They are :</a:t>
            </a:r>
            <a:endParaRPr/>
          </a:p>
          <a:p>
            <a:pPr indent="-274320" lvl="1" marL="640080" rtl="0" algn="just">
              <a:spcBef>
                <a:spcPts val="440"/>
              </a:spcBef>
              <a:spcAft>
                <a:spcPts val="0"/>
              </a:spcAft>
              <a:buSzPts val="1760"/>
              <a:buChar char="⚫"/>
            </a:pPr>
            <a:r>
              <a:rPr lang="en-US" sz="2200">
                <a:solidFill>
                  <a:srgbClr val="002060"/>
                </a:solidFill>
                <a:latin typeface="Calibri"/>
                <a:ea typeface="Calibri"/>
                <a:cs typeface="Calibri"/>
                <a:sym typeface="Calibri"/>
              </a:rPr>
              <a:t>Timer 0 overflow  Interrupt</a:t>
            </a:r>
            <a:endParaRPr/>
          </a:p>
          <a:p>
            <a:pPr indent="-274320" lvl="1" marL="640080" rtl="0" algn="just">
              <a:spcBef>
                <a:spcPts val="440"/>
              </a:spcBef>
              <a:spcAft>
                <a:spcPts val="0"/>
              </a:spcAft>
              <a:buSzPts val="1760"/>
              <a:buChar char="⚫"/>
            </a:pPr>
            <a:r>
              <a:rPr lang="en-US" sz="2200">
                <a:solidFill>
                  <a:srgbClr val="002060"/>
                </a:solidFill>
                <a:latin typeface="Calibri"/>
                <a:ea typeface="Calibri"/>
                <a:cs typeface="Calibri"/>
                <a:sym typeface="Calibri"/>
              </a:rPr>
              <a:t>Timer 1 overflow Interrupt</a:t>
            </a:r>
            <a:endParaRPr/>
          </a:p>
          <a:p>
            <a:pPr indent="-274320" lvl="1" marL="640080" rtl="0" algn="just">
              <a:spcBef>
                <a:spcPts val="440"/>
              </a:spcBef>
              <a:spcAft>
                <a:spcPts val="0"/>
              </a:spcAft>
              <a:buSzPts val="1760"/>
              <a:buChar char="⚫"/>
            </a:pPr>
            <a:r>
              <a:rPr lang="en-US" sz="2200">
                <a:solidFill>
                  <a:srgbClr val="002060"/>
                </a:solidFill>
                <a:latin typeface="Calibri"/>
                <a:ea typeface="Calibri"/>
                <a:cs typeface="Calibri"/>
                <a:sym typeface="Calibri"/>
              </a:rPr>
              <a:t>External Interrupt 0 (INT0)</a:t>
            </a:r>
            <a:endParaRPr/>
          </a:p>
          <a:p>
            <a:pPr indent="-274320" lvl="1" marL="640080" rtl="0" algn="just">
              <a:spcBef>
                <a:spcPts val="440"/>
              </a:spcBef>
              <a:spcAft>
                <a:spcPts val="0"/>
              </a:spcAft>
              <a:buSzPts val="1760"/>
              <a:buChar char="⚫"/>
            </a:pPr>
            <a:r>
              <a:rPr lang="en-US" sz="2200">
                <a:solidFill>
                  <a:srgbClr val="002060"/>
                </a:solidFill>
                <a:latin typeface="Calibri"/>
                <a:ea typeface="Calibri"/>
                <a:cs typeface="Calibri"/>
                <a:sym typeface="Calibri"/>
              </a:rPr>
              <a:t>External Interrupt 1 (INT1)</a:t>
            </a:r>
            <a:endParaRPr/>
          </a:p>
          <a:p>
            <a:pPr indent="-274320" lvl="1" marL="640080" rtl="0" algn="just">
              <a:spcBef>
                <a:spcPts val="440"/>
              </a:spcBef>
              <a:spcAft>
                <a:spcPts val="0"/>
              </a:spcAft>
              <a:buSzPts val="1760"/>
              <a:buChar char="⚫"/>
            </a:pPr>
            <a:r>
              <a:rPr lang="en-US" sz="2200">
                <a:solidFill>
                  <a:srgbClr val="002060"/>
                </a:solidFill>
                <a:latin typeface="Calibri"/>
                <a:ea typeface="Calibri"/>
                <a:cs typeface="Calibri"/>
                <a:sym typeface="Calibri"/>
              </a:rPr>
              <a:t>Serial port events Interrupt.</a:t>
            </a:r>
            <a:endParaRPr/>
          </a:p>
          <a:p>
            <a:pPr indent="-162560" lvl="1" marL="640080" rtl="0" algn="l">
              <a:spcBef>
                <a:spcPts val="440"/>
              </a:spcBef>
              <a:spcAft>
                <a:spcPts val="0"/>
              </a:spcAft>
              <a:buSzPts val="1760"/>
              <a:buNone/>
            </a:pPr>
            <a:r>
              <a:t/>
            </a:r>
            <a:endParaRPr sz="2200">
              <a:solidFill>
                <a:srgbClr val="002060"/>
              </a:solidFill>
              <a:latin typeface="Calibri"/>
              <a:ea typeface="Calibri"/>
              <a:cs typeface="Calibri"/>
              <a:sym typeface="Calibri"/>
            </a:endParaRPr>
          </a:p>
          <a:p>
            <a:pPr indent="-167640" lvl="0" marL="274320" rtl="0" algn="l">
              <a:spcBef>
                <a:spcPts val="600"/>
              </a:spcBef>
              <a:spcAft>
                <a:spcPts val="0"/>
              </a:spcAft>
              <a:buSzPts val="1680"/>
              <a:buNone/>
            </a:pPr>
            <a:r>
              <a:t/>
            </a:r>
            <a:endParaRPr/>
          </a:p>
        </p:txBody>
      </p:sp>
      <p:sp>
        <p:nvSpPr>
          <p:cNvPr id="156" name="Google Shape;156;p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SCON (Serial control) register</a:t>
            </a:r>
            <a:endParaRPr/>
          </a:p>
        </p:txBody>
      </p:sp>
      <p:sp>
        <p:nvSpPr>
          <p:cNvPr id="368" name="Google Shape;368;p30"/>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b="1" lang="en-US">
                <a:solidFill>
                  <a:srgbClr val="002060"/>
                </a:solidFill>
                <a:latin typeface="Calibri"/>
                <a:ea typeface="Calibri"/>
                <a:cs typeface="Calibri"/>
                <a:sym typeface="Calibri"/>
              </a:rPr>
              <a:t>SM0, SM1 : </a:t>
            </a:r>
            <a:r>
              <a:rPr lang="en-US">
                <a:solidFill>
                  <a:srgbClr val="002060"/>
                </a:solidFill>
                <a:latin typeface="Calibri"/>
                <a:ea typeface="Calibri"/>
                <a:cs typeface="Calibri"/>
                <a:sym typeface="Calibri"/>
              </a:rPr>
              <a:t>These two bits of SCON register determine the framing of data by specifying the number of bits per character and start bit and stop bits. There are 4 serial modes. </a:t>
            </a:r>
            <a:endParaRPr/>
          </a:p>
          <a:p>
            <a:pPr indent="0" lvl="0" marL="0" rtl="0" algn="l">
              <a:spcBef>
                <a:spcPts val="600"/>
              </a:spcBef>
              <a:spcAft>
                <a:spcPts val="0"/>
              </a:spcAft>
              <a:buSzPts val="1680"/>
              <a:buNone/>
            </a:pPr>
            <a:r>
              <a:rPr lang="en-US">
                <a:solidFill>
                  <a:srgbClr val="002060"/>
                </a:solidFill>
                <a:latin typeface="Calibri"/>
                <a:ea typeface="Calibri"/>
                <a:cs typeface="Calibri"/>
                <a:sym typeface="Calibri"/>
              </a:rPr>
              <a:t>      SM0    SM1</a:t>
            </a:r>
            <a:endParaRPr/>
          </a:p>
          <a:p>
            <a:pPr indent="0" lvl="0" marL="0" rtl="0" algn="l">
              <a:spcBef>
                <a:spcPts val="600"/>
              </a:spcBef>
              <a:spcAft>
                <a:spcPts val="0"/>
              </a:spcAft>
              <a:buSzPts val="1680"/>
              <a:buNone/>
            </a:pPr>
            <a:r>
              <a:rPr lang="en-US">
                <a:solidFill>
                  <a:srgbClr val="002060"/>
                </a:solidFill>
                <a:latin typeface="Calibri"/>
                <a:ea typeface="Calibri"/>
                <a:cs typeface="Calibri"/>
                <a:sym typeface="Calibri"/>
              </a:rPr>
              <a:t>       0          0     :   Serial Mode 0</a:t>
            </a:r>
            <a:endParaRPr/>
          </a:p>
          <a:p>
            <a:pPr indent="0" lvl="0" marL="0" rtl="0" algn="l">
              <a:spcBef>
                <a:spcPts val="600"/>
              </a:spcBef>
              <a:spcAft>
                <a:spcPts val="0"/>
              </a:spcAft>
              <a:buSzPts val="1680"/>
              <a:buNone/>
            </a:pPr>
            <a:r>
              <a:rPr lang="en-US">
                <a:solidFill>
                  <a:srgbClr val="002060"/>
                </a:solidFill>
                <a:latin typeface="Calibri"/>
                <a:ea typeface="Calibri"/>
                <a:cs typeface="Calibri"/>
                <a:sym typeface="Calibri"/>
              </a:rPr>
              <a:t>       0          1      :  Serial Mode 1 </a:t>
            </a:r>
            <a:endParaRPr/>
          </a:p>
          <a:p>
            <a:pPr indent="0" lvl="0" marL="0" rtl="0" algn="l">
              <a:spcBef>
                <a:spcPts val="600"/>
              </a:spcBef>
              <a:spcAft>
                <a:spcPts val="0"/>
              </a:spcAft>
              <a:buSzPts val="1680"/>
              <a:buNone/>
            </a:pPr>
            <a:r>
              <a:rPr lang="en-US">
                <a:solidFill>
                  <a:srgbClr val="002060"/>
                </a:solidFill>
                <a:latin typeface="Calibri"/>
                <a:ea typeface="Calibri"/>
                <a:cs typeface="Calibri"/>
                <a:sym typeface="Calibri"/>
              </a:rPr>
              <a:t>       1          0      :  Serial Mode 2</a:t>
            </a:r>
            <a:endParaRPr/>
          </a:p>
          <a:p>
            <a:pPr indent="0" lvl="0" marL="0" rtl="0" algn="l">
              <a:spcBef>
                <a:spcPts val="600"/>
              </a:spcBef>
              <a:spcAft>
                <a:spcPts val="0"/>
              </a:spcAft>
              <a:buSzPts val="1680"/>
              <a:buNone/>
            </a:pPr>
            <a:r>
              <a:rPr lang="en-US">
                <a:solidFill>
                  <a:srgbClr val="002060"/>
                </a:solidFill>
                <a:latin typeface="Calibri"/>
                <a:ea typeface="Calibri"/>
                <a:cs typeface="Calibri"/>
                <a:sym typeface="Calibri"/>
              </a:rPr>
              <a:t>       1          1       :  Serial Mode 3</a:t>
            </a:r>
            <a:endParaRPr/>
          </a:p>
          <a:p>
            <a:pPr indent="0" lvl="0" marL="0" rtl="0" algn="l">
              <a:spcBef>
                <a:spcPts val="600"/>
              </a:spcBef>
              <a:spcAft>
                <a:spcPts val="0"/>
              </a:spcAft>
              <a:buSzPts val="1680"/>
              <a:buNone/>
            </a:pPr>
            <a:r>
              <a:t/>
            </a:r>
            <a:endParaRPr/>
          </a:p>
        </p:txBody>
      </p:sp>
      <p:sp>
        <p:nvSpPr>
          <p:cNvPr id="369" name="Google Shape;369;p3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SCON (Serial control) register</a:t>
            </a:r>
            <a:endParaRPr sz="3200"/>
          </a:p>
        </p:txBody>
      </p:sp>
      <p:sp>
        <p:nvSpPr>
          <p:cNvPr id="375" name="Google Shape;375;p31"/>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lang="en-US">
                <a:solidFill>
                  <a:srgbClr val="002060"/>
                </a:solidFill>
                <a:latin typeface="Calibri"/>
                <a:ea typeface="Calibri"/>
                <a:cs typeface="Calibri"/>
                <a:sym typeface="Calibri"/>
              </a:rPr>
              <a:t>In the SCON register, when serial mode 1 is chosen, the data framing is 8 bits, 1 stop bit, and 1 start bit, which makes it compatible with the COM port of IBM/compatible PCs.</a:t>
            </a:r>
            <a:r>
              <a:rPr lang="en-US"/>
              <a:t> </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In serial mode 1, for each character a total of 10 bits are transferred, where the first bit is the start bit, followed by 8 bits of data, and finally 1 stop bit.</a:t>
            </a:r>
            <a:endParaRPr/>
          </a:p>
        </p:txBody>
      </p:sp>
      <p:sp>
        <p:nvSpPr>
          <p:cNvPr id="376" name="Google Shape;376;p3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SCON (Serial control) register</a:t>
            </a:r>
            <a:endParaRPr/>
          </a:p>
        </p:txBody>
      </p:sp>
      <p:sp>
        <p:nvSpPr>
          <p:cNvPr id="382" name="Google Shape;382;p32"/>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b="1" lang="en-US">
                <a:solidFill>
                  <a:srgbClr val="002060"/>
                </a:solidFill>
                <a:latin typeface="Calibri"/>
                <a:ea typeface="Calibri"/>
                <a:cs typeface="Calibri"/>
                <a:sym typeface="Calibri"/>
              </a:rPr>
              <a:t>REN (Receive Enable) </a:t>
            </a:r>
            <a:r>
              <a:rPr lang="en-US">
                <a:solidFill>
                  <a:srgbClr val="002060"/>
                </a:solidFill>
                <a:latin typeface="Calibri"/>
                <a:ea typeface="Calibri"/>
                <a:cs typeface="Calibri"/>
                <a:sym typeface="Calibri"/>
              </a:rPr>
              <a:t>also referred as SCON.4. When it is high, it allows the 8051 to receive data on the RxD pin. So to receive and transfer data REN must be set to 1.When REN=0,the receiver is disabled. This is achieved as below </a:t>
            </a:r>
            <a:endParaRPr/>
          </a:p>
          <a:p>
            <a:pPr indent="0" lvl="0" marL="0" rtl="0" algn="l">
              <a:spcBef>
                <a:spcPts val="600"/>
              </a:spcBef>
              <a:spcAft>
                <a:spcPts val="0"/>
              </a:spcAft>
              <a:buSzPts val="1680"/>
              <a:buNone/>
            </a:pPr>
            <a:r>
              <a:rPr lang="en-US">
                <a:solidFill>
                  <a:srgbClr val="002060"/>
                </a:solidFill>
                <a:latin typeface="Calibri"/>
                <a:ea typeface="Calibri"/>
                <a:cs typeface="Calibri"/>
                <a:sym typeface="Calibri"/>
              </a:rPr>
              <a:t>                    SETB  SCON.4</a:t>
            </a:r>
            <a:endParaRPr/>
          </a:p>
          <a:p>
            <a:pPr indent="0" lvl="0" marL="0" rtl="0" algn="l">
              <a:spcBef>
                <a:spcPts val="600"/>
              </a:spcBef>
              <a:spcAft>
                <a:spcPts val="0"/>
              </a:spcAft>
              <a:buSzPts val="1680"/>
              <a:buNone/>
            </a:pPr>
            <a:r>
              <a:rPr lang="en-US">
                <a:solidFill>
                  <a:srgbClr val="002060"/>
                </a:solidFill>
                <a:latin typeface="Calibri"/>
                <a:ea typeface="Calibri"/>
                <a:cs typeface="Calibri"/>
                <a:sym typeface="Calibri"/>
              </a:rPr>
              <a:t>             &amp;     CLR   SCON.4</a:t>
            </a:r>
            <a:endParaRPr/>
          </a:p>
          <a:p>
            <a:pPr indent="-167640" lvl="0" marL="274320" rtl="0" algn="l">
              <a:spcBef>
                <a:spcPts val="600"/>
              </a:spcBef>
              <a:spcAft>
                <a:spcPts val="0"/>
              </a:spcAft>
              <a:buSzPts val="1680"/>
              <a:buNone/>
            </a:pPr>
            <a:r>
              <a:t/>
            </a:r>
            <a:endParaRPr/>
          </a:p>
        </p:txBody>
      </p:sp>
      <p:sp>
        <p:nvSpPr>
          <p:cNvPr id="383" name="Google Shape;383;p3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SCON (Serial control) register</a:t>
            </a:r>
            <a:endParaRPr/>
          </a:p>
        </p:txBody>
      </p:sp>
      <p:sp>
        <p:nvSpPr>
          <p:cNvPr id="389" name="Google Shape;389;p33"/>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b="1" lang="en-US">
                <a:solidFill>
                  <a:srgbClr val="002060"/>
                </a:solidFill>
                <a:latin typeface="Calibri"/>
                <a:ea typeface="Calibri"/>
                <a:cs typeface="Calibri"/>
                <a:sym typeface="Calibri"/>
              </a:rPr>
              <a:t>TI (Transmit interrupt) </a:t>
            </a:r>
            <a:r>
              <a:rPr lang="en-US">
                <a:solidFill>
                  <a:srgbClr val="002060"/>
                </a:solidFill>
                <a:latin typeface="Calibri"/>
                <a:ea typeface="Calibri"/>
                <a:cs typeface="Calibri"/>
                <a:sym typeface="Calibri"/>
              </a:rPr>
              <a:t>is the D1 bit of SCON register. When 8051 finishes the transfer of 8-bit character, it raises the TI flag to indicate that it is ready to transfer another  byte. The TI bit is raised at the beginning of the stop bit. </a:t>
            </a:r>
            <a:endParaRPr/>
          </a:p>
          <a:p>
            <a:pPr indent="-274320" lvl="0" marL="274320" rtl="0" algn="just">
              <a:spcBef>
                <a:spcPts val="600"/>
              </a:spcBef>
              <a:spcAft>
                <a:spcPts val="0"/>
              </a:spcAft>
              <a:buSzPts val="1680"/>
              <a:buChar char="🞆"/>
            </a:pPr>
            <a:r>
              <a:rPr b="1" lang="en-US">
                <a:solidFill>
                  <a:srgbClr val="002060"/>
                </a:solidFill>
                <a:latin typeface="Calibri"/>
                <a:ea typeface="Calibri"/>
                <a:cs typeface="Calibri"/>
                <a:sym typeface="Calibri"/>
              </a:rPr>
              <a:t>RI (Receive interrupt) </a:t>
            </a:r>
            <a:r>
              <a:rPr lang="en-US">
                <a:solidFill>
                  <a:srgbClr val="002060"/>
                </a:solidFill>
                <a:latin typeface="Calibri"/>
                <a:ea typeface="Calibri"/>
                <a:cs typeface="Calibri"/>
                <a:sym typeface="Calibri"/>
              </a:rPr>
              <a:t>is the D0 bit of the SCON register. When the 8051 receives data serially ,via  RxD, it gets rid of the start and stop bits and places the byte in the SBUF register. Then it raises the RI flag bit to indicate that a byte has been received and should be picked up before it is lost. RI is raised halfway through the stop bit.  </a:t>
            </a:r>
            <a:endParaRPr/>
          </a:p>
          <a:p>
            <a:pPr indent="-167640" lvl="0" marL="274320" rtl="0" algn="l">
              <a:spcBef>
                <a:spcPts val="600"/>
              </a:spcBef>
              <a:spcAft>
                <a:spcPts val="0"/>
              </a:spcAft>
              <a:buSzPts val="1680"/>
              <a:buNone/>
            </a:pPr>
            <a:r>
              <a:t/>
            </a:r>
            <a:endParaRPr/>
          </a:p>
        </p:txBody>
      </p:sp>
      <p:sp>
        <p:nvSpPr>
          <p:cNvPr id="390" name="Google Shape;390;p3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4"/>
          <p:cNvSpPr txBox="1"/>
          <p:nvPr>
            <p:ph idx="1" type="body"/>
          </p:nvPr>
        </p:nvSpPr>
        <p:spPr>
          <a:xfrm>
            <a:off x="1752600" y="2362200"/>
            <a:ext cx="5334000" cy="2133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800"/>
              <a:buNone/>
            </a:pPr>
            <a:r>
              <a:t/>
            </a:r>
            <a:endParaRPr sz="4000"/>
          </a:p>
          <a:p>
            <a:pPr indent="0" lvl="0" marL="0" rtl="0" algn="ctr">
              <a:spcBef>
                <a:spcPts val="600"/>
              </a:spcBef>
              <a:spcAft>
                <a:spcPts val="0"/>
              </a:spcAft>
              <a:buSzPts val="2800"/>
              <a:buNone/>
            </a:pPr>
            <a:r>
              <a:rPr lang="en-US" sz="4000"/>
              <a:t>Thank You</a:t>
            </a:r>
            <a:endParaRPr sz="4000"/>
          </a:p>
        </p:txBody>
      </p:sp>
      <p:sp>
        <p:nvSpPr>
          <p:cNvPr id="396" name="Google Shape;396;p3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Interrupt Structure</a:t>
            </a:r>
            <a:endParaRPr/>
          </a:p>
        </p:txBody>
      </p:sp>
      <p:sp>
        <p:nvSpPr>
          <p:cNvPr id="162" name="Google Shape;162;p4"/>
          <p:cNvSpPr txBox="1"/>
          <p:nvPr>
            <p:ph idx="1" type="body"/>
          </p:nvPr>
        </p:nvSpPr>
        <p:spPr>
          <a:xfrm>
            <a:off x="457200" y="1600200"/>
            <a:ext cx="7924800" cy="4873752"/>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just">
              <a:spcBef>
                <a:spcPts val="0"/>
              </a:spcBef>
              <a:spcAft>
                <a:spcPts val="0"/>
              </a:spcAft>
              <a:buSzPct val="70000"/>
              <a:buChar char="🞆"/>
            </a:pPr>
            <a:r>
              <a:rPr lang="en-US">
                <a:solidFill>
                  <a:srgbClr val="002060"/>
                </a:solidFill>
                <a:latin typeface="Calibri"/>
                <a:ea typeface="Calibri"/>
                <a:cs typeface="Calibri"/>
                <a:sym typeface="Calibri"/>
              </a:rPr>
              <a:t>Each interrupt has a specific place in code memory where program execution (interrupt service routine) begins.</a:t>
            </a:r>
            <a:endParaRPr/>
          </a:p>
          <a:p>
            <a:pPr indent="-274320" lvl="1" marL="640080" rtl="0" algn="just">
              <a:spcBef>
                <a:spcPts val="407"/>
              </a:spcBef>
              <a:spcAft>
                <a:spcPts val="0"/>
              </a:spcAft>
              <a:buSzPct val="80000"/>
              <a:buChar char="⚫"/>
            </a:pPr>
            <a:r>
              <a:rPr lang="en-US" sz="2200">
                <a:solidFill>
                  <a:srgbClr val="002060"/>
                </a:solidFill>
                <a:latin typeface="Calibri"/>
                <a:ea typeface="Calibri"/>
                <a:cs typeface="Calibri"/>
                <a:sym typeface="Calibri"/>
              </a:rPr>
              <a:t>External Interrupt 0: 	0003 H</a:t>
            </a:r>
            <a:endParaRPr/>
          </a:p>
          <a:p>
            <a:pPr indent="-274320" lvl="1" marL="640080" rtl="0" algn="just">
              <a:spcBef>
                <a:spcPts val="407"/>
              </a:spcBef>
              <a:spcAft>
                <a:spcPts val="0"/>
              </a:spcAft>
              <a:buSzPct val="80000"/>
              <a:buChar char="⚫"/>
            </a:pPr>
            <a:r>
              <a:rPr lang="en-US" sz="2200">
                <a:solidFill>
                  <a:srgbClr val="002060"/>
                </a:solidFill>
                <a:latin typeface="Calibri"/>
                <a:ea typeface="Calibri"/>
                <a:cs typeface="Calibri"/>
                <a:sym typeface="Calibri"/>
              </a:rPr>
              <a:t>Timer 0 overflow:    	000B H</a:t>
            </a:r>
            <a:endParaRPr/>
          </a:p>
          <a:p>
            <a:pPr indent="-274320" lvl="1" marL="640080" rtl="0" algn="just">
              <a:spcBef>
                <a:spcPts val="407"/>
              </a:spcBef>
              <a:spcAft>
                <a:spcPts val="0"/>
              </a:spcAft>
              <a:buSzPct val="80000"/>
              <a:buChar char="⚫"/>
            </a:pPr>
            <a:r>
              <a:rPr lang="en-US" sz="2200">
                <a:solidFill>
                  <a:srgbClr val="002060"/>
                </a:solidFill>
                <a:latin typeface="Calibri"/>
                <a:ea typeface="Calibri"/>
                <a:cs typeface="Calibri"/>
                <a:sym typeface="Calibri"/>
              </a:rPr>
              <a:t>External Interrupt 1:	0013 H</a:t>
            </a:r>
            <a:endParaRPr/>
          </a:p>
          <a:p>
            <a:pPr indent="-274320" lvl="1" marL="640080" rtl="0" algn="just">
              <a:spcBef>
                <a:spcPts val="407"/>
              </a:spcBef>
              <a:spcAft>
                <a:spcPts val="0"/>
              </a:spcAft>
              <a:buSzPct val="80000"/>
              <a:buChar char="⚫"/>
            </a:pPr>
            <a:r>
              <a:rPr lang="en-US" sz="2200">
                <a:solidFill>
                  <a:srgbClr val="002060"/>
                </a:solidFill>
                <a:latin typeface="Calibri"/>
                <a:ea typeface="Calibri"/>
                <a:cs typeface="Calibri"/>
                <a:sym typeface="Calibri"/>
              </a:rPr>
              <a:t>Timer 1 overflow:    	001B H</a:t>
            </a:r>
            <a:endParaRPr/>
          </a:p>
          <a:p>
            <a:pPr indent="-274320" lvl="1" marL="640080" rtl="0" algn="just">
              <a:spcBef>
                <a:spcPts val="407"/>
              </a:spcBef>
              <a:spcAft>
                <a:spcPts val="0"/>
              </a:spcAft>
              <a:buSzPct val="80000"/>
              <a:buChar char="⚫"/>
            </a:pPr>
            <a:r>
              <a:rPr lang="en-US" sz="2200">
                <a:solidFill>
                  <a:srgbClr val="002060"/>
                </a:solidFill>
                <a:latin typeface="Calibri"/>
                <a:ea typeface="Calibri"/>
                <a:cs typeface="Calibri"/>
                <a:sym typeface="Calibri"/>
              </a:rPr>
              <a:t>Serial  Interrupt :            0023 H</a:t>
            </a:r>
            <a:endParaRPr/>
          </a:p>
          <a:p>
            <a:pPr indent="-274320" lvl="0" marL="274320" rtl="0" algn="just">
              <a:spcBef>
                <a:spcPts val="600"/>
              </a:spcBef>
              <a:spcAft>
                <a:spcPts val="0"/>
              </a:spcAft>
              <a:buSzPct val="70000"/>
              <a:buChar char="🞆"/>
            </a:pPr>
            <a:r>
              <a:rPr lang="en-US" sz="2600">
                <a:solidFill>
                  <a:srgbClr val="002060"/>
                </a:solidFill>
                <a:latin typeface="Calibri"/>
                <a:ea typeface="Calibri"/>
                <a:cs typeface="Calibri"/>
                <a:sym typeface="Calibri"/>
              </a:rPr>
              <a:t>Upon reset all Interrupts are disabled &amp; do not respond to the Microcontroller. These interrupts must be enabled by software in order for the Microcontroller to respond to them. </a:t>
            </a:r>
            <a:endParaRPr sz="2600">
              <a:solidFill>
                <a:srgbClr val="002060"/>
              </a:solidFill>
              <a:latin typeface="Calibri"/>
              <a:ea typeface="Calibri"/>
              <a:cs typeface="Calibri"/>
              <a:sym typeface="Calibri"/>
            </a:endParaRPr>
          </a:p>
          <a:p>
            <a:pPr indent="-274320" lvl="0" marL="274320" rtl="0" algn="just">
              <a:spcBef>
                <a:spcPts val="600"/>
              </a:spcBef>
              <a:spcAft>
                <a:spcPts val="0"/>
              </a:spcAft>
              <a:buSzPct val="70000"/>
              <a:buChar char="🞆"/>
            </a:pPr>
            <a:r>
              <a:rPr lang="en-US" sz="2600">
                <a:solidFill>
                  <a:srgbClr val="002060"/>
                </a:solidFill>
                <a:latin typeface="Calibri"/>
                <a:ea typeface="Calibri"/>
                <a:cs typeface="Calibri"/>
                <a:sym typeface="Calibri"/>
              </a:rPr>
              <a:t>This is done by an 8-bit register called </a:t>
            </a:r>
            <a:r>
              <a:rPr lang="en-US" sz="2600">
                <a:solidFill>
                  <a:srgbClr val="FF0000"/>
                </a:solidFill>
                <a:latin typeface="Calibri"/>
                <a:ea typeface="Calibri"/>
                <a:cs typeface="Calibri"/>
                <a:sym typeface="Calibri"/>
              </a:rPr>
              <a:t>Interrupt Enable Register (IE)</a:t>
            </a:r>
            <a:r>
              <a:rPr lang="en-US" sz="2600">
                <a:solidFill>
                  <a:srgbClr val="002060"/>
                </a:solidFill>
                <a:latin typeface="Calibri"/>
                <a:ea typeface="Calibri"/>
                <a:cs typeface="Calibri"/>
                <a:sym typeface="Calibri"/>
              </a:rPr>
              <a:t>.</a:t>
            </a:r>
            <a:endParaRPr/>
          </a:p>
          <a:p>
            <a:pPr indent="-167417" lvl="0" marL="274320" rtl="0" algn="just">
              <a:spcBef>
                <a:spcPts val="600"/>
              </a:spcBef>
              <a:spcAft>
                <a:spcPts val="0"/>
              </a:spcAft>
              <a:buSzPct val="70000"/>
              <a:buNone/>
            </a:pPr>
            <a:r>
              <a:t/>
            </a:r>
            <a:endParaRPr sz="2600">
              <a:solidFill>
                <a:srgbClr val="002060"/>
              </a:solidFill>
              <a:latin typeface="Calibri"/>
              <a:ea typeface="Calibri"/>
              <a:cs typeface="Calibri"/>
              <a:sym typeface="Calibri"/>
            </a:endParaRPr>
          </a:p>
          <a:p>
            <a:pPr indent="-170942" lvl="1" marL="640080" rtl="0" algn="just">
              <a:spcBef>
                <a:spcPts val="407"/>
              </a:spcBef>
              <a:spcAft>
                <a:spcPts val="0"/>
              </a:spcAft>
              <a:buSzPct val="80000"/>
              <a:buNone/>
            </a:pPr>
            <a:r>
              <a:t/>
            </a:r>
            <a:endParaRPr sz="2200">
              <a:solidFill>
                <a:srgbClr val="002060"/>
              </a:solidFill>
              <a:latin typeface="Calibri"/>
              <a:ea typeface="Calibri"/>
              <a:cs typeface="Calibri"/>
              <a:sym typeface="Calibri"/>
            </a:endParaRPr>
          </a:p>
          <a:p>
            <a:pPr indent="-183864" lvl="0" marL="274320" rtl="0" algn="just">
              <a:spcBef>
                <a:spcPts val="600"/>
              </a:spcBef>
              <a:spcAft>
                <a:spcPts val="0"/>
              </a:spcAft>
              <a:buSzPct val="70000"/>
              <a:buNone/>
            </a:pPr>
            <a:r>
              <a:t/>
            </a:r>
            <a:endParaRPr sz="2200">
              <a:solidFill>
                <a:srgbClr val="002060"/>
              </a:solidFill>
              <a:latin typeface="Calibri"/>
              <a:ea typeface="Calibri"/>
              <a:cs typeface="Calibri"/>
              <a:sym typeface="Calibri"/>
            </a:endParaRPr>
          </a:p>
        </p:txBody>
      </p:sp>
      <p:sp>
        <p:nvSpPr>
          <p:cNvPr id="163" name="Google Shape;163;p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Interrupt Enable Register </a:t>
            </a:r>
            <a:endParaRPr/>
          </a:p>
        </p:txBody>
      </p:sp>
      <p:pic>
        <p:nvPicPr>
          <p:cNvPr id="169" name="Google Shape;169;p5"/>
          <p:cNvPicPr preferRelativeResize="0"/>
          <p:nvPr>
            <p:ph idx="1" type="body"/>
          </p:nvPr>
        </p:nvPicPr>
        <p:blipFill rotWithShape="1">
          <a:blip r:embed="rId3">
            <a:alphaModFix/>
          </a:blip>
          <a:srcRect b="0" l="0" r="0" t="0"/>
          <a:stretch/>
        </p:blipFill>
        <p:spPr>
          <a:xfrm>
            <a:off x="1371600" y="1417638"/>
            <a:ext cx="5943599" cy="933580"/>
          </a:xfrm>
          <a:prstGeom prst="rect">
            <a:avLst/>
          </a:prstGeom>
          <a:noFill/>
          <a:ln>
            <a:noFill/>
          </a:ln>
        </p:spPr>
      </p:pic>
      <p:sp>
        <p:nvSpPr>
          <p:cNvPr id="170" name="Google Shape;170;p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71" name="Google Shape;171;p5"/>
          <p:cNvSpPr txBox="1"/>
          <p:nvPr/>
        </p:nvSpPr>
        <p:spPr>
          <a:xfrm>
            <a:off x="457200" y="2286000"/>
            <a:ext cx="8077200" cy="110799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Arial"/>
              <a:buChar char="•"/>
            </a:pPr>
            <a:r>
              <a:rPr b="0" i="0" lang="en-US" sz="2400" u="none" cap="none" strike="noStrike">
                <a:solidFill>
                  <a:srgbClr val="002060"/>
                </a:solidFill>
                <a:latin typeface="Calibri"/>
                <a:ea typeface="Calibri"/>
                <a:cs typeface="Calibri"/>
                <a:sym typeface="Calibri"/>
              </a:rPr>
              <a:t>EA   : Global enable/disable. To enable the interrupts this bit must be set High.</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72" name="Google Shape;172;p5"/>
          <p:cNvSpPr txBox="1"/>
          <p:nvPr/>
        </p:nvSpPr>
        <p:spPr>
          <a:xfrm>
            <a:off x="457200" y="3048000"/>
            <a:ext cx="6378669" cy="46166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        : Undefined-reserved for future use.</a:t>
            </a:r>
            <a:endParaRPr/>
          </a:p>
        </p:txBody>
      </p:sp>
      <p:sp>
        <p:nvSpPr>
          <p:cNvPr id="173" name="Google Shape;173;p5"/>
          <p:cNvSpPr txBox="1"/>
          <p:nvPr/>
        </p:nvSpPr>
        <p:spPr>
          <a:xfrm>
            <a:off x="457200" y="3596416"/>
            <a:ext cx="7251344" cy="73866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ET2 : Enable /disable  Timer 2  overflow interrupt</a:t>
            </a:r>
            <a:r>
              <a:rPr lang="en-US" sz="1800">
                <a:solidFill>
                  <a:schemeClr val="dk1"/>
                </a:solidFill>
                <a:latin typeface="Century Schoolbook"/>
                <a:ea typeface="Century Schoolbook"/>
                <a:cs typeface="Century Schoolbook"/>
                <a:sym typeface="Century Schoolbook"/>
              </a:rPr>
              <a:t>.</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74" name="Google Shape;174;p5"/>
          <p:cNvSpPr txBox="1"/>
          <p:nvPr/>
        </p:nvSpPr>
        <p:spPr>
          <a:xfrm>
            <a:off x="457200" y="4139685"/>
            <a:ext cx="6263253" cy="73866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ES   : Enable/disable  Serial port interrupt.</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75" name="Google Shape;175;p5"/>
          <p:cNvSpPr txBox="1"/>
          <p:nvPr/>
        </p:nvSpPr>
        <p:spPr>
          <a:xfrm>
            <a:off x="427630" y="4682954"/>
            <a:ext cx="7187224" cy="73866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ET1 : Enable /disable Timer 1  overflow interrupt.</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76" name="Google Shape;176;p5"/>
          <p:cNvSpPr txBox="1"/>
          <p:nvPr/>
        </p:nvSpPr>
        <p:spPr>
          <a:xfrm>
            <a:off x="425505" y="5224848"/>
            <a:ext cx="6263253" cy="83099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   EX1 : Enable/disable  External  interrupt1.</a:t>
            </a:r>
            <a:endParaRPr/>
          </a:p>
          <a:p>
            <a:pPr indent="0" lvl="0" marL="0" marR="0" rtl="0" algn="l">
              <a:spcBef>
                <a:spcPts val="0"/>
              </a:spcBef>
              <a:spcAft>
                <a:spcPts val="0"/>
              </a:spcAft>
              <a:buNone/>
            </a:pPr>
            <a:r>
              <a:t/>
            </a:r>
            <a:endParaRPr sz="2400">
              <a:solidFill>
                <a:srgbClr val="002060"/>
              </a:solidFill>
              <a:latin typeface="Calibri"/>
              <a:ea typeface="Calibri"/>
              <a:cs typeface="Calibri"/>
              <a:sym typeface="Calibri"/>
            </a:endParaRPr>
          </a:p>
        </p:txBody>
      </p:sp>
      <p:sp>
        <p:nvSpPr>
          <p:cNvPr id="177" name="Google Shape;177;p5"/>
          <p:cNvSpPr txBox="1"/>
          <p:nvPr/>
        </p:nvSpPr>
        <p:spPr>
          <a:xfrm>
            <a:off x="425505" y="5764279"/>
            <a:ext cx="7373172" cy="83099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   ET0 :  Enable /disable  Timer 0 overflow  interrupt.</a:t>
            </a:r>
            <a:endParaRPr/>
          </a:p>
          <a:p>
            <a:pPr indent="0" lvl="0" marL="0" marR="0" rtl="0" algn="l">
              <a:spcBef>
                <a:spcPts val="0"/>
              </a:spcBef>
              <a:spcAft>
                <a:spcPts val="0"/>
              </a:spcAft>
              <a:buNone/>
            </a:pPr>
            <a:r>
              <a:rPr lang="en-US" sz="2400">
                <a:solidFill>
                  <a:srgbClr val="002060"/>
                </a:solidFill>
                <a:latin typeface="Calibri"/>
                <a:ea typeface="Calibri"/>
                <a:cs typeface="Calibri"/>
                <a:sym typeface="Calibri"/>
              </a:rPr>
              <a:t> </a:t>
            </a:r>
            <a:endParaRPr sz="2400">
              <a:solidFill>
                <a:srgbClr val="002060"/>
              </a:solidFill>
              <a:latin typeface="Calibri"/>
              <a:ea typeface="Calibri"/>
              <a:cs typeface="Calibri"/>
              <a:sym typeface="Calibri"/>
            </a:endParaRPr>
          </a:p>
        </p:txBody>
      </p:sp>
      <p:sp>
        <p:nvSpPr>
          <p:cNvPr id="178" name="Google Shape;178;p5"/>
          <p:cNvSpPr txBox="1"/>
          <p:nvPr/>
        </p:nvSpPr>
        <p:spPr>
          <a:xfrm>
            <a:off x="425505" y="5943600"/>
            <a:ext cx="617829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rgbClr val="002060"/>
              </a:solidFill>
              <a:latin typeface="Calibri"/>
              <a:ea typeface="Calibri"/>
              <a:cs typeface="Calibri"/>
              <a:sym typeface="Calibri"/>
            </a:endParaRPr>
          </a:p>
          <a:p>
            <a:pPr indent="-152400" lvl="0" marL="0" marR="0" rtl="0" algn="l">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   EX0 : Enable/disable  External  interrupt0</a:t>
            </a:r>
            <a:endParaRPr sz="2400">
              <a:solidFill>
                <a:srgbClr val="00206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Interrupt</a:t>
            </a:r>
            <a:r>
              <a:rPr b="1" lang="en-US" sz="3200">
                <a:solidFill>
                  <a:srgbClr val="002060"/>
                </a:solidFill>
                <a:latin typeface="Calibri"/>
                <a:ea typeface="Calibri"/>
                <a:cs typeface="Calibri"/>
                <a:sym typeface="Calibri"/>
              </a:rPr>
              <a:t> </a:t>
            </a:r>
            <a:r>
              <a:rPr b="1" lang="en-US" sz="4000">
                <a:solidFill>
                  <a:srgbClr val="002060"/>
                </a:solidFill>
                <a:latin typeface="Calibri"/>
                <a:ea typeface="Calibri"/>
                <a:cs typeface="Calibri"/>
                <a:sym typeface="Calibri"/>
              </a:rPr>
              <a:t>Structure Priority</a:t>
            </a:r>
            <a:endParaRPr/>
          </a:p>
        </p:txBody>
      </p:sp>
      <p:sp>
        <p:nvSpPr>
          <p:cNvPr id="184" name="Google Shape;184;p6"/>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lang="en-US">
                <a:solidFill>
                  <a:srgbClr val="002060"/>
                </a:solidFill>
                <a:latin typeface="Calibri"/>
                <a:ea typeface="Calibri"/>
                <a:cs typeface="Calibri"/>
                <a:sym typeface="Calibri"/>
              </a:rPr>
              <a:t>Upon reset the interrupts have the following priority. (Top to down). The interrupt with the highest PRIORITY gets serviced first.</a:t>
            </a:r>
            <a:endParaRPr/>
          </a:p>
          <a:p>
            <a:pPr indent="-274320" lvl="1" marL="640080" rtl="0" algn="l">
              <a:spcBef>
                <a:spcPts val="440"/>
              </a:spcBef>
              <a:spcAft>
                <a:spcPts val="0"/>
              </a:spcAft>
              <a:buSzPts val="1760"/>
              <a:buChar char="⚫"/>
            </a:pPr>
            <a:r>
              <a:rPr lang="en-US" sz="2200">
                <a:solidFill>
                  <a:srgbClr val="002060"/>
                </a:solidFill>
                <a:latin typeface="Calibri"/>
                <a:ea typeface="Calibri"/>
                <a:cs typeface="Calibri"/>
                <a:sym typeface="Calibri"/>
              </a:rPr>
              <a:t>External interrupt 0 (INT0)</a:t>
            </a:r>
            <a:endParaRPr/>
          </a:p>
          <a:p>
            <a:pPr indent="-274320" lvl="1" marL="640080" rtl="0" algn="l">
              <a:spcBef>
                <a:spcPts val="440"/>
              </a:spcBef>
              <a:spcAft>
                <a:spcPts val="0"/>
              </a:spcAft>
              <a:buSzPts val="1760"/>
              <a:buChar char="⚫"/>
            </a:pPr>
            <a:r>
              <a:rPr lang="en-US" sz="2200">
                <a:solidFill>
                  <a:srgbClr val="002060"/>
                </a:solidFill>
                <a:latin typeface="Calibri"/>
                <a:ea typeface="Calibri"/>
                <a:cs typeface="Calibri"/>
                <a:sym typeface="Calibri"/>
              </a:rPr>
              <a:t>Timer interrupt 0 (TF0)</a:t>
            </a:r>
            <a:endParaRPr/>
          </a:p>
          <a:p>
            <a:pPr indent="-274320" lvl="1" marL="640080" rtl="0" algn="l">
              <a:spcBef>
                <a:spcPts val="440"/>
              </a:spcBef>
              <a:spcAft>
                <a:spcPts val="0"/>
              </a:spcAft>
              <a:buSzPts val="1760"/>
              <a:buChar char="⚫"/>
            </a:pPr>
            <a:r>
              <a:rPr lang="en-US" sz="2200">
                <a:solidFill>
                  <a:srgbClr val="002060"/>
                </a:solidFill>
                <a:latin typeface="Calibri"/>
                <a:ea typeface="Calibri"/>
                <a:cs typeface="Calibri"/>
                <a:sym typeface="Calibri"/>
              </a:rPr>
              <a:t>External interrupt 1 (INT1)</a:t>
            </a:r>
            <a:endParaRPr/>
          </a:p>
          <a:p>
            <a:pPr indent="-274320" lvl="1" marL="640080" rtl="0" algn="l">
              <a:spcBef>
                <a:spcPts val="440"/>
              </a:spcBef>
              <a:spcAft>
                <a:spcPts val="0"/>
              </a:spcAft>
              <a:buSzPts val="1760"/>
              <a:buChar char="⚫"/>
            </a:pPr>
            <a:r>
              <a:rPr lang="en-US" sz="2200">
                <a:solidFill>
                  <a:srgbClr val="002060"/>
                </a:solidFill>
                <a:latin typeface="Calibri"/>
                <a:ea typeface="Calibri"/>
                <a:cs typeface="Calibri"/>
                <a:sym typeface="Calibri"/>
              </a:rPr>
              <a:t>Timer interrupt 1 (TF1)</a:t>
            </a:r>
            <a:endParaRPr/>
          </a:p>
          <a:p>
            <a:pPr indent="-274320" lvl="1" marL="640080" rtl="0" algn="l">
              <a:spcBef>
                <a:spcPts val="440"/>
              </a:spcBef>
              <a:spcAft>
                <a:spcPts val="0"/>
              </a:spcAft>
              <a:buSzPts val="1760"/>
              <a:buChar char="⚫"/>
            </a:pPr>
            <a:r>
              <a:rPr lang="en-US" sz="2200">
                <a:solidFill>
                  <a:srgbClr val="002060"/>
                </a:solidFill>
                <a:latin typeface="Calibri"/>
                <a:ea typeface="Calibri"/>
                <a:cs typeface="Calibri"/>
                <a:sym typeface="Calibri"/>
              </a:rPr>
              <a:t>Serial interrupt (RI+TI)</a:t>
            </a:r>
            <a:endParaRPr/>
          </a:p>
          <a:p>
            <a:pPr indent="-172720" lvl="1" marL="640080" rtl="0" algn="l">
              <a:spcBef>
                <a:spcPts val="400"/>
              </a:spcBef>
              <a:spcAft>
                <a:spcPts val="0"/>
              </a:spcAft>
              <a:buSzPts val="1600"/>
              <a:buNone/>
            </a:pPr>
            <a:r>
              <a:t/>
            </a:r>
            <a:endParaRPr sz="2000"/>
          </a:p>
          <a:p>
            <a:pPr indent="-172720" lvl="1" marL="640080" rtl="0" algn="l">
              <a:spcBef>
                <a:spcPts val="400"/>
              </a:spcBef>
              <a:spcAft>
                <a:spcPts val="0"/>
              </a:spcAft>
              <a:buSzPts val="1600"/>
              <a:buNone/>
            </a:pPr>
            <a:r>
              <a:t/>
            </a:r>
            <a:endParaRPr sz="2000"/>
          </a:p>
          <a:p>
            <a:pPr indent="-172720" lvl="1" marL="640080" rtl="0" algn="l">
              <a:spcBef>
                <a:spcPts val="400"/>
              </a:spcBef>
              <a:spcAft>
                <a:spcPts val="0"/>
              </a:spcAft>
              <a:buSzPts val="1600"/>
              <a:buNone/>
            </a:pPr>
            <a:r>
              <a:t/>
            </a:r>
            <a:endParaRPr sz="2000"/>
          </a:p>
          <a:p>
            <a:pPr indent="-162560" lvl="1" marL="640080" rtl="0" algn="l">
              <a:spcBef>
                <a:spcPts val="440"/>
              </a:spcBef>
              <a:spcAft>
                <a:spcPts val="0"/>
              </a:spcAft>
              <a:buSzPts val="1760"/>
              <a:buNone/>
            </a:pPr>
            <a:r>
              <a:t/>
            </a:r>
            <a:endParaRPr sz="2200">
              <a:solidFill>
                <a:srgbClr val="002060"/>
              </a:solidFill>
              <a:latin typeface="Calibri"/>
              <a:ea typeface="Calibri"/>
              <a:cs typeface="Calibri"/>
              <a:sym typeface="Calibri"/>
            </a:endParaRPr>
          </a:p>
          <a:p>
            <a:pPr indent="-172720" lvl="1" marL="640080" rtl="0" algn="l">
              <a:spcBef>
                <a:spcPts val="400"/>
              </a:spcBef>
              <a:spcAft>
                <a:spcPts val="0"/>
              </a:spcAft>
              <a:buSzPts val="1600"/>
              <a:buNone/>
            </a:pPr>
            <a:r>
              <a:t/>
            </a:r>
            <a:endParaRPr sz="2000"/>
          </a:p>
          <a:p>
            <a:pPr indent="-167640" lvl="1" marL="640080" rtl="0" algn="l">
              <a:spcBef>
                <a:spcPts val="420"/>
              </a:spcBef>
              <a:spcAft>
                <a:spcPts val="0"/>
              </a:spcAft>
              <a:buSzPts val="1680"/>
              <a:buNone/>
            </a:pPr>
            <a:r>
              <a:t/>
            </a:r>
            <a:endParaRPr/>
          </a:p>
        </p:txBody>
      </p:sp>
      <p:sp>
        <p:nvSpPr>
          <p:cNvPr id="185" name="Google Shape;185;p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Interrupt priority register</a:t>
            </a:r>
            <a:endParaRPr/>
          </a:p>
        </p:txBody>
      </p:sp>
      <p:sp>
        <p:nvSpPr>
          <p:cNvPr id="191" name="Google Shape;191;p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92" name="Google Shape;192;p7"/>
          <p:cNvSpPr txBox="1"/>
          <p:nvPr/>
        </p:nvSpPr>
        <p:spPr>
          <a:xfrm>
            <a:off x="457200" y="2372807"/>
            <a:ext cx="8738615" cy="73866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IP.7 and IP.6: reserved</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93" name="Google Shape;193;p7"/>
          <p:cNvSpPr txBox="1"/>
          <p:nvPr/>
        </p:nvSpPr>
        <p:spPr>
          <a:xfrm>
            <a:off x="429905" y="2869476"/>
            <a:ext cx="5057218" cy="46166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IP.5: Timer 2 interrupt priority bit </a:t>
            </a:r>
            <a:endParaRPr/>
          </a:p>
        </p:txBody>
      </p:sp>
      <p:sp>
        <p:nvSpPr>
          <p:cNvPr id="194" name="Google Shape;194;p7"/>
          <p:cNvSpPr txBox="1"/>
          <p:nvPr/>
        </p:nvSpPr>
        <p:spPr>
          <a:xfrm>
            <a:off x="457200" y="3331141"/>
            <a:ext cx="5247334"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IP.4: Serial port interrupt priority bit</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95" name="Google Shape;195;p7"/>
          <p:cNvSpPr txBox="1"/>
          <p:nvPr/>
        </p:nvSpPr>
        <p:spPr>
          <a:xfrm>
            <a:off x="457200" y="3824645"/>
            <a:ext cx="4869666" cy="46166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IP.3: Timer 1 interrupt priority bit</a:t>
            </a:r>
            <a:endParaRPr/>
          </a:p>
        </p:txBody>
      </p:sp>
      <p:sp>
        <p:nvSpPr>
          <p:cNvPr id="196" name="Google Shape;196;p7"/>
          <p:cNvSpPr txBox="1"/>
          <p:nvPr/>
        </p:nvSpPr>
        <p:spPr>
          <a:xfrm>
            <a:off x="474833" y="4285381"/>
            <a:ext cx="5229701" cy="46166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IP.2: External interrupt 1 priority bit</a:t>
            </a:r>
            <a:endParaRPr/>
          </a:p>
        </p:txBody>
      </p:sp>
      <p:pic>
        <p:nvPicPr>
          <p:cNvPr id="197" name="Google Shape;197;p7"/>
          <p:cNvPicPr preferRelativeResize="0"/>
          <p:nvPr>
            <p:ph idx="1" type="body"/>
          </p:nvPr>
        </p:nvPicPr>
        <p:blipFill rotWithShape="1">
          <a:blip r:embed="rId3">
            <a:alphaModFix/>
          </a:blip>
          <a:srcRect b="0" l="0" r="0" t="0"/>
          <a:stretch/>
        </p:blipFill>
        <p:spPr>
          <a:xfrm>
            <a:off x="1577738" y="1504389"/>
            <a:ext cx="5889862" cy="871583"/>
          </a:xfrm>
          <a:prstGeom prst="rect">
            <a:avLst/>
          </a:prstGeom>
          <a:noFill/>
          <a:ln>
            <a:noFill/>
          </a:ln>
        </p:spPr>
      </p:pic>
      <p:sp>
        <p:nvSpPr>
          <p:cNvPr id="198" name="Google Shape;198;p7"/>
          <p:cNvSpPr txBox="1"/>
          <p:nvPr/>
        </p:nvSpPr>
        <p:spPr>
          <a:xfrm>
            <a:off x="474833" y="4756047"/>
            <a:ext cx="5023555" cy="73866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IP.1: Timer 0 interrupt priority bit</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99" name="Google Shape;199;p7"/>
          <p:cNvSpPr txBox="1"/>
          <p:nvPr/>
        </p:nvSpPr>
        <p:spPr>
          <a:xfrm>
            <a:off x="466016" y="5291060"/>
            <a:ext cx="5229701" cy="73866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2060"/>
              </a:buClr>
              <a:buSzPts val="2400"/>
              <a:buFont typeface="Arial"/>
              <a:buChar char="•"/>
            </a:pPr>
            <a:r>
              <a:rPr lang="en-US" sz="2400">
                <a:solidFill>
                  <a:srgbClr val="002060"/>
                </a:solidFill>
                <a:latin typeface="Calibri"/>
                <a:ea typeface="Calibri"/>
                <a:cs typeface="Calibri"/>
                <a:sym typeface="Calibri"/>
              </a:rPr>
              <a:t>IP.0: External interrupt 0 priority bit</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Interrupt (From book) </a:t>
            </a:r>
            <a:endParaRPr/>
          </a:p>
        </p:txBody>
      </p:sp>
      <p:sp>
        <p:nvSpPr>
          <p:cNvPr id="205" name="Google Shape;205;p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solidFill>
                  <a:srgbClr val="002060"/>
                </a:solidFill>
                <a:latin typeface="Calibri"/>
                <a:ea typeface="Calibri"/>
                <a:cs typeface="Calibri"/>
                <a:sym typeface="Calibri"/>
              </a:rPr>
              <a:t>Time Flag interrupt</a:t>
            </a:r>
            <a:endParaRPr/>
          </a:p>
          <a:p>
            <a:pPr indent="-274320" lvl="0" marL="274320" rtl="0" algn="l">
              <a:spcBef>
                <a:spcPts val="600"/>
              </a:spcBef>
              <a:spcAft>
                <a:spcPts val="0"/>
              </a:spcAft>
              <a:buSzPts val="1680"/>
              <a:buChar char="🞆"/>
            </a:pPr>
            <a:r>
              <a:rPr lang="en-US">
                <a:solidFill>
                  <a:srgbClr val="002060"/>
                </a:solidFill>
                <a:latin typeface="Calibri"/>
                <a:ea typeface="Calibri"/>
                <a:cs typeface="Calibri"/>
                <a:sym typeface="Calibri"/>
              </a:rPr>
              <a:t>Serial Port interrupt</a:t>
            </a:r>
            <a:endParaRPr/>
          </a:p>
          <a:p>
            <a:pPr indent="-274320" lvl="0" marL="274320" rtl="0" algn="l">
              <a:spcBef>
                <a:spcPts val="600"/>
              </a:spcBef>
              <a:spcAft>
                <a:spcPts val="0"/>
              </a:spcAft>
              <a:buSzPts val="1680"/>
              <a:buChar char="🞆"/>
            </a:pPr>
            <a:r>
              <a:rPr lang="en-US">
                <a:solidFill>
                  <a:srgbClr val="002060"/>
                </a:solidFill>
                <a:latin typeface="Calibri"/>
                <a:ea typeface="Calibri"/>
                <a:cs typeface="Calibri"/>
                <a:sym typeface="Calibri"/>
              </a:rPr>
              <a:t>External interrupts</a:t>
            </a:r>
            <a:endParaRPr/>
          </a:p>
          <a:p>
            <a:pPr indent="-274320" lvl="0" marL="274320" rtl="0" algn="l">
              <a:spcBef>
                <a:spcPts val="600"/>
              </a:spcBef>
              <a:spcAft>
                <a:spcPts val="0"/>
              </a:spcAft>
              <a:buSzPts val="1680"/>
              <a:buChar char="🞆"/>
            </a:pPr>
            <a:r>
              <a:rPr lang="en-US">
                <a:solidFill>
                  <a:srgbClr val="002060"/>
                </a:solidFill>
                <a:latin typeface="Calibri"/>
                <a:ea typeface="Calibri"/>
                <a:cs typeface="Calibri"/>
                <a:sym typeface="Calibri"/>
              </a:rPr>
              <a:t>Reset </a:t>
            </a:r>
            <a:endParaRPr/>
          </a:p>
          <a:p>
            <a:pPr indent="-274320" lvl="0" marL="274320" rtl="0" algn="l">
              <a:spcBef>
                <a:spcPts val="600"/>
              </a:spcBef>
              <a:spcAft>
                <a:spcPts val="0"/>
              </a:spcAft>
              <a:buSzPts val="1680"/>
              <a:buChar char="🞆"/>
            </a:pPr>
            <a:r>
              <a:rPr lang="en-US">
                <a:solidFill>
                  <a:srgbClr val="002060"/>
                </a:solidFill>
                <a:latin typeface="Calibri"/>
                <a:ea typeface="Calibri"/>
                <a:cs typeface="Calibri"/>
                <a:sym typeface="Calibri"/>
              </a:rPr>
              <a:t>Interrupt control</a:t>
            </a:r>
            <a:endParaRPr/>
          </a:p>
          <a:p>
            <a:pPr indent="-274320" lvl="0" marL="274320" rtl="0" algn="l">
              <a:spcBef>
                <a:spcPts val="600"/>
              </a:spcBef>
              <a:spcAft>
                <a:spcPts val="0"/>
              </a:spcAft>
              <a:buSzPts val="1680"/>
              <a:buChar char="🞆"/>
            </a:pPr>
            <a:r>
              <a:rPr lang="en-US">
                <a:solidFill>
                  <a:srgbClr val="002060"/>
                </a:solidFill>
                <a:latin typeface="Calibri"/>
                <a:ea typeface="Calibri"/>
                <a:cs typeface="Calibri"/>
                <a:sym typeface="Calibri"/>
              </a:rPr>
              <a:t>Interrupt Enable/Disable</a:t>
            </a:r>
            <a:endParaRPr/>
          </a:p>
          <a:p>
            <a:pPr indent="-167640" lvl="0" marL="274320" rtl="0" algn="l">
              <a:spcBef>
                <a:spcPts val="600"/>
              </a:spcBef>
              <a:spcAft>
                <a:spcPts val="0"/>
              </a:spcAft>
              <a:buSzPts val="1680"/>
              <a:buNone/>
            </a:pPr>
            <a:r>
              <a:t/>
            </a:r>
            <a:endParaRPr b="1">
              <a:solidFill>
                <a:srgbClr val="002060"/>
              </a:solidFill>
              <a:latin typeface="Calibri"/>
              <a:ea typeface="Calibri"/>
              <a:cs typeface="Calibri"/>
              <a:sym typeface="Calibri"/>
            </a:endParaRPr>
          </a:p>
        </p:txBody>
      </p:sp>
      <p:sp>
        <p:nvSpPr>
          <p:cNvPr id="206" name="Google Shape;206;p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9"/>
          <p:cNvSpPr txBox="1"/>
          <p:nvPr>
            <p:ph type="title"/>
          </p:nvPr>
        </p:nvSpPr>
        <p:spPr>
          <a:xfrm>
            <a:off x="457200" y="274638"/>
            <a:ext cx="80772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TIMERS  in  8051 Microcontrollers </a:t>
            </a:r>
            <a:endParaRPr/>
          </a:p>
        </p:txBody>
      </p:sp>
      <p:sp>
        <p:nvSpPr>
          <p:cNvPr id="212" name="Google Shape;212;p9"/>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lang="en-US">
                <a:solidFill>
                  <a:srgbClr val="002060"/>
                </a:solidFill>
                <a:latin typeface="Calibri"/>
                <a:ea typeface="Calibri"/>
                <a:cs typeface="Calibri"/>
                <a:sym typeface="Calibri"/>
              </a:rPr>
              <a:t>The 8051 microcontroller has two 16-bit timers Timer 0 (T0) and Timer 1 (T1) which can be used either to generate accurate time delays or as event counters.</a:t>
            </a:r>
            <a:endParaRPr/>
          </a:p>
          <a:p>
            <a:pPr indent="0" lvl="0" marL="0" rtl="0" algn="just">
              <a:spcBef>
                <a:spcPts val="600"/>
              </a:spcBef>
              <a:spcAft>
                <a:spcPts val="0"/>
              </a:spcAft>
              <a:buSzPts val="1680"/>
              <a:buNone/>
            </a:pPr>
            <a:r>
              <a:rPr lang="en-US">
                <a:solidFill>
                  <a:srgbClr val="002060"/>
                </a:solidFill>
                <a:latin typeface="Calibri"/>
                <a:ea typeface="Calibri"/>
                <a:cs typeface="Calibri"/>
                <a:sym typeface="Calibri"/>
              </a:rPr>
              <a:t> </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These timers are accessed as two 8-bit registers TL0, TH0 &amp; TL1 ,TH1 because the 8051 microcontroller has 8-bit architecture.</a:t>
            </a:r>
            <a:endParaRPr/>
          </a:p>
          <a:p>
            <a:pPr indent="-167640" lvl="0" marL="274320" rtl="0" algn="l">
              <a:spcBef>
                <a:spcPts val="600"/>
              </a:spcBef>
              <a:spcAft>
                <a:spcPts val="0"/>
              </a:spcAft>
              <a:buSzPts val="1680"/>
              <a:buNone/>
            </a:pPr>
            <a:r>
              <a:t/>
            </a:r>
            <a:endParaRPr>
              <a:solidFill>
                <a:srgbClr val="002060"/>
              </a:solidFill>
              <a:latin typeface="Calibri"/>
              <a:ea typeface="Calibri"/>
              <a:cs typeface="Calibri"/>
              <a:sym typeface="Calibri"/>
            </a:endParaRPr>
          </a:p>
        </p:txBody>
      </p:sp>
      <p:sp>
        <p:nvSpPr>
          <p:cNvPr id="213" name="Google Shape;213;p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cse</dc:creator>
</cp:coreProperties>
</file>