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6858000" cx="9144000"/>
  <p:notesSz cx="6858000" cy="9144000"/>
  <p:embeddedFontLst>
    <p:embeddedFont>
      <p:font typeface="Century Schoolbook"/>
      <p:regular r:id="rId43"/>
      <p:bold r:id="rId44"/>
      <p:italic r:id="rId45"/>
      <p:boldItalic r:id="rId46"/>
    </p:embeddedFont>
    <p:embeddedFont>
      <p:font typeface="Noto Sans Symbols"/>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9" roundtripDataSignature="AMtx7mgdn7xEBDcfJs+RJ2mfv5DjXC6K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ABAE1B-E7EA-42F7-A1EB-E12DC4541954}">
  <a:tblStyle styleId="{DDABAE1B-E7EA-42F7-A1EB-E12DC454195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CenturySchoolbook-bold.fntdata"/><Relationship Id="rId43" Type="http://schemas.openxmlformats.org/officeDocument/2006/relationships/font" Target="fonts/CenturySchoolbook-regular.fntdata"/><Relationship Id="rId46" Type="http://schemas.openxmlformats.org/officeDocument/2006/relationships/font" Target="fonts/CenturySchoolbook-boldItalic.fntdata"/><Relationship Id="rId45" Type="http://schemas.openxmlformats.org/officeDocument/2006/relationships/font" Target="fonts/CenturySchoolbook-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NotoSansSymbols-bold.fntdata"/><Relationship Id="rId47" Type="http://schemas.openxmlformats.org/officeDocument/2006/relationships/font" Target="fonts/NotoSansSymbols-regular.fntdata"/><Relationship Id="rId4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8" name="Google Shape;208;p11:notes"/>
          <p:cNvSpPr txBox="1"/>
          <p:nvPr>
            <p:ph idx="1" type="body"/>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https://www.eeeguide.com/difference-between-80186-and-80286-microprocessor/</a:t>
            </a:r>
            <a:endParaRPr/>
          </a:p>
          <a:p>
            <a:pPr indent="0" lvl="0" marL="0" rtl="0" algn="l">
              <a:spcBef>
                <a:spcPts val="0"/>
              </a:spcBef>
              <a:spcAft>
                <a:spcPts val="0"/>
              </a:spcAft>
              <a:buNone/>
            </a:pPr>
            <a:r>
              <a:t/>
            </a:r>
            <a:endParaRPr/>
          </a:p>
        </p:txBody>
      </p:sp>
      <p:sp>
        <p:nvSpPr>
          <p:cNvPr id="291" name="Google Shape;291;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21" name="Shape 21"/>
        <p:cNvGrpSpPr/>
        <p:nvPr/>
      </p:nvGrpSpPr>
      <p:grpSpPr>
        <a:xfrm>
          <a:off x="0" y="0"/>
          <a:ext cx="0" cy="0"/>
          <a:chOff x="0" y="0"/>
          <a:chExt cx="0" cy="0"/>
        </a:xfrm>
      </p:grpSpPr>
      <p:sp>
        <p:nvSpPr>
          <p:cNvPr id="22" name="Google Shape;22;p39"/>
          <p:cNvSpPr txBox="1"/>
          <p:nvPr>
            <p:ph type="ctrTitle"/>
          </p:nvPr>
        </p:nvSpPr>
        <p:spPr>
          <a:xfrm>
            <a:off x="2286000" y="3124200"/>
            <a:ext cx="6172200" cy="189436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3000"/>
              <a:buFont typeface="Century Schoolboo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9"/>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rmAutofit/>
          </a:bodyPr>
          <a:lstStyle>
            <a:lvl1pPr lvl="0" algn="l">
              <a:spcBef>
                <a:spcPts val="600"/>
              </a:spcBef>
              <a:spcAft>
                <a:spcPts val="0"/>
              </a:spcAft>
              <a:buSzPts val="1260"/>
              <a:buNone/>
              <a:defRPr b="1" sz="1800">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4" name="Google Shape;24;p39"/>
          <p:cNvSpPr txBox="1"/>
          <p:nvPr>
            <p:ph idx="10" type="dt"/>
          </p:nvPr>
        </p:nvSpPr>
        <p:spPr>
          <a:xfrm rot="5400000">
            <a:off x="7764621" y="1174097"/>
            <a:ext cx="22860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9"/>
          <p:cNvSpPr txBox="1"/>
          <p:nvPr>
            <p:ph idx="11" type="ftr"/>
          </p:nvPr>
        </p:nvSpPr>
        <p:spPr>
          <a:xfrm rot="5400000">
            <a:off x="7077269" y="4181669"/>
            <a:ext cx="36576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9"/>
          <p:cNvSpPr/>
          <p:nvPr/>
        </p:nvSpPr>
        <p:spPr>
          <a:xfrm>
            <a:off x="381000" y="0"/>
            <a:ext cx="609600" cy="68580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7" name="Google Shape;27;p39"/>
          <p:cNvSpPr/>
          <p:nvPr/>
        </p:nvSpPr>
        <p:spPr>
          <a:xfrm>
            <a:off x="276336" y="0"/>
            <a:ext cx="104664" cy="68580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8" name="Google Shape;28;p39"/>
          <p:cNvSpPr/>
          <p:nvPr/>
        </p:nvSpPr>
        <p:spPr>
          <a:xfrm>
            <a:off x="990600" y="0"/>
            <a:ext cx="181872" cy="68580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9" name="Google Shape;29;p39"/>
          <p:cNvSpPr/>
          <p:nvPr/>
        </p:nvSpPr>
        <p:spPr>
          <a:xfrm>
            <a:off x="1141320" y="0"/>
            <a:ext cx="230280" cy="68580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30" name="Google Shape;30;p39"/>
          <p:cNvCxnSpPr/>
          <p:nvPr/>
        </p:nvCxnSpPr>
        <p:spPr>
          <a:xfrm>
            <a:off x="106344" y="0"/>
            <a:ext cx="0" cy="68580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31" name="Google Shape;31;p39"/>
          <p:cNvCxnSpPr/>
          <p:nvPr/>
        </p:nvCxnSpPr>
        <p:spPr>
          <a:xfrm>
            <a:off x="914400" y="0"/>
            <a:ext cx="0" cy="68580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32" name="Google Shape;32;p39"/>
          <p:cNvCxnSpPr/>
          <p:nvPr/>
        </p:nvCxnSpPr>
        <p:spPr>
          <a:xfrm>
            <a:off x="854112"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33" name="Google Shape;33;p39"/>
          <p:cNvCxnSpPr/>
          <p:nvPr/>
        </p:nvCxnSpPr>
        <p:spPr>
          <a:xfrm>
            <a:off x="1726640" y="0"/>
            <a:ext cx="0" cy="68580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34" name="Google Shape;34;p39"/>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cxnSp>
        <p:nvCxnSpPr>
          <p:cNvPr id="35" name="Google Shape;35;p39"/>
          <p:cNvCxnSpPr/>
          <p:nvPr/>
        </p:nvCxnSpPr>
        <p:spPr>
          <a:xfrm>
            <a:off x="9113856"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36" name="Google Shape;36;p39"/>
          <p:cNvSpPr/>
          <p:nvPr/>
        </p:nvSpPr>
        <p:spPr>
          <a:xfrm>
            <a:off x="1219200" y="0"/>
            <a:ext cx="76200" cy="68580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7" name="Google Shape;37;p39"/>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8" name="Google Shape;38;p39"/>
          <p:cNvSpPr/>
          <p:nvPr/>
        </p:nvSpPr>
        <p:spPr>
          <a:xfrm>
            <a:off x="1309632"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9" name="Google Shape;39;p39"/>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0" name="Google Shape;40;p39"/>
          <p:cNvSpPr/>
          <p:nvPr/>
        </p:nvSpPr>
        <p:spPr>
          <a:xfrm>
            <a:off x="1664208" y="5788152"/>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1" name="Google Shape;41;p39"/>
          <p:cNvSpPr/>
          <p:nvPr/>
        </p:nvSpPr>
        <p:spPr>
          <a:xfrm>
            <a:off x="1905000" y="4495800"/>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2" name="Google Shape;42;p39"/>
          <p:cNvSpPr txBox="1"/>
          <p:nvPr>
            <p:ph idx="12" type="sldNum"/>
          </p:nvPr>
        </p:nvSpPr>
        <p:spPr>
          <a:xfrm>
            <a:off x="1325544" y="4928702"/>
            <a:ext cx="609600" cy="51752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4" name="Shape 124"/>
        <p:cNvGrpSpPr/>
        <p:nvPr/>
      </p:nvGrpSpPr>
      <p:grpSpPr>
        <a:xfrm>
          <a:off x="0" y="0"/>
          <a:ext cx="0" cy="0"/>
          <a:chOff x="0" y="0"/>
          <a:chExt cx="0" cy="0"/>
        </a:xfrm>
      </p:grpSpPr>
      <p:sp>
        <p:nvSpPr>
          <p:cNvPr id="125" name="Google Shape;125;p4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48"/>
          <p:cNvSpPr txBox="1"/>
          <p:nvPr>
            <p:ph idx="1" type="body"/>
          </p:nvPr>
        </p:nvSpPr>
        <p:spPr>
          <a:xfrm rot="5400000">
            <a:off x="1754124" y="303276"/>
            <a:ext cx="4873752" cy="74676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7" name="Google Shape;127;p48"/>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48"/>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0" name="Shape 130"/>
        <p:cNvGrpSpPr/>
        <p:nvPr/>
      </p:nvGrpSpPr>
      <p:grpSpPr>
        <a:xfrm>
          <a:off x="0" y="0"/>
          <a:ext cx="0" cy="0"/>
          <a:chOff x="0" y="0"/>
          <a:chExt cx="0" cy="0"/>
        </a:xfrm>
      </p:grpSpPr>
      <p:sp>
        <p:nvSpPr>
          <p:cNvPr id="131" name="Google Shape;131;p49"/>
          <p:cNvSpPr txBox="1"/>
          <p:nvPr>
            <p:ph type="title"/>
          </p:nvPr>
        </p:nvSpPr>
        <p:spPr>
          <a:xfrm rot="5400000">
            <a:off x="4541838" y="2362202"/>
            <a:ext cx="5851525" cy="1676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4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3" name="Google Shape;133;p49"/>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9"/>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4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40"/>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 name="Google Shape;46;p40"/>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8" name="Google Shape;48;p40"/>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41"/>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1"/>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53" name="Shape 53"/>
        <p:cNvGrpSpPr/>
        <p:nvPr/>
      </p:nvGrpSpPr>
      <p:grpSpPr>
        <a:xfrm>
          <a:off x="0" y="0"/>
          <a:ext cx="0" cy="0"/>
          <a:chOff x="0" y="0"/>
          <a:chExt cx="0" cy="0"/>
        </a:xfrm>
      </p:grpSpPr>
      <p:sp>
        <p:nvSpPr>
          <p:cNvPr id="54" name="Google Shape;54;p42"/>
          <p:cNvSpPr txBox="1"/>
          <p:nvPr>
            <p:ph type="title"/>
          </p:nvPr>
        </p:nvSpPr>
        <p:spPr>
          <a:xfrm>
            <a:off x="2286000" y="2895600"/>
            <a:ext cx="6172200" cy="205359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000"/>
              <a:buFont typeface="Century Schoolbook"/>
              <a:buNone/>
              <a:defRPr b="1" sz="3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42"/>
          <p:cNvSpPr txBox="1"/>
          <p:nvPr>
            <p:ph idx="1" type="body"/>
          </p:nvPr>
        </p:nvSpPr>
        <p:spPr>
          <a:xfrm>
            <a:off x="2286000" y="5010150"/>
            <a:ext cx="6172200"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600"/>
              </a:spcBef>
              <a:spcAft>
                <a:spcPts val="0"/>
              </a:spcAft>
              <a:buSzPts val="1260"/>
              <a:buNone/>
              <a:defRPr b="1" sz="1800">
                <a:solidFill>
                  <a:schemeClr val="lt2"/>
                </a:solidFill>
              </a:defRPr>
            </a:lvl1pPr>
            <a:lvl2pPr indent="-228600" lvl="1" marL="914400" algn="l">
              <a:spcBef>
                <a:spcPts val="360"/>
              </a:spcBef>
              <a:spcAft>
                <a:spcPts val="0"/>
              </a:spcAft>
              <a:buSzPts val="1440"/>
              <a:buNone/>
              <a:defRPr sz="1800">
                <a:solidFill>
                  <a:schemeClr val="lt1"/>
                </a:solidFill>
              </a:defRPr>
            </a:lvl2pPr>
            <a:lvl3pPr indent="-228600" lvl="2" marL="1371600" algn="l">
              <a:spcBef>
                <a:spcPts val="320"/>
              </a:spcBef>
              <a:spcAft>
                <a:spcPts val="0"/>
              </a:spcAft>
              <a:buSzPts val="960"/>
              <a:buNone/>
              <a:defRPr sz="1600">
                <a:solidFill>
                  <a:schemeClr val="lt1"/>
                </a:solidFill>
              </a:defRPr>
            </a:lvl3pPr>
            <a:lvl4pPr indent="-228600" lvl="3" marL="1828800" algn="l">
              <a:spcBef>
                <a:spcPts val="280"/>
              </a:spcBef>
              <a:spcAft>
                <a:spcPts val="0"/>
              </a:spcAft>
              <a:buSzPts val="840"/>
              <a:buNone/>
              <a:defRPr sz="1400">
                <a:solidFill>
                  <a:schemeClr val="lt1"/>
                </a:solidFill>
              </a:defRPr>
            </a:lvl4pPr>
            <a:lvl5pPr indent="-228600" lvl="4" marL="2286000" algn="l">
              <a:spcBef>
                <a:spcPts val="280"/>
              </a:spcBef>
              <a:spcAft>
                <a:spcPts val="0"/>
              </a:spcAft>
              <a:buSzPts val="952"/>
              <a:buNone/>
              <a:defRPr sz="1400">
                <a:solidFill>
                  <a:schemeClr val="lt1"/>
                </a:solidFill>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6" name="Google Shape;56;p42"/>
          <p:cNvSpPr txBox="1"/>
          <p:nvPr>
            <p:ph idx="10" type="dt"/>
          </p:nvPr>
        </p:nvSpPr>
        <p:spPr>
          <a:xfrm rot="5400000">
            <a:off x="7763256" y="1170432"/>
            <a:ext cx="22860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2"/>
          <p:cNvSpPr txBox="1"/>
          <p:nvPr>
            <p:ph idx="11" type="ftr"/>
          </p:nvPr>
        </p:nvSpPr>
        <p:spPr>
          <a:xfrm rot="5400000">
            <a:off x="7077456" y="4178808"/>
            <a:ext cx="36576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2"/>
          <p:cNvSpPr/>
          <p:nvPr/>
        </p:nvSpPr>
        <p:spPr>
          <a:xfrm>
            <a:off x="381000" y="0"/>
            <a:ext cx="609600" cy="68580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59" name="Google Shape;59;p42"/>
          <p:cNvSpPr/>
          <p:nvPr/>
        </p:nvSpPr>
        <p:spPr>
          <a:xfrm>
            <a:off x="276336" y="0"/>
            <a:ext cx="104664" cy="68580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0" name="Google Shape;60;p42"/>
          <p:cNvSpPr/>
          <p:nvPr/>
        </p:nvSpPr>
        <p:spPr>
          <a:xfrm>
            <a:off x="990600" y="0"/>
            <a:ext cx="181872" cy="68580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1" name="Google Shape;61;p42"/>
          <p:cNvSpPr/>
          <p:nvPr/>
        </p:nvSpPr>
        <p:spPr>
          <a:xfrm>
            <a:off x="1141320" y="0"/>
            <a:ext cx="230280" cy="68580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62" name="Google Shape;62;p42"/>
          <p:cNvCxnSpPr/>
          <p:nvPr/>
        </p:nvCxnSpPr>
        <p:spPr>
          <a:xfrm>
            <a:off x="106344" y="0"/>
            <a:ext cx="0" cy="68580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63" name="Google Shape;63;p42"/>
          <p:cNvCxnSpPr/>
          <p:nvPr/>
        </p:nvCxnSpPr>
        <p:spPr>
          <a:xfrm>
            <a:off x="914400" y="0"/>
            <a:ext cx="0" cy="68580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64" name="Google Shape;64;p42"/>
          <p:cNvCxnSpPr/>
          <p:nvPr/>
        </p:nvCxnSpPr>
        <p:spPr>
          <a:xfrm>
            <a:off x="854112"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65" name="Google Shape;65;p42"/>
          <p:cNvCxnSpPr/>
          <p:nvPr/>
        </p:nvCxnSpPr>
        <p:spPr>
          <a:xfrm>
            <a:off x="1726640" y="0"/>
            <a:ext cx="0" cy="68580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66" name="Google Shape;66;p42"/>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sp>
        <p:nvSpPr>
          <p:cNvPr id="67" name="Google Shape;67;p42"/>
          <p:cNvSpPr/>
          <p:nvPr/>
        </p:nvSpPr>
        <p:spPr>
          <a:xfrm>
            <a:off x="1219200" y="0"/>
            <a:ext cx="76200" cy="68580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8" name="Google Shape;68;p42"/>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9" name="Google Shape;69;p42"/>
          <p:cNvSpPr/>
          <p:nvPr/>
        </p:nvSpPr>
        <p:spPr>
          <a:xfrm>
            <a:off x="1324704"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70" name="Google Shape;70;p42"/>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71" name="Google Shape;71;p42"/>
          <p:cNvSpPr/>
          <p:nvPr/>
        </p:nvSpPr>
        <p:spPr>
          <a:xfrm>
            <a:off x="1664208" y="5791200"/>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72" name="Google Shape;72;p42"/>
          <p:cNvSpPr/>
          <p:nvPr/>
        </p:nvSpPr>
        <p:spPr>
          <a:xfrm>
            <a:off x="1879040" y="4479888"/>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73" name="Google Shape;73;p42"/>
          <p:cNvCxnSpPr/>
          <p:nvPr/>
        </p:nvCxnSpPr>
        <p:spPr>
          <a:xfrm>
            <a:off x="9097944"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74" name="Google Shape;74;p42"/>
          <p:cNvSpPr txBox="1"/>
          <p:nvPr>
            <p:ph idx="12" type="sldNum"/>
          </p:nvPr>
        </p:nvSpPr>
        <p:spPr>
          <a:xfrm>
            <a:off x="1340616" y="4928702"/>
            <a:ext cx="609600" cy="51752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 name="Shape 75"/>
        <p:cNvGrpSpPr/>
        <p:nvPr/>
      </p:nvGrpSpPr>
      <p:grpSpPr>
        <a:xfrm>
          <a:off x="0" y="0"/>
          <a:ext cx="0" cy="0"/>
          <a:chOff x="0" y="0"/>
          <a:chExt cx="0" cy="0"/>
        </a:xfrm>
      </p:grpSpPr>
      <p:sp>
        <p:nvSpPr>
          <p:cNvPr id="76" name="Google Shape;76;p4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43"/>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3"/>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0" name="Google Shape;80;p43"/>
          <p:cNvSpPr txBox="1"/>
          <p:nvPr>
            <p:ph idx="1" type="body"/>
          </p:nvPr>
        </p:nvSpPr>
        <p:spPr>
          <a:xfrm>
            <a:off x="457200"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1" name="Google Shape;81;p43"/>
          <p:cNvSpPr txBox="1"/>
          <p:nvPr>
            <p:ph idx="2" type="body"/>
          </p:nvPr>
        </p:nvSpPr>
        <p:spPr>
          <a:xfrm>
            <a:off x="4270248"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2" name="Shape 82"/>
        <p:cNvGrpSpPr/>
        <p:nvPr/>
      </p:nvGrpSpPr>
      <p:grpSpPr>
        <a:xfrm>
          <a:off x="0" y="0"/>
          <a:ext cx="0" cy="0"/>
          <a:chOff x="0" y="0"/>
          <a:chExt cx="0" cy="0"/>
        </a:xfrm>
      </p:grpSpPr>
      <p:sp>
        <p:nvSpPr>
          <p:cNvPr id="83" name="Google Shape;83;p44"/>
          <p:cNvSpPr txBox="1"/>
          <p:nvPr>
            <p:ph type="title"/>
          </p:nvPr>
        </p:nvSpPr>
        <p:spPr>
          <a:xfrm>
            <a:off x="457200" y="273050"/>
            <a:ext cx="7543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3000"/>
              <a:buFont typeface="Century Schoolboo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44"/>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4"/>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7" name="Google Shape;87;p44"/>
          <p:cNvSpPr txBox="1"/>
          <p:nvPr>
            <p:ph idx="1" type="body"/>
          </p:nvPr>
        </p:nvSpPr>
        <p:spPr>
          <a:xfrm>
            <a:off x="457200"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44"/>
          <p:cNvSpPr txBox="1"/>
          <p:nvPr>
            <p:ph idx="2" type="body"/>
          </p:nvPr>
        </p:nvSpPr>
        <p:spPr>
          <a:xfrm>
            <a:off x="4371975"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9" name="Google Shape;89;p44"/>
          <p:cNvSpPr/>
          <p:nvPr>
            <p:ph idx="3" type="body"/>
          </p:nvPr>
        </p:nvSpPr>
        <p:spPr>
          <a:xfrm>
            <a:off x="4572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0" name="Google Shape;90;p44"/>
          <p:cNvSpPr/>
          <p:nvPr>
            <p:ph idx="4" type="body"/>
          </p:nvPr>
        </p:nvSpPr>
        <p:spPr>
          <a:xfrm>
            <a:off x="43434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4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45"/>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5" name="Google Shape;95;p45"/>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solidFill>
          <a:schemeClr val="lt1"/>
        </a:solidFill>
      </p:bgPr>
    </p:bg>
    <p:spTree>
      <p:nvGrpSpPr>
        <p:cNvPr id="96" name="Shape 96"/>
        <p:cNvGrpSpPr/>
        <p:nvPr/>
      </p:nvGrpSpPr>
      <p:grpSpPr>
        <a:xfrm>
          <a:off x="0" y="0"/>
          <a:ext cx="0" cy="0"/>
          <a:chOff x="0" y="0"/>
          <a:chExt cx="0" cy="0"/>
        </a:xfrm>
      </p:grpSpPr>
      <p:cxnSp>
        <p:nvCxnSpPr>
          <p:cNvPr id="97" name="Google Shape;97;p46"/>
          <p:cNvCxnSpPr/>
          <p:nvPr/>
        </p:nvCxnSpPr>
        <p:spPr>
          <a:xfrm>
            <a:off x="8763000" y="0"/>
            <a:ext cx="0" cy="68580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98" name="Google Shape;98;p46"/>
          <p:cNvSpPr txBox="1"/>
          <p:nvPr>
            <p:ph type="title"/>
          </p:nvPr>
        </p:nvSpPr>
        <p:spPr>
          <a:xfrm rot="5400000">
            <a:off x="3371850" y="3200400"/>
            <a:ext cx="630936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entury Schoolbook"/>
              <a:buNone/>
              <a:defRPr b="1" sz="2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46"/>
          <p:cNvSpPr txBox="1"/>
          <p:nvPr>
            <p:ph idx="1" type="body"/>
          </p:nvPr>
        </p:nvSpPr>
        <p:spPr>
          <a:xfrm>
            <a:off x="6812280" y="274320"/>
            <a:ext cx="1527048" cy="498348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840"/>
              <a:buNone/>
              <a:defRPr sz="1200"/>
            </a:lvl1pPr>
            <a:lvl2pPr indent="-228600" lvl="1" marL="914400" algn="l">
              <a:spcBef>
                <a:spcPts val="1000"/>
              </a:spcBef>
              <a:spcAft>
                <a:spcPts val="0"/>
              </a:spcAft>
              <a:buSzPts val="960"/>
              <a:buNone/>
              <a:defRPr sz="1200"/>
            </a:lvl2pPr>
            <a:lvl3pPr indent="-228600" lvl="2" marL="1371600" algn="l">
              <a:spcBef>
                <a:spcPts val="200"/>
              </a:spcBef>
              <a:spcAft>
                <a:spcPts val="0"/>
              </a:spcAft>
              <a:buSzPts val="600"/>
              <a:buNone/>
              <a:defRPr sz="1000"/>
            </a:lvl3pPr>
            <a:lvl4pPr indent="-228600" lvl="3" marL="1828800" algn="l">
              <a:spcBef>
                <a:spcPts val="180"/>
              </a:spcBef>
              <a:spcAft>
                <a:spcPts val="0"/>
              </a:spcAft>
              <a:buSzPts val="540"/>
              <a:buNone/>
              <a:defRPr sz="900"/>
            </a:lvl4pPr>
            <a:lvl5pPr indent="-228600" lvl="4" marL="2286000" algn="l">
              <a:spcBef>
                <a:spcPts val="180"/>
              </a:spcBef>
              <a:spcAft>
                <a:spcPts val="0"/>
              </a:spcAft>
              <a:buSzPts val="612"/>
              <a:buNone/>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100" name="Google Shape;100;p46"/>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101" name="Google Shape;101;p46"/>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cxnSp>
        <p:nvCxnSpPr>
          <p:cNvPr id="102" name="Google Shape;102;p46"/>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03" name="Google Shape;103;p46"/>
          <p:cNvSpPr/>
          <p:nvPr/>
        </p:nvSpPr>
        <p:spPr>
          <a:xfrm>
            <a:off x="8839200" y="0"/>
            <a:ext cx="304800" cy="68580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104" name="Google Shape;104;p46"/>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05" name="Google Shape;105;p46"/>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06" name="Google Shape;106;p46"/>
          <p:cNvSpPr txBox="1"/>
          <p:nvPr>
            <p:ph idx="2" type="body"/>
          </p:nvPr>
        </p:nvSpPr>
        <p:spPr>
          <a:xfrm>
            <a:off x="304800" y="274320"/>
            <a:ext cx="5638800" cy="6327648"/>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46"/>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09" name="Google Shape;109;p46"/>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0" name="Shape 110"/>
        <p:cNvGrpSpPr/>
        <p:nvPr/>
      </p:nvGrpSpPr>
      <p:grpSpPr>
        <a:xfrm>
          <a:off x="0" y="0"/>
          <a:ext cx="0" cy="0"/>
          <a:chOff x="0" y="0"/>
          <a:chExt cx="0" cy="0"/>
        </a:xfrm>
      </p:grpSpPr>
      <p:cxnSp>
        <p:nvCxnSpPr>
          <p:cNvPr id="111" name="Google Shape;111;p47"/>
          <p:cNvCxnSpPr/>
          <p:nvPr/>
        </p:nvCxnSpPr>
        <p:spPr>
          <a:xfrm>
            <a:off x="8763000" y="0"/>
            <a:ext cx="0" cy="6858000"/>
          </a:xfrm>
          <a:prstGeom prst="straightConnector1">
            <a:avLst/>
          </a:prstGeom>
          <a:noFill/>
          <a:ln cap="flat" cmpd="sng" w="38100">
            <a:solidFill>
              <a:srgbClr val="FEC2AC"/>
            </a:solidFill>
            <a:prstDash val="solid"/>
            <a:round/>
            <a:headEnd len="sm" w="sm" type="none"/>
            <a:tailEnd len="sm" w="sm" type="none"/>
          </a:ln>
        </p:spPr>
      </p:cxnSp>
      <p:sp>
        <p:nvSpPr>
          <p:cNvPr id="112" name="Google Shape;112;p47"/>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13" name="Google Shape;113;p47"/>
          <p:cNvSpPr txBox="1"/>
          <p:nvPr>
            <p:ph type="title"/>
          </p:nvPr>
        </p:nvSpPr>
        <p:spPr>
          <a:xfrm rot="5400000">
            <a:off x="3350133" y="3200400"/>
            <a:ext cx="630936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entury Schoolbook"/>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47"/>
          <p:cNvSpPr/>
          <p:nvPr>
            <p:ph idx="2" type="pic"/>
          </p:nvPr>
        </p:nvSpPr>
        <p:spPr>
          <a:xfrm>
            <a:off x="0" y="0"/>
            <a:ext cx="6172200" cy="6858000"/>
          </a:xfrm>
          <a:prstGeom prst="rect">
            <a:avLst/>
          </a:prstGeom>
          <a:solidFill>
            <a:schemeClr val="lt2"/>
          </a:solidFill>
          <a:ln>
            <a:noFill/>
          </a:ln>
        </p:spPr>
      </p:sp>
      <p:sp>
        <p:nvSpPr>
          <p:cNvPr id="115" name="Google Shape;115;p47"/>
          <p:cNvSpPr txBox="1"/>
          <p:nvPr>
            <p:ph idx="1" type="body"/>
          </p:nvPr>
        </p:nvSpPr>
        <p:spPr>
          <a:xfrm>
            <a:off x="6765798" y="264795"/>
            <a:ext cx="1524000" cy="4956048"/>
          </a:xfrm>
          <a:prstGeom prst="rect">
            <a:avLst/>
          </a:prstGeom>
          <a:noFill/>
          <a:ln>
            <a:noFill/>
          </a:ln>
        </p:spPr>
        <p:txBody>
          <a:bodyPr anchorCtr="0" anchor="t" bIns="45700" lIns="91425" spcFirstLastPara="1" rIns="91425" wrap="square" tIns="45700">
            <a:normAutofit/>
          </a:bodyPr>
          <a:lstStyle>
            <a:lvl1pPr indent="-228600" lvl="0" marL="457200" algn="l">
              <a:spcBef>
                <a:spcPts val="100"/>
              </a:spcBef>
              <a:spcAft>
                <a:spcPts val="0"/>
              </a:spcAft>
              <a:buSzPts val="840"/>
              <a:buFont typeface="Century Schoolbook"/>
              <a:buNone/>
              <a:defRPr sz="1200"/>
            </a:lvl1pPr>
            <a:lvl2pPr indent="-289560" lvl="1" marL="914400" algn="l">
              <a:spcBef>
                <a:spcPts val="400"/>
              </a:spcBef>
              <a:spcAft>
                <a:spcPts val="0"/>
              </a:spcAft>
              <a:buSzPts val="960"/>
              <a:buChar char="⚫"/>
              <a:defRPr sz="1200"/>
            </a:lvl2pPr>
            <a:lvl3pPr indent="-266700" lvl="2" marL="1371600" algn="l">
              <a:spcBef>
                <a:spcPts val="200"/>
              </a:spcBef>
              <a:spcAft>
                <a:spcPts val="0"/>
              </a:spcAft>
              <a:buSzPts val="600"/>
              <a:buChar char="🞆"/>
              <a:defRPr sz="1000"/>
            </a:lvl3pPr>
            <a:lvl4pPr indent="-262889" lvl="3" marL="1828800" algn="l">
              <a:spcBef>
                <a:spcPts val="180"/>
              </a:spcBef>
              <a:spcAft>
                <a:spcPts val="0"/>
              </a:spcAft>
              <a:buSzPts val="540"/>
              <a:buChar char="🞆"/>
              <a:defRPr sz="900"/>
            </a:lvl4pPr>
            <a:lvl5pPr indent="-267461" lvl="4" marL="2286000" algn="l">
              <a:spcBef>
                <a:spcPts val="180"/>
              </a:spcBef>
              <a:spcAft>
                <a:spcPts val="0"/>
              </a:spcAft>
              <a:buSzPts val="612"/>
              <a:buChar char="⚫"/>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116" name="Google Shape;116;p47"/>
          <p:cNvCxnSpPr/>
          <p:nvPr/>
        </p:nvCxnSpPr>
        <p:spPr>
          <a:xfrm>
            <a:off x="8991600" y="0"/>
            <a:ext cx="0" cy="6858000"/>
          </a:xfrm>
          <a:prstGeom prst="straightConnector1">
            <a:avLst/>
          </a:prstGeom>
          <a:noFill/>
          <a:ln cap="flat" cmpd="sng" w="9525">
            <a:solidFill>
              <a:schemeClr val="dk1"/>
            </a:solidFill>
            <a:prstDash val="solid"/>
            <a:round/>
            <a:headEnd len="sm" w="sm" type="none"/>
            <a:tailEnd len="sm" w="sm" type="none"/>
          </a:ln>
        </p:spPr>
      </p:cxnSp>
      <p:sp>
        <p:nvSpPr>
          <p:cNvPr id="117" name="Google Shape;117;p47"/>
          <p:cNvSpPr/>
          <p:nvPr/>
        </p:nvSpPr>
        <p:spPr>
          <a:xfrm>
            <a:off x="8839200" y="0"/>
            <a:ext cx="304800" cy="6858000"/>
          </a:xfrm>
          <a:prstGeom prst="rect">
            <a:avLst/>
          </a:prstGeom>
          <a:solidFill>
            <a:srgbClr val="FEC2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118" name="Google Shape;118;p47"/>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cxnSp>
        <p:nvCxnSpPr>
          <p:cNvPr id="119" name="Google Shape;119;p47"/>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120" name="Google Shape;120;p47"/>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sp>
        <p:nvSpPr>
          <p:cNvPr id="121" name="Google Shape;121;p47"/>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4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23" name="Google Shape;123;p47"/>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cxnSp>
        <p:nvCxnSpPr>
          <p:cNvPr id="10" name="Google Shape;10;p38"/>
          <p:cNvCxnSpPr/>
          <p:nvPr/>
        </p:nvCxnSpPr>
        <p:spPr>
          <a:xfrm>
            <a:off x="8763000" y="0"/>
            <a:ext cx="0" cy="68580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11" name="Google Shape;11;p3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0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38"/>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3" name="Google Shape;13;p38"/>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4" name="Google Shape;14;p38"/>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cxnSp>
        <p:nvCxnSpPr>
          <p:cNvPr id="15" name="Google Shape;15;p38"/>
          <p:cNvCxnSpPr/>
          <p:nvPr/>
        </p:nvCxnSpPr>
        <p:spPr>
          <a:xfrm>
            <a:off x="76200" y="0"/>
            <a:ext cx="0" cy="6858000"/>
          </a:xfrm>
          <a:prstGeom prst="straightConnector1">
            <a:avLst/>
          </a:prstGeom>
          <a:noFill/>
          <a:ln cap="flat" cmpd="thickThin" w="57150">
            <a:solidFill>
              <a:srgbClr val="FEC2AC"/>
            </a:solidFill>
            <a:prstDash val="solid"/>
            <a:round/>
            <a:headEnd len="sm" w="sm" type="none"/>
            <a:tailEnd len="sm" w="sm" type="none"/>
          </a:ln>
        </p:spPr>
      </p:cxnSp>
      <p:cxnSp>
        <p:nvCxnSpPr>
          <p:cNvPr id="16" name="Google Shape;16;p38"/>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7" name="Google Shape;17;p38"/>
          <p:cNvSpPr/>
          <p:nvPr/>
        </p:nvSpPr>
        <p:spPr>
          <a:xfrm>
            <a:off x="8839200" y="0"/>
            <a:ext cx="304800" cy="68580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8" name="Google Shape;18;p38"/>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9" name="Google Shape;19;p38"/>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0" name="Google Shape;20;p3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
          <p:cNvSpPr txBox="1"/>
          <p:nvPr>
            <p:ph type="ctrTitle"/>
          </p:nvPr>
        </p:nvSpPr>
        <p:spPr>
          <a:xfrm>
            <a:off x="1828800" y="2133600"/>
            <a:ext cx="7086600" cy="1447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2060"/>
              </a:buClr>
              <a:buSzPts val="4800"/>
              <a:buFont typeface="Calibri"/>
              <a:buNone/>
            </a:pPr>
            <a:r>
              <a:rPr lang="en-US" sz="4800">
                <a:solidFill>
                  <a:srgbClr val="002060"/>
                </a:solidFill>
                <a:latin typeface="Calibri"/>
                <a:ea typeface="Calibri"/>
                <a:cs typeface="Calibri"/>
                <a:sym typeface="Calibri"/>
              </a:rPr>
              <a:t>Memory management, 80186, Virtual memory</a:t>
            </a:r>
            <a:endParaRPr sz="4800"/>
          </a:p>
        </p:txBody>
      </p:sp>
      <p:sp>
        <p:nvSpPr>
          <p:cNvPr id="142" name="Google Shape;142;p1"/>
          <p:cNvSpPr txBox="1"/>
          <p:nvPr/>
        </p:nvSpPr>
        <p:spPr>
          <a:xfrm>
            <a:off x="2057400" y="3810000"/>
            <a:ext cx="5334000" cy="160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1"/>
              </a:buClr>
              <a:buSzPts val="1260"/>
              <a:buFont typeface="Noto Sans Symbols"/>
              <a:buNone/>
            </a:pPr>
            <a:r>
              <a:rPr b="1" i="0" lang="en-US" sz="1800" u="none" cap="none" strike="noStrike">
                <a:solidFill>
                  <a:srgbClr val="7F7F7F"/>
                </a:solidFill>
                <a:latin typeface="Century Schoolbook"/>
                <a:ea typeface="Century Schoolbook"/>
                <a:cs typeface="Century Schoolbook"/>
                <a:sym typeface="Century Schoolbook"/>
              </a:rPr>
              <a:t>Farhan Sadaf</a:t>
            </a:r>
            <a:endParaRPr/>
          </a:p>
          <a:p>
            <a:pPr indent="0" lvl="0" marL="0" marR="0" rtl="0" algn="ctr">
              <a:spcBef>
                <a:spcPts val="600"/>
              </a:spcBef>
              <a:spcAft>
                <a:spcPts val="0"/>
              </a:spcAft>
              <a:buClr>
                <a:schemeClr val="accent1"/>
              </a:buClr>
              <a:buSzPts val="1260"/>
              <a:buFont typeface="Noto Sans Symbols"/>
              <a:buNone/>
            </a:pPr>
            <a:r>
              <a:rPr b="1" i="0" lang="en-US" sz="1800" u="none" cap="none" strike="noStrike">
                <a:solidFill>
                  <a:srgbClr val="7F7F7F"/>
                </a:solidFill>
                <a:latin typeface="Century Schoolbook"/>
                <a:ea typeface="Century Schoolbook"/>
                <a:cs typeface="Century Schoolbook"/>
                <a:sym typeface="Century Schoolbook"/>
              </a:rPr>
              <a:t>Lecturer, Dept. of CSE</a:t>
            </a:r>
            <a:endParaRPr b="1" i="0" sz="1800" u="none" cap="none" strike="noStrike">
              <a:solidFill>
                <a:srgbClr val="7F7F7F"/>
              </a:solidFill>
              <a:latin typeface="Century Schoolbook"/>
              <a:ea typeface="Century Schoolbook"/>
              <a:cs typeface="Century Schoolbook"/>
              <a:sym typeface="Century Schoolboo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0"/>
          <p:cNvSpPr txBox="1"/>
          <p:nvPr>
            <p:ph idx="1" type="body"/>
          </p:nvPr>
        </p:nvSpPr>
        <p:spPr>
          <a:xfrm>
            <a:off x="457200" y="1066800"/>
            <a:ext cx="7467600" cy="5562600"/>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Let’s assume that this bank occupies system address space </a:t>
            </a:r>
            <a:r>
              <a:rPr b="1" lang="en-US">
                <a:solidFill>
                  <a:srgbClr val="002060"/>
                </a:solidFill>
                <a:latin typeface="Calibri"/>
                <a:ea typeface="Calibri"/>
                <a:cs typeface="Calibri"/>
                <a:sym typeface="Calibri"/>
              </a:rPr>
              <a:t>4000H-7FFFH</a:t>
            </a:r>
            <a:r>
              <a:rPr lang="en-US">
                <a:solidFill>
                  <a:srgbClr val="002060"/>
                </a:solidFill>
                <a:latin typeface="Calibri"/>
                <a:ea typeface="Calibri"/>
                <a:cs typeface="Calibri"/>
                <a:sym typeface="Calibri"/>
              </a:rPr>
              <a:t> and that system address lines A</a:t>
            </a:r>
            <a:r>
              <a:rPr lang="en-US" sz="1400">
                <a:solidFill>
                  <a:srgbClr val="002060"/>
                </a:solidFill>
                <a:latin typeface="Calibri"/>
                <a:ea typeface="Calibri"/>
                <a:cs typeface="Calibri"/>
                <a:sym typeface="Calibri"/>
              </a:rPr>
              <a:t>0</a:t>
            </a:r>
            <a:r>
              <a:rPr lang="en-US">
                <a:solidFill>
                  <a:srgbClr val="002060"/>
                </a:solidFill>
                <a:latin typeface="Calibri"/>
                <a:ea typeface="Calibri"/>
                <a:cs typeface="Calibri"/>
                <a:sym typeface="Calibri"/>
              </a:rPr>
              <a:t>-A</a:t>
            </a:r>
            <a:r>
              <a:rPr lang="en-US" sz="1400">
                <a:solidFill>
                  <a:srgbClr val="002060"/>
                </a:solidFill>
                <a:latin typeface="Calibri"/>
                <a:ea typeface="Calibri"/>
                <a:cs typeface="Calibri"/>
                <a:sym typeface="Calibri"/>
              </a:rPr>
              <a:t>13</a:t>
            </a:r>
            <a:r>
              <a:rPr lang="en-US">
                <a:solidFill>
                  <a:srgbClr val="002060"/>
                </a:solidFill>
                <a:latin typeface="Calibri"/>
                <a:ea typeface="Calibri"/>
                <a:cs typeface="Calibri"/>
                <a:sym typeface="Calibri"/>
              </a:rPr>
              <a:t> are used to address the bytes in this bank.</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To switch to bank 1, a byte which turns off bank 0 and turns on bank 1 is output to the selection port.</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The bank 1 devices now occupy the address space </a:t>
            </a:r>
            <a:r>
              <a:rPr b="1" lang="en-US">
                <a:solidFill>
                  <a:srgbClr val="002060"/>
                </a:solidFill>
                <a:latin typeface="Calibri"/>
                <a:ea typeface="Calibri"/>
                <a:cs typeface="Calibri"/>
                <a:sym typeface="Calibri"/>
              </a:rPr>
              <a:t>4000H-7FFFH</a:t>
            </a:r>
            <a:r>
              <a:rPr lang="en-US">
                <a:solidFill>
                  <a:srgbClr val="002060"/>
                </a:solidFill>
                <a:latin typeface="Calibri"/>
                <a:ea typeface="Calibri"/>
                <a:cs typeface="Calibri"/>
                <a:sym typeface="Calibri"/>
              </a:rPr>
              <a:t> and system address lines A</a:t>
            </a:r>
            <a:r>
              <a:rPr lang="en-US" sz="1400">
                <a:solidFill>
                  <a:srgbClr val="002060"/>
                </a:solidFill>
                <a:latin typeface="Calibri"/>
                <a:ea typeface="Calibri"/>
                <a:cs typeface="Calibri"/>
                <a:sym typeface="Calibri"/>
              </a:rPr>
              <a:t>0</a:t>
            </a:r>
            <a:r>
              <a:rPr lang="en-US">
                <a:solidFill>
                  <a:srgbClr val="002060"/>
                </a:solidFill>
                <a:latin typeface="Calibri"/>
                <a:ea typeface="Calibri"/>
                <a:cs typeface="Calibri"/>
                <a:sym typeface="Calibri"/>
              </a:rPr>
              <a:t>-A</a:t>
            </a:r>
            <a:r>
              <a:rPr lang="en-US" sz="1400">
                <a:solidFill>
                  <a:srgbClr val="002060"/>
                </a:solidFill>
                <a:latin typeface="Calibri"/>
                <a:ea typeface="Calibri"/>
                <a:cs typeface="Calibri"/>
                <a:sym typeface="Calibri"/>
              </a:rPr>
              <a:t>13</a:t>
            </a:r>
            <a:r>
              <a:rPr lang="en-US">
                <a:solidFill>
                  <a:srgbClr val="002060"/>
                </a:solidFill>
                <a:latin typeface="Calibri"/>
                <a:ea typeface="Calibri"/>
                <a:cs typeface="Calibri"/>
                <a:sym typeface="Calibri"/>
              </a:rPr>
              <a:t> are used to address the bytes in this bank.</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Any of the other banks can be switched into the</a:t>
            </a:r>
            <a:r>
              <a:rPr b="1" lang="en-US">
                <a:solidFill>
                  <a:srgbClr val="002060"/>
                </a:solidFill>
                <a:latin typeface="Calibri"/>
                <a:ea typeface="Calibri"/>
                <a:cs typeface="Calibri"/>
                <a:sym typeface="Calibri"/>
              </a:rPr>
              <a:t> 4000H-7FFFH</a:t>
            </a:r>
            <a:r>
              <a:rPr lang="en-US">
                <a:solidFill>
                  <a:srgbClr val="002060"/>
                </a:solidFill>
                <a:latin typeface="Calibri"/>
                <a:ea typeface="Calibri"/>
                <a:cs typeface="Calibri"/>
                <a:sym typeface="Calibri"/>
              </a:rPr>
              <a:t> memory window by simply sending the appropriate word to the control port.</a:t>
            </a:r>
            <a:endParaRPr/>
          </a:p>
        </p:txBody>
      </p:sp>
      <p:sp>
        <p:nvSpPr>
          <p:cNvPr id="204" name="Google Shape;204;p10"/>
          <p:cNvSpPr txBox="1"/>
          <p:nvPr>
            <p:ph type="title"/>
          </p:nvPr>
        </p:nvSpPr>
        <p:spPr>
          <a:xfrm>
            <a:off x="457200" y="152400"/>
            <a:ext cx="74676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Bank switching</a:t>
            </a:r>
            <a:endParaRPr/>
          </a:p>
        </p:txBody>
      </p:sp>
      <p:sp>
        <p:nvSpPr>
          <p:cNvPr id="205" name="Google Shape;205;p1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1"/>
          <p:cNvSpPr txBox="1"/>
          <p:nvPr/>
        </p:nvSpPr>
        <p:spPr>
          <a:xfrm>
            <a:off x="685800" y="465138"/>
            <a:ext cx="7772400" cy="14319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400" u="none" cap="small" strike="noStrike">
                <a:solidFill>
                  <a:srgbClr val="002060"/>
                </a:solidFill>
                <a:latin typeface="Calibri"/>
                <a:ea typeface="Calibri"/>
                <a:cs typeface="Calibri"/>
                <a:sym typeface="Calibri"/>
              </a:rPr>
              <a:t>80186 </a:t>
            </a:r>
            <a:br>
              <a:rPr b="1" i="0" lang="en-US" sz="4400" u="none" cap="small" strike="noStrike">
                <a:solidFill>
                  <a:srgbClr val="002060"/>
                </a:solidFill>
                <a:latin typeface="Calibri"/>
                <a:ea typeface="Calibri"/>
                <a:cs typeface="Calibri"/>
                <a:sym typeface="Calibri"/>
              </a:rPr>
            </a:br>
            <a:endParaRPr b="1" i="0" sz="4400" u="none" cap="small" strike="noStrike">
              <a:solidFill>
                <a:srgbClr val="002060"/>
              </a:solidFill>
              <a:latin typeface="Calibri"/>
              <a:ea typeface="Calibri"/>
              <a:cs typeface="Calibri"/>
              <a:sym typeface="Calibri"/>
            </a:endParaRPr>
          </a:p>
        </p:txBody>
      </p:sp>
      <p:sp>
        <p:nvSpPr>
          <p:cNvPr id="211" name="Google Shape;211;p11"/>
          <p:cNvSpPr txBox="1"/>
          <p:nvPr/>
        </p:nvSpPr>
        <p:spPr>
          <a:xfrm>
            <a:off x="685800" y="1219200"/>
            <a:ext cx="7772400" cy="38862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002060"/>
              </a:buClr>
              <a:buSzPts val="2400"/>
              <a:buFont typeface="Noto Sans Symbols"/>
              <a:buChar char="❖"/>
            </a:pPr>
            <a:r>
              <a:rPr b="0" i="0" lang="en-US" sz="2400" u="none" cap="none" strike="noStrike">
                <a:solidFill>
                  <a:srgbClr val="002060"/>
                </a:solidFill>
                <a:latin typeface="Calibri"/>
                <a:ea typeface="Calibri"/>
                <a:cs typeface="Calibri"/>
                <a:sym typeface="Calibri"/>
              </a:rPr>
              <a:t>Year of introduction 1982 </a:t>
            </a:r>
            <a:endParaRPr/>
          </a:p>
          <a:p>
            <a:pPr indent="-342900" lvl="0" marL="342900" marR="0" rtl="0" algn="just">
              <a:spcBef>
                <a:spcPts val="800"/>
              </a:spcBef>
              <a:spcAft>
                <a:spcPts val="0"/>
              </a:spcAft>
              <a:buClr>
                <a:srgbClr val="002060"/>
              </a:buClr>
              <a:buSzPts val="2400"/>
              <a:buFont typeface="Noto Sans Symbols"/>
              <a:buChar char="❖"/>
            </a:pPr>
            <a:r>
              <a:rPr b="0" i="0" lang="en-US" sz="2400" u="none" cap="none" strike="noStrike">
                <a:solidFill>
                  <a:srgbClr val="002060"/>
                </a:solidFill>
                <a:latin typeface="Calibri"/>
                <a:ea typeface="Calibri"/>
                <a:cs typeface="Calibri"/>
                <a:sym typeface="Calibri"/>
              </a:rPr>
              <a:t>16-bit microprocessor upgraded version of 8086</a:t>
            </a:r>
            <a:endParaRPr/>
          </a:p>
          <a:p>
            <a:pPr indent="-342900" lvl="0" marL="342900" marR="0" rtl="0" algn="just">
              <a:spcBef>
                <a:spcPts val="800"/>
              </a:spcBef>
              <a:spcAft>
                <a:spcPts val="0"/>
              </a:spcAft>
              <a:buClr>
                <a:srgbClr val="002060"/>
              </a:buClr>
              <a:buSzPts val="2400"/>
              <a:buFont typeface="Noto Sans Symbols"/>
              <a:buChar char="❖"/>
            </a:pPr>
            <a:r>
              <a:rPr b="0" i="0" lang="en-US" sz="2400" u="none" cap="none" strike="noStrike">
                <a:solidFill>
                  <a:srgbClr val="002060"/>
                </a:solidFill>
                <a:latin typeface="Calibri"/>
                <a:ea typeface="Calibri"/>
                <a:cs typeface="Calibri"/>
                <a:sym typeface="Calibri"/>
              </a:rPr>
              <a:t>1MB of memory</a:t>
            </a:r>
            <a:endParaRPr/>
          </a:p>
          <a:p>
            <a:pPr indent="-342900" lvl="0" marL="342900" marR="0" rtl="0" algn="just">
              <a:spcBef>
                <a:spcPts val="800"/>
              </a:spcBef>
              <a:spcAft>
                <a:spcPts val="0"/>
              </a:spcAft>
              <a:buClr>
                <a:srgbClr val="002060"/>
              </a:buClr>
              <a:buSzPts val="2400"/>
              <a:buFont typeface="Noto Sans Symbols"/>
              <a:buChar char="❖"/>
            </a:pPr>
            <a:r>
              <a:rPr b="0" i="0" lang="en-US" sz="2400" u="none" cap="none" strike="noStrike">
                <a:solidFill>
                  <a:srgbClr val="002060"/>
                </a:solidFill>
                <a:latin typeface="Calibri"/>
                <a:ea typeface="Calibri"/>
                <a:cs typeface="Calibri"/>
                <a:sym typeface="Calibri"/>
              </a:rPr>
              <a:t>Contained special hardware like programmable counters, interrupt controller, DMA controller etc.</a:t>
            </a:r>
            <a:endParaRPr/>
          </a:p>
          <a:p>
            <a:pPr indent="-342900" lvl="0" marL="342900" marR="0" rtl="0" algn="just">
              <a:spcBef>
                <a:spcPts val="800"/>
              </a:spcBef>
              <a:spcAft>
                <a:spcPts val="0"/>
              </a:spcAft>
              <a:buClr>
                <a:srgbClr val="002060"/>
              </a:buClr>
              <a:buSzPts val="2400"/>
              <a:buFont typeface="Noto Sans Symbols"/>
              <a:buChar char="❖"/>
            </a:pPr>
            <a:r>
              <a:rPr b="0" i="0" lang="en-US" sz="2400" u="none" cap="none" strike="noStrike">
                <a:solidFill>
                  <a:srgbClr val="002060"/>
                </a:solidFill>
                <a:latin typeface="Calibri"/>
                <a:ea typeface="Calibri"/>
                <a:cs typeface="Calibri"/>
                <a:sym typeface="Calibri"/>
              </a:rPr>
              <a:t>Ideal for systems that required a minimum of hardware</a:t>
            </a:r>
            <a:endParaRPr/>
          </a:p>
          <a:p>
            <a:pPr indent="-342900" lvl="0" marL="342900" marR="0" rtl="0" algn="just">
              <a:spcBef>
                <a:spcPts val="800"/>
              </a:spcBef>
              <a:spcAft>
                <a:spcPts val="0"/>
              </a:spcAft>
              <a:buClr>
                <a:srgbClr val="002060"/>
              </a:buClr>
              <a:buSzPts val="2400"/>
              <a:buFont typeface="Noto Sans Symbols"/>
              <a:buChar char="❖"/>
            </a:pPr>
            <a:r>
              <a:rPr b="0" i="0" lang="en-US" sz="2400" u="none" cap="none" strike="noStrike">
                <a:solidFill>
                  <a:srgbClr val="002060"/>
                </a:solidFill>
                <a:latin typeface="Calibri"/>
                <a:ea typeface="Calibri"/>
                <a:cs typeface="Calibri"/>
                <a:sym typeface="Calibri"/>
              </a:rPr>
              <a:t>NMOS technology</a:t>
            </a:r>
            <a:endParaRPr/>
          </a:p>
          <a:p>
            <a:pPr indent="-342900" lvl="0" marL="342900" marR="0" rtl="0" algn="just">
              <a:spcBef>
                <a:spcPts val="800"/>
              </a:spcBef>
              <a:spcAft>
                <a:spcPts val="0"/>
              </a:spcAft>
              <a:buClr>
                <a:srgbClr val="002060"/>
              </a:buClr>
              <a:buSzPts val="2400"/>
              <a:buFont typeface="Noto Sans Symbols"/>
              <a:buChar char="❖"/>
            </a:pPr>
            <a:r>
              <a:rPr b="0" i="0" lang="en-US" sz="2400" u="none" cap="none" strike="noStrike">
                <a:solidFill>
                  <a:srgbClr val="002060"/>
                </a:solidFill>
                <a:latin typeface="Calibri"/>
                <a:ea typeface="Calibri"/>
                <a:cs typeface="Calibri"/>
                <a:sym typeface="Calibri"/>
              </a:rPr>
              <a:t>Number of transistors 29,000</a:t>
            </a:r>
            <a:endParaRPr/>
          </a:p>
          <a:p>
            <a:pPr indent="-188913" lvl="0" marL="341313" marR="0" rtl="0" algn="just">
              <a:spcBef>
                <a:spcPts val="800"/>
              </a:spcBef>
              <a:spcAft>
                <a:spcPts val="0"/>
              </a:spcAft>
              <a:buClr>
                <a:schemeClr val="dk1"/>
              </a:buClr>
              <a:buSzPts val="2400"/>
              <a:buFont typeface="Times New Roman"/>
              <a:buNone/>
            </a:pPr>
            <a:r>
              <a:t/>
            </a:r>
            <a:endParaRPr b="0" i="0" sz="2400" u="none" cap="none" strike="noStrike">
              <a:solidFill>
                <a:srgbClr val="000000"/>
              </a:solidFill>
              <a:latin typeface="Lucida Sans"/>
              <a:ea typeface="Lucida Sans"/>
              <a:cs typeface="Lucida Sans"/>
              <a:sym typeface="Lucida Sans"/>
            </a:endParaRPr>
          </a:p>
          <a:p>
            <a:pPr indent="-341313" lvl="0" marL="341313" marR="0" rtl="0" algn="l">
              <a:spcBef>
                <a:spcPts val="800"/>
              </a:spcBef>
              <a:spcAft>
                <a:spcPts val="0"/>
              </a:spcAft>
              <a:buNone/>
            </a:pPr>
            <a:r>
              <a:t/>
            </a:r>
            <a:endParaRPr b="0" i="0" sz="2400" u="none" cap="none" strike="noStrike">
              <a:solidFill>
                <a:srgbClr val="000000"/>
              </a:solidFill>
              <a:latin typeface="Lucida Sans"/>
              <a:ea typeface="Lucida Sans"/>
              <a:cs typeface="Lucida Sans"/>
              <a:sym typeface="Lucida Sans"/>
            </a:endParaRPr>
          </a:p>
        </p:txBody>
      </p:sp>
      <p:sp>
        <p:nvSpPr>
          <p:cNvPr id="212" name="Google Shape;212;p1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Bus Interface Unit (BIU).</a:t>
            </a:r>
            <a:endParaRPr/>
          </a:p>
          <a:p>
            <a:pPr indent="-274320" lvl="0" marL="274320" rtl="0" algn="l">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Execution Unit (EU).</a:t>
            </a:r>
            <a:endParaRPr/>
          </a:p>
          <a:p>
            <a:pPr indent="-274320" lvl="0" marL="274320" rtl="0" algn="l">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Clock generator.</a:t>
            </a:r>
            <a:endParaRPr/>
          </a:p>
          <a:p>
            <a:pPr indent="-274320" lvl="0" marL="274320" rtl="0" algn="l">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Programmable Interrupt Controller.</a:t>
            </a:r>
            <a:endParaRPr/>
          </a:p>
          <a:p>
            <a:pPr indent="-274320" lvl="0" marL="274320" rtl="0" algn="l">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Programmable Timers.</a:t>
            </a:r>
            <a:endParaRPr/>
          </a:p>
          <a:p>
            <a:pPr indent="-274320" lvl="0" marL="274320" rtl="0" algn="l">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Programmable DMA (Direct Memory Access) controller.</a:t>
            </a:r>
            <a:endParaRPr/>
          </a:p>
          <a:p>
            <a:pPr indent="-274320" lvl="0" marL="274320" rtl="0" algn="l">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Programmable Chip Selection Unit</a:t>
            </a:r>
            <a:endParaRPr/>
          </a:p>
        </p:txBody>
      </p:sp>
      <p:sp>
        <p:nvSpPr>
          <p:cNvPr id="218" name="Google Shape;218;p1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Basic block diagram</a:t>
            </a:r>
            <a:endParaRPr/>
          </a:p>
        </p:txBody>
      </p:sp>
      <p:sp>
        <p:nvSpPr>
          <p:cNvPr id="219" name="Google Shape;219;p1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descr="679px-Intel_80186_80188_arch.svg.png" id="224" name="Google Shape;224;p13"/>
          <p:cNvPicPr preferRelativeResize="0"/>
          <p:nvPr>
            <p:ph idx="1" type="body"/>
          </p:nvPr>
        </p:nvPicPr>
        <p:blipFill rotWithShape="1">
          <a:blip r:embed="rId3">
            <a:alphaModFix/>
          </a:blip>
          <a:srcRect b="0" l="0" r="0" t="0"/>
          <a:stretch/>
        </p:blipFill>
        <p:spPr>
          <a:xfrm>
            <a:off x="0" y="304800"/>
            <a:ext cx="9144000" cy="6172200"/>
          </a:xfrm>
          <a:prstGeom prst="rect">
            <a:avLst/>
          </a:prstGeom>
          <a:noFill/>
          <a:ln>
            <a:noFill/>
          </a:ln>
        </p:spPr>
      </p:pic>
      <p:sp>
        <p:nvSpPr>
          <p:cNvPr id="225" name="Google Shape;225;p1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1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Century Schoolbook"/>
              <a:buNone/>
            </a:pPr>
            <a:br>
              <a:rPr lang="en-US"/>
            </a:br>
            <a:r>
              <a:rPr b="1" lang="en-US" sz="4400">
                <a:solidFill>
                  <a:srgbClr val="002060"/>
                </a:solidFill>
                <a:latin typeface="Calibri"/>
                <a:ea typeface="Calibri"/>
                <a:cs typeface="Calibri"/>
                <a:sym typeface="Calibri"/>
              </a:rPr>
              <a:t>Basic Features</a:t>
            </a:r>
            <a:endParaRPr/>
          </a:p>
        </p:txBody>
      </p:sp>
      <p:sp>
        <p:nvSpPr>
          <p:cNvPr id="231" name="Google Shape;231;p14"/>
          <p:cNvSpPr txBox="1"/>
          <p:nvPr>
            <p:ph idx="1" type="body"/>
          </p:nvPr>
        </p:nvSpPr>
        <p:spPr>
          <a:xfrm>
            <a:off x="457200" y="1481138"/>
            <a:ext cx="8229600" cy="1947862"/>
          </a:xfrm>
          <a:prstGeom prst="rect">
            <a:avLst/>
          </a:prstGeom>
          <a:noFill/>
          <a:ln>
            <a:noFill/>
          </a:ln>
        </p:spPr>
        <p:txBody>
          <a:bodyPr anchorCtr="0" anchor="t" bIns="45700" lIns="91425" spcFirstLastPara="1" rIns="91425" wrap="square" tIns="45700">
            <a:normAutofit fontScale="25000" lnSpcReduction="20000"/>
          </a:bodyPr>
          <a:lstStyle/>
          <a:p>
            <a:pPr indent="-274320" lvl="0" marL="274320" rtl="0" algn="l">
              <a:spcBef>
                <a:spcPts val="0"/>
              </a:spcBef>
              <a:spcAft>
                <a:spcPts val="0"/>
              </a:spcAft>
              <a:buClr>
                <a:srgbClr val="002060"/>
              </a:buClr>
              <a:buSzPct val="100000"/>
              <a:buFont typeface="Noto Sans Symbols"/>
              <a:buChar char="❑"/>
            </a:pPr>
            <a:r>
              <a:rPr b="1" lang="en-US" sz="11200" cap="small">
                <a:solidFill>
                  <a:srgbClr val="002060"/>
                </a:solidFill>
                <a:latin typeface="Calibri"/>
                <a:ea typeface="Calibri"/>
                <a:cs typeface="Calibri"/>
                <a:sym typeface="Calibri"/>
              </a:rPr>
              <a:t>Clock Generator</a:t>
            </a:r>
            <a:endParaRPr/>
          </a:p>
          <a:p>
            <a:pPr indent="-274320" lvl="1" marL="274320" rtl="0" algn="just">
              <a:lnSpc>
                <a:spcPct val="120000"/>
              </a:lnSpc>
              <a:spcBef>
                <a:spcPts val="600"/>
              </a:spcBef>
              <a:spcAft>
                <a:spcPts val="0"/>
              </a:spcAft>
              <a:buClr>
                <a:srgbClr val="002060"/>
              </a:buClr>
              <a:buSzPct val="100000"/>
              <a:buFont typeface="Noto Sans Symbols"/>
              <a:buChar char="❖"/>
            </a:pPr>
            <a:r>
              <a:rPr lang="en-US" sz="9600">
                <a:solidFill>
                  <a:srgbClr val="002060"/>
                </a:solidFill>
                <a:latin typeface="Calibri"/>
                <a:ea typeface="Calibri"/>
                <a:cs typeface="Calibri"/>
                <a:sym typeface="Calibri"/>
              </a:rPr>
              <a:t>The processor provides an internal clock generator for both internal and external clock generation. It replaces external clock generator 8284A used with the 8086/8088 microprocessors. This reduces the component count in a system.</a:t>
            </a:r>
            <a:endParaRPr/>
          </a:p>
          <a:p>
            <a:pPr indent="-256032" lvl="0" marL="365760" rtl="0" algn="just">
              <a:spcBef>
                <a:spcPts val="600"/>
              </a:spcBef>
              <a:spcAft>
                <a:spcPts val="0"/>
              </a:spcAft>
              <a:buSzPct val="70000"/>
              <a:buFont typeface="Noto Sans Symbols"/>
              <a:buNone/>
            </a:pPr>
            <a:r>
              <a:t/>
            </a:r>
            <a:endParaRPr>
              <a:latin typeface="Times New Roman"/>
              <a:ea typeface="Times New Roman"/>
              <a:cs typeface="Times New Roman"/>
              <a:sym typeface="Times New Roman"/>
            </a:endParaRPr>
          </a:p>
          <a:p>
            <a:pPr indent="-229362" lvl="0" marL="365760" rtl="0" algn="just">
              <a:spcBef>
                <a:spcPts val="600"/>
              </a:spcBef>
              <a:spcAft>
                <a:spcPts val="0"/>
              </a:spcAft>
              <a:buSzPct val="70000"/>
              <a:buFont typeface="Noto Sans Symbols"/>
              <a:buNone/>
            </a:pPr>
            <a:r>
              <a:t/>
            </a:r>
            <a:endParaRPr>
              <a:latin typeface="Times New Roman"/>
              <a:ea typeface="Times New Roman"/>
              <a:cs typeface="Times New Roman"/>
              <a:sym typeface="Times New Roman"/>
            </a:endParaRPr>
          </a:p>
          <a:p>
            <a:pPr indent="-229362" lvl="0" marL="365760" rtl="0" algn="just">
              <a:spcBef>
                <a:spcPts val="600"/>
              </a:spcBef>
              <a:spcAft>
                <a:spcPts val="0"/>
              </a:spcAft>
              <a:buSzPct val="70000"/>
              <a:buFont typeface="Noto Sans Symbols"/>
              <a:buNone/>
            </a:pPr>
            <a:r>
              <a:t/>
            </a:r>
            <a:endParaRPr>
              <a:latin typeface="Times New Roman"/>
              <a:ea typeface="Times New Roman"/>
              <a:cs typeface="Times New Roman"/>
              <a:sym typeface="Times New Roman"/>
            </a:endParaRPr>
          </a:p>
          <a:p>
            <a:pPr indent="-229362" lvl="0" marL="365760" rtl="0" algn="just">
              <a:spcBef>
                <a:spcPts val="600"/>
              </a:spcBef>
              <a:spcAft>
                <a:spcPts val="0"/>
              </a:spcAft>
              <a:buSzPct val="70000"/>
              <a:buFont typeface="Noto Sans Symbols"/>
              <a:buNone/>
            </a:pPr>
            <a:r>
              <a:t/>
            </a:r>
            <a:endParaRPr>
              <a:latin typeface="Times New Roman"/>
              <a:ea typeface="Times New Roman"/>
              <a:cs typeface="Times New Roman"/>
              <a:sym typeface="Times New Roman"/>
            </a:endParaRPr>
          </a:p>
          <a:p>
            <a:pPr indent="-229362" lvl="0" marL="365760" rtl="0" algn="just">
              <a:spcBef>
                <a:spcPts val="600"/>
              </a:spcBef>
              <a:spcAft>
                <a:spcPts val="0"/>
              </a:spcAft>
              <a:buSzPct val="70000"/>
              <a:buFont typeface="Noto Sans Symbols"/>
              <a:buNone/>
            </a:pPr>
            <a:r>
              <a:t/>
            </a:r>
            <a:endParaRPr>
              <a:latin typeface="Times New Roman"/>
              <a:ea typeface="Times New Roman"/>
              <a:cs typeface="Times New Roman"/>
              <a:sym typeface="Times New Roman"/>
            </a:endParaRPr>
          </a:p>
          <a:p>
            <a:pPr indent="-229362" lvl="0" marL="365760" rtl="0" algn="just">
              <a:spcBef>
                <a:spcPts val="600"/>
              </a:spcBef>
              <a:spcAft>
                <a:spcPts val="0"/>
              </a:spcAft>
              <a:buSzPct val="70000"/>
              <a:buFont typeface="Noto Sans Symbols"/>
              <a:buNone/>
            </a:pPr>
            <a:r>
              <a:t/>
            </a:r>
            <a:endParaRPr>
              <a:latin typeface="Times New Roman"/>
              <a:ea typeface="Times New Roman"/>
              <a:cs typeface="Times New Roman"/>
              <a:sym typeface="Times New Roman"/>
            </a:endParaRPr>
          </a:p>
        </p:txBody>
      </p:sp>
      <p:sp>
        <p:nvSpPr>
          <p:cNvPr id="232" name="Google Shape;232;p1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5"/>
          <p:cNvSpPr txBox="1"/>
          <p:nvPr>
            <p:ph idx="1" type="body"/>
          </p:nvPr>
        </p:nvSpPr>
        <p:spPr>
          <a:xfrm>
            <a:off x="457200" y="1417638"/>
            <a:ext cx="7467600" cy="4873752"/>
          </a:xfrm>
          <a:prstGeom prst="rect">
            <a:avLst/>
          </a:prstGeom>
          <a:noFill/>
          <a:ln>
            <a:noFill/>
          </a:ln>
        </p:spPr>
        <p:txBody>
          <a:bodyPr anchorCtr="0" anchor="t" bIns="45700" lIns="91425" spcFirstLastPara="1" rIns="91425" wrap="square" tIns="45700">
            <a:normAutofit fontScale="70000" lnSpcReduction="20000"/>
          </a:bodyPr>
          <a:lstStyle/>
          <a:p>
            <a:pPr indent="-181355" lvl="0" marL="365760" rtl="0" algn="l">
              <a:spcBef>
                <a:spcPts val="0"/>
              </a:spcBef>
              <a:spcAft>
                <a:spcPts val="0"/>
              </a:spcAft>
              <a:buSzPct val="70000"/>
              <a:buFont typeface="Noto Sans Symbols"/>
              <a:buNone/>
            </a:pPr>
            <a:r>
              <a:t/>
            </a:r>
            <a:endParaRPr>
              <a:latin typeface="Times New Roman"/>
              <a:ea typeface="Times New Roman"/>
              <a:cs typeface="Times New Roman"/>
              <a:sym typeface="Times New Roman"/>
            </a:endParaRPr>
          </a:p>
          <a:p>
            <a:pPr indent="-342899" lvl="0" marL="452628" rtl="0" algn="just">
              <a:spcBef>
                <a:spcPts val="600"/>
              </a:spcBef>
              <a:spcAft>
                <a:spcPts val="0"/>
              </a:spcAft>
              <a:buClr>
                <a:srgbClr val="002060"/>
              </a:buClr>
              <a:buSzPct val="70000"/>
              <a:buFont typeface="Noto Sans Symbols"/>
              <a:buChar char="❖"/>
            </a:pPr>
            <a:r>
              <a:rPr lang="en-US" sz="3400">
                <a:solidFill>
                  <a:srgbClr val="002060"/>
                </a:solidFill>
                <a:latin typeface="Calibri"/>
                <a:ea typeface="Calibri"/>
                <a:cs typeface="Calibri"/>
                <a:sym typeface="Calibri"/>
              </a:rPr>
              <a:t>The 80186 can receive interrupts from a number of sources, both internal and external.</a:t>
            </a:r>
            <a:endParaRPr/>
          </a:p>
          <a:p>
            <a:pPr indent="-342899" lvl="0" marL="452628" rtl="0" algn="just">
              <a:spcBef>
                <a:spcPts val="600"/>
              </a:spcBef>
              <a:spcAft>
                <a:spcPts val="0"/>
              </a:spcAft>
              <a:buClr>
                <a:srgbClr val="002060"/>
              </a:buClr>
              <a:buSzPct val="70000"/>
              <a:buFont typeface="Noto Sans Symbols"/>
              <a:buChar char="❖"/>
            </a:pPr>
            <a:r>
              <a:rPr lang="en-US" sz="3400">
                <a:solidFill>
                  <a:srgbClr val="002060"/>
                </a:solidFill>
                <a:latin typeface="Calibri"/>
                <a:ea typeface="Calibri"/>
                <a:cs typeface="Calibri"/>
                <a:sym typeface="Calibri"/>
              </a:rPr>
              <a:t>The </a:t>
            </a:r>
            <a:r>
              <a:rPr lang="en-US" sz="3400">
                <a:solidFill>
                  <a:srgbClr val="FF0000"/>
                </a:solidFill>
                <a:latin typeface="Calibri"/>
                <a:ea typeface="Calibri"/>
                <a:cs typeface="Calibri"/>
                <a:sym typeface="Calibri"/>
              </a:rPr>
              <a:t>Interrupt Control Unit (ICU) </a:t>
            </a:r>
            <a:r>
              <a:rPr lang="en-US" sz="3400">
                <a:solidFill>
                  <a:srgbClr val="002060"/>
                </a:solidFill>
                <a:latin typeface="Calibri"/>
                <a:ea typeface="Calibri"/>
                <a:cs typeface="Calibri"/>
                <a:sym typeface="Calibri"/>
              </a:rPr>
              <a:t>serves to merge these requests on a priority basis, for individual service by the CPU.</a:t>
            </a:r>
            <a:endParaRPr/>
          </a:p>
          <a:p>
            <a:pPr indent="-342899" lvl="0" marL="452628" rtl="0" algn="just">
              <a:spcBef>
                <a:spcPts val="600"/>
              </a:spcBef>
              <a:spcAft>
                <a:spcPts val="0"/>
              </a:spcAft>
              <a:buClr>
                <a:srgbClr val="002060"/>
              </a:buClr>
              <a:buSzPct val="70000"/>
              <a:buFont typeface="Noto Sans Symbols"/>
              <a:buChar char="❖"/>
            </a:pPr>
            <a:r>
              <a:rPr lang="en-US" sz="3400">
                <a:solidFill>
                  <a:srgbClr val="002060"/>
                </a:solidFill>
                <a:latin typeface="Calibri"/>
                <a:ea typeface="Calibri"/>
                <a:cs typeface="Calibri"/>
                <a:sym typeface="Calibri"/>
              </a:rPr>
              <a:t>Internal interrupt sources include the Timers and DMA channels. </a:t>
            </a:r>
            <a:endParaRPr/>
          </a:p>
          <a:p>
            <a:pPr indent="-342899" lvl="0" marL="452628" rtl="0" algn="just">
              <a:spcBef>
                <a:spcPts val="600"/>
              </a:spcBef>
              <a:spcAft>
                <a:spcPts val="0"/>
              </a:spcAft>
              <a:buClr>
                <a:srgbClr val="002060"/>
              </a:buClr>
              <a:buSzPct val="70000"/>
              <a:buFont typeface="Noto Sans Symbols"/>
              <a:buChar char="❖"/>
            </a:pPr>
            <a:r>
              <a:rPr lang="en-US" sz="3400">
                <a:solidFill>
                  <a:srgbClr val="002060"/>
                </a:solidFill>
                <a:latin typeface="Calibri"/>
                <a:ea typeface="Calibri"/>
                <a:cs typeface="Calibri"/>
                <a:sym typeface="Calibri"/>
              </a:rPr>
              <a:t>External interrupt sources come from the input pins INT. </a:t>
            </a:r>
            <a:endParaRPr/>
          </a:p>
          <a:p>
            <a:pPr indent="-342899" lvl="0" marL="452628" rtl="0" algn="just">
              <a:spcBef>
                <a:spcPts val="600"/>
              </a:spcBef>
              <a:spcAft>
                <a:spcPts val="0"/>
              </a:spcAft>
              <a:buClr>
                <a:srgbClr val="002060"/>
              </a:buClr>
              <a:buSzPct val="70000"/>
              <a:buFont typeface="Noto Sans Symbols"/>
              <a:buChar char="❖"/>
            </a:pPr>
            <a:r>
              <a:rPr lang="en-US" sz="3400">
                <a:solidFill>
                  <a:srgbClr val="002060"/>
                </a:solidFill>
                <a:latin typeface="Calibri"/>
                <a:ea typeface="Calibri"/>
                <a:cs typeface="Calibri"/>
                <a:sym typeface="Calibri"/>
              </a:rPr>
              <a:t>The NMI interrupt pin is not controlled by the ICU and is passed directly to the CPU. </a:t>
            </a:r>
            <a:endParaRPr/>
          </a:p>
          <a:p>
            <a:pPr indent="-342899" lvl="0" marL="452628" rtl="0" algn="just">
              <a:spcBef>
                <a:spcPts val="600"/>
              </a:spcBef>
              <a:spcAft>
                <a:spcPts val="0"/>
              </a:spcAft>
              <a:buClr>
                <a:srgbClr val="002060"/>
              </a:buClr>
              <a:buSzPct val="70000"/>
              <a:buFont typeface="Noto Sans Symbols"/>
              <a:buChar char="❖"/>
            </a:pPr>
            <a:r>
              <a:rPr lang="en-US" sz="3400">
                <a:solidFill>
                  <a:srgbClr val="002060"/>
                </a:solidFill>
                <a:latin typeface="Calibri"/>
                <a:ea typeface="Calibri"/>
                <a:cs typeface="Calibri"/>
                <a:sym typeface="Calibri"/>
              </a:rPr>
              <a:t>Each interrupt source can be independently masked by the ICU or all interrupts can be globally masked by the CPU.</a:t>
            </a:r>
            <a:endParaRPr/>
          </a:p>
          <a:p>
            <a:pPr indent="-181355" lvl="0" marL="365760" rtl="0" algn="l">
              <a:spcBef>
                <a:spcPts val="600"/>
              </a:spcBef>
              <a:spcAft>
                <a:spcPts val="0"/>
              </a:spcAft>
              <a:buSzPct val="70000"/>
              <a:buFont typeface="Noto Sans Symbols"/>
              <a:buNone/>
            </a:pPr>
            <a:r>
              <a:t/>
            </a:r>
            <a:endParaRPr>
              <a:latin typeface="Times New Roman"/>
              <a:ea typeface="Times New Roman"/>
              <a:cs typeface="Times New Roman"/>
              <a:sym typeface="Times New Roman"/>
            </a:endParaRPr>
          </a:p>
          <a:p>
            <a:pPr indent="-181355" lvl="0" marL="365760" rtl="0" algn="l">
              <a:spcBef>
                <a:spcPts val="600"/>
              </a:spcBef>
              <a:spcAft>
                <a:spcPts val="0"/>
              </a:spcAft>
              <a:buSzPct val="70000"/>
              <a:buFont typeface="Noto Sans Symbols"/>
              <a:buNone/>
            </a:pPr>
            <a:r>
              <a:t/>
            </a:r>
            <a:endParaRPr>
              <a:latin typeface="Times New Roman"/>
              <a:ea typeface="Times New Roman"/>
              <a:cs typeface="Times New Roman"/>
              <a:sym typeface="Times New Roman"/>
            </a:endParaRPr>
          </a:p>
          <a:p>
            <a:pPr indent="-181355" lvl="0" marL="365760" rtl="0" algn="l">
              <a:spcBef>
                <a:spcPts val="600"/>
              </a:spcBef>
              <a:spcAft>
                <a:spcPts val="0"/>
              </a:spcAft>
              <a:buSzPct val="70000"/>
              <a:buFont typeface="Noto Sans Symbols"/>
              <a:buNone/>
            </a:pPr>
            <a:r>
              <a:t/>
            </a:r>
            <a:endParaRPr>
              <a:latin typeface="Times New Roman"/>
              <a:ea typeface="Times New Roman"/>
              <a:cs typeface="Times New Roman"/>
              <a:sym typeface="Times New Roman"/>
            </a:endParaRPr>
          </a:p>
        </p:txBody>
      </p:sp>
      <p:sp>
        <p:nvSpPr>
          <p:cNvPr id="238" name="Google Shape;238;p1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Programmable Interrupt Controller </a:t>
            </a:r>
            <a:endParaRPr/>
          </a:p>
        </p:txBody>
      </p:sp>
      <p:sp>
        <p:nvSpPr>
          <p:cNvPr id="239" name="Google Shape;239;p1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6"/>
          <p:cNvSpPr txBox="1"/>
          <p:nvPr>
            <p:ph idx="1" type="body"/>
          </p:nvPr>
        </p:nvSpPr>
        <p:spPr>
          <a:xfrm>
            <a:off x="228600" y="1481138"/>
            <a:ext cx="8458200" cy="3700462"/>
          </a:xfrm>
          <a:prstGeom prst="rect">
            <a:avLst/>
          </a:prstGeom>
          <a:noFill/>
          <a:ln>
            <a:noFill/>
          </a:ln>
        </p:spPr>
        <p:txBody>
          <a:bodyPr anchorCtr="0" anchor="t" bIns="45700" lIns="91425" spcFirstLastPara="1" rIns="91425" wrap="square" tIns="45700">
            <a:normAutofit/>
          </a:bodyPr>
          <a:lstStyle/>
          <a:p>
            <a:pPr indent="-274320" lvl="1" marL="274320" rtl="0" algn="just">
              <a:spcBef>
                <a:spcPts val="0"/>
              </a:spcBef>
              <a:spcAft>
                <a:spcPts val="0"/>
              </a:spcAft>
              <a:buClr>
                <a:srgbClr val="002060"/>
              </a:buClr>
              <a:buSzPts val="2400"/>
              <a:buFont typeface="Noto Sans Symbols"/>
              <a:buChar char="❖"/>
            </a:pPr>
            <a:r>
              <a:rPr lang="en-US" sz="2400">
                <a:solidFill>
                  <a:srgbClr val="002060"/>
                </a:solidFill>
                <a:latin typeface="Calibri"/>
                <a:ea typeface="Calibri"/>
                <a:cs typeface="Calibri"/>
                <a:sym typeface="Calibri"/>
              </a:rPr>
              <a:t>The 80186 Timer/Counter Unit provides three 16-bit programmable timers.</a:t>
            </a:r>
            <a:endParaRPr/>
          </a:p>
          <a:p>
            <a:pPr indent="-274320" lvl="1" marL="274320" rtl="0" algn="just">
              <a:spcBef>
                <a:spcPts val="600"/>
              </a:spcBef>
              <a:spcAft>
                <a:spcPts val="0"/>
              </a:spcAft>
              <a:buClr>
                <a:srgbClr val="002060"/>
              </a:buClr>
              <a:buSzPts val="2400"/>
              <a:buFont typeface="Noto Sans Symbols"/>
              <a:buChar char="❖"/>
            </a:pPr>
            <a:r>
              <a:rPr lang="en-US" sz="2400">
                <a:solidFill>
                  <a:srgbClr val="002060"/>
                </a:solidFill>
                <a:latin typeface="Calibri"/>
                <a:ea typeface="Calibri"/>
                <a:cs typeface="Calibri"/>
                <a:sym typeface="Calibri"/>
              </a:rPr>
              <a:t>Two of these (Timer 0 or Timer 1) are highly flexible and are connected to external pins for external use. </a:t>
            </a:r>
            <a:endParaRPr/>
          </a:p>
          <a:p>
            <a:pPr indent="-274320" lvl="1" marL="274320" rtl="0" algn="just">
              <a:spcBef>
                <a:spcPts val="600"/>
              </a:spcBef>
              <a:spcAft>
                <a:spcPts val="0"/>
              </a:spcAft>
              <a:buClr>
                <a:srgbClr val="002060"/>
              </a:buClr>
              <a:buSzPts val="2400"/>
              <a:buFont typeface="Noto Sans Symbols"/>
              <a:buChar char="❖"/>
            </a:pPr>
            <a:r>
              <a:rPr lang="en-US" sz="2400">
                <a:solidFill>
                  <a:srgbClr val="002060"/>
                </a:solidFill>
                <a:latin typeface="Calibri"/>
                <a:ea typeface="Calibri"/>
                <a:cs typeface="Calibri"/>
                <a:sym typeface="Calibri"/>
              </a:rPr>
              <a:t>A third timer (Timer 2) is not connected to any external pins and can only be clocked internally. </a:t>
            </a:r>
            <a:endParaRPr/>
          </a:p>
          <a:p>
            <a:pPr indent="-274320" lvl="1" marL="274320" rtl="0" algn="just">
              <a:spcBef>
                <a:spcPts val="600"/>
              </a:spcBef>
              <a:spcAft>
                <a:spcPts val="0"/>
              </a:spcAft>
              <a:buClr>
                <a:srgbClr val="002060"/>
              </a:buClr>
              <a:buSzPts val="2400"/>
              <a:buFont typeface="Noto Sans Symbols"/>
              <a:buChar char="❖"/>
            </a:pPr>
            <a:r>
              <a:rPr lang="en-US" sz="2400">
                <a:solidFill>
                  <a:srgbClr val="002060"/>
                </a:solidFill>
                <a:latin typeface="Calibri"/>
                <a:ea typeface="Calibri"/>
                <a:cs typeface="Calibri"/>
                <a:sym typeface="Calibri"/>
              </a:rPr>
              <a:t>However, it can be used to clock the other two timer channels. </a:t>
            </a:r>
            <a:endParaRPr/>
          </a:p>
        </p:txBody>
      </p:sp>
      <p:sp>
        <p:nvSpPr>
          <p:cNvPr id="245" name="Google Shape;245;p16"/>
          <p:cNvSpPr txBox="1"/>
          <p:nvPr>
            <p:ph type="title"/>
          </p:nvPr>
        </p:nvSpPr>
        <p:spPr>
          <a:xfrm>
            <a:off x="381000" y="533400"/>
            <a:ext cx="7467600" cy="11430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68181"/>
              <a:buFont typeface="Century Schoolbook"/>
              <a:buNone/>
            </a:pPr>
            <a:br>
              <a:rPr lang="en-US"/>
            </a:br>
            <a:r>
              <a:rPr b="1" lang="en-US" sz="4400">
                <a:solidFill>
                  <a:srgbClr val="002060"/>
                </a:solidFill>
                <a:latin typeface="Calibri"/>
                <a:ea typeface="Calibri"/>
                <a:cs typeface="Calibri"/>
                <a:sym typeface="Calibri"/>
              </a:rPr>
              <a:t>Programmable Timers</a:t>
            </a:r>
            <a:br>
              <a:rPr b="1" lang="en-US" sz="4400">
                <a:solidFill>
                  <a:srgbClr val="002060"/>
                </a:solidFill>
                <a:latin typeface="Calibri"/>
                <a:ea typeface="Calibri"/>
                <a:cs typeface="Calibri"/>
                <a:sym typeface="Calibri"/>
              </a:rPr>
            </a:br>
            <a:endParaRPr b="1" sz="4400">
              <a:solidFill>
                <a:srgbClr val="002060"/>
              </a:solidFill>
              <a:latin typeface="Calibri"/>
              <a:ea typeface="Calibri"/>
              <a:cs typeface="Calibri"/>
              <a:sym typeface="Calibri"/>
            </a:endParaRPr>
          </a:p>
        </p:txBody>
      </p:sp>
      <p:sp>
        <p:nvSpPr>
          <p:cNvPr id="246" name="Google Shape;246;p1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7"/>
          <p:cNvSpPr txBox="1"/>
          <p:nvPr>
            <p:ph idx="1" type="body"/>
          </p:nvPr>
        </p:nvSpPr>
        <p:spPr>
          <a:xfrm>
            <a:off x="457200" y="1600200"/>
            <a:ext cx="8281416" cy="3471862"/>
          </a:xfrm>
          <a:prstGeom prst="rect">
            <a:avLst/>
          </a:prstGeom>
          <a:noFill/>
          <a:ln>
            <a:noFill/>
          </a:ln>
        </p:spPr>
        <p:txBody>
          <a:bodyPr anchorCtr="0" anchor="t" bIns="45700" lIns="91425" spcFirstLastPara="1" rIns="91425" wrap="square" tIns="45700">
            <a:normAutofit/>
          </a:bodyPr>
          <a:lstStyle/>
          <a:p>
            <a:pPr indent="-274320" lvl="1" marL="274320" rtl="0" algn="just">
              <a:spcBef>
                <a:spcPts val="0"/>
              </a:spcBef>
              <a:spcAft>
                <a:spcPts val="0"/>
              </a:spcAft>
              <a:buClr>
                <a:srgbClr val="002060"/>
              </a:buClr>
              <a:buSzPts val="2400"/>
              <a:buFont typeface="Noto Sans Symbols"/>
              <a:buChar char="❖"/>
            </a:pPr>
            <a:r>
              <a:rPr lang="en-US" sz="2400">
                <a:solidFill>
                  <a:srgbClr val="002060"/>
                </a:solidFill>
                <a:latin typeface="Calibri"/>
                <a:ea typeface="Calibri"/>
                <a:cs typeface="Calibri"/>
                <a:sym typeface="Calibri"/>
              </a:rPr>
              <a:t>The 80186 DMA Control Unit provides two or four independent high-speed DMA channels.</a:t>
            </a:r>
            <a:endParaRPr/>
          </a:p>
          <a:p>
            <a:pPr indent="-274320" lvl="1" marL="274320" rtl="0" algn="just">
              <a:spcBef>
                <a:spcPts val="600"/>
              </a:spcBef>
              <a:spcAft>
                <a:spcPts val="0"/>
              </a:spcAft>
              <a:buClr>
                <a:srgbClr val="002060"/>
              </a:buClr>
              <a:buSzPts val="2400"/>
              <a:buFont typeface="Noto Sans Symbols"/>
              <a:buChar char="❖"/>
            </a:pPr>
            <a:r>
              <a:rPr lang="en-US" sz="2400">
                <a:solidFill>
                  <a:srgbClr val="002060"/>
                </a:solidFill>
                <a:latin typeface="Calibri"/>
                <a:ea typeface="Calibri"/>
                <a:cs typeface="Calibri"/>
                <a:sym typeface="Calibri"/>
              </a:rPr>
              <a:t> Data transfers can occur between memory and I/O space in any combination: memory to memory, memory to I/O, I/O to I/O or I/O to memory. </a:t>
            </a:r>
            <a:endParaRPr/>
          </a:p>
          <a:p>
            <a:pPr indent="-274320" lvl="1" marL="274320" rtl="0" algn="just">
              <a:spcBef>
                <a:spcPts val="600"/>
              </a:spcBef>
              <a:spcAft>
                <a:spcPts val="0"/>
              </a:spcAft>
              <a:buClr>
                <a:srgbClr val="002060"/>
              </a:buClr>
              <a:buSzPts val="2400"/>
              <a:buFont typeface="Noto Sans Symbols"/>
              <a:buChar char="❖"/>
            </a:pPr>
            <a:r>
              <a:rPr lang="en-US" sz="2400">
                <a:solidFill>
                  <a:srgbClr val="002060"/>
                </a:solidFill>
                <a:latin typeface="Calibri"/>
                <a:ea typeface="Calibri"/>
                <a:cs typeface="Calibri"/>
                <a:sym typeface="Calibri"/>
              </a:rPr>
              <a:t>Each data transfer consumes two bus cycles(a minimum of eight clocks), one cycle to fetch data and the other to store data.</a:t>
            </a:r>
            <a:endParaRPr/>
          </a:p>
          <a:p>
            <a:pPr indent="-121920" lvl="1" marL="274320" rtl="0" algn="l">
              <a:lnSpc>
                <a:spcPct val="80000"/>
              </a:lnSpc>
              <a:spcBef>
                <a:spcPts val="600"/>
              </a:spcBef>
              <a:spcAft>
                <a:spcPts val="0"/>
              </a:spcAft>
              <a:buClr>
                <a:srgbClr val="002060"/>
              </a:buClr>
              <a:buSzPts val="2400"/>
              <a:buFont typeface="Noto Sans Symbols"/>
              <a:buNone/>
            </a:pPr>
            <a:r>
              <a:t/>
            </a:r>
            <a:endParaRPr sz="2400">
              <a:solidFill>
                <a:srgbClr val="002060"/>
              </a:solidFill>
              <a:latin typeface="Calibri"/>
              <a:ea typeface="Calibri"/>
              <a:cs typeface="Calibri"/>
              <a:sym typeface="Calibri"/>
            </a:endParaRPr>
          </a:p>
        </p:txBody>
      </p:sp>
      <p:sp>
        <p:nvSpPr>
          <p:cNvPr id="252" name="Google Shape;252;p17"/>
          <p:cNvSpPr txBox="1"/>
          <p:nvPr>
            <p:ph type="title"/>
          </p:nvPr>
        </p:nvSpPr>
        <p:spPr>
          <a:xfrm>
            <a:off x="457200" y="274638"/>
            <a:ext cx="80772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2060"/>
              </a:buClr>
              <a:buSzPts val="3800"/>
              <a:buFont typeface="Calibri"/>
              <a:buNone/>
            </a:pPr>
            <a:r>
              <a:rPr b="1" lang="en-US" sz="3800">
                <a:solidFill>
                  <a:srgbClr val="002060"/>
                </a:solidFill>
                <a:latin typeface="Calibri"/>
                <a:ea typeface="Calibri"/>
                <a:cs typeface="Calibri"/>
                <a:sym typeface="Calibri"/>
              </a:rPr>
              <a:t>Programmable DMA Controller</a:t>
            </a:r>
            <a:endParaRPr/>
          </a:p>
        </p:txBody>
      </p:sp>
      <p:sp>
        <p:nvSpPr>
          <p:cNvPr id="253" name="Google Shape;253;p1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8"/>
          <p:cNvSpPr txBox="1"/>
          <p:nvPr>
            <p:ph idx="1" type="body"/>
          </p:nvPr>
        </p:nvSpPr>
        <p:spPr>
          <a:xfrm>
            <a:off x="457200" y="1481138"/>
            <a:ext cx="8229600" cy="2862262"/>
          </a:xfrm>
          <a:prstGeom prst="rect">
            <a:avLst/>
          </a:prstGeom>
          <a:noFill/>
          <a:ln>
            <a:noFill/>
          </a:ln>
        </p:spPr>
        <p:txBody>
          <a:bodyPr anchorCtr="0" anchor="t" bIns="45700" lIns="91425" spcFirstLastPara="1" rIns="91425" wrap="square" tIns="45700">
            <a:normAutofit/>
          </a:bodyPr>
          <a:lstStyle/>
          <a:p>
            <a:pPr indent="-167640" lvl="0" marL="274320" rtl="0" algn="l">
              <a:spcBef>
                <a:spcPts val="0"/>
              </a:spcBef>
              <a:spcAft>
                <a:spcPts val="0"/>
              </a:spcAft>
              <a:buSzPts val="1680"/>
              <a:buNone/>
            </a:pPr>
            <a:r>
              <a:t/>
            </a:r>
            <a:endParaRPr sz="2400">
              <a:latin typeface="Times New Roman"/>
              <a:ea typeface="Times New Roman"/>
              <a:cs typeface="Times New Roman"/>
              <a:sym typeface="Times New Roman"/>
            </a:endParaRPr>
          </a:p>
          <a:p>
            <a:pPr indent="-274320" lvl="1" marL="274320" rtl="0" algn="just">
              <a:spcBef>
                <a:spcPts val="600"/>
              </a:spcBef>
              <a:spcAft>
                <a:spcPts val="0"/>
              </a:spcAft>
              <a:buClr>
                <a:srgbClr val="002060"/>
              </a:buClr>
              <a:buSzPts val="2400"/>
              <a:buFont typeface="Noto Sans Symbols"/>
              <a:buChar char="❖"/>
            </a:pPr>
            <a:r>
              <a:rPr lang="en-US" sz="2400">
                <a:solidFill>
                  <a:srgbClr val="002060"/>
                </a:solidFill>
                <a:latin typeface="Calibri"/>
                <a:ea typeface="Calibri"/>
                <a:cs typeface="Calibri"/>
                <a:sym typeface="Calibri"/>
              </a:rPr>
              <a:t>The 80186 Chip-Select Unit integrates logic which provides up to 13 programmable chip selects to access both memories and peripherals. </a:t>
            </a:r>
            <a:endParaRPr/>
          </a:p>
          <a:p>
            <a:pPr indent="-274320" lvl="1" marL="274320" rtl="0" algn="just">
              <a:spcBef>
                <a:spcPts val="600"/>
              </a:spcBef>
              <a:spcAft>
                <a:spcPts val="0"/>
              </a:spcAft>
              <a:buClr>
                <a:srgbClr val="002060"/>
              </a:buClr>
              <a:buSzPts val="2400"/>
              <a:buFont typeface="Noto Sans Symbols"/>
              <a:buChar char="❖"/>
            </a:pPr>
            <a:r>
              <a:rPr lang="en-US" sz="2400">
                <a:solidFill>
                  <a:srgbClr val="002060"/>
                </a:solidFill>
                <a:latin typeface="Calibri"/>
                <a:ea typeface="Calibri"/>
                <a:cs typeface="Calibri"/>
                <a:sym typeface="Calibri"/>
              </a:rPr>
              <a:t>It has 6 output lines to select memory and 7 output lines to select I/O.</a:t>
            </a:r>
            <a:endParaRPr/>
          </a:p>
          <a:p>
            <a:pPr indent="-167640" lvl="0" marL="274320" rtl="0" algn="l">
              <a:spcBef>
                <a:spcPts val="600"/>
              </a:spcBef>
              <a:spcAft>
                <a:spcPts val="0"/>
              </a:spcAft>
              <a:buSzPts val="1680"/>
              <a:buNone/>
            </a:pPr>
            <a:r>
              <a:t/>
            </a:r>
            <a:endParaRPr>
              <a:latin typeface="Times New Roman"/>
              <a:ea typeface="Times New Roman"/>
              <a:cs typeface="Times New Roman"/>
              <a:sym typeface="Times New Roman"/>
            </a:endParaRPr>
          </a:p>
          <a:p>
            <a:pPr indent="-167640" lvl="0" marL="274320" rtl="0" algn="l">
              <a:spcBef>
                <a:spcPts val="600"/>
              </a:spcBef>
              <a:spcAft>
                <a:spcPts val="0"/>
              </a:spcAft>
              <a:buSzPts val="1680"/>
              <a:buNone/>
            </a:pPr>
            <a:r>
              <a:t/>
            </a:r>
            <a:endParaRPr sz="2400">
              <a:latin typeface="Times New Roman"/>
              <a:ea typeface="Times New Roman"/>
              <a:cs typeface="Times New Roman"/>
              <a:sym typeface="Times New Roman"/>
            </a:endParaRPr>
          </a:p>
          <a:p>
            <a:pPr indent="-167640" lvl="0" marL="274320" rtl="0" algn="l">
              <a:spcBef>
                <a:spcPts val="600"/>
              </a:spcBef>
              <a:spcAft>
                <a:spcPts val="0"/>
              </a:spcAft>
              <a:buSzPts val="1680"/>
              <a:buNone/>
            </a:pPr>
            <a:r>
              <a:t/>
            </a:r>
            <a:endParaRPr sz="2400">
              <a:latin typeface="Times New Roman"/>
              <a:ea typeface="Times New Roman"/>
              <a:cs typeface="Times New Roman"/>
              <a:sym typeface="Times New Roman"/>
            </a:endParaRPr>
          </a:p>
        </p:txBody>
      </p:sp>
      <p:sp>
        <p:nvSpPr>
          <p:cNvPr id="259" name="Google Shape;259;p18"/>
          <p:cNvSpPr txBox="1"/>
          <p:nvPr>
            <p:ph type="title"/>
          </p:nvPr>
        </p:nvSpPr>
        <p:spPr>
          <a:xfrm>
            <a:off x="424218" y="1143000"/>
            <a:ext cx="7467600" cy="11430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68181"/>
              <a:buFont typeface="Century Schoolbook"/>
              <a:buNone/>
            </a:pPr>
            <a:br>
              <a:rPr lang="en-US"/>
            </a:br>
            <a:r>
              <a:rPr b="1" lang="en-US" sz="4400">
                <a:solidFill>
                  <a:srgbClr val="002060"/>
                </a:solidFill>
                <a:latin typeface="Calibri"/>
                <a:ea typeface="Calibri"/>
                <a:cs typeface="Calibri"/>
                <a:sym typeface="Calibri"/>
              </a:rPr>
              <a:t>Programmable Chip Select Unit</a:t>
            </a:r>
            <a:br>
              <a:rPr b="1" lang="en-US" sz="4400">
                <a:solidFill>
                  <a:srgbClr val="002060"/>
                </a:solidFill>
                <a:latin typeface="Calibri"/>
                <a:ea typeface="Calibri"/>
                <a:cs typeface="Calibri"/>
                <a:sym typeface="Calibri"/>
              </a:rPr>
            </a:br>
            <a:endParaRPr b="1" sz="4400">
              <a:solidFill>
                <a:srgbClr val="002060"/>
              </a:solidFill>
              <a:latin typeface="Calibri"/>
              <a:ea typeface="Calibri"/>
              <a:cs typeface="Calibri"/>
              <a:sym typeface="Calibri"/>
            </a:endParaRPr>
          </a:p>
        </p:txBody>
      </p:sp>
      <p:sp>
        <p:nvSpPr>
          <p:cNvPr id="260" name="Google Shape;260;p1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9"/>
          <p:cNvSpPr txBox="1"/>
          <p:nvPr>
            <p:ph idx="1" type="body"/>
          </p:nvPr>
        </p:nvSpPr>
        <p:spPr>
          <a:xfrm>
            <a:off x="457200" y="1481138"/>
            <a:ext cx="8229600" cy="370046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Power Save Mode divides the processor clock by 4, 8 or 16 to reduce power consumption.</a:t>
            </a:r>
            <a:endParaRPr/>
          </a:p>
          <a:p>
            <a:pPr indent="-274320" lvl="1" marL="640080" rtl="0" algn="just">
              <a:spcBef>
                <a:spcPts val="480"/>
              </a:spcBef>
              <a:spcAft>
                <a:spcPts val="0"/>
              </a:spcAft>
              <a:buClr>
                <a:srgbClr val="002060"/>
              </a:buClr>
              <a:buSzPts val="1920"/>
              <a:buChar char="⚫"/>
            </a:pPr>
            <a:r>
              <a:rPr lang="en-US" sz="2400">
                <a:solidFill>
                  <a:srgbClr val="002060"/>
                </a:solidFill>
                <a:latin typeface="Calibri"/>
                <a:ea typeface="Calibri"/>
                <a:cs typeface="Calibri"/>
                <a:sym typeface="Calibri"/>
              </a:rPr>
              <a:t>It is started by software and exited by hardware event such as an interrupt.</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Power down mode stops the clock completely</a:t>
            </a:r>
            <a:endParaRPr/>
          </a:p>
          <a:p>
            <a:pPr indent="-274320" lvl="1" marL="640080" rtl="0" algn="just">
              <a:spcBef>
                <a:spcPts val="480"/>
              </a:spcBef>
              <a:spcAft>
                <a:spcPts val="0"/>
              </a:spcAft>
              <a:buClr>
                <a:srgbClr val="002060"/>
              </a:buClr>
              <a:buSzPts val="1920"/>
              <a:buChar char="⚫"/>
            </a:pPr>
            <a:r>
              <a:rPr lang="en-US" sz="2400">
                <a:solidFill>
                  <a:srgbClr val="002060"/>
                </a:solidFill>
                <a:latin typeface="Calibri"/>
                <a:ea typeface="Calibri"/>
                <a:cs typeface="Calibri"/>
                <a:sym typeface="Calibri"/>
              </a:rPr>
              <a:t>Power down mode is entered by executing a HLT instruction and exited by an interrupt.</a:t>
            </a:r>
            <a:endParaRPr/>
          </a:p>
          <a:p>
            <a:pPr indent="-167640" lvl="0" marL="274320" rtl="0" algn="just">
              <a:spcBef>
                <a:spcPts val="600"/>
              </a:spcBef>
              <a:spcAft>
                <a:spcPts val="0"/>
              </a:spcAft>
              <a:buSzPts val="1680"/>
              <a:buNone/>
            </a:pPr>
            <a:r>
              <a:t/>
            </a:r>
            <a:endParaRPr>
              <a:solidFill>
                <a:srgbClr val="002060"/>
              </a:solidFill>
              <a:latin typeface="Calibri"/>
              <a:ea typeface="Calibri"/>
              <a:cs typeface="Calibri"/>
              <a:sym typeface="Calibri"/>
            </a:endParaRPr>
          </a:p>
        </p:txBody>
      </p:sp>
      <p:sp>
        <p:nvSpPr>
          <p:cNvPr id="266" name="Google Shape;266;p19"/>
          <p:cNvSpPr txBox="1"/>
          <p:nvPr>
            <p:ph type="title"/>
          </p:nvPr>
        </p:nvSpPr>
        <p:spPr>
          <a:xfrm>
            <a:off x="457200" y="274638"/>
            <a:ext cx="80772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Power Save/ Power Down feature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type="title"/>
          </p:nvPr>
        </p:nvSpPr>
        <p:spPr>
          <a:xfrm>
            <a:off x="457200" y="76200"/>
            <a:ext cx="7467600" cy="838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multiuser/multitasking OS</a:t>
            </a:r>
            <a:endParaRPr/>
          </a:p>
        </p:txBody>
      </p:sp>
      <p:sp>
        <p:nvSpPr>
          <p:cNvPr id="148" name="Google Shape;148;p2"/>
          <p:cNvSpPr txBox="1"/>
          <p:nvPr>
            <p:ph idx="1" type="body"/>
          </p:nvPr>
        </p:nvSpPr>
        <p:spPr>
          <a:xfrm>
            <a:off x="280416" y="914400"/>
            <a:ext cx="8153400" cy="5635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The basic principle of a timeshare system is that the CPU runs one user’s program for a few milliseconds, then runs the next user’s program for a few milliseconds and so on until all of the users have had a turn.</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It cycles through the users over and over, fast enough that each user seems to have the complete attention of the CPU.</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An operating system which coordinates the actions of a timeshare system such as this is referred to as a </a:t>
            </a:r>
            <a:r>
              <a:rPr lang="en-US">
                <a:solidFill>
                  <a:srgbClr val="FF0000"/>
                </a:solidFill>
                <a:latin typeface="Calibri"/>
                <a:ea typeface="Calibri"/>
                <a:cs typeface="Calibri"/>
                <a:sym typeface="Calibri"/>
              </a:rPr>
              <a:t>multiuser operating system</a:t>
            </a:r>
            <a:r>
              <a:rPr lang="en-US">
                <a:solidFill>
                  <a:srgbClr val="002060"/>
                </a:solidFill>
                <a:latin typeface="Calibri"/>
                <a:ea typeface="Calibri"/>
                <a:cs typeface="Calibri"/>
                <a:sym typeface="Calibri"/>
              </a:rPr>
              <a:t>.</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The program or section of a program for each user is referred to as a task or process, so a multiuser operating system is </a:t>
            </a:r>
            <a:r>
              <a:rPr lang="en-US">
                <a:solidFill>
                  <a:srgbClr val="FF0000"/>
                </a:solidFill>
                <a:latin typeface="Calibri"/>
                <a:ea typeface="Calibri"/>
                <a:cs typeface="Calibri"/>
                <a:sym typeface="Calibri"/>
              </a:rPr>
              <a:t>also commonly referred to as multitasking OS</a:t>
            </a:r>
            <a:r>
              <a:rPr lang="en-US">
                <a:solidFill>
                  <a:srgbClr val="002060"/>
                </a:solidFill>
                <a:latin typeface="Calibri"/>
                <a:ea typeface="Calibri"/>
                <a:cs typeface="Calibri"/>
                <a:sym typeface="Calibri"/>
              </a:rPr>
              <a:t>.</a:t>
            </a:r>
            <a:endParaRPr/>
          </a:p>
        </p:txBody>
      </p:sp>
      <p:sp>
        <p:nvSpPr>
          <p:cNvPr id="149" name="Google Shape;149;p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0"/>
          <p:cNvSpPr txBox="1"/>
          <p:nvPr>
            <p:ph type="title"/>
          </p:nvPr>
        </p:nvSpPr>
        <p:spPr>
          <a:xfrm>
            <a:off x="457200" y="152400"/>
            <a:ext cx="7467600" cy="762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Virtual memory</a:t>
            </a:r>
            <a:endParaRPr/>
          </a:p>
        </p:txBody>
      </p:sp>
      <p:sp>
        <p:nvSpPr>
          <p:cNvPr id="272" name="Google Shape;272;p20"/>
          <p:cNvSpPr txBox="1"/>
          <p:nvPr>
            <p:ph idx="1" type="body"/>
          </p:nvPr>
        </p:nvSpPr>
        <p:spPr>
          <a:xfrm>
            <a:off x="457200" y="1066800"/>
            <a:ext cx="8281416" cy="5257800"/>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Memory is hardware that your computer uses to load the operating system and run programs. </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It consists of one or more </a:t>
            </a:r>
            <a:r>
              <a:rPr b="1" lang="en-US">
                <a:solidFill>
                  <a:srgbClr val="002060"/>
                </a:solidFill>
                <a:latin typeface="Calibri"/>
                <a:ea typeface="Calibri"/>
                <a:cs typeface="Calibri"/>
                <a:sym typeface="Calibri"/>
              </a:rPr>
              <a:t>RAM</a:t>
            </a:r>
            <a:r>
              <a:rPr lang="en-US">
                <a:solidFill>
                  <a:srgbClr val="002060"/>
                </a:solidFill>
                <a:latin typeface="Calibri"/>
                <a:ea typeface="Calibri"/>
                <a:cs typeface="Calibri"/>
                <a:sym typeface="Calibri"/>
              </a:rPr>
              <a:t> chips that each have several memory modules.</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Computer has a finite amount of RAM, it is possible to run out of memory when too many programs are running at one time.</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This is where virtual memory comes in.</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Virtual memory increases the available memory your computer has by enlarging the "address space," or places in memory where data can be stored.</a:t>
            </a:r>
            <a:endParaRPr/>
          </a:p>
        </p:txBody>
      </p:sp>
      <p:sp>
        <p:nvSpPr>
          <p:cNvPr id="273" name="Google Shape;273;p2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1"/>
          <p:cNvSpPr txBox="1"/>
          <p:nvPr>
            <p:ph idx="1" type="body"/>
          </p:nvPr>
        </p:nvSpPr>
        <p:spPr>
          <a:xfrm>
            <a:off x="457200" y="1143000"/>
            <a:ext cx="8281416" cy="5105400"/>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It does this by using hard disk space for additional memory allocation.</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However, since the hard drive is much slower than the RAM, data stored in virtual memory must be mapped back to real memory in order to be used.</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The process of mapping data back and forth between the hard drive and the RAM takes longer than accessing it directly from the memory.</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While virtual memory enables your computer to run more programs than it could otherwise, it is best to have as much physical memory as possible.</a:t>
            </a:r>
            <a:endParaRPr/>
          </a:p>
        </p:txBody>
      </p:sp>
      <p:sp>
        <p:nvSpPr>
          <p:cNvPr id="279" name="Google Shape;279;p21"/>
          <p:cNvSpPr txBox="1"/>
          <p:nvPr>
            <p:ph type="title"/>
          </p:nvPr>
        </p:nvSpPr>
        <p:spPr>
          <a:xfrm>
            <a:off x="457200" y="152400"/>
            <a:ext cx="7467600" cy="762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Virtual memory</a:t>
            </a:r>
            <a:endParaRPr/>
          </a:p>
        </p:txBody>
      </p:sp>
      <p:sp>
        <p:nvSpPr>
          <p:cNvPr id="280" name="Google Shape;280;p2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2"/>
          <p:cNvSpPr txBox="1"/>
          <p:nvPr>
            <p:ph type="title"/>
          </p:nvPr>
        </p:nvSpPr>
        <p:spPr>
          <a:xfrm>
            <a:off x="457200" y="152400"/>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Virtual memory</a:t>
            </a:r>
            <a:endParaRPr sz="4400"/>
          </a:p>
        </p:txBody>
      </p:sp>
      <p:sp>
        <p:nvSpPr>
          <p:cNvPr id="286" name="Google Shape;286;p2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E:\Lecture\OS\OS SLIDES\demand Paging .jpg" id="287" name="Google Shape;287;p22"/>
          <p:cNvPicPr preferRelativeResize="0"/>
          <p:nvPr>
            <p:ph idx="1" type="body"/>
          </p:nvPr>
        </p:nvPicPr>
        <p:blipFill rotWithShape="1">
          <a:blip r:embed="rId3">
            <a:alphaModFix/>
          </a:blip>
          <a:srcRect b="0" l="0" r="0" t="0"/>
          <a:stretch/>
        </p:blipFill>
        <p:spPr>
          <a:xfrm>
            <a:off x="1143000" y="1600200"/>
            <a:ext cx="6781800" cy="4873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3"/>
          <p:cNvSpPr txBox="1"/>
          <p:nvPr>
            <p:ph type="title"/>
          </p:nvPr>
        </p:nvSpPr>
        <p:spPr>
          <a:xfrm>
            <a:off x="609600" y="2713038"/>
            <a:ext cx="8077200" cy="30019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3A3A3A"/>
              </a:buClr>
              <a:buSzPts val="2400"/>
              <a:buFont typeface="Arial"/>
              <a:buNone/>
            </a:pPr>
            <a:br>
              <a:rPr lang="en-US" sz="2400">
                <a:solidFill>
                  <a:srgbClr val="3A3A3A"/>
                </a:solidFill>
                <a:latin typeface="Arial"/>
                <a:ea typeface="Arial"/>
                <a:cs typeface="Arial"/>
                <a:sym typeface="Arial"/>
              </a:rPr>
            </a:br>
            <a:br>
              <a:rPr lang="en-US" sz="2400">
                <a:solidFill>
                  <a:srgbClr val="3A3A3A"/>
                </a:solidFill>
                <a:latin typeface="Arial"/>
                <a:ea typeface="Arial"/>
                <a:cs typeface="Arial"/>
                <a:sym typeface="Arial"/>
              </a:rPr>
            </a:br>
            <a:r>
              <a:rPr lang="en-US" sz="2400">
                <a:solidFill>
                  <a:srgbClr val="3A3A3A"/>
                </a:solidFill>
                <a:latin typeface="Arial"/>
                <a:ea typeface="Arial"/>
                <a:cs typeface="Arial"/>
                <a:sym typeface="Arial"/>
              </a:rPr>
              <a:t>The </a:t>
            </a:r>
            <a:r>
              <a:rPr b="0" i="0" lang="en-US" sz="2400">
                <a:solidFill>
                  <a:srgbClr val="3A3A3A"/>
                </a:solidFill>
                <a:latin typeface="Arial"/>
                <a:ea typeface="Arial"/>
                <a:cs typeface="Arial"/>
                <a:sym typeface="Arial"/>
              </a:rPr>
              <a:t>80186 has 20-bit address lines and is able to access 2</a:t>
            </a:r>
            <a:r>
              <a:rPr b="0" baseline="30000" i="0" lang="en-US" sz="2400">
                <a:solidFill>
                  <a:srgbClr val="3A3A3A"/>
                </a:solidFill>
                <a:latin typeface="Arial"/>
                <a:ea typeface="Arial"/>
                <a:cs typeface="Arial"/>
                <a:sym typeface="Arial"/>
              </a:rPr>
              <a:t>20</a:t>
            </a:r>
            <a:r>
              <a:rPr b="0" i="0" lang="en-US" sz="2400">
                <a:solidFill>
                  <a:srgbClr val="3A3A3A"/>
                </a:solidFill>
                <a:latin typeface="Arial"/>
                <a:ea typeface="Arial"/>
                <a:cs typeface="Arial"/>
                <a:sym typeface="Arial"/>
              </a:rPr>
              <a:t> = 1MB memory.</a:t>
            </a:r>
            <a:br>
              <a:rPr b="0" i="0" lang="en-US" sz="2400">
                <a:solidFill>
                  <a:srgbClr val="3A3A3A"/>
                </a:solidFill>
                <a:latin typeface="Arial"/>
                <a:ea typeface="Arial"/>
                <a:cs typeface="Arial"/>
                <a:sym typeface="Arial"/>
              </a:rPr>
            </a:br>
            <a:br>
              <a:rPr b="0" i="0" lang="en-US" sz="2400">
                <a:solidFill>
                  <a:srgbClr val="3A3A3A"/>
                </a:solidFill>
                <a:latin typeface="Arial"/>
                <a:ea typeface="Arial"/>
                <a:cs typeface="Arial"/>
                <a:sym typeface="Arial"/>
              </a:rPr>
            </a:br>
            <a:r>
              <a:rPr b="1" i="0" lang="en-US" sz="2800">
                <a:solidFill>
                  <a:srgbClr val="2E3C57"/>
                </a:solidFill>
                <a:latin typeface="Arial"/>
                <a:ea typeface="Arial"/>
                <a:cs typeface="Arial"/>
                <a:sym typeface="Arial"/>
              </a:rPr>
              <a:t>The 80186 was an advanced version of the 8086 but did not include support for virtual memory. </a:t>
            </a:r>
            <a:br>
              <a:rPr b="1" i="0" lang="en-US" sz="2800">
                <a:solidFill>
                  <a:srgbClr val="2E3C57"/>
                </a:solidFill>
                <a:latin typeface="Arial"/>
                <a:ea typeface="Arial"/>
                <a:cs typeface="Arial"/>
                <a:sym typeface="Arial"/>
              </a:rPr>
            </a:br>
            <a:br>
              <a:rPr b="1" i="0" lang="en-US" sz="2800">
                <a:solidFill>
                  <a:srgbClr val="2E3C57"/>
                </a:solidFill>
                <a:latin typeface="Arial"/>
                <a:ea typeface="Arial"/>
                <a:cs typeface="Arial"/>
                <a:sym typeface="Arial"/>
              </a:rPr>
            </a:br>
            <a:r>
              <a:rPr b="1" i="0" lang="en-US" sz="2800">
                <a:solidFill>
                  <a:srgbClr val="2E3C57"/>
                </a:solidFill>
                <a:latin typeface="Arial"/>
                <a:ea typeface="Arial"/>
                <a:cs typeface="Arial"/>
                <a:sym typeface="Arial"/>
              </a:rPr>
              <a:t>The 80286 was the first Intel CPU to support virtual memory but it's capabilities were limited.</a:t>
            </a:r>
            <a:endParaRPr b="1" sz="2400">
              <a:solidFill>
                <a:srgbClr val="002060"/>
              </a:solidFill>
              <a:latin typeface="Calibri"/>
              <a:ea typeface="Calibri"/>
              <a:cs typeface="Calibri"/>
              <a:sym typeface="Calibri"/>
            </a:endParaRPr>
          </a:p>
        </p:txBody>
      </p:sp>
      <p:sp>
        <p:nvSpPr>
          <p:cNvPr id="294" name="Google Shape;294;p23"/>
          <p:cNvSpPr txBox="1"/>
          <p:nvPr/>
        </p:nvSpPr>
        <p:spPr>
          <a:xfrm>
            <a:off x="457200" y="457200"/>
            <a:ext cx="7467600" cy="762000"/>
          </a:xfrm>
          <a:prstGeom prst="rect">
            <a:avLst/>
          </a:prstGeom>
          <a:noFill/>
          <a:ln>
            <a:noFill/>
          </a:ln>
        </p:spPr>
        <p:txBody>
          <a:bodyPr anchorCtr="0" anchor="b" bIns="45700" lIns="91425" spcFirstLastPara="1" rIns="91425" wrap="square" tIns="45700">
            <a:normAutofit/>
          </a:bodyPr>
          <a:lstStyle/>
          <a:p>
            <a:pPr indent="0" lvl="0" marL="0" marR="0" rtl="0" algn="l">
              <a:spcBef>
                <a:spcPts val="0"/>
              </a:spcBef>
              <a:spcAft>
                <a:spcPts val="0"/>
              </a:spcAft>
              <a:buClr>
                <a:srgbClr val="002060"/>
              </a:buClr>
              <a:buSzPts val="4400"/>
              <a:buFont typeface="Calibri"/>
              <a:buNone/>
            </a:pPr>
            <a:r>
              <a:rPr b="1" i="0" lang="en-US" sz="4400" u="none" cap="small" strike="noStrike">
                <a:solidFill>
                  <a:srgbClr val="002060"/>
                </a:solidFill>
                <a:latin typeface="Calibri"/>
                <a:ea typeface="Calibri"/>
                <a:cs typeface="Calibri"/>
                <a:sym typeface="Calibri"/>
              </a:rPr>
              <a:t>Virtual memory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300" name="Google Shape;300;p24"/>
          <p:cNvGraphicFramePr/>
          <p:nvPr/>
        </p:nvGraphicFramePr>
        <p:xfrm>
          <a:off x="1066800" y="2286000"/>
          <a:ext cx="3000000" cy="3000000"/>
        </p:xfrm>
        <a:graphic>
          <a:graphicData uri="http://schemas.openxmlformats.org/drawingml/2006/table">
            <a:tbl>
              <a:tblPr>
                <a:noFill/>
                <a:tableStyleId>{DDABAE1B-E7EA-42F7-A1EB-E12DC4541954}</a:tableStyleId>
              </a:tblPr>
              <a:tblGrid>
                <a:gridCol w="7924800"/>
              </a:tblGrid>
              <a:tr h="1645925">
                <a:tc>
                  <a:txBody>
                    <a:bodyPr/>
                    <a:lstStyle/>
                    <a:p>
                      <a:pPr indent="0" lvl="0" marL="0" marR="0" rtl="0" algn="l">
                        <a:spcBef>
                          <a:spcPts val="0"/>
                        </a:spcBef>
                        <a:spcAft>
                          <a:spcPts val="0"/>
                        </a:spcAft>
                        <a:buNone/>
                      </a:pPr>
                      <a:r>
                        <a:rPr b="1" i="0" lang="en-US" sz="2400" u="none" cap="none" strike="noStrike">
                          <a:solidFill>
                            <a:srgbClr val="000000"/>
                          </a:solidFill>
                          <a:latin typeface="Arial"/>
                          <a:ea typeface="Arial"/>
                          <a:cs typeface="Arial"/>
                          <a:sym typeface="Arial"/>
                        </a:rPr>
                        <a:t>Virtual memory can be implemented via:</a:t>
                      </a:r>
                      <a:endParaRPr/>
                    </a:p>
                    <a:p>
                      <a:pPr indent="0" lvl="0" marL="0" marR="0" rtl="0" algn="l">
                        <a:spcBef>
                          <a:spcPts val="0"/>
                        </a:spcBef>
                        <a:spcAft>
                          <a:spcPts val="0"/>
                        </a:spcAft>
                        <a:buNone/>
                      </a:pPr>
                      <a:br>
                        <a:rPr b="0" i="0" lang="en-US" sz="2400">
                          <a:solidFill>
                            <a:srgbClr val="000000"/>
                          </a:solidFill>
                          <a:latin typeface="Arial"/>
                          <a:ea typeface="Arial"/>
                          <a:cs typeface="Arial"/>
                          <a:sym typeface="Arial"/>
                        </a:rPr>
                      </a:br>
                      <a:r>
                        <a:rPr b="0" i="0" lang="en-US" sz="2400">
                          <a:solidFill>
                            <a:srgbClr val="000000"/>
                          </a:solidFill>
                          <a:latin typeface="Arial"/>
                          <a:ea typeface="Arial"/>
                          <a:cs typeface="Arial"/>
                          <a:sym typeface="Arial"/>
                        </a:rPr>
                        <a:t>     – Demand paging</a:t>
                      </a:r>
                      <a:endParaRPr/>
                    </a:p>
                    <a:p>
                      <a:pPr indent="0" lvl="0" marL="0" marR="0" rtl="0" algn="l">
                        <a:spcBef>
                          <a:spcPts val="0"/>
                        </a:spcBef>
                        <a:spcAft>
                          <a:spcPts val="0"/>
                        </a:spcAft>
                        <a:buNone/>
                      </a:pPr>
                      <a:br>
                        <a:rPr b="0" i="0" lang="en-US" sz="2400">
                          <a:solidFill>
                            <a:srgbClr val="000000"/>
                          </a:solidFill>
                          <a:latin typeface="Arial"/>
                          <a:ea typeface="Arial"/>
                          <a:cs typeface="Arial"/>
                          <a:sym typeface="Arial"/>
                        </a:rPr>
                      </a:br>
                      <a:r>
                        <a:rPr b="0" i="0" lang="en-US" sz="2400">
                          <a:solidFill>
                            <a:srgbClr val="000000"/>
                          </a:solidFill>
                          <a:latin typeface="Arial"/>
                          <a:ea typeface="Arial"/>
                          <a:cs typeface="Arial"/>
                          <a:sym typeface="Arial"/>
                        </a:rPr>
                        <a:t>     – Demand segmentation</a:t>
                      </a:r>
                      <a:endParaRPr/>
                    </a:p>
                    <a:p>
                      <a:pPr indent="0" lvl="0" marL="0" marR="0" rtl="0" algn="l">
                        <a:spcBef>
                          <a:spcPts val="0"/>
                        </a:spcBef>
                        <a:spcAft>
                          <a:spcPts val="0"/>
                        </a:spcAft>
                        <a:buNone/>
                      </a:pPr>
                      <a:r>
                        <a:t/>
                      </a:r>
                      <a:endParaRPr sz="54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45925">
                <a:tc>
                  <a:txBody>
                    <a:bodyPr/>
                    <a:lstStyle/>
                    <a:p>
                      <a:pPr indent="0" lvl="0" marL="0" marR="0" rtl="0" algn="l">
                        <a:spcBef>
                          <a:spcPts val="0"/>
                        </a:spcBef>
                        <a:spcAft>
                          <a:spcPts val="0"/>
                        </a:spcAft>
                        <a:buNone/>
                      </a:pPr>
                      <a:r>
                        <a:t/>
                      </a:r>
                      <a:endParaRPr sz="54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5"/>
          <p:cNvSpPr txBox="1"/>
          <p:nvPr>
            <p:ph type="title"/>
          </p:nvPr>
        </p:nvSpPr>
        <p:spPr>
          <a:xfrm>
            <a:off x="457200" y="152400"/>
            <a:ext cx="7467600" cy="762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Virtual memory</a:t>
            </a:r>
            <a:endParaRPr/>
          </a:p>
        </p:txBody>
      </p:sp>
      <p:sp>
        <p:nvSpPr>
          <p:cNvPr id="306" name="Google Shape;306;p2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07" name="Google Shape;307;p25"/>
          <p:cNvSpPr txBox="1"/>
          <p:nvPr/>
        </p:nvSpPr>
        <p:spPr>
          <a:xfrm>
            <a:off x="1600200" y="787465"/>
            <a:ext cx="45720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rgbClr val="000000"/>
                </a:solidFill>
                <a:latin typeface="Arial"/>
                <a:ea typeface="Arial"/>
                <a:cs typeface="Arial"/>
                <a:sym typeface="Arial"/>
              </a:rPr>
              <a:t>- Demand paging</a:t>
            </a:r>
            <a:endParaRPr b="1" sz="3200">
              <a:solidFill>
                <a:schemeClr val="dk1"/>
              </a:solidFill>
              <a:latin typeface="Century Schoolbook"/>
              <a:ea typeface="Century Schoolbook"/>
              <a:cs typeface="Century Schoolbook"/>
              <a:sym typeface="Century Schoolbook"/>
            </a:endParaRPr>
          </a:p>
        </p:txBody>
      </p:sp>
      <p:graphicFrame>
        <p:nvGraphicFramePr>
          <p:cNvPr id="308" name="Google Shape;308;p25"/>
          <p:cNvGraphicFramePr/>
          <p:nvPr/>
        </p:nvGraphicFramePr>
        <p:xfrm>
          <a:off x="1143001" y="1639822"/>
          <a:ext cx="3000000" cy="3000000"/>
        </p:xfrm>
        <a:graphic>
          <a:graphicData uri="http://schemas.openxmlformats.org/drawingml/2006/table">
            <a:tbl>
              <a:tblPr>
                <a:noFill/>
                <a:tableStyleId>{DDABAE1B-E7EA-42F7-A1EB-E12DC4541954}</a:tableStyleId>
              </a:tblPr>
              <a:tblGrid>
                <a:gridCol w="6781800"/>
              </a:tblGrid>
              <a:tr h="2927650">
                <a:tc>
                  <a:txBody>
                    <a:bodyPr/>
                    <a:lstStyle/>
                    <a:p>
                      <a:pPr indent="0" lvl="0" marL="0" marR="0" rtl="0" algn="l">
                        <a:lnSpc>
                          <a:spcPct val="150000"/>
                        </a:lnSpc>
                        <a:spcBef>
                          <a:spcPts val="0"/>
                        </a:spcBef>
                        <a:spcAft>
                          <a:spcPts val="0"/>
                        </a:spcAft>
                        <a:buNone/>
                      </a:pPr>
                      <a:r>
                        <a:rPr b="0" i="0" lang="en-US" sz="3600">
                          <a:solidFill>
                            <a:srgbClr val="000000"/>
                          </a:solidFill>
                          <a:latin typeface="Arial"/>
                          <a:ea typeface="Arial"/>
                          <a:cs typeface="Arial"/>
                          <a:sym typeface="Arial"/>
                        </a:rPr>
                        <a:t>• </a:t>
                      </a:r>
                      <a:r>
                        <a:rPr b="0" i="0" lang="en-US" sz="2000">
                          <a:solidFill>
                            <a:srgbClr val="000000"/>
                          </a:solidFill>
                          <a:latin typeface="Arial"/>
                          <a:ea typeface="Arial"/>
                          <a:cs typeface="Arial"/>
                          <a:sym typeface="Arial"/>
                        </a:rPr>
                        <a:t>Bring a page into memory only when it is needed.</a:t>
                      </a:r>
                      <a:br>
                        <a:rPr b="0" i="0" lang="en-US" sz="2000">
                          <a:solidFill>
                            <a:srgbClr val="000000"/>
                          </a:solidFill>
                          <a:latin typeface="Arial"/>
                          <a:ea typeface="Arial"/>
                          <a:cs typeface="Arial"/>
                          <a:sym typeface="Arial"/>
                        </a:rPr>
                      </a:br>
                      <a:r>
                        <a:rPr b="0" i="0" lang="en-US" sz="2000">
                          <a:solidFill>
                            <a:srgbClr val="000000"/>
                          </a:solidFill>
                          <a:latin typeface="Arial"/>
                          <a:ea typeface="Arial"/>
                          <a:cs typeface="Arial"/>
                          <a:sym typeface="Arial"/>
                        </a:rPr>
                        <a:t>	– Less I/O is needed</a:t>
                      </a:r>
                      <a:br>
                        <a:rPr b="0" i="0" lang="en-US" sz="2000">
                          <a:solidFill>
                            <a:srgbClr val="000000"/>
                          </a:solidFill>
                          <a:latin typeface="Arial"/>
                          <a:ea typeface="Arial"/>
                          <a:cs typeface="Arial"/>
                          <a:sym typeface="Arial"/>
                        </a:rPr>
                      </a:br>
                      <a:r>
                        <a:rPr b="0" i="0" lang="en-US" sz="2000">
                          <a:solidFill>
                            <a:srgbClr val="000000"/>
                          </a:solidFill>
                          <a:latin typeface="Arial"/>
                          <a:ea typeface="Arial"/>
                          <a:cs typeface="Arial"/>
                          <a:sym typeface="Arial"/>
                        </a:rPr>
                        <a:t>	– Less memory is needed</a:t>
                      </a:r>
                      <a:br>
                        <a:rPr b="0" i="0" lang="en-US" sz="2000">
                          <a:solidFill>
                            <a:srgbClr val="000000"/>
                          </a:solidFill>
                          <a:latin typeface="Arial"/>
                          <a:ea typeface="Arial"/>
                          <a:cs typeface="Arial"/>
                          <a:sym typeface="Arial"/>
                        </a:rPr>
                      </a:br>
                      <a:r>
                        <a:rPr b="0" i="0" lang="en-US" sz="2000">
                          <a:solidFill>
                            <a:srgbClr val="000000"/>
                          </a:solidFill>
                          <a:latin typeface="Arial"/>
                          <a:ea typeface="Arial"/>
                          <a:cs typeface="Arial"/>
                          <a:sym typeface="Arial"/>
                        </a:rPr>
                        <a:t>	– Faster response</a:t>
                      </a:r>
                      <a:br>
                        <a:rPr b="0" i="0" lang="en-US" sz="2000">
                          <a:solidFill>
                            <a:srgbClr val="000000"/>
                          </a:solidFill>
                          <a:latin typeface="Arial"/>
                          <a:ea typeface="Arial"/>
                          <a:cs typeface="Arial"/>
                          <a:sym typeface="Arial"/>
                        </a:rPr>
                      </a:br>
                      <a:r>
                        <a:rPr b="0" i="0" lang="en-US" sz="2000">
                          <a:solidFill>
                            <a:srgbClr val="000000"/>
                          </a:solidFill>
                          <a:latin typeface="Arial"/>
                          <a:ea typeface="Arial"/>
                          <a:cs typeface="Arial"/>
                          <a:sym typeface="Arial"/>
                        </a:rPr>
                        <a:t>	– More users</a:t>
                      </a:r>
                      <a:br>
                        <a:rPr b="0" i="0" lang="en-US" sz="2000">
                          <a:solidFill>
                            <a:srgbClr val="000000"/>
                          </a:solidFill>
                          <a:latin typeface="Arial"/>
                          <a:ea typeface="Arial"/>
                          <a:cs typeface="Arial"/>
                          <a:sym typeface="Arial"/>
                        </a:rPr>
                      </a:br>
                      <a:r>
                        <a:rPr b="0" i="0" lang="en-US" sz="3600">
                          <a:solidFill>
                            <a:srgbClr val="000000"/>
                          </a:solidFill>
                          <a:latin typeface="Arial"/>
                          <a:ea typeface="Arial"/>
                          <a:cs typeface="Arial"/>
                          <a:sym typeface="Arial"/>
                        </a:rPr>
                        <a:t>• </a:t>
                      </a:r>
                      <a:r>
                        <a:rPr b="0" i="0" lang="en-US" sz="2000">
                          <a:solidFill>
                            <a:srgbClr val="000000"/>
                          </a:solidFill>
                          <a:latin typeface="Arial"/>
                          <a:ea typeface="Arial"/>
                          <a:cs typeface="Arial"/>
                          <a:sym typeface="Arial"/>
                        </a:rPr>
                        <a:t>Page is needed </a:t>
                      </a:r>
                      <a:r>
                        <a:rPr b="0" i="0" lang="en-US" sz="2000">
                          <a:solidFill>
                            <a:srgbClr val="000000"/>
                          </a:solidFill>
                          <a:latin typeface="Noto Sans Symbols"/>
                          <a:ea typeface="Noto Sans Symbols"/>
                          <a:cs typeface="Noto Sans Symbols"/>
                          <a:sym typeface="Noto Sans Symbols"/>
                        </a:rPr>
                        <a:t>⇒ </a:t>
                      </a:r>
                      <a:r>
                        <a:rPr b="0" i="0" lang="en-US" sz="2000">
                          <a:solidFill>
                            <a:srgbClr val="000000"/>
                          </a:solidFill>
                          <a:latin typeface="Arial"/>
                          <a:ea typeface="Arial"/>
                          <a:cs typeface="Arial"/>
                          <a:sym typeface="Arial"/>
                        </a:rPr>
                        <a:t>Reference to it</a:t>
                      </a:r>
                      <a:br>
                        <a:rPr b="0" i="0" lang="en-US" sz="2000">
                          <a:solidFill>
                            <a:srgbClr val="000000"/>
                          </a:solidFill>
                          <a:latin typeface="Arial"/>
                          <a:ea typeface="Arial"/>
                          <a:cs typeface="Arial"/>
                          <a:sym typeface="Arial"/>
                        </a:rPr>
                      </a:br>
                      <a:r>
                        <a:rPr b="0" i="0" lang="en-US" sz="2000">
                          <a:solidFill>
                            <a:srgbClr val="000000"/>
                          </a:solidFill>
                          <a:latin typeface="Arial"/>
                          <a:ea typeface="Arial"/>
                          <a:cs typeface="Arial"/>
                          <a:sym typeface="Arial"/>
                        </a:rPr>
                        <a:t>	– Invalid reference </a:t>
                      </a:r>
                      <a:r>
                        <a:rPr b="0" i="0" lang="en-US" sz="2000">
                          <a:solidFill>
                            <a:srgbClr val="000000"/>
                          </a:solidFill>
                          <a:latin typeface="Noto Sans Symbols"/>
                          <a:ea typeface="Noto Sans Symbols"/>
                          <a:cs typeface="Noto Sans Symbols"/>
                          <a:sym typeface="Noto Sans Symbols"/>
                        </a:rPr>
                        <a:t>⇒ </a:t>
                      </a:r>
                      <a:r>
                        <a:rPr b="0" i="0" lang="en-US" sz="2000">
                          <a:solidFill>
                            <a:srgbClr val="000000"/>
                          </a:solidFill>
                          <a:latin typeface="Arial"/>
                          <a:ea typeface="Arial"/>
                          <a:cs typeface="Arial"/>
                          <a:sym typeface="Arial"/>
                        </a:rPr>
                        <a:t>Abort</a:t>
                      </a:r>
                      <a:br>
                        <a:rPr b="0" i="0" lang="en-US" sz="2000">
                          <a:solidFill>
                            <a:srgbClr val="000000"/>
                          </a:solidFill>
                          <a:latin typeface="Arial"/>
                          <a:ea typeface="Arial"/>
                          <a:cs typeface="Arial"/>
                          <a:sym typeface="Arial"/>
                        </a:rPr>
                      </a:br>
                      <a:r>
                        <a:rPr b="0" i="0" lang="en-US" sz="2000">
                          <a:solidFill>
                            <a:srgbClr val="000000"/>
                          </a:solidFill>
                          <a:latin typeface="Arial"/>
                          <a:ea typeface="Arial"/>
                          <a:cs typeface="Arial"/>
                          <a:sym typeface="Arial"/>
                        </a:rPr>
                        <a:t>	– Not-in-memory </a:t>
                      </a:r>
                      <a:r>
                        <a:rPr b="0" i="0" lang="en-US" sz="2000">
                          <a:solidFill>
                            <a:srgbClr val="000000"/>
                          </a:solidFill>
                          <a:latin typeface="Noto Sans Symbols"/>
                          <a:ea typeface="Noto Sans Symbols"/>
                          <a:cs typeface="Noto Sans Symbols"/>
                          <a:sym typeface="Noto Sans Symbols"/>
                        </a:rPr>
                        <a:t>⇒ </a:t>
                      </a:r>
                      <a:r>
                        <a:rPr b="0" i="0" lang="en-US" sz="2000">
                          <a:solidFill>
                            <a:srgbClr val="000000"/>
                          </a:solidFill>
                          <a:latin typeface="Arial"/>
                          <a:ea typeface="Arial"/>
                          <a:cs typeface="Arial"/>
                          <a:sym typeface="Arial"/>
                        </a:rPr>
                        <a:t>Page fault. Bring to memory</a:t>
                      </a:r>
                      <a:endParaRPr sz="4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09" name="Google Shape;309;p25"/>
          <p:cNvSpPr/>
          <p:nvPr/>
        </p:nvSpPr>
        <p:spPr>
          <a:xfrm>
            <a:off x="2251075" y="33972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6"/>
          <p:cNvSpPr txBox="1"/>
          <p:nvPr>
            <p:ph type="title"/>
          </p:nvPr>
        </p:nvSpPr>
        <p:spPr>
          <a:xfrm>
            <a:off x="457200" y="152400"/>
            <a:ext cx="7467600" cy="762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Virtual memory</a:t>
            </a:r>
            <a:endParaRPr/>
          </a:p>
        </p:txBody>
      </p:sp>
      <p:sp>
        <p:nvSpPr>
          <p:cNvPr id="315" name="Google Shape;315;p2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16" name="Google Shape;316;p26"/>
          <p:cNvSpPr txBox="1"/>
          <p:nvPr/>
        </p:nvSpPr>
        <p:spPr>
          <a:xfrm>
            <a:off x="1600200" y="787465"/>
            <a:ext cx="45720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a:solidFill>
                  <a:srgbClr val="000000"/>
                </a:solidFill>
                <a:latin typeface="Arial"/>
                <a:ea typeface="Arial"/>
                <a:cs typeface="Arial"/>
                <a:sym typeface="Arial"/>
              </a:rPr>
              <a:t>- Demand paging</a:t>
            </a:r>
            <a:endParaRPr b="1" sz="3200">
              <a:solidFill>
                <a:schemeClr val="dk1"/>
              </a:solidFill>
              <a:latin typeface="Century Schoolbook"/>
              <a:ea typeface="Century Schoolbook"/>
              <a:cs typeface="Century Schoolbook"/>
              <a:sym typeface="Century Schoolbook"/>
            </a:endParaRPr>
          </a:p>
        </p:txBody>
      </p:sp>
      <p:sp>
        <p:nvSpPr>
          <p:cNvPr id="317" name="Google Shape;317;p26"/>
          <p:cNvSpPr/>
          <p:nvPr/>
        </p:nvSpPr>
        <p:spPr>
          <a:xfrm>
            <a:off x="2251075" y="33972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graphicFrame>
        <p:nvGraphicFramePr>
          <p:cNvPr id="318" name="Google Shape;318;p26"/>
          <p:cNvGraphicFramePr/>
          <p:nvPr/>
        </p:nvGraphicFramePr>
        <p:xfrm>
          <a:off x="462280" y="1459991"/>
          <a:ext cx="3000000" cy="3000000"/>
        </p:xfrm>
        <a:graphic>
          <a:graphicData uri="http://schemas.openxmlformats.org/drawingml/2006/table">
            <a:tbl>
              <a:tblPr>
                <a:noFill/>
                <a:tableStyleId>{DDABAE1B-E7EA-42F7-A1EB-E12DC4541954}</a:tableStyleId>
              </a:tblPr>
              <a:tblGrid>
                <a:gridCol w="4871725"/>
              </a:tblGrid>
              <a:tr h="4864600">
                <a:tc>
                  <a:txBody>
                    <a:bodyPr/>
                    <a:lstStyle/>
                    <a:p>
                      <a:pPr indent="0" lvl="0" marL="0" marR="0" rtl="0" algn="l">
                        <a:spcBef>
                          <a:spcPts val="0"/>
                        </a:spcBef>
                        <a:spcAft>
                          <a:spcPts val="0"/>
                        </a:spcAft>
                        <a:buNone/>
                      </a:pPr>
                      <a:r>
                        <a:rPr b="1" i="0" lang="en-US" sz="2800">
                          <a:solidFill>
                            <a:srgbClr val="000000"/>
                          </a:solidFill>
                          <a:latin typeface="Arial"/>
                          <a:ea typeface="Arial"/>
                          <a:cs typeface="Arial"/>
                          <a:sym typeface="Arial"/>
                        </a:rPr>
                        <a:t>Valid-Invalid Bit</a:t>
                      </a:r>
                      <a:br>
                        <a:rPr b="1" i="0" lang="en-US" sz="4000">
                          <a:solidFill>
                            <a:srgbClr val="000000"/>
                          </a:solidFill>
                          <a:latin typeface="Arial"/>
                          <a:ea typeface="Arial"/>
                          <a:cs typeface="Arial"/>
                          <a:sym typeface="Arial"/>
                        </a:rPr>
                      </a:br>
                      <a:r>
                        <a:rPr b="0" i="0" lang="en-US" sz="3600">
                          <a:solidFill>
                            <a:srgbClr val="000000"/>
                          </a:solidFill>
                          <a:latin typeface="Arial"/>
                          <a:ea typeface="Arial"/>
                          <a:cs typeface="Arial"/>
                          <a:sym typeface="Arial"/>
                        </a:rPr>
                        <a:t>• </a:t>
                      </a:r>
                      <a:r>
                        <a:rPr b="0" i="0" lang="en-US" sz="2000">
                          <a:solidFill>
                            <a:srgbClr val="000000"/>
                          </a:solidFill>
                          <a:latin typeface="Arial"/>
                          <a:ea typeface="Arial"/>
                          <a:cs typeface="Arial"/>
                          <a:sym typeface="Arial"/>
                        </a:rPr>
                        <a:t>With each page table entry a valid–invalid bit is associated</a:t>
                      </a:r>
                      <a:br>
                        <a:rPr b="0" i="0" lang="en-US" sz="2000">
                          <a:solidFill>
                            <a:srgbClr val="000000"/>
                          </a:solidFill>
                          <a:latin typeface="Arial"/>
                          <a:ea typeface="Arial"/>
                          <a:cs typeface="Arial"/>
                          <a:sym typeface="Arial"/>
                        </a:rPr>
                      </a:br>
                      <a:r>
                        <a:rPr b="0" i="0" lang="en-US" sz="2000">
                          <a:solidFill>
                            <a:srgbClr val="000000"/>
                          </a:solidFill>
                          <a:latin typeface="Arial"/>
                          <a:ea typeface="Arial"/>
                          <a:cs typeface="Arial"/>
                          <a:sym typeface="Arial"/>
                        </a:rPr>
                        <a:t>(1 </a:t>
                      </a:r>
                      <a:r>
                        <a:rPr b="0" i="0" lang="en-US" sz="2000">
                          <a:solidFill>
                            <a:srgbClr val="000000"/>
                          </a:solidFill>
                          <a:latin typeface="Noto Sans Symbols"/>
                          <a:ea typeface="Noto Sans Symbols"/>
                          <a:cs typeface="Noto Sans Symbols"/>
                          <a:sym typeface="Noto Sans Symbols"/>
                        </a:rPr>
                        <a:t>⇒ </a:t>
                      </a:r>
                      <a:r>
                        <a:rPr b="0" i="0" lang="en-US" sz="2000">
                          <a:solidFill>
                            <a:srgbClr val="000000"/>
                          </a:solidFill>
                          <a:latin typeface="Arial"/>
                          <a:ea typeface="Arial"/>
                          <a:cs typeface="Arial"/>
                          <a:sym typeface="Arial"/>
                        </a:rPr>
                        <a:t>in-memory, 0 </a:t>
                      </a:r>
                      <a:r>
                        <a:rPr b="0" i="0" lang="en-US" sz="2000">
                          <a:solidFill>
                            <a:srgbClr val="000000"/>
                          </a:solidFill>
                          <a:latin typeface="Noto Sans Symbols"/>
                          <a:ea typeface="Noto Sans Symbols"/>
                          <a:cs typeface="Noto Sans Symbols"/>
                          <a:sym typeface="Noto Sans Symbols"/>
                        </a:rPr>
                        <a:t>⇒ </a:t>
                      </a:r>
                      <a:r>
                        <a:rPr b="0" i="0" lang="en-US" sz="2000">
                          <a:solidFill>
                            <a:srgbClr val="000000"/>
                          </a:solidFill>
                          <a:latin typeface="Arial"/>
                          <a:ea typeface="Arial"/>
                          <a:cs typeface="Arial"/>
                          <a:sym typeface="Arial"/>
                        </a:rPr>
                        <a:t>not-in-memory)</a:t>
                      </a:r>
                      <a:endParaRPr/>
                    </a:p>
                    <a:p>
                      <a:pPr indent="0" lvl="0" marL="0" marR="0" rtl="0" algn="l">
                        <a:spcBef>
                          <a:spcPts val="0"/>
                        </a:spcBef>
                        <a:spcAft>
                          <a:spcPts val="0"/>
                        </a:spcAft>
                        <a:buNone/>
                      </a:pPr>
                      <a:br>
                        <a:rPr b="0" i="0" lang="en-US" sz="2000">
                          <a:solidFill>
                            <a:srgbClr val="000000"/>
                          </a:solidFill>
                          <a:latin typeface="Arial"/>
                          <a:ea typeface="Arial"/>
                          <a:cs typeface="Arial"/>
                          <a:sym typeface="Arial"/>
                        </a:rPr>
                      </a:br>
                      <a:r>
                        <a:rPr b="0" i="0" lang="en-US" sz="3600">
                          <a:solidFill>
                            <a:srgbClr val="000000"/>
                          </a:solidFill>
                          <a:latin typeface="Arial"/>
                          <a:ea typeface="Arial"/>
                          <a:cs typeface="Arial"/>
                          <a:sym typeface="Arial"/>
                        </a:rPr>
                        <a:t>• </a:t>
                      </a:r>
                      <a:r>
                        <a:rPr b="0" i="0" lang="en-US" sz="2000">
                          <a:solidFill>
                            <a:srgbClr val="000000"/>
                          </a:solidFill>
                          <a:latin typeface="Arial"/>
                          <a:ea typeface="Arial"/>
                          <a:cs typeface="Arial"/>
                          <a:sym typeface="Arial"/>
                        </a:rPr>
                        <a:t>Initially valid–invalid bit is set to 0 on all entries.</a:t>
                      </a:r>
                      <a:endParaRPr/>
                    </a:p>
                    <a:p>
                      <a:pPr indent="0" lvl="0" marL="0" marR="0" rtl="0" algn="l">
                        <a:spcBef>
                          <a:spcPts val="0"/>
                        </a:spcBef>
                        <a:spcAft>
                          <a:spcPts val="0"/>
                        </a:spcAft>
                        <a:buNone/>
                      </a:pPr>
                      <a:br>
                        <a:rPr b="0" i="0" lang="en-US" sz="2000">
                          <a:solidFill>
                            <a:srgbClr val="000000"/>
                          </a:solidFill>
                          <a:latin typeface="Arial"/>
                          <a:ea typeface="Arial"/>
                          <a:cs typeface="Arial"/>
                          <a:sym typeface="Arial"/>
                        </a:rPr>
                      </a:br>
                      <a:r>
                        <a:rPr b="0" i="0" lang="en-US" sz="3600">
                          <a:solidFill>
                            <a:srgbClr val="000000"/>
                          </a:solidFill>
                          <a:latin typeface="Arial"/>
                          <a:ea typeface="Arial"/>
                          <a:cs typeface="Arial"/>
                          <a:sym typeface="Arial"/>
                        </a:rPr>
                        <a:t>• </a:t>
                      </a:r>
                      <a:r>
                        <a:rPr b="0" i="0" lang="en-US" sz="2000">
                          <a:solidFill>
                            <a:srgbClr val="000000"/>
                          </a:solidFill>
                          <a:latin typeface="Arial"/>
                          <a:ea typeface="Arial"/>
                          <a:cs typeface="Arial"/>
                          <a:sym typeface="Arial"/>
                        </a:rPr>
                        <a:t>During address translation, if valid–invalid bit in page table entry is</a:t>
                      </a:r>
                      <a:endParaRPr/>
                    </a:p>
                    <a:p>
                      <a:pPr indent="0" lvl="0" marL="0" marR="0" rtl="0" algn="l">
                        <a:spcBef>
                          <a:spcPts val="0"/>
                        </a:spcBef>
                        <a:spcAft>
                          <a:spcPts val="0"/>
                        </a:spcAft>
                        <a:buNone/>
                      </a:pPr>
                      <a:r>
                        <a:rPr b="0" i="0" lang="en-US" sz="2000">
                          <a:solidFill>
                            <a:srgbClr val="000000"/>
                          </a:solidFill>
                          <a:latin typeface="Arial"/>
                          <a:ea typeface="Arial"/>
                          <a:cs typeface="Arial"/>
                          <a:sym typeface="Arial"/>
                        </a:rPr>
                        <a:t>              0 </a:t>
                      </a:r>
                      <a:r>
                        <a:rPr b="0" i="0" lang="en-US" sz="2000">
                          <a:solidFill>
                            <a:srgbClr val="000000"/>
                          </a:solidFill>
                          <a:latin typeface="Noto Sans Symbols"/>
                          <a:ea typeface="Noto Sans Symbols"/>
                          <a:cs typeface="Noto Sans Symbols"/>
                          <a:sym typeface="Noto Sans Symbols"/>
                        </a:rPr>
                        <a:t>⇒ </a:t>
                      </a:r>
                      <a:r>
                        <a:rPr b="0" i="0" lang="en-US" sz="2000">
                          <a:solidFill>
                            <a:srgbClr val="000000"/>
                          </a:solidFill>
                          <a:latin typeface="Arial"/>
                          <a:ea typeface="Arial"/>
                          <a:cs typeface="Arial"/>
                          <a:sym typeface="Arial"/>
                        </a:rPr>
                        <a:t>page fault.</a:t>
                      </a:r>
                      <a:endParaRPr sz="4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pic>
        <p:nvPicPr>
          <p:cNvPr id="319" name="Google Shape;319;p26"/>
          <p:cNvPicPr preferRelativeResize="0"/>
          <p:nvPr/>
        </p:nvPicPr>
        <p:blipFill rotWithShape="1">
          <a:blip r:embed="rId3">
            <a:alphaModFix/>
          </a:blip>
          <a:srcRect b="0" l="0" r="0" t="0"/>
          <a:stretch/>
        </p:blipFill>
        <p:spPr>
          <a:xfrm>
            <a:off x="5436419" y="1806087"/>
            <a:ext cx="3270701" cy="37273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7"/>
          <p:cNvSpPr txBox="1"/>
          <p:nvPr>
            <p:ph type="title"/>
          </p:nvPr>
        </p:nvSpPr>
        <p:spPr>
          <a:xfrm>
            <a:off x="457200" y="152400"/>
            <a:ext cx="7467600" cy="762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Virtual memory</a:t>
            </a:r>
            <a:endParaRPr/>
          </a:p>
        </p:txBody>
      </p:sp>
      <p:sp>
        <p:nvSpPr>
          <p:cNvPr id="325" name="Google Shape;325;p2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E:\Lecture\OS\OS SLIDES\2.jpg" id="326" name="Google Shape;326;p27"/>
          <p:cNvPicPr preferRelativeResize="0"/>
          <p:nvPr/>
        </p:nvPicPr>
        <p:blipFill rotWithShape="1">
          <a:blip r:embed="rId3">
            <a:alphaModFix/>
          </a:blip>
          <a:srcRect b="0" l="0" r="0" t="0"/>
          <a:stretch/>
        </p:blipFill>
        <p:spPr>
          <a:xfrm>
            <a:off x="508000" y="1160150"/>
            <a:ext cx="8331200" cy="4402450"/>
          </a:xfrm>
          <a:prstGeom prst="rect">
            <a:avLst/>
          </a:prstGeom>
          <a:noFill/>
          <a:ln>
            <a:noFill/>
          </a:ln>
        </p:spPr>
      </p:pic>
      <p:sp>
        <p:nvSpPr>
          <p:cNvPr id="327" name="Google Shape;327;p27"/>
          <p:cNvSpPr txBox="1"/>
          <p:nvPr/>
        </p:nvSpPr>
        <p:spPr>
          <a:xfrm>
            <a:off x="1524000" y="811081"/>
            <a:ext cx="45720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a:solidFill>
                  <a:srgbClr val="000000"/>
                </a:solidFill>
                <a:latin typeface="Arial"/>
                <a:ea typeface="Arial"/>
                <a:cs typeface="Arial"/>
                <a:sym typeface="Arial"/>
              </a:rPr>
              <a:t>- Demand paging</a:t>
            </a:r>
            <a:endParaRPr b="1" sz="3200">
              <a:solidFill>
                <a:schemeClr val="dk1"/>
              </a:solidFill>
              <a:latin typeface="Century Schoolbook"/>
              <a:ea typeface="Century Schoolbook"/>
              <a:cs typeface="Century Schoolbook"/>
              <a:sym typeface="Century Schoolbook"/>
            </a:endParaRPr>
          </a:p>
        </p:txBody>
      </p:sp>
      <p:graphicFrame>
        <p:nvGraphicFramePr>
          <p:cNvPr id="328" name="Google Shape;328;p27"/>
          <p:cNvGraphicFramePr/>
          <p:nvPr/>
        </p:nvGraphicFramePr>
        <p:xfrm>
          <a:off x="457200" y="5734050"/>
          <a:ext cx="3000000" cy="3000000"/>
        </p:xfrm>
        <a:graphic>
          <a:graphicData uri="http://schemas.openxmlformats.org/drawingml/2006/table">
            <a:tbl>
              <a:tblPr>
                <a:noFill/>
                <a:tableStyleId>{DDABAE1B-E7EA-42F7-A1EB-E12DC4541954}</a:tableStyleId>
              </a:tblPr>
              <a:tblGrid>
                <a:gridCol w="7914650"/>
              </a:tblGrid>
              <a:tr h="254000">
                <a:tc>
                  <a:txBody>
                    <a:bodyPr/>
                    <a:lstStyle/>
                    <a:p>
                      <a:pPr indent="0" lvl="0" marL="0" marR="0" rtl="0" algn="l">
                        <a:spcBef>
                          <a:spcPts val="0"/>
                        </a:spcBef>
                        <a:spcAft>
                          <a:spcPts val="0"/>
                        </a:spcAft>
                        <a:buNone/>
                      </a:pPr>
                      <a:r>
                        <a:rPr b="1" i="0" lang="en-US" sz="2000">
                          <a:solidFill>
                            <a:srgbClr val="000000"/>
                          </a:solidFill>
                          <a:latin typeface="Arial"/>
                          <a:ea typeface="Arial"/>
                          <a:cs typeface="Arial"/>
                          <a:sym typeface="Arial"/>
                        </a:rPr>
                        <a:t>Figure: Page Table When Some Pages Are Not in Main Memory</a:t>
                      </a:r>
                      <a:endParaRPr sz="44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29" name="Google Shape;329;p27"/>
          <p:cNvSpPr/>
          <p:nvPr/>
        </p:nvSpPr>
        <p:spPr>
          <a:xfrm>
            <a:off x="2199958" y="58027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9"/>
          <p:cNvSpPr txBox="1"/>
          <p:nvPr>
            <p:ph idx="1" type="body"/>
          </p:nvPr>
        </p:nvSpPr>
        <p:spPr>
          <a:xfrm>
            <a:off x="457200" y="10668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Virtual memory can be managed totally by the operating system, but  most microcomputer systems use a hardware device called a memory management unit or MMU to assist in the process.</a:t>
            </a:r>
            <a:endParaRPr/>
          </a:p>
          <a:p>
            <a:pPr indent="-274320" lvl="0" marL="274320" rtl="0" algn="just">
              <a:spcBef>
                <a:spcPts val="600"/>
              </a:spcBef>
              <a:spcAft>
                <a:spcPts val="0"/>
              </a:spcAft>
              <a:buClr>
                <a:srgbClr val="002060"/>
              </a:buClr>
              <a:buSzPts val="3200"/>
              <a:buFont typeface="Noto Sans Symbols"/>
              <a:buChar char="❖"/>
            </a:pPr>
            <a:r>
              <a:rPr b="1" lang="en-US" sz="3200">
                <a:solidFill>
                  <a:srgbClr val="C00000"/>
                </a:solidFill>
                <a:latin typeface="Calibri"/>
                <a:ea typeface="Calibri"/>
                <a:cs typeface="Calibri"/>
                <a:sym typeface="Calibri"/>
              </a:rPr>
              <a:t>How the MMUs in the 80286, 80386 and 80486 processors manage segment-based virtual memory?</a:t>
            </a:r>
            <a:endParaRPr/>
          </a:p>
        </p:txBody>
      </p:sp>
      <p:sp>
        <p:nvSpPr>
          <p:cNvPr id="335" name="Google Shape;335;p29"/>
          <p:cNvSpPr txBox="1"/>
          <p:nvPr>
            <p:ph type="title"/>
          </p:nvPr>
        </p:nvSpPr>
        <p:spPr>
          <a:xfrm>
            <a:off x="457200" y="152400"/>
            <a:ext cx="7467600" cy="762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Virtual memory</a:t>
            </a:r>
            <a:endParaRPr/>
          </a:p>
        </p:txBody>
      </p:sp>
      <p:sp>
        <p:nvSpPr>
          <p:cNvPr id="336" name="Google Shape;336;p2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0"/>
          <p:cNvSpPr txBox="1"/>
          <p:nvPr>
            <p:ph idx="1" type="body"/>
          </p:nvPr>
        </p:nvSpPr>
        <p:spPr>
          <a:xfrm>
            <a:off x="457200" y="1066800"/>
            <a:ext cx="8281416" cy="5791200"/>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2400"/>
              <a:buFont typeface="Noto Sans Symbols"/>
              <a:buChar char="❖"/>
            </a:pPr>
            <a:r>
              <a:rPr lang="en-US">
                <a:solidFill>
                  <a:srgbClr val="FF0000"/>
                </a:solidFill>
                <a:latin typeface="Calibri"/>
                <a:ea typeface="Calibri"/>
                <a:cs typeface="Calibri"/>
                <a:sym typeface="Calibri"/>
              </a:rPr>
              <a:t>Logical address</a:t>
            </a:r>
            <a:r>
              <a:rPr lang="en-US">
                <a:solidFill>
                  <a:srgbClr val="002060"/>
                </a:solidFill>
                <a:latin typeface="Calibri"/>
                <a:ea typeface="Calibri"/>
                <a:cs typeface="Calibri"/>
                <a:sym typeface="Calibri"/>
              </a:rPr>
              <a:t>: the address you work with in a program are called logical address.</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Logical address indicates the logical positions of code and data.</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An example of this is the 8086 instruction JNZ NEXT.</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The level NEXT represents a logical address that execution will go to if the zero flag is not set.</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When an 8086 program is assembled, each logical address is represented with a 16-bit offset and a 16-bit segment base.</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The 8086 BIU then produces the actual physical memory address by simply adding these two parts together.</a:t>
            </a:r>
            <a:endParaRPr/>
          </a:p>
        </p:txBody>
      </p:sp>
      <p:sp>
        <p:nvSpPr>
          <p:cNvPr id="342" name="Google Shape;342;p30"/>
          <p:cNvSpPr txBox="1"/>
          <p:nvPr>
            <p:ph type="title"/>
          </p:nvPr>
        </p:nvSpPr>
        <p:spPr>
          <a:xfrm>
            <a:off x="457200" y="152400"/>
            <a:ext cx="7467600" cy="762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Virtual memory</a:t>
            </a:r>
            <a:endParaRPr/>
          </a:p>
        </p:txBody>
      </p:sp>
      <p:sp>
        <p:nvSpPr>
          <p:cNvPr id="343" name="Google Shape;343;p3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
          <p:cNvSpPr txBox="1"/>
          <p:nvPr>
            <p:ph type="title"/>
          </p:nvPr>
        </p:nvSpPr>
        <p:spPr>
          <a:xfrm>
            <a:off x="457200" y="304800"/>
            <a:ext cx="7467600" cy="762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Memory management</a:t>
            </a:r>
            <a:endParaRPr/>
          </a:p>
        </p:txBody>
      </p:sp>
      <p:sp>
        <p:nvSpPr>
          <p:cNvPr id="155" name="Google Shape;155;p3"/>
          <p:cNvSpPr txBox="1"/>
          <p:nvPr>
            <p:ph idx="1" type="body"/>
          </p:nvPr>
        </p:nvSpPr>
        <p:spPr>
          <a:xfrm>
            <a:off x="381000" y="1447800"/>
            <a:ext cx="7772400" cy="4953000"/>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There are two major reasons why memory must be specially managed in a multitasking operating systems.</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First reason is that the physical memory is usually not large enough to hold the operating system and all of the application programs that are being executed by the different users.</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The second reason is to make sure that executing tasks do not access protected areas of memory.</a:t>
            </a:r>
            <a:endParaRPr/>
          </a:p>
        </p:txBody>
      </p:sp>
      <p:sp>
        <p:nvSpPr>
          <p:cNvPr id="156" name="Google Shape;156;p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1"/>
          <p:cNvSpPr txBox="1"/>
          <p:nvPr>
            <p:ph idx="1" type="body"/>
          </p:nvPr>
        </p:nvSpPr>
        <p:spPr>
          <a:xfrm>
            <a:off x="175146" y="1143000"/>
            <a:ext cx="8281416" cy="54833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When a program is assembled or compiled to run on a system with an MMU, each logical or virtual address is also represented by two components, but the components function differently.</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In a </a:t>
            </a:r>
            <a:r>
              <a:rPr lang="en-US">
                <a:solidFill>
                  <a:srgbClr val="FF0000"/>
                </a:solidFill>
                <a:latin typeface="Calibri"/>
                <a:ea typeface="Calibri"/>
                <a:cs typeface="Calibri"/>
                <a:sym typeface="Calibri"/>
              </a:rPr>
              <a:t>segment-oriented system </a:t>
            </a:r>
            <a:r>
              <a:rPr lang="en-US">
                <a:solidFill>
                  <a:srgbClr val="002060"/>
                </a:solidFill>
                <a:latin typeface="Calibri"/>
                <a:ea typeface="Calibri"/>
                <a:cs typeface="Calibri"/>
                <a:sym typeface="Calibri"/>
              </a:rPr>
              <a:t>such as an 80286, the upper 16-bit component is referred to as a segment selector and the lower component is referred to as the offset.</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MMU uses the segment selector to access a </a:t>
            </a:r>
            <a:r>
              <a:rPr i="1" lang="en-US">
                <a:solidFill>
                  <a:srgbClr val="FF0000"/>
                </a:solidFill>
                <a:latin typeface="Calibri"/>
                <a:ea typeface="Calibri"/>
                <a:cs typeface="Calibri"/>
                <a:sym typeface="Calibri"/>
              </a:rPr>
              <a:t>descriptor</a:t>
            </a:r>
            <a:r>
              <a:rPr i="1" lang="en-US">
                <a:solidFill>
                  <a:srgbClr val="002060"/>
                </a:solidFill>
                <a:latin typeface="Calibri"/>
                <a:ea typeface="Calibri"/>
                <a:cs typeface="Calibri"/>
                <a:sym typeface="Calibri"/>
              </a:rPr>
              <a:t> </a:t>
            </a:r>
            <a:r>
              <a:rPr lang="en-US">
                <a:solidFill>
                  <a:srgbClr val="002060"/>
                </a:solidFill>
                <a:latin typeface="Calibri"/>
                <a:ea typeface="Calibri"/>
                <a:cs typeface="Calibri"/>
                <a:sym typeface="Calibri"/>
              </a:rPr>
              <a:t>for the desired segment in a table of descriptors in memory.</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A descriptor is a series of memory locations that contain the physical base address for a segment, the privilege level of the segment and some control bits.</a:t>
            </a:r>
            <a:endParaRPr/>
          </a:p>
          <a:p>
            <a:pPr indent="-121920" lvl="0" marL="274320" rtl="0" algn="l">
              <a:spcBef>
                <a:spcPts val="600"/>
              </a:spcBef>
              <a:spcAft>
                <a:spcPts val="0"/>
              </a:spcAft>
              <a:buClr>
                <a:srgbClr val="002060"/>
              </a:buClr>
              <a:buSzPts val="2400"/>
              <a:buFont typeface="Noto Sans Symbols"/>
              <a:buNone/>
            </a:pPr>
            <a:r>
              <a:t/>
            </a:r>
            <a:endParaRPr>
              <a:solidFill>
                <a:srgbClr val="002060"/>
              </a:solidFill>
              <a:latin typeface="Calibri"/>
              <a:ea typeface="Calibri"/>
              <a:cs typeface="Calibri"/>
              <a:sym typeface="Calibri"/>
            </a:endParaRPr>
          </a:p>
        </p:txBody>
      </p:sp>
      <p:sp>
        <p:nvSpPr>
          <p:cNvPr id="349" name="Google Shape;349;p31"/>
          <p:cNvSpPr txBox="1"/>
          <p:nvPr>
            <p:ph type="title"/>
          </p:nvPr>
        </p:nvSpPr>
        <p:spPr>
          <a:xfrm>
            <a:off x="457200" y="152400"/>
            <a:ext cx="7467600" cy="762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Virtual memory(MMU)</a:t>
            </a:r>
            <a:endParaRPr/>
          </a:p>
        </p:txBody>
      </p:sp>
      <p:sp>
        <p:nvSpPr>
          <p:cNvPr id="350" name="Google Shape;350;p3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51" name="Google Shape;351;p31"/>
          <p:cNvSpPr txBox="1"/>
          <p:nvPr/>
        </p:nvSpPr>
        <p:spPr>
          <a:xfrm>
            <a:off x="1371600" y="710625"/>
            <a:ext cx="50292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a:solidFill>
                  <a:srgbClr val="000000"/>
                </a:solidFill>
                <a:latin typeface="Arial"/>
                <a:ea typeface="Arial"/>
                <a:cs typeface="Arial"/>
                <a:sym typeface="Arial"/>
              </a:rPr>
              <a:t>- Demand segmentation</a:t>
            </a:r>
            <a:endParaRPr b="1" sz="32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2"/>
          <p:cNvSpPr txBox="1"/>
          <p:nvPr>
            <p:ph type="title"/>
          </p:nvPr>
        </p:nvSpPr>
        <p:spPr>
          <a:xfrm>
            <a:off x="457200" y="152400"/>
            <a:ext cx="7467600" cy="762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Virtual memory</a:t>
            </a:r>
            <a:endParaRPr/>
          </a:p>
        </p:txBody>
      </p:sp>
      <p:pic>
        <p:nvPicPr>
          <p:cNvPr id="357" name="Google Shape;357;p32"/>
          <p:cNvPicPr preferRelativeResize="0"/>
          <p:nvPr/>
        </p:nvPicPr>
        <p:blipFill rotWithShape="1">
          <a:blip r:embed="rId3">
            <a:alphaModFix/>
          </a:blip>
          <a:srcRect b="0" l="0" r="0" t="0"/>
          <a:stretch/>
        </p:blipFill>
        <p:spPr>
          <a:xfrm>
            <a:off x="990600" y="1306408"/>
            <a:ext cx="6781800" cy="5018192"/>
          </a:xfrm>
          <a:prstGeom prst="rect">
            <a:avLst/>
          </a:prstGeom>
          <a:noFill/>
          <a:ln>
            <a:noFill/>
          </a:ln>
        </p:spPr>
      </p:pic>
      <p:sp>
        <p:nvSpPr>
          <p:cNvPr id="358" name="Google Shape;358;p3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59" name="Google Shape;359;p32"/>
          <p:cNvSpPr txBox="1"/>
          <p:nvPr/>
        </p:nvSpPr>
        <p:spPr>
          <a:xfrm>
            <a:off x="1524000" y="762000"/>
            <a:ext cx="518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a:solidFill>
                  <a:srgbClr val="000000"/>
                </a:solidFill>
                <a:latin typeface="Arial"/>
                <a:ea typeface="Arial"/>
                <a:cs typeface="Arial"/>
                <a:sym typeface="Arial"/>
              </a:rPr>
              <a:t>- Demand segmentation</a:t>
            </a:r>
            <a:endParaRPr b="1" sz="32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3"/>
          <p:cNvSpPr txBox="1"/>
          <p:nvPr>
            <p:ph idx="1" type="body"/>
          </p:nvPr>
        </p:nvSpPr>
        <p:spPr>
          <a:xfrm>
            <a:off x="457200" y="1447800"/>
            <a:ext cx="8281416" cy="5257800"/>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The </a:t>
            </a:r>
            <a:r>
              <a:rPr lang="en-US">
                <a:solidFill>
                  <a:srgbClr val="FF0000"/>
                </a:solidFill>
                <a:latin typeface="Calibri"/>
                <a:ea typeface="Calibri"/>
                <a:cs typeface="Calibri"/>
                <a:sym typeface="Calibri"/>
              </a:rPr>
              <a:t>selector for the 80286,80386 and 80486 have 14 address bits and 2 privilege-level bits</a:t>
            </a:r>
            <a:r>
              <a:rPr lang="en-US">
                <a:solidFill>
                  <a:srgbClr val="002060"/>
                </a:solidFill>
                <a:latin typeface="Calibri"/>
                <a:ea typeface="Calibri"/>
                <a:cs typeface="Calibri"/>
                <a:sym typeface="Calibri"/>
              </a:rPr>
              <a:t>.</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The 14 address bits in the selector can select any one of 16384 descriptors in the descriptor table.</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Since each descriptor represents a segment, this means that a program can access up to 16384 segments.</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For an 80286 the offset part of the virtual address is 16 bits, so each segment can contain up to 64 Kbytes.</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The logical or virtual address space accessible by an 80286 then is </a:t>
            </a:r>
            <a:r>
              <a:rPr lang="en-US">
                <a:solidFill>
                  <a:srgbClr val="FF0000"/>
                </a:solidFill>
                <a:latin typeface="Calibri"/>
                <a:ea typeface="Calibri"/>
                <a:cs typeface="Calibri"/>
                <a:sym typeface="Calibri"/>
              </a:rPr>
              <a:t>16384 segments X 65536 bytes/segment, or 1 Gbyte</a:t>
            </a:r>
            <a:r>
              <a:rPr lang="en-US">
                <a:solidFill>
                  <a:srgbClr val="002060"/>
                </a:solidFill>
                <a:latin typeface="Calibri"/>
                <a:ea typeface="Calibri"/>
                <a:cs typeface="Calibri"/>
                <a:sym typeface="Calibri"/>
              </a:rPr>
              <a:t>.</a:t>
            </a:r>
            <a:endParaRPr/>
          </a:p>
        </p:txBody>
      </p:sp>
      <p:sp>
        <p:nvSpPr>
          <p:cNvPr id="365" name="Google Shape;365;p33"/>
          <p:cNvSpPr txBox="1"/>
          <p:nvPr>
            <p:ph type="title"/>
          </p:nvPr>
        </p:nvSpPr>
        <p:spPr>
          <a:xfrm>
            <a:off x="457200" y="152400"/>
            <a:ext cx="7467600" cy="762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Virtual memory</a:t>
            </a:r>
            <a:endParaRPr/>
          </a:p>
        </p:txBody>
      </p:sp>
      <p:sp>
        <p:nvSpPr>
          <p:cNvPr id="366" name="Google Shape;366;p3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67" name="Google Shape;367;p33"/>
          <p:cNvSpPr txBox="1"/>
          <p:nvPr/>
        </p:nvSpPr>
        <p:spPr>
          <a:xfrm>
            <a:off x="1524000" y="762000"/>
            <a:ext cx="50292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a:solidFill>
                  <a:srgbClr val="000000"/>
                </a:solidFill>
                <a:latin typeface="Arial"/>
                <a:ea typeface="Arial"/>
                <a:cs typeface="Arial"/>
                <a:sym typeface="Arial"/>
              </a:rPr>
              <a:t>- Demand segmentation</a:t>
            </a:r>
            <a:endParaRPr b="1" sz="32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4"/>
          <p:cNvSpPr txBox="1"/>
          <p:nvPr>
            <p:ph idx="1" type="body"/>
          </p:nvPr>
        </p:nvSpPr>
        <p:spPr>
          <a:xfrm>
            <a:off x="457200" y="1143000"/>
            <a:ext cx="8281416" cy="5105400"/>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When the MMU receives a logical address from the CPU, it checks to see if that segment is currently in the physical memory.</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If the segment is present in physical memory, the MMU adds the offset component of the address to the segment base component of the address from the segment descriptor to form the physical address.</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It then outputs the physical address to memory on the memory address bus.</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If the MMU finds that the segment specified by the selector part of the logical address is not in memory, it sends an interrupt signal to the CPU.</a:t>
            </a:r>
            <a:endParaRPr/>
          </a:p>
        </p:txBody>
      </p:sp>
      <p:sp>
        <p:nvSpPr>
          <p:cNvPr id="373" name="Google Shape;373;p34"/>
          <p:cNvSpPr txBox="1"/>
          <p:nvPr>
            <p:ph type="title"/>
          </p:nvPr>
        </p:nvSpPr>
        <p:spPr>
          <a:xfrm>
            <a:off x="457200" y="152400"/>
            <a:ext cx="7467600" cy="762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Virtual memory</a:t>
            </a:r>
            <a:endParaRPr/>
          </a:p>
        </p:txBody>
      </p:sp>
      <p:sp>
        <p:nvSpPr>
          <p:cNvPr id="374" name="Google Shape;374;p3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5"/>
          <p:cNvSpPr txBox="1"/>
          <p:nvPr>
            <p:ph idx="1" type="body"/>
          </p:nvPr>
        </p:nvSpPr>
        <p:spPr>
          <a:xfrm>
            <a:off x="457200" y="9906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In response to the interrupt, the operating system executes an interrupt procedure which reads the desired code or data segment from disk and loads in into the physical memory.</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The MMU then computes and outputs the physical address.</a:t>
            </a:r>
            <a:endParaRPr/>
          </a:p>
        </p:txBody>
      </p:sp>
      <p:sp>
        <p:nvSpPr>
          <p:cNvPr id="380" name="Google Shape;380;p35"/>
          <p:cNvSpPr txBox="1"/>
          <p:nvPr>
            <p:ph type="title"/>
          </p:nvPr>
        </p:nvSpPr>
        <p:spPr>
          <a:xfrm>
            <a:off x="457200" y="152400"/>
            <a:ext cx="7467600" cy="762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Virtual memory</a:t>
            </a:r>
            <a:endParaRPr/>
          </a:p>
        </p:txBody>
      </p:sp>
      <p:sp>
        <p:nvSpPr>
          <p:cNvPr id="381" name="Google Shape;381;p3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6"/>
          <p:cNvSpPr txBox="1"/>
          <p:nvPr>
            <p:ph idx="1" type="body"/>
          </p:nvPr>
        </p:nvSpPr>
        <p:spPr>
          <a:xfrm>
            <a:off x="457200" y="9906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An MMU is used to manage virtual memory.</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The MMU uses a descriptor table to translate logical or virtual program addresses to physical addresses.</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This indirect approach makes possible a virtual address space much larger than the physical address space.</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The indirect approach also makes it possible to protect a memory segment from access by a program section with a lower privilege level.</a:t>
            </a:r>
            <a:endParaRPr/>
          </a:p>
        </p:txBody>
      </p:sp>
      <p:sp>
        <p:nvSpPr>
          <p:cNvPr id="387" name="Google Shape;387;p36"/>
          <p:cNvSpPr txBox="1"/>
          <p:nvPr>
            <p:ph type="title"/>
          </p:nvPr>
        </p:nvSpPr>
        <p:spPr>
          <a:xfrm>
            <a:off x="457200" y="152400"/>
            <a:ext cx="7467600" cy="762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Virtual memory summary</a:t>
            </a:r>
            <a:endParaRPr/>
          </a:p>
        </p:txBody>
      </p:sp>
      <p:sp>
        <p:nvSpPr>
          <p:cNvPr id="388" name="Google Shape;388;p3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7"/>
          <p:cNvSpPr txBox="1"/>
          <p:nvPr>
            <p:ph idx="1" type="body"/>
          </p:nvPr>
        </p:nvSpPr>
        <p:spPr>
          <a:xfrm>
            <a:off x="1905000" y="2438400"/>
            <a:ext cx="5334000" cy="16002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800"/>
              <a:buNone/>
            </a:pPr>
            <a:r>
              <a:t/>
            </a:r>
            <a:endParaRPr sz="4000"/>
          </a:p>
          <a:p>
            <a:pPr indent="0" lvl="0" marL="0" rtl="0" algn="ctr">
              <a:spcBef>
                <a:spcPts val="600"/>
              </a:spcBef>
              <a:spcAft>
                <a:spcPts val="0"/>
              </a:spcAft>
              <a:buSzPts val="2800"/>
              <a:buNone/>
            </a:pPr>
            <a:r>
              <a:rPr lang="en-US" sz="4000">
                <a:solidFill>
                  <a:srgbClr val="002060"/>
                </a:solidFill>
              </a:rPr>
              <a:t>Thank You</a:t>
            </a:r>
            <a:endParaRPr/>
          </a:p>
        </p:txBody>
      </p:sp>
      <p:sp>
        <p:nvSpPr>
          <p:cNvPr id="394" name="Google Shape;394;p3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ph idx="1" type="body"/>
          </p:nvPr>
        </p:nvSpPr>
        <p:spPr>
          <a:xfrm>
            <a:off x="457200" y="1371600"/>
            <a:ext cx="7620000"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Some memory management can be done by the operating system software, but complete memory management and protection require the aid of hardware called a </a:t>
            </a:r>
            <a:r>
              <a:rPr lang="en-US">
                <a:solidFill>
                  <a:srgbClr val="FF0000"/>
                </a:solidFill>
                <a:latin typeface="Calibri"/>
                <a:ea typeface="Calibri"/>
                <a:cs typeface="Calibri"/>
                <a:sym typeface="Calibri"/>
              </a:rPr>
              <a:t>memory-management unit or MMU</a:t>
            </a:r>
            <a:r>
              <a:rPr lang="en-US">
                <a:solidFill>
                  <a:srgbClr val="002060"/>
                </a:solidFill>
                <a:latin typeface="Calibri"/>
                <a:ea typeface="Calibri"/>
                <a:cs typeface="Calibri"/>
                <a:sym typeface="Calibri"/>
              </a:rPr>
              <a:t>.</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Other methods are also used to solve the limited memory problems.</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Such methods are </a:t>
            </a:r>
            <a:r>
              <a:rPr b="1" lang="en-US">
                <a:solidFill>
                  <a:srgbClr val="C00000"/>
                </a:solidFill>
                <a:latin typeface="Calibri"/>
                <a:ea typeface="Calibri"/>
                <a:cs typeface="Calibri"/>
                <a:sym typeface="Calibri"/>
              </a:rPr>
              <a:t>overlays</a:t>
            </a:r>
            <a:r>
              <a:rPr lang="en-US">
                <a:solidFill>
                  <a:srgbClr val="002060"/>
                </a:solidFill>
                <a:latin typeface="Calibri"/>
                <a:ea typeface="Calibri"/>
                <a:cs typeface="Calibri"/>
                <a:sym typeface="Calibri"/>
              </a:rPr>
              <a:t> and </a:t>
            </a:r>
            <a:r>
              <a:rPr b="1" lang="en-US">
                <a:solidFill>
                  <a:srgbClr val="C00000"/>
                </a:solidFill>
                <a:latin typeface="Calibri"/>
                <a:ea typeface="Calibri"/>
                <a:cs typeface="Calibri"/>
                <a:sym typeface="Calibri"/>
              </a:rPr>
              <a:t>bank</a:t>
            </a:r>
            <a:r>
              <a:rPr lang="en-US">
                <a:solidFill>
                  <a:srgbClr val="002060"/>
                </a:solidFill>
                <a:latin typeface="Calibri"/>
                <a:ea typeface="Calibri"/>
                <a:cs typeface="Calibri"/>
                <a:sym typeface="Calibri"/>
              </a:rPr>
              <a:t> </a:t>
            </a:r>
            <a:r>
              <a:rPr b="1" lang="en-US">
                <a:solidFill>
                  <a:srgbClr val="C00000"/>
                </a:solidFill>
                <a:latin typeface="Calibri"/>
                <a:ea typeface="Calibri"/>
                <a:cs typeface="Calibri"/>
                <a:sym typeface="Calibri"/>
              </a:rPr>
              <a:t>switching</a:t>
            </a:r>
            <a:r>
              <a:rPr lang="en-US">
                <a:solidFill>
                  <a:srgbClr val="002060"/>
                </a:solidFill>
                <a:latin typeface="Calibri"/>
                <a:ea typeface="Calibri"/>
                <a:cs typeface="Calibri"/>
                <a:sym typeface="Calibri"/>
              </a:rPr>
              <a:t>. </a:t>
            </a:r>
            <a:endParaRPr/>
          </a:p>
        </p:txBody>
      </p:sp>
      <p:sp>
        <p:nvSpPr>
          <p:cNvPr id="162" name="Google Shape;162;p4"/>
          <p:cNvSpPr txBox="1"/>
          <p:nvPr>
            <p:ph type="title"/>
          </p:nvPr>
        </p:nvSpPr>
        <p:spPr>
          <a:xfrm>
            <a:off x="457200" y="152400"/>
            <a:ext cx="7467600" cy="762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Memory management</a:t>
            </a:r>
            <a:endParaRPr/>
          </a:p>
        </p:txBody>
      </p:sp>
      <p:sp>
        <p:nvSpPr>
          <p:cNvPr id="163" name="Google Shape;163;p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
          <p:cNvSpPr txBox="1"/>
          <p:nvPr>
            <p:ph type="title"/>
          </p:nvPr>
        </p:nvSpPr>
        <p:spPr>
          <a:xfrm>
            <a:off x="457200" y="152400"/>
            <a:ext cx="74676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overlays</a:t>
            </a:r>
            <a:endParaRPr/>
          </a:p>
        </p:txBody>
      </p:sp>
      <p:sp>
        <p:nvSpPr>
          <p:cNvPr id="169" name="Google Shape;169;p5"/>
          <p:cNvSpPr txBox="1"/>
          <p:nvPr>
            <p:ph idx="1" type="body"/>
          </p:nvPr>
        </p:nvSpPr>
        <p:spPr>
          <a:xfrm>
            <a:off x="457200" y="1066800"/>
            <a:ext cx="8001000" cy="5334000"/>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A common problem in single-user systems is that the physical memory is not large enough to hold, for example an assembler and the program being assembled.</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The traditional solution is to write assembler in modules and use an overlay scheme.</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When the assembler is invoked, the executive module of the assembler is loaded into memory, and the additional block of memory space called the overlay area is reserved for the assembler.</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The first module of the assembler is loaded into the overlay area.</a:t>
            </a:r>
            <a:endParaRPr/>
          </a:p>
        </p:txBody>
      </p:sp>
      <p:sp>
        <p:nvSpPr>
          <p:cNvPr id="170" name="Google Shape;170;p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overlays</a:t>
            </a:r>
            <a:endParaRPr sz="4400"/>
          </a:p>
        </p:txBody>
      </p:sp>
      <p:pic>
        <p:nvPicPr>
          <p:cNvPr id="176" name="Google Shape;176;p6"/>
          <p:cNvPicPr preferRelativeResize="0"/>
          <p:nvPr>
            <p:ph idx="1" type="body"/>
          </p:nvPr>
        </p:nvPicPr>
        <p:blipFill rotWithShape="1">
          <a:blip r:embed="rId3">
            <a:alphaModFix/>
          </a:blip>
          <a:srcRect b="0" l="0" r="0" t="0"/>
          <a:stretch/>
        </p:blipFill>
        <p:spPr>
          <a:xfrm>
            <a:off x="668740" y="1844597"/>
            <a:ext cx="7460276" cy="4114800"/>
          </a:xfrm>
          <a:prstGeom prst="rect">
            <a:avLst/>
          </a:prstGeom>
          <a:noFill/>
          <a:ln>
            <a:noFill/>
          </a:ln>
        </p:spPr>
      </p:pic>
      <p:sp>
        <p:nvSpPr>
          <p:cNvPr id="177" name="Google Shape;177;p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txBox="1"/>
          <p:nvPr>
            <p:ph idx="1" type="body"/>
          </p:nvPr>
        </p:nvSpPr>
        <p:spPr>
          <a:xfrm>
            <a:off x="457200" y="1298448"/>
            <a:ext cx="7696200"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When the assembler reaches a point where it needs the next module, it reads that module, referred to as an overlay, from the disk into the overlay area reserved in memory. </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When the assembler reaches a point where it needs another overlay, it reads that overlay from disk and loads it into the same overlay area in memory.</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The overlay approach is commonly used in with assemblers, compilers, word processors and spreadsheet programs.</a:t>
            </a:r>
            <a:endParaRPr/>
          </a:p>
        </p:txBody>
      </p:sp>
      <p:sp>
        <p:nvSpPr>
          <p:cNvPr id="183" name="Google Shape;183;p7"/>
          <p:cNvSpPr txBox="1"/>
          <p:nvPr>
            <p:ph type="title"/>
          </p:nvPr>
        </p:nvSpPr>
        <p:spPr>
          <a:xfrm>
            <a:off x="457200" y="228600"/>
            <a:ext cx="74676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overlays</a:t>
            </a:r>
            <a:endParaRPr/>
          </a:p>
        </p:txBody>
      </p:sp>
      <p:sp>
        <p:nvSpPr>
          <p:cNvPr id="184" name="Google Shape;184;p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8"/>
          <p:cNvSpPr txBox="1"/>
          <p:nvPr>
            <p:ph type="title"/>
          </p:nvPr>
        </p:nvSpPr>
        <p:spPr>
          <a:xfrm>
            <a:off x="457200" y="152400"/>
            <a:ext cx="74676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Bank switching</a:t>
            </a:r>
            <a:endParaRPr/>
          </a:p>
        </p:txBody>
      </p:sp>
      <p:sp>
        <p:nvSpPr>
          <p:cNvPr id="190" name="Google Shape;190;p8"/>
          <p:cNvSpPr txBox="1"/>
          <p:nvPr>
            <p:ph idx="1" type="body"/>
          </p:nvPr>
        </p:nvSpPr>
        <p:spPr>
          <a:xfrm>
            <a:off x="457200" y="11430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Another approach traditionally used to expand the available memory in a microcomputer is bank switching.</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Intel 8085 has only 16 address lines, so they can directly address only 64 Kbytes of memory.</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The figure on the next slide shows how the amount of memory can be expanded beyond the address limit.</a:t>
            </a:r>
            <a:endParaRPr/>
          </a:p>
          <a:p>
            <a:pPr indent="-274320" lvl="0" marL="274320" rtl="0" algn="just">
              <a:spcBef>
                <a:spcPts val="60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The hardware is configured so that when the power is first turned on, the 16-Kbytes bank labeled bank 0 is enabled.</a:t>
            </a:r>
            <a:endParaRPr/>
          </a:p>
        </p:txBody>
      </p:sp>
      <p:sp>
        <p:nvSpPr>
          <p:cNvPr id="191" name="Google Shape;191;p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9"/>
          <p:cNvSpPr txBox="1"/>
          <p:nvPr>
            <p:ph type="title"/>
          </p:nvPr>
        </p:nvSpPr>
        <p:spPr>
          <a:xfrm>
            <a:off x="457200" y="152400"/>
            <a:ext cx="74676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Bank switching</a:t>
            </a:r>
            <a:endParaRPr/>
          </a:p>
        </p:txBody>
      </p:sp>
      <p:pic>
        <p:nvPicPr>
          <p:cNvPr id="197" name="Google Shape;197;p9"/>
          <p:cNvPicPr preferRelativeResize="0"/>
          <p:nvPr/>
        </p:nvPicPr>
        <p:blipFill rotWithShape="1">
          <a:blip r:embed="rId3">
            <a:alphaModFix/>
          </a:blip>
          <a:srcRect b="0" l="0" r="0" t="0"/>
          <a:stretch/>
        </p:blipFill>
        <p:spPr>
          <a:xfrm>
            <a:off x="381000" y="866697"/>
            <a:ext cx="8077199" cy="5457903"/>
          </a:xfrm>
          <a:prstGeom prst="rect">
            <a:avLst/>
          </a:prstGeom>
          <a:noFill/>
          <a:ln>
            <a:noFill/>
          </a:ln>
        </p:spPr>
      </p:pic>
      <p:sp>
        <p:nvSpPr>
          <p:cNvPr id="198" name="Google Shape;198;p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cse</dc:creator>
</cp:coreProperties>
</file>