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9"/>
  </p:notesMasterIdLst>
  <p:sldIdLst>
    <p:sldId id="256" r:id="rId2"/>
    <p:sldId id="280" r:id="rId3"/>
    <p:sldId id="282" r:id="rId4"/>
    <p:sldId id="283" r:id="rId5"/>
    <p:sldId id="284" r:id="rId6"/>
    <p:sldId id="285" r:id="rId7"/>
    <p:sldId id="288" r:id="rId8"/>
    <p:sldId id="289" r:id="rId9"/>
    <p:sldId id="290" r:id="rId10"/>
    <p:sldId id="287" r:id="rId11"/>
    <p:sldId id="291" r:id="rId12"/>
    <p:sldId id="292" r:id="rId13"/>
    <p:sldId id="293" r:id="rId14"/>
    <p:sldId id="309" r:id="rId15"/>
    <p:sldId id="294" r:id="rId16"/>
    <p:sldId id="295" r:id="rId17"/>
    <p:sldId id="296" r:id="rId18"/>
    <p:sldId id="297" r:id="rId19"/>
    <p:sldId id="298" r:id="rId20"/>
    <p:sldId id="299" r:id="rId21"/>
    <p:sldId id="300" r:id="rId22"/>
    <p:sldId id="308" r:id="rId23"/>
    <p:sldId id="302" r:id="rId24"/>
    <p:sldId id="303" r:id="rId25"/>
    <p:sldId id="304" r:id="rId26"/>
    <p:sldId id="305" r:id="rId27"/>
    <p:sldId id="306"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235" autoAdjust="0"/>
    <p:restoredTop sz="86420" autoAdjust="0"/>
  </p:normalViewPr>
  <p:slideViewPr>
    <p:cSldViewPr>
      <p:cViewPr varScale="1">
        <p:scale>
          <a:sx n="62" d="100"/>
          <a:sy n="62" d="100"/>
        </p:scale>
        <p:origin x="1608" y="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D2F554-8A76-4D80-89BD-4B3966915F3C}" type="datetimeFigureOut">
              <a:rPr lang="en-US" smtClean="0"/>
              <a:t>05-Nov-23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3AF88D-E68E-4B46-9BA1-EE930164F36F}" type="slidenum">
              <a:rPr lang="en-US" smtClean="0"/>
              <a:t>‹#›</a:t>
            </a:fld>
            <a:endParaRPr lang="en-US"/>
          </a:p>
        </p:txBody>
      </p:sp>
    </p:spTree>
    <p:extLst>
      <p:ext uri="{BB962C8B-B14F-4D97-AF65-F5344CB8AC3E}">
        <p14:creationId xmlns:p14="http://schemas.microsoft.com/office/powerpoint/2010/main" val="29263702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Privilege levels in operating systems refer to different levels of access and permissions that are assigned to different processes or users. Most modern operating systems use four privilege levels, ranging from level 0, which is the most privileged, to level 3, which is the least privileged. In these systems, level 0 is typically reserved for the kernel or executive, while level 3 is used for application programs.</a:t>
            </a:r>
            <a:endParaRPr lang="en-US" dirty="0"/>
          </a:p>
        </p:txBody>
      </p:sp>
      <p:sp>
        <p:nvSpPr>
          <p:cNvPr id="4" name="Slide Number Placeholder 3"/>
          <p:cNvSpPr>
            <a:spLocks noGrp="1"/>
          </p:cNvSpPr>
          <p:nvPr>
            <p:ph type="sldNum" sz="quarter" idx="10"/>
          </p:nvPr>
        </p:nvSpPr>
        <p:spPr/>
        <p:txBody>
          <a:bodyPr/>
          <a:lstStyle/>
          <a:p>
            <a:fld id="{A63AF88D-E68E-4B46-9BA1-EE930164F36F}" type="slidenum">
              <a:rPr lang="en-US" smtClean="0"/>
              <a:t>23</a:t>
            </a:fld>
            <a:endParaRPr lang="en-US"/>
          </a:p>
        </p:txBody>
      </p:sp>
    </p:spTree>
    <p:extLst>
      <p:ext uri="{BB962C8B-B14F-4D97-AF65-F5344CB8AC3E}">
        <p14:creationId xmlns:p14="http://schemas.microsoft.com/office/powerpoint/2010/main" val="15461769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63AF88D-E68E-4B46-9BA1-EE930164F36F}" type="slidenum">
              <a:rPr lang="en-US" smtClean="0"/>
              <a:t>26</a:t>
            </a:fld>
            <a:endParaRPr lang="en-US"/>
          </a:p>
        </p:txBody>
      </p:sp>
    </p:spTree>
    <p:extLst>
      <p:ext uri="{BB962C8B-B14F-4D97-AF65-F5344CB8AC3E}">
        <p14:creationId xmlns:p14="http://schemas.microsoft.com/office/powerpoint/2010/main" val="11662376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541FEF07-E2EE-4298-964B-68C80DCEAC3A}" type="datetime1">
              <a:rPr lang="en-US" smtClean="0"/>
              <a:t>05-Nov-23</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C8110A2-FDC3-4855-A5BE-318917E3BDE8}" type="datetime1">
              <a:rPr lang="en-US" smtClean="0"/>
              <a:t>05-Nov-23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A211113-C75F-4BC3-A130-CF861A813281}" type="datetime1">
              <a:rPr lang="en-US" smtClean="0"/>
              <a:t>05-Nov-23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10685156-F113-47BF-A5AE-94E5B8092C63}" type="datetime1">
              <a:rPr lang="en-US" smtClean="0"/>
              <a:t>05-Nov-23</a:t>
            </a:fld>
            <a:endParaRPr lang="en-US"/>
          </a:p>
        </p:txBody>
      </p:sp>
      <p:sp>
        <p:nvSpPr>
          <p:cNvPr id="9" name="Slide Number Placeholder 8"/>
          <p:cNvSpPr>
            <a:spLocks noGrp="1"/>
          </p:cNvSpPr>
          <p:nvPr>
            <p:ph type="sldNum" sz="quarter" idx="15"/>
          </p:nvPr>
        </p:nvSpPr>
        <p:spPr/>
        <p:txBody>
          <a:bodyPr rtlCol="0"/>
          <a:lstStyle/>
          <a:p>
            <a:fld id="{B6F15528-21DE-4FAA-801E-634DDDAF4B2B}"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0CB0252A-6900-4A17-8FF3-8A66556D3B9E}" type="datetime1">
              <a:rPr lang="en-US" smtClean="0"/>
              <a:t>05-Nov-23</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CD3E9A6B-E7DE-4114-AF86-D83B7B3FB550}" type="datetime1">
              <a:rPr lang="en-US" smtClean="0"/>
              <a:t>05-Nov-23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4DED7012-4449-40C5-87E0-AA9B46F14F07}" type="datetime1">
              <a:rPr lang="en-US" smtClean="0"/>
              <a:t>05-Nov-23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173885CD-1D57-4664-BD84-64B943F0B5C4}" type="datetime1">
              <a:rPr lang="en-US" smtClean="0"/>
              <a:t>05-Nov-23</a:t>
            </a:fld>
            <a:endParaRPr lang="en-US"/>
          </a:p>
        </p:txBody>
      </p:sp>
      <p:sp>
        <p:nvSpPr>
          <p:cNvPr id="7" name="Slide Number Placeholder 6"/>
          <p:cNvSpPr>
            <a:spLocks noGrp="1"/>
          </p:cNvSpPr>
          <p:nvPr>
            <p:ph type="sldNum" sz="quarter" idx="11"/>
          </p:nvPr>
        </p:nvSpPr>
        <p:spPr/>
        <p:txBody>
          <a:bodyPr rtlCol="0"/>
          <a:lstStyle/>
          <a:p>
            <a:fld id="{B6F15528-21DE-4FAA-801E-634DDDAF4B2B}"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C85F95-8893-4CBE-9EAE-23B6BEDD35E8}" type="datetime1">
              <a:rPr lang="en-US" smtClean="0"/>
              <a:t>05-Nov-23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20DD2EB2-879B-4F24-877A-1E944CE09B65}" type="datetime1">
              <a:rPr lang="en-US" smtClean="0"/>
              <a:t>05-Nov-23</a:t>
            </a:fld>
            <a:endParaRPr lang="en-US"/>
          </a:p>
        </p:txBody>
      </p:sp>
      <p:sp>
        <p:nvSpPr>
          <p:cNvPr id="22" name="Slide Number Placeholder 21"/>
          <p:cNvSpPr>
            <a:spLocks noGrp="1"/>
          </p:cNvSpPr>
          <p:nvPr>
            <p:ph type="sldNum" sz="quarter" idx="15"/>
          </p:nvPr>
        </p:nvSpPr>
        <p:spPr/>
        <p:txBody>
          <a:bodyPr rtlCol="0"/>
          <a:lstStyle/>
          <a:p>
            <a:fld id="{B6F15528-21DE-4FAA-801E-634DDDAF4B2B}"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5A72533C-BE09-4553-92AE-6C0BBE3070F1}" type="datetime1">
              <a:rPr lang="en-US" smtClean="0"/>
              <a:t>05-Nov-23</a:t>
            </a:fld>
            <a:endParaRPr lang="en-US"/>
          </a:p>
        </p:txBody>
      </p:sp>
      <p:sp>
        <p:nvSpPr>
          <p:cNvPr id="18" name="Slide Number Placeholder 17"/>
          <p:cNvSpPr>
            <a:spLocks noGrp="1"/>
          </p:cNvSpPr>
          <p:nvPr>
            <p:ph type="sldNum" sz="quarter" idx="11"/>
          </p:nvPr>
        </p:nvSpPr>
        <p:spPr/>
        <p:txBody>
          <a:bodyPr rtlCol="0"/>
          <a:lstStyle/>
          <a:p>
            <a:fld id="{B6F15528-21DE-4FAA-801E-634DDDAF4B2B}"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98CE882D-C012-4D08-9423-7163AE7D86FF}" type="datetime1">
              <a:rPr lang="en-US" smtClean="0"/>
              <a:t>05-Nov-23</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28800" y="1676400"/>
            <a:ext cx="7086600" cy="1447800"/>
          </a:xfrm>
        </p:spPr>
        <p:txBody>
          <a:bodyPr>
            <a:noAutofit/>
          </a:bodyPr>
          <a:lstStyle/>
          <a:p>
            <a:r>
              <a:rPr lang="en-US" sz="4800" dirty="0">
                <a:solidFill>
                  <a:srgbClr val="002060"/>
                </a:solidFill>
                <a:latin typeface="Calibri (Body)"/>
              </a:rPr>
              <a:t>80286 Microprocessor</a:t>
            </a:r>
          </a:p>
        </p:txBody>
      </p:sp>
      <p:sp>
        <p:nvSpPr>
          <p:cNvPr id="3" name="Content Placeholder 2"/>
          <p:cNvSpPr txBox="1">
            <a:spLocks/>
          </p:cNvSpPr>
          <p:nvPr/>
        </p:nvSpPr>
        <p:spPr>
          <a:xfrm>
            <a:off x="2362200" y="3657600"/>
            <a:ext cx="5181600" cy="1828800"/>
          </a:xfrm>
          <a:prstGeom prst="rect">
            <a:avLst/>
          </a:prstGeom>
        </p:spPr>
        <p:txBody>
          <a:bodyPr vert="horz">
            <a:normAutofit/>
          </a:bodyPr>
          <a:lstStyle>
            <a:lvl1pPr marL="0" indent="0" algn="l" rtl="0" eaLnBrk="1" latinLnBrk="0" hangingPunct="1">
              <a:spcBef>
                <a:spcPts val="600"/>
              </a:spcBef>
              <a:buClr>
                <a:schemeClr val="accent1"/>
              </a:buClr>
              <a:buSzPct val="70000"/>
              <a:buFont typeface="Wingdings"/>
              <a:buNone/>
              <a:defRPr kumimoji="0" sz="1800" b="1" kern="1200">
                <a:solidFill>
                  <a:schemeClr val="tx2"/>
                </a:solidFill>
                <a:latin typeface="+mn-lt"/>
                <a:ea typeface="+mn-ea"/>
                <a:cs typeface="+mn-cs"/>
              </a:defRPr>
            </a:lvl1pPr>
            <a:lvl2pPr marL="457200" indent="0" algn="ctr" rtl="0" eaLnBrk="1" latinLnBrk="0" hangingPunct="1">
              <a:spcBef>
                <a:spcPct val="20000"/>
              </a:spcBef>
              <a:buClr>
                <a:schemeClr val="accent1"/>
              </a:buClr>
              <a:buSzPct val="80000"/>
              <a:buFont typeface="Wingdings 2"/>
              <a:buNone/>
              <a:defRPr kumimoji="0" sz="2100" kern="1200">
                <a:solidFill>
                  <a:schemeClr val="tx1"/>
                </a:solidFill>
                <a:latin typeface="+mn-lt"/>
                <a:ea typeface="+mn-ea"/>
                <a:cs typeface="+mn-cs"/>
              </a:defRPr>
            </a:lvl2pPr>
            <a:lvl3pPr marL="914400" indent="0" algn="ctr" rtl="0" eaLnBrk="1" latinLnBrk="0" hangingPunct="1">
              <a:spcBef>
                <a:spcPct val="20000"/>
              </a:spcBef>
              <a:buClr>
                <a:schemeClr val="accent1">
                  <a:shade val="75000"/>
                </a:schemeClr>
              </a:buClr>
              <a:buSzPct val="60000"/>
              <a:buFont typeface="Wingdings"/>
              <a:buNone/>
              <a:defRPr kumimoji="0" sz="1800" kern="1200">
                <a:solidFill>
                  <a:schemeClr val="tx1"/>
                </a:solidFill>
                <a:latin typeface="+mn-lt"/>
                <a:ea typeface="+mn-ea"/>
                <a:cs typeface="+mn-cs"/>
              </a:defRPr>
            </a:lvl3pPr>
            <a:lvl4pPr marL="1371600" indent="0" algn="ctr" rtl="0" eaLnBrk="1" latinLnBrk="0" hangingPunct="1">
              <a:spcBef>
                <a:spcPct val="20000"/>
              </a:spcBef>
              <a:buClr>
                <a:schemeClr val="accent1">
                  <a:tint val="60000"/>
                </a:schemeClr>
              </a:buClr>
              <a:buSzPct val="60000"/>
              <a:buFont typeface="Wingdings"/>
              <a:buNone/>
              <a:defRPr kumimoji="0" sz="1800" kern="1200">
                <a:solidFill>
                  <a:schemeClr val="tx1"/>
                </a:solidFill>
                <a:latin typeface="+mn-lt"/>
                <a:ea typeface="+mn-ea"/>
                <a:cs typeface="+mn-cs"/>
              </a:defRPr>
            </a:lvl4pPr>
            <a:lvl5pPr marL="1828800" indent="0" algn="ctr" rtl="0" eaLnBrk="1" latinLnBrk="0" hangingPunct="1">
              <a:spcBef>
                <a:spcPct val="20000"/>
              </a:spcBef>
              <a:buClr>
                <a:schemeClr val="accent2">
                  <a:tint val="60000"/>
                </a:schemeClr>
              </a:buClr>
              <a:buSzPct val="68000"/>
              <a:buFont typeface="Wingdings 2"/>
              <a:buNone/>
              <a:defRPr kumimoji="0" sz="1600" kern="1200">
                <a:solidFill>
                  <a:schemeClr val="tx1"/>
                </a:solidFill>
                <a:latin typeface="+mn-lt"/>
                <a:ea typeface="+mn-ea"/>
                <a:cs typeface="+mn-cs"/>
              </a:defRPr>
            </a:lvl5pPr>
            <a:lvl6pPr marL="2286000" indent="0" algn="ctr" rtl="0" eaLnBrk="1" latinLnBrk="0" hangingPunct="1">
              <a:spcBef>
                <a:spcPct val="20000"/>
              </a:spcBef>
              <a:buClr>
                <a:schemeClr val="accent1"/>
              </a:buClr>
              <a:buNone/>
              <a:defRPr kumimoji="0" sz="1600" kern="1200">
                <a:solidFill>
                  <a:schemeClr val="tx2"/>
                </a:solidFill>
                <a:latin typeface="+mn-lt"/>
                <a:ea typeface="+mn-ea"/>
                <a:cs typeface="+mn-cs"/>
              </a:defRPr>
            </a:lvl6pPr>
            <a:lvl7pPr marL="2743200" indent="0" algn="ctr" rtl="0" eaLnBrk="1" latinLnBrk="0" hangingPunct="1">
              <a:spcBef>
                <a:spcPct val="20000"/>
              </a:spcBef>
              <a:buClr>
                <a:schemeClr val="accent1">
                  <a:tint val="60000"/>
                </a:schemeClr>
              </a:buClr>
              <a:buSzPct val="60000"/>
              <a:buFont typeface="Wingdings"/>
              <a:buNone/>
              <a:defRPr kumimoji="0" sz="1400" kern="1200" baseline="0">
                <a:solidFill>
                  <a:schemeClr val="tx2"/>
                </a:solidFill>
                <a:latin typeface="+mn-lt"/>
                <a:ea typeface="+mn-ea"/>
                <a:cs typeface="+mn-cs"/>
              </a:defRPr>
            </a:lvl7pPr>
            <a:lvl8pPr marL="3200400" indent="0" algn="ctr" rtl="0" eaLnBrk="1" latinLnBrk="0" hangingPunct="1">
              <a:spcBef>
                <a:spcPct val="20000"/>
              </a:spcBef>
              <a:buClr>
                <a:schemeClr val="accent2"/>
              </a:buClr>
              <a:buNone/>
              <a:defRPr kumimoji="0" sz="1400" kern="1200" cap="small" baseline="0">
                <a:solidFill>
                  <a:schemeClr val="tx2"/>
                </a:solidFill>
                <a:latin typeface="+mn-lt"/>
                <a:ea typeface="+mn-ea"/>
                <a:cs typeface="+mn-cs"/>
              </a:defRPr>
            </a:lvl8pPr>
            <a:lvl9pPr marL="3657600" indent="0" algn="ctr" rtl="0" eaLnBrk="1" latinLnBrk="0" hangingPunct="1">
              <a:spcBef>
                <a:spcPct val="20000"/>
              </a:spcBef>
              <a:buClr>
                <a:schemeClr val="accent1">
                  <a:shade val="75000"/>
                </a:schemeClr>
              </a:buClr>
              <a:buNone/>
              <a:defRPr kumimoji="0" sz="1400" kern="1200" baseline="0">
                <a:solidFill>
                  <a:schemeClr val="tx2"/>
                </a:solidFill>
                <a:latin typeface="+mn-lt"/>
                <a:ea typeface="+mn-ea"/>
                <a:cs typeface="+mn-cs"/>
              </a:defRPr>
            </a:lvl9pPr>
          </a:lstStyle>
          <a:p>
            <a:pPr algn="ctr"/>
            <a:r>
              <a:rPr lang="en-US" sz="2000" dirty="0" smtClean="0">
                <a:solidFill>
                  <a:schemeClr val="tx1">
                    <a:lumMod val="65000"/>
                    <a:lumOff val="35000"/>
                  </a:schemeClr>
                </a:solidFill>
              </a:rPr>
              <a:t>Farhan Sadaf</a:t>
            </a:r>
          </a:p>
          <a:p>
            <a:pPr algn="ctr"/>
            <a:r>
              <a:rPr lang="en-US" sz="2000" dirty="0" smtClean="0">
                <a:solidFill>
                  <a:schemeClr val="tx1">
                    <a:lumMod val="65000"/>
                    <a:lumOff val="35000"/>
                  </a:schemeClr>
                </a:solidFill>
              </a:rPr>
              <a:t>Lecturer, Dept. of CSE</a:t>
            </a:r>
            <a:endParaRPr lang="en-US" sz="2000" dirty="0">
              <a:solidFill>
                <a:schemeClr val="tx1">
                  <a:lumMod val="65000"/>
                  <a:lumOff val="35000"/>
                </a:schemeClr>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6" name="Picture 4" descr="02"/>
          <p:cNvPicPr>
            <a:picLocks noChangeAspect="1" noChangeArrowheads="1"/>
          </p:cNvPicPr>
          <p:nvPr/>
        </p:nvPicPr>
        <p:blipFill rotWithShape="1">
          <a:blip r:embed="rId2"/>
          <a:srcRect t="9316" r="313" b="10273"/>
          <a:stretch/>
        </p:blipFill>
        <p:spPr bwMode="auto">
          <a:xfrm>
            <a:off x="90267" y="1066800"/>
            <a:ext cx="8963466" cy="5514535"/>
          </a:xfrm>
          <a:prstGeom prst="rect">
            <a:avLst/>
          </a:prstGeom>
          <a:noFill/>
        </p:spPr>
      </p:pic>
      <p:sp>
        <p:nvSpPr>
          <p:cNvPr id="2" name="Slide Number Placeholder 1"/>
          <p:cNvSpPr>
            <a:spLocks noGrp="1"/>
          </p:cNvSpPr>
          <p:nvPr>
            <p:ph type="sldNum" sz="quarter" idx="12"/>
          </p:nvPr>
        </p:nvSpPr>
        <p:spPr/>
        <p:txBody>
          <a:bodyPr/>
          <a:lstStyle/>
          <a:p>
            <a:fld id="{B6F15528-21DE-4FAA-801E-634DDDAF4B2B}" type="slidenum">
              <a:rPr lang="en-US" smtClean="0"/>
              <a:pPr/>
              <a:t>10</a:t>
            </a:fld>
            <a:endParaRPr lang="en-US"/>
          </a:p>
        </p:txBody>
      </p:sp>
      <p:sp>
        <p:nvSpPr>
          <p:cNvPr id="4" name="Content Placeholder 2"/>
          <p:cNvSpPr txBox="1">
            <a:spLocks/>
          </p:cNvSpPr>
          <p:nvPr/>
        </p:nvSpPr>
        <p:spPr>
          <a:xfrm>
            <a:off x="-32825" y="304800"/>
            <a:ext cx="8610600" cy="2133600"/>
          </a:xfrm>
          <a:prstGeom prst="rect">
            <a:avLst/>
          </a:prstGeom>
        </p:spPr>
        <p:txBody>
          <a:bodyPr>
            <a:noAutofit/>
          </a:bodyPr>
          <a:lst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pPr algn="ctr">
              <a:buFont typeface="Wingdings"/>
              <a:buNone/>
            </a:pPr>
            <a:r>
              <a:rPr lang="en-US" sz="3600" b="1" dirty="0" smtClean="0">
                <a:solidFill>
                  <a:srgbClr val="002060"/>
                </a:solidFill>
              </a:rPr>
              <a:t>Internal Block Diagram of 80286</a:t>
            </a:r>
            <a:endParaRPr lang="en-US" sz="3600" b="1" dirty="0">
              <a:solidFill>
                <a:srgbClr val="002060"/>
              </a:solidFill>
              <a:latin typeface="Calibri (Body)"/>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457200" y="76200"/>
            <a:ext cx="8229600" cy="762000"/>
          </a:xfrm>
        </p:spPr>
        <p:txBody>
          <a:bodyPr>
            <a:noAutofit/>
          </a:bodyPr>
          <a:lstStyle/>
          <a:p>
            <a:r>
              <a:rPr lang="en-US" sz="4400" b="1" dirty="0">
                <a:solidFill>
                  <a:srgbClr val="002060"/>
                </a:solidFill>
                <a:latin typeface="Calibri (Headings)"/>
              </a:rPr>
              <a:t>Operating Modes</a:t>
            </a:r>
          </a:p>
        </p:txBody>
      </p:sp>
      <p:sp>
        <p:nvSpPr>
          <p:cNvPr id="35843" name="Rectangle 3"/>
          <p:cNvSpPr>
            <a:spLocks noGrp="1" noChangeArrowheads="1"/>
          </p:cNvSpPr>
          <p:nvPr>
            <p:ph type="body" idx="1"/>
          </p:nvPr>
        </p:nvSpPr>
        <p:spPr>
          <a:xfrm>
            <a:off x="457200" y="1066800"/>
            <a:ext cx="8229600" cy="5364163"/>
          </a:xfrm>
        </p:spPr>
        <p:txBody>
          <a:bodyPr>
            <a:normAutofit/>
          </a:bodyPr>
          <a:lstStyle/>
          <a:p>
            <a:pPr marL="609600" indent="-609600" algn="just">
              <a:buFontTx/>
              <a:buNone/>
            </a:pPr>
            <a:r>
              <a:rPr lang="en-US" sz="2400" dirty="0">
                <a:solidFill>
                  <a:srgbClr val="002060"/>
                </a:solidFill>
                <a:latin typeface="Calibri (Body)"/>
              </a:rPr>
              <a:t>Intel 80286 has 2 operating modes.</a:t>
            </a:r>
          </a:p>
          <a:p>
            <a:pPr marL="609600" indent="-609600" algn="just">
              <a:buClr>
                <a:srgbClr val="002060"/>
              </a:buClr>
              <a:buSzPct val="100000"/>
              <a:buFontTx/>
              <a:buAutoNum type="arabicPeriod"/>
            </a:pPr>
            <a:r>
              <a:rPr lang="en-US" sz="2400" dirty="0">
                <a:solidFill>
                  <a:srgbClr val="FF0000"/>
                </a:solidFill>
                <a:latin typeface="Calibri (Body)"/>
              </a:rPr>
              <a:t>Real address mode</a:t>
            </a:r>
            <a:r>
              <a:rPr lang="en-US" sz="2400" dirty="0">
                <a:solidFill>
                  <a:srgbClr val="002060"/>
                </a:solidFill>
                <a:latin typeface="Calibri (Body)"/>
              </a:rPr>
              <a:t>.</a:t>
            </a:r>
          </a:p>
          <a:p>
            <a:pPr marL="609600" indent="-609600" algn="just">
              <a:buClr>
                <a:srgbClr val="002060"/>
              </a:buClr>
              <a:buSzPct val="100000"/>
              <a:buFontTx/>
              <a:buAutoNum type="arabicPeriod"/>
            </a:pPr>
            <a:r>
              <a:rPr lang="en-US" sz="2400" dirty="0">
                <a:solidFill>
                  <a:srgbClr val="FF0000"/>
                </a:solidFill>
                <a:latin typeface="Calibri (Body)"/>
              </a:rPr>
              <a:t>Protected Virtual address mode</a:t>
            </a:r>
            <a:r>
              <a:rPr lang="en-US" sz="2400" dirty="0" smtClean="0">
                <a:solidFill>
                  <a:srgbClr val="002060"/>
                </a:solidFill>
                <a:latin typeface="Calibri (Body)"/>
              </a:rPr>
              <a:t>.</a:t>
            </a:r>
            <a:endParaRPr lang="en-US" sz="2400" dirty="0">
              <a:solidFill>
                <a:srgbClr val="002060"/>
              </a:solidFill>
              <a:latin typeface="Calibri (Body)"/>
            </a:endParaRPr>
          </a:p>
          <a:p>
            <a:pPr marL="609600" indent="-609600" algn="just">
              <a:buClr>
                <a:srgbClr val="002060"/>
              </a:buClr>
              <a:buSzPct val="100000"/>
              <a:buFont typeface="Wingdings" pitchFamily="2" charset="2"/>
              <a:buChar char="v"/>
            </a:pPr>
            <a:r>
              <a:rPr lang="en-US" sz="2400" dirty="0">
                <a:solidFill>
                  <a:srgbClr val="002060"/>
                </a:solidFill>
                <a:latin typeface="Calibri (Body)"/>
              </a:rPr>
              <a:t>Real Address Mode :</a:t>
            </a:r>
          </a:p>
          <a:p>
            <a:pPr marL="1371600" lvl="2" indent="-457200" algn="just">
              <a:buClr>
                <a:srgbClr val="002060"/>
              </a:buClr>
              <a:buSzPct val="80000"/>
              <a:buFont typeface="Wingdings" pitchFamily="2" charset="2"/>
              <a:buChar char="Ø"/>
            </a:pPr>
            <a:r>
              <a:rPr lang="en-US" sz="2200" dirty="0">
                <a:solidFill>
                  <a:srgbClr val="002060"/>
                </a:solidFill>
                <a:latin typeface="Calibri (Body)"/>
              </a:rPr>
              <a:t>80286 just as a fast 8086</a:t>
            </a:r>
          </a:p>
          <a:p>
            <a:pPr marL="1371600" lvl="2" indent="-457200" algn="just">
              <a:buClr>
                <a:srgbClr val="002060"/>
              </a:buClr>
              <a:buSzPct val="80000"/>
              <a:buFont typeface="Wingdings" pitchFamily="2" charset="2"/>
              <a:buChar char="Ø"/>
            </a:pPr>
            <a:r>
              <a:rPr lang="en-US" sz="2200" dirty="0">
                <a:solidFill>
                  <a:srgbClr val="002060"/>
                </a:solidFill>
                <a:latin typeface="Calibri (Body)"/>
              </a:rPr>
              <a:t>All memory management and protection mechanisms are disabled</a:t>
            </a:r>
          </a:p>
          <a:p>
            <a:pPr marL="609600" indent="-609600" algn="just">
              <a:buFont typeface="Wingdings" pitchFamily="2" charset="2"/>
              <a:buChar char="Ø"/>
            </a:pPr>
            <a:endParaRPr lang="en-US" sz="2000" dirty="0">
              <a:solidFill>
                <a:srgbClr val="002060"/>
              </a:solidFill>
              <a:latin typeface="Calibri (Body)"/>
            </a:endParaRPr>
          </a:p>
          <a:p>
            <a:pPr marL="609600" indent="-609600" algn="just">
              <a:buClr>
                <a:srgbClr val="002060"/>
              </a:buClr>
              <a:buSzPct val="100000"/>
              <a:buFont typeface="Wingdings" pitchFamily="2" charset="2"/>
              <a:buChar char="v"/>
            </a:pPr>
            <a:r>
              <a:rPr lang="en-US" sz="2400" dirty="0">
                <a:solidFill>
                  <a:srgbClr val="002060"/>
                </a:solidFill>
                <a:latin typeface="Calibri (Body)"/>
              </a:rPr>
              <a:t>Protected Virtual Address </a:t>
            </a:r>
            <a:r>
              <a:rPr lang="en-US" sz="2400" dirty="0" smtClean="0">
                <a:solidFill>
                  <a:srgbClr val="002060"/>
                </a:solidFill>
                <a:latin typeface="Calibri (Body)"/>
              </a:rPr>
              <a:t>Mode</a:t>
            </a:r>
            <a:endParaRPr lang="en-US" sz="2400" dirty="0">
              <a:solidFill>
                <a:srgbClr val="002060"/>
              </a:solidFill>
              <a:latin typeface="Calibri (Body)"/>
            </a:endParaRPr>
          </a:p>
          <a:p>
            <a:pPr marL="1371600" lvl="2" indent="-457200" algn="just">
              <a:buClr>
                <a:srgbClr val="002060"/>
              </a:buClr>
              <a:buSzPct val="80000"/>
              <a:buFont typeface="Wingdings" pitchFamily="2" charset="2"/>
              <a:buChar char="Ø"/>
            </a:pPr>
            <a:r>
              <a:rPr lang="en-US" sz="2200" dirty="0">
                <a:solidFill>
                  <a:srgbClr val="002060"/>
                </a:solidFill>
                <a:latin typeface="Calibri (Body)"/>
              </a:rPr>
              <a:t>80286 works with all of its memory management and protection capabilities with the advanced instruction set.</a:t>
            </a:r>
          </a:p>
        </p:txBody>
      </p:sp>
      <p:sp>
        <p:nvSpPr>
          <p:cNvPr id="2" name="Slide Number Placeholder 1"/>
          <p:cNvSpPr>
            <a:spLocks noGrp="1"/>
          </p:cNvSpPr>
          <p:nvPr>
            <p:ph type="sldNum" sz="quarter" idx="15"/>
          </p:nvPr>
        </p:nvSpPr>
        <p:spPr/>
        <p:txBody>
          <a:bodyPr/>
          <a:lstStyle/>
          <a:p>
            <a:fld id="{B6F15528-21DE-4FAA-801E-634DDDAF4B2B}" type="slidenum">
              <a:rPr lang="en-US" smtClean="0"/>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7467600" cy="685800"/>
          </a:xfrm>
        </p:spPr>
        <p:txBody>
          <a:bodyPr>
            <a:noAutofit/>
          </a:bodyPr>
          <a:lstStyle/>
          <a:p>
            <a:r>
              <a:rPr lang="en-US" sz="4400" b="1" dirty="0" smtClean="0">
                <a:solidFill>
                  <a:srgbClr val="002060"/>
                </a:solidFill>
                <a:latin typeface="Calibri (Headings)"/>
              </a:rPr>
              <a:t>Real address mode</a:t>
            </a:r>
            <a:endParaRPr lang="en-US" sz="4400" b="1" dirty="0">
              <a:solidFill>
                <a:srgbClr val="002060"/>
              </a:solidFill>
              <a:latin typeface="Calibri (Headings)"/>
            </a:endParaRPr>
          </a:p>
        </p:txBody>
      </p:sp>
      <p:sp>
        <p:nvSpPr>
          <p:cNvPr id="3" name="Content Placeholder 2"/>
          <p:cNvSpPr>
            <a:spLocks noGrp="1"/>
          </p:cNvSpPr>
          <p:nvPr>
            <p:ph sz="quarter" idx="1"/>
          </p:nvPr>
        </p:nvSpPr>
        <p:spPr>
          <a:xfrm>
            <a:off x="457200" y="1298448"/>
            <a:ext cx="8077200" cy="4873752"/>
          </a:xfrm>
        </p:spPr>
        <p:txBody>
          <a:bodyPr/>
          <a:lstStyle/>
          <a:p>
            <a:pPr algn="just">
              <a:buClr>
                <a:srgbClr val="002060"/>
              </a:buClr>
              <a:buSzPct val="100000"/>
              <a:buFont typeface="Wingdings" pitchFamily="2" charset="2"/>
              <a:buChar char="v"/>
            </a:pPr>
            <a:r>
              <a:rPr lang="en-US" dirty="0" smtClean="0">
                <a:solidFill>
                  <a:srgbClr val="002060"/>
                </a:solidFill>
                <a:latin typeface="Calibri (Body)"/>
              </a:rPr>
              <a:t>In real address mode,  address unit of the 80286 </a:t>
            </a:r>
            <a:r>
              <a:rPr lang="en-US" dirty="0" smtClean="0">
                <a:solidFill>
                  <a:srgbClr val="FF0000"/>
                </a:solidFill>
                <a:latin typeface="Calibri (Body)"/>
              </a:rPr>
              <a:t>computes address using a segment base and offset just as the 8086 does</a:t>
            </a:r>
            <a:r>
              <a:rPr lang="en-US" dirty="0" smtClean="0">
                <a:solidFill>
                  <a:srgbClr val="002060"/>
                </a:solidFill>
                <a:latin typeface="Calibri (Body)"/>
              </a:rPr>
              <a:t>.</a:t>
            </a:r>
          </a:p>
          <a:p>
            <a:pPr algn="just">
              <a:buClr>
                <a:srgbClr val="002060"/>
              </a:buClr>
              <a:buSzPct val="100000"/>
              <a:buFont typeface="Wingdings" pitchFamily="2" charset="2"/>
              <a:buChar char="v"/>
            </a:pPr>
            <a:r>
              <a:rPr lang="en-US" dirty="0" smtClean="0">
                <a:solidFill>
                  <a:srgbClr val="002060"/>
                </a:solidFill>
                <a:latin typeface="Calibri (Body)"/>
              </a:rPr>
              <a:t>The familiar CS, DS, ES and SS registers are used to hold the base address for the segments currently in use.</a:t>
            </a:r>
          </a:p>
          <a:p>
            <a:pPr algn="just">
              <a:buClr>
                <a:srgbClr val="002060"/>
              </a:buClr>
              <a:buSzPct val="100000"/>
              <a:buFont typeface="Wingdings" pitchFamily="2" charset="2"/>
              <a:buChar char="v"/>
            </a:pPr>
            <a:r>
              <a:rPr lang="en-US" dirty="0" smtClean="0">
                <a:solidFill>
                  <a:srgbClr val="002060"/>
                </a:solidFill>
                <a:latin typeface="Calibri (Body)"/>
              </a:rPr>
              <a:t>The maximum physical address in this mode is </a:t>
            </a:r>
            <a:r>
              <a:rPr lang="en-US" dirty="0" smtClean="0">
                <a:solidFill>
                  <a:srgbClr val="FF0000"/>
                </a:solidFill>
                <a:latin typeface="Calibri (Body)"/>
              </a:rPr>
              <a:t>1 Mbyte </a:t>
            </a:r>
            <a:r>
              <a:rPr lang="en-US" dirty="0" smtClean="0">
                <a:solidFill>
                  <a:srgbClr val="002060"/>
                </a:solidFill>
                <a:latin typeface="Calibri (Body)"/>
              </a:rPr>
              <a:t>just as it is for the 8086.</a:t>
            </a:r>
            <a:endParaRPr lang="en-US" dirty="0">
              <a:solidFill>
                <a:srgbClr val="002060"/>
              </a:solidFill>
              <a:latin typeface="Calibri (Body)"/>
            </a:endParaRPr>
          </a:p>
        </p:txBody>
      </p:sp>
      <p:sp>
        <p:nvSpPr>
          <p:cNvPr id="4" name="Slide Number Placeholder 3"/>
          <p:cNvSpPr>
            <a:spLocks noGrp="1"/>
          </p:cNvSpPr>
          <p:nvPr>
            <p:ph type="sldNum" sz="quarter" idx="15"/>
          </p:nvPr>
        </p:nvSpPr>
        <p:spPr/>
        <p:txBody>
          <a:bodyPr/>
          <a:lstStyle/>
          <a:p>
            <a:fld id="{B6F15528-21DE-4FAA-801E-634DDDAF4B2B}"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295400"/>
            <a:ext cx="8281416" cy="5029200"/>
          </a:xfrm>
        </p:spPr>
        <p:txBody>
          <a:bodyPr/>
          <a:lstStyle/>
          <a:p>
            <a:pPr algn="just">
              <a:buClr>
                <a:srgbClr val="002060"/>
              </a:buClr>
              <a:buSzPct val="100000"/>
              <a:buFont typeface="Wingdings" pitchFamily="2" charset="2"/>
              <a:buChar char="v"/>
            </a:pPr>
            <a:r>
              <a:rPr lang="en-US" dirty="0" smtClean="0">
                <a:solidFill>
                  <a:srgbClr val="002060"/>
                </a:solidFill>
                <a:latin typeface="Calibri (Body)"/>
              </a:rPr>
              <a:t>If an 80286 is operating in its protected virtual address mode, the address unit functions as a complete MMU.</a:t>
            </a:r>
          </a:p>
          <a:p>
            <a:pPr algn="just">
              <a:buClr>
                <a:srgbClr val="002060"/>
              </a:buClr>
              <a:buSzPct val="100000"/>
              <a:buFont typeface="Wingdings" pitchFamily="2" charset="2"/>
              <a:buChar char="v"/>
            </a:pPr>
            <a:r>
              <a:rPr lang="en-US" dirty="0" smtClean="0">
                <a:solidFill>
                  <a:srgbClr val="002060"/>
                </a:solidFill>
                <a:latin typeface="Calibri (Body)"/>
              </a:rPr>
              <a:t>In this address mode the 80286 </a:t>
            </a:r>
            <a:r>
              <a:rPr lang="en-US" dirty="0" smtClean="0">
                <a:solidFill>
                  <a:srgbClr val="FF0000"/>
                </a:solidFill>
                <a:latin typeface="Calibri (Body)"/>
              </a:rPr>
              <a:t>uses all 24 address lines to access up to 16 Mbytes of physical memory</a:t>
            </a:r>
            <a:r>
              <a:rPr lang="en-US" dirty="0" smtClean="0">
                <a:solidFill>
                  <a:srgbClr val="002060"/>
                </a:solidFill>
                <a:latin typeface="Calibri (Body)"/>
              </a:rPr>
              <a:t>.</a:t>
            </a:r>
          </a:p>
          <a:p>
            <a:pPr algn="just">
              <a:buClr>
                <a:srgbClr val="002060"/>
              </a:buClr>
              <a:buSzPct val="100000"/>
              <a:buFont typeface="Wingdings" pitchFamily="2" charset="2"/>
              <a:buChar char="v"/>
            </a:pPr>
            <a:r>
              <a:rPr lang="en-US" dirty="0" smtClean="0">
                <a:solidFill>
                  <a:srgbClr val="002060"/>
                </a:solidFill>
                <a:latin typeface="Calibri (Body)"/>
              </a:rPr>
              <a:t>In protected mode it also provides </a:t>
            </a:r>
            <a:r>
              <a:rPr lang="en-US" dirty="0" smtClean="0">
                <a:solidFill>
                  <a:srgbClr val="FF0000"/>
                </a:solidFill>
                <a:latin typeface="Calibri (Body)"/>
              </a:rPr>
              <a:t>up to a gigabyte of virtual memory using the descriptor table scheme</a:t>
            </a:r>
            <a:r>
              <a:rPr lang="en-US" dirty="0" smtClean="0">
                <a:solidFill>
                  <a:srgbClr val="002060"/>
                </a:solidFill>
                <a:latin typeface="Calibri (Body)"/>
              </a:rPr>
              <a:t>.</a:t>
            </a:r>
            <a:endParaRPr lang="en-US" dirty="0">
              <a:solidFill>
                <a:srgbClr val="002060"/>
              </a:solidFill>
              <a:latin typeface="Calibri (Body)"/>
            </a:endParaRPr>
          </a:p>
        </p:txBody>
      </p:sp>
      <p:sp>
        <p:nvSpPr>
          <p:cNvPr id="4" name="Title 1"/>
          <p:cNvSpPr>
            <a:spLocks noGrp="1"/>
          </p:cNvSpPr>
          <p:nvPr>
            <p:ph type="title"/>
          </p:nvPr>
        </p:nvSpPr>
        <p:spPr>
          <a:xfrm>
            <a:off x="457200" y="228600"/>
            <a:ext cx="7467600" cy="685800"/>
          </a:xfrm>
        </p:spPr>
        <p:txBody>
          <a:bodyPr>
            <a:noAutofit/>
          </a:bodyPr>
          <a:lstStyle/>
          <a:p>
            <a:r>
              <a:rPr lang="en-US" sz="4400" b="1" dirty="0" smtClean="0">
                <a:solidFill>
                  <a:srgbClr val="002060"/>
                </a:solidFill>
                <a:latin typeface="Calibri (Headings)"/>
              </a:rPr>
              <a:t>Protected address mode</a:t>
            </a:r>
            <a:endParaRPr lang="en-US" sz="4400" b="1" dirty="0">
              <a:solidFill>
                <a:srgbClr val="002060"/>
              </a:solidFill>
              <a:latin typeface="Calibri (Headings)"/>
            </a:endParaRPr>
          </a:p>
        </p:txBody>
      </p:sp>
      <p:sp>
        <p:nvSpPr>
          <p:cNvPr id="2" name="Slide Number Placeholder 1"/>
          <p:cNvSpPr>
            <a:spLocks noGrp="1"/>
          </p:cNvSpPr>
          <p:nvPr>
            <p:ph type="sldNum" sz="quarter" idx="15"/>
          </p:nvPr>
        </p:nvSpPr>
        <p:spPr/>
        <p:txBody>
          <a:bodyPr/>
          <a:lstStyle/>
          <a:p>
            <a:fld id="{B6F15528-21DE-4FAA-801E-634DDDAF4B2B}" type="slidenum">
              <a:rPr lang="en-US" smtClean="0"/>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467600" cy="1143000"/>
          </a:xfrm>
        </p:spPr>
        <p:txBody>
          <a:bodyPr>
            <a:normAutofit/>
          </a:bodyPr>
          <a:lstStyle/>
          <a:p>
            <a:r>
              <a:rPr lang="en-US" sz="4400" b="1" dirty="0">
                <a:solidFill>
                  <a:srgbClr val="002060"/>
                </a:solidFill>
                <a:latin typeface="Calibri (Headings)"/>
              </a:rPr>
              <a:t>80286 pins</a:t>
            </a:r>
          </a:p>
        </p:txBody>
      </p:sp>
      <p:pic>
        <p:nvPicPr>
          <p:cNvPr id="5" name="Content Placeholder 4"/>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524000" y="1448345"/>
            <a:ext cx="6136958" cy="5029200"/>
          </a:xfrm>
        </p:spPr>
      </p:pic>
      <p:sp>
        <p:nvSpPr>
          <p:cNvPr id="4" name="Slide Number Placeholder 3"/>
          <p:cNvSpPr>
            <a:spLocks noGrp="1"/>
          </p:cNvSpPr>
          <p:nvPr>
            <p:ph type="sldNum" sz="quarter" idx="15"/>
          </p:nvPr>
        </p:nvSpPr>
        <p:spPr/>
        <p:txBody>
          <a:bodyPr/>
          <a:lstStyle/>
          <a:p>
            <a:fld id="{B6F15528-21DE-4FAA-801E-634DDDAF4B2B}" type="slidenum">
              <a:rPr lang="en-US" smtClean="0"/>
              <a:pPr/>
              <a:t>14</a:t>
            </a:fld>
            <a:endParaRPr lang="en-US"/>
          </a:p>
        </p:txBody>
      </p:sp>
    </p:spTree>
    <p:extLst>
      <p:ext uri="{BB962C8B-B14F-4D97-AF65-F5344CB8AC3E}">
        <p14:creationId xmlns:p14="http://schemas.microsoft.com/office/powerpoint/2010/main" val="33424176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467600" cy="838200"/>
          </a:xfrm>
        </p:spPr>
        <p:txBody>
          <a:bodyPr>
            <a:normAutofit/>
          </a:bodyPr>
          <a:lstStyle/>
          <a:p>
            <a:r>
              <a:rPr lang="en-US" sz="4400" b="1" dirty="0">
                <a:solidFill>
                  <a:srgbClr val="002060"/>
                </a:solidFill>
                <a:latin typeface="Calibri (Headings)"/>
              </a:rPr>
              <a:t>80286 pins</a:t>
            </a:r>
          </a:p>
        </p:txBody>
      </p:sp>
      <p:sp>
        <p:nvSpPr>
          <p:cNvPr id="3" name="Content Placeholder 2"/>
          <p:cNvSpPr>
            <a:spLocks noGrp="1"/>
          </p:cNvSpPr>
          <p:nvPr>
            <p:ph sz="quarter" idx="1"/>
          </p:nvPr>
        </p:nvSpPr>
        <p:spPr>
          <a:xfrm>
            <a:off x="457200" y="1219200"/>
            <a:ext cx="8077200" cy="4873752"/>
          </a:xfrm>
        </p:spPr>
        <p:txBody>
          <a:bodyPr/>
          <a:lstStyle/>
          <a:p>
            <a:pPr algn="just">
              <a:buClr>
                <a:srgbClr val="002060"/>
              </a:buClr>
              <a:buSzPct val="100000"/>
              <a:buFont typeface="Wingdings" pitchFamily="2" charset="2"/>
              <a:buChar char="v"/>
            </a:pPr>
            <a:r>
              <a:rPr lang="en-US" dirty="0" smtClean="0">
                <a:solidFill>
                  <a:srgbClr val="002060"/>
                </a:solidFill>
                <a:latin typeface="Calibri (Body)"/>
              </a:rPr>
              <a:t>The 80286 has a 16-bit data and a 24-bit address non multiplexed address bus. </a:t>
            </a:r>
          </a:p>
          <a:p>
            <a:pPr algn="just">
              <a:buClr>
                <a:srgbClr val="002060"/>
              </a:buClr>
              <a:buSzPct val="100000"/>
              <a:buFont typeface="Wingdings" pitchFamily="2" charset="2"/>
              <a:buChar char="v"/>
            </a:pPr>
            <a:r>
              <a:rPr lang="en-US" dirty="0" smtClean="0">
                <a:solidFill>
                  <a:srgbClr val="002060"/>
                </a:solidFill>
                <a:latin typeface="Calibri (Body)"/>
              </a:rPr>
              <a:t>The 24 bit address bus allows the processor to access 16 Mbytes of physical memory when operating in protected mode.</a:t>
            </a:r>
          </a:p>
          <a:p>
            <a:pPr algn="just">
              <a:buClr>
                <a:srgbClr val="002060"/>
              </a:buClr>
              <a:buSzPct val="100000"/>
              <a:buFont typeface="Wingdings" pitchFamily="2" charset="2"/>
              <a:buChar char="v"/>
            </a:pPr>
            <a:r>
              <a:rPr lang="en-US" dirty="0" smtClean="0">
                <a:solidFill>
                  <a:srgbClr val="002060"/>
                </a:solidFill>
                <a:latin typeface="Calibri (Body)"/>
              </a:rPr>
              <a:t>Memory hardware for 80286 is set up as an </a:t>
            </a:r>
            <a:r>
              <a:rPr lang="en-US" dirty="0" smtClean="0">
                <a:solidFill>
                  <a:srgbClr val="FF0000"/>
                </a:solidFill>
                <a:latin typeface="Calibri (Body)"/>
              </a:rPr>
              <a:t>odd bank </a:t>
            </a:r>
            <a:r>
              <a:rPr lang="en-US" dirty="0" smtClean="0">
                <a:solidFill>
                  <a:srgbClr val="002060"/>
                </a:solidFill>
                <a:latin typeface="Calibri (Body)"/>
              </a:rPr>
              <a:t>and an </a:t>
            </a:r>
            <a:r>
              <a:rPr lang="en-US" dirty="0" smtClean="0">
                <a:solidFill>
                  <a:srgbClr val="FF0000"/>
                </a:solidFill>
                <a:latin typeface="Calibri (Body)"/>
              </a:rPr>
              <a:t>even bank</a:t>
            </a:r>
            <a:r>
              <a:rPr lang="en-US" dirty="0" smtClean="0">
                <a:solidFill>
                  <a:srgbClr val="002060"/>
                </a:solidFill>
                <a:latin typeface="Calibri (Body)"/>
              </a:rPr>
              <a:t>, just as 8086.</a:t>
            </a:r>
          </a:p>
          <a:p>
            <a:pPr algn="just">
              <a:buClr>
                <a:srgbClr val="002060"/>
              </a:buClr>
              <a:buSzPct val="100000"/>
              <a:buFont typeface="Wingdings" pitchFamily="2" charset="2"/>
              <a:buChar char="v"/>
            </a:pPr>
            <a:r>
              <a:rPr lang="en-US" dirty="0" smtClean="0">
                <a:solidFill>
                  <a:srgbClr val="002060"/>
                </a:solidFill>
                <a:latin typeface="Calibri (Body)"/>
              </a:rPr>
              <a:t>The </a:t>
            </a:r>
            <a:r>
              <a:rPr lang="en-US" dirty="0" smtClean="0">
                <a:solidFill>
                  <a:srgbClr val="FF0000"/>
                </a:solidFill>
                <a:latin typeface="Calibri (Body)"/>
              </a:rPr>
              <a:t>even bank will be enabled when </a:t>
            </a:r>
            <a:r>
              <a:rPr lang="en-US" b="1" dirty="0" smtClean="0">
                <a:solidFill>
                  <a:srgbClr val="FF0000"/>
                </a:solidFill>
                <a:latin typeface="Calibri (Body)"/>
              </a:rPr>
              <a:t>A0</a:t>
            </a:r>
            <a:r>
              <a:rPr lang="en-US" dirty="0" smtClean="0">
                <a:solidFill>
                  <a:srgbClr val="FF0000"/>
                </a:solidFill>
                <a:latin typeface="Calibri (Body)"/>
              </a:rPr>
              <a:t> is low </a:t>
            </a:r>
            <a:r>
              <a:rPr lang="en-US" dirty="0" smtClean="0">
                <a:solidFill>
                  <a:srgbClr val="002060"/>
                </a:solidFill>
                <a:latin typeface="Calibri (Body)"/>
              </a:rPr>
              <a:t>and </a:t>
            </a:r>
            <a:r>
              <a:rPr lang="en-US" dirty="0" smtClean="0">
                <a:solidFill>
                  <a:srgbClr val="FF0000"/>
                </a:solidFill>
                <a:latin typeface="Calibri (Body)"/>
              </a:rPr>
              <a:t>odd bank is enabled when </a:t>
            </a:r>
            <a:r>
              <a:rPr lang="en-US" b="1" dirty="0" smtClean="0">
                <a:solidFill>
                  <a:srgbClr val="FF0000"/>
                </a:solidFill>
                <a:latin typeface="Calibri (Body)"/>
              </a:rPr>
              <a:t>BHE</a:t>
            </a:r>
            <a:r>
              <a:rPr lang="en-US" dirty="0" smtClean="0">
                <a:solidFill>
                  <a:srgbClr val="FF0000"/>
                </a:solidFill>
                <a:latin typeface="Calibri (Body)"/>
              </a:rPr>
              <a:t> is low</a:t>
            </a:r>
            <a:r>
              <a:rPr lang="en-US" dirty="0" smtClean="0">
                <a:solidFill>
                  <a:srgbClr val="002060"/>
                </a:solidFill>
                <a:latin typeface="Calibri (Body)"/>
              </a:rPr>
              <a:t>.</a:t>
            </a:r>
          </a:p>
          <a:p>
            <a:pPr algn="just">
              <a:buClr>
                <a:srgbClr val="002060"/>
              </a:buClr>
              <a:buSzPct val="100000"/>
              <a:buFont typeface="Wingdings" pitchFamily="2" charset="2"/>
              <a:buChar char="v"/>
            </a:pPr>
            <a:r>
              <a:rPr lang="en-US" dirty="0" smtClean="0">
                <a:solidFill>
                  <a:srgbClr val="002060"/>
                </a:solidFill>
                <a:latin typeface="Calibri (Body)"/>
              </a:rPr>
              <a:t>To access an aligned word both </a:t>
            </a:r>
            <a:r>
              <a:rPr lang="en-US" b="1" dirty="0" smtClean="0">
                <a:solidFill>
                  <a:srgbClr val="002060"/>
                </a:solidFill>
                <a:latin typeface="Calibri (Body)"/>
              </a:rPr>
              <a:t>A0 and BHE </a:t>
            </a:r>
            <a:r>
              <a:rPr lang="en-US" dirty="0" smtClean="0">
                <a:solidFill>
                  <a:srgbClr val="002060"/>
                </a:solidFill>
                <a:latin typeface="Calibri (Body)"/>
              </a:rPr>
              <a:t>will be low.</a:t>
            </a:r>
            <a:endParaRPr lang="en-US" dirty="0">
              <a:solidFill>
                <a:srgbClr val="002060"/>
              </a:solidFill>
              <a:latin typeface="Calibri (Body)"/>
            </a:endParaRPr>
          </a:p>
        </p:txBody>
      </p:sp>
      <p:sp>
        <p:nvSpPr>
          <p:cNvPr id="4" name="Slide Number Placeholder 3"/>
          <p:cNvSpPr>
            <a:spLocks noGrp="1"/>
          </p:cNvSpPr>
          <p:nvPr>
            <p:ph type="sldNum" sz="quarter" idx="15"/>
          </p:nvPr>
        </p:nvSpPr>
        <p:spPr/>
        <p:txBody>
          <a:bodyPr/>
          <a:lstStyle/>
          <a:p>
            <a:fld id="{B6F15528-21DE-4FAA-801E-634DDDAF4B2B}" type="slidenum">
              <a:rPr lang="en-US" smtClean="0"/>
              <a:pPr/>
              <a:t>15</a:t>
            </a:fld>
            <a:endParaRPr lang="en-US"/>
          </a:p>
        </p:txBody>
      </p:sp>
      <p:cxnSp>
        <p:nvCxnSpPr>
          <p:cNvPr id="6" name="Straight Connector 5"/>
          <p:cNvCxnSpPr/>
          <p:nvPr/>
        </p:nvCxnSpPr>
        <p:spPr>
          <a:xfrm>
            <a:off x="3810000" y="4419600"/>
            <a:ext cx="685800" cy="0"/>
          </a:xfrm>
          <a:prstGeom prst="line">
            <a:avLst/>
          </a:prstGeom>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6705600" y="4876800"/>
            <a:ext cx="685800" cy="0"/>
          </a:xfrm>
          <a:prstGeom prst="line">
            <a:avLst/>
          </a:prstGeom>
          <a:ln w="19050">
            <a:solidFill>
              <a:srgbClr val="00206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295400"/>
            <a:ext cx="8281416" cy="4873752"/>
          </a:xfrm>
        </p:spPr>
        <p:txBody>
          <a:bodyPr/>
          <a:lstStyle/>
          <a:p>
            <a:pPr algn="just">
              <a:buClr>
                <a:srgbClr val="002060"/>
              </a:buClr>
              <a:buSzPct val="100000"/>
              <a:buFont typeface="Wingdings" pitchFamily="2" charset="2"/>
              <a:buChar char="v"/>
            </a:pPr>
            <a:r>
              <a:rPr lang="en-US" dirty="0" smtClean="0">
                <a:solidFill>
                  <a:srgbClr val="002060"/>
                </a:solidFill>
                <a:latin typeface="Calibri (Body)"/>
              </a:rPr>
              <a:t>The 80286 functions similarly to an 8086 operating in maximum mode.</a:t>
            </a:r>
          </a:p>
          <a:p>
            <a:pPr algn="just">
              <a:buClr>
                <a:srgbClr val="002060"/>
              </a:buClr>
              <a:buSzPct val="100000"/>
              <a:buFont typeface="Wingdings" pitchFamily="2" charset="2"/>
              <a:buChar char="v"/>
            </a:pPr>
            <a:r>
              <a:rPr lang="en-US" dirty="0" smtClean="0">
                <a:solidFill>
                  <a:srgbClr val="002060"/>
                </a:solidFill>
                <a:latin typeface="Calibri (Body)"/>
              </a:rPr>
              <a:t>Status signal </a:t>
            </a:r>
            <a:r>
              <a:rPr lang="en-US" b="1" dirty="0" smtClean="0">
                <a:solidFill>
                  <a:srgbClr val="002060"/>
                </a:solidFill>
                <a:latin typeface="Calibri (Body)"/>
              </a:rPr>
              <a:t>SO</a:t>
            </a:r>
            <a:r>
              <a:rPr lang="en-US" dirty="0" smtClean="0">
                <a:solidFill>
                  <a:srgbClr val="002060"/>
                </a:solidFill>
                <a:latin typeface="Calibri (Body)"/>
              </a:rPr>
              <a:t>, </a:t>
            </a:r>
            <a:r>
              <a:rPr lang="en-US" b="1" dirty="0" smtClean="0">
                <a:solidFill>
                  <a:srgbClr val="002060"/>
                </a:solidFill>
                <a:latin typeface="Calibri (Body)"/>
              </a:rPr>
              <a:t>SI</a:t>
            </a:r>
            <a:r>
              <a:rPr lang="en-US" dirty="0" smtClean="0">
                <a:solidFill>
                  <a:srgbClr val="002060"/>
                </a:solidFill>
                <a:latin typeface="Calibri (Body)"/>
              </a:rPr>
              <a:t> and </a:t>
            </a:r>
            <a:r>
              <a:rPr lang="en-US" b="1" dirty="0" smtClean="0">
                <a:solidFill>
                  <a:srgbClr val="002060"/>
                </a:solidFill>
                <a:latin typeface="Calibri (Body)"/>
              </a:rPr>
              <a:t>M/IO</a:t>
            </a:r>
            <a:r>
              <a:rPr lang="en-US" dirty="0" smtClean="0">
                <a:solidFill>
                  <a:srgbClr val="002060"/>
                </a:solidFill>
                <a:latin typeface="Calibri (Body)"/>
              </a:rPr>
              <a:t> are decoded by an external 82288 bus controller to produce the control bus, read, write and interrupt-acknowledge signals.</a:t>
            </a:r>
          </a:p>
          <a:p>
            <a:pPr algn="just">
              <a:buClr>
                <a:srgbClr val="002060"/>
              </a:buClr>
              <a:buSzPct val="100000"/>
              <a:buFont typeface="Wingdings" pitchFamily="2" charset="2"/>
              <a:buChar char="v"/>
            </a:pPr>
            <a:r>
              <a:rPr lang="en-US" dirty="0" smtClean="0">
                <a:solidFill>
                  <a:srgbClr val="002060"/>
                </a:solidFill>
                <a:latin typeface="Calibri (Body)"/>
              </a:rPr>
              <a:t>The </a:t>
            </a:r>
            <a:r>
              <a:rPr lang="en-US" b="1" dirty="0" smtClean="0">
                <a:solidFill>
                  <a:srgbClr val="002060"/>
                </a:solidFill>
                <a:latin typeface="Calibri (Body)"/>
              </a:rPr>
              <a:t>HOLD, HLDA, INTR, INTA, READY, LOCK </a:t>
            </a:r>
            <a:r>
              <a:rPr lang="en-US" dirty="0" smtClean="0">
                <a:solidFill>
                  <a:srgbClr val="002060"/>
                </a:solidFill>
                <a:latin typeface="Calibri (Body)"/>
              </a:rPr>
              <a:t>and </a:t>
            </a:r>
            <a:r>
              <a:rPr lang="en-US" b="1" dirty="0" smtClean="0">
                <a:solidFill>
                  <a:srgbClr val="002060"/>
                </a:solidFill>
                <a:latin typeface="Calibri (Body)"/>
              </a:rPr>
              <a:t>RESET</a:t>
            </a:r>
            <a:r>
              <a:rPr lang="en-US" dirty="0" smtClean="0">
                <a:solidFill>
                  <a:srgbClr val="002060"/>
                </a:solidFill>
                <a:latin typeface="Calibri (Body)"/>
              </a:rPr>
              <a:t> pins function basically the same as they do on an 8086.</a:t>
            </a:r>
          </a:p>
          <a:p>
            <a:pPr algn="just">
              <a:buClr>
                <a:srgbClr val="002060"/>
              </a:buClr>
              <a:buSzPct val="100000"/>
              <a:buFont typeface="Wingdings" pitchFamily="2" charset="2"/>
              <a:buChar char="v"/>
            </a:pPr>
            <a:r>
              <a:rPr lang="en-US" dirty="0" smtClean="0">
                <a:solidFill>
                  <a:srgbClr val="002060"/>
                </a:solidFill>
                <a:latin typeface="Calibri (Body)"/>
              </a:rPr>
              <a:t>An external 82284 clock generator is used to produce a clock signal for the 80286 and to synchronize </a:t>
            </a:r>
            <a:r>
              <a:rPr lang="en-US" b="1" dirty="0" smtClean="0">
                <a:solidFill>
                  <a:srgbClr val="002060"/>
                </a:solidFill>
                <a:latin typeface="Calibri (Body)"/>
              </a:rPr>
              <a:t>RESET </a:t>
            </a:r>
            <a:r>
              <a:rPr lang="en-US" dirty="0" smtClean="0">
                <a:solidFill>
                  <a:srgbClr val="002060"/>
                </a:solidFill>
                <a:latin typeface="Calibri (Body)"/>
              </a:rPr>
              <a:t>and </a:t>
            </a:r>
            <a:r>
              <a:rPr lang="en-US" b="1" dirty="0" smtClean="0">
                <a:solidFill>
                  <a:srgbClr val="002060"/>
                </a:solidFill>
                <a:latin typeface="Calibri (Body)"/>
              </a:rPr>
              <a:t>READY</a:t>
            </a:r>
            <a:r>
              <a:rPr lang="en-US" dirty="0" smtClean="0">
                <a:solidFill>
                  <a:srgbClr val="002060"/>
                </a:solidFill>
                <a:latin typeface="Calibri (Body)"/>
              </a:rPr>
              <a:t> signals.</a:t>
            </a:r>
          </a:p>
          <a:p>
            <a:pPr algn="just">
              <a:buClr>
                <a:srgbClr val="002060"/>
              </a:buClr>
              <a:buSzPct val="100000"/>
              <a:buFont typeface="Wingdings" pitchFamily="2" charset="2"/>
              <a:buChar char="v"/>
            </a:pPr>
            <a:endParaRPr lang="en-US" dirty="0">
              <a:solidFill>
                <a:srgbClr val="002060"/>
              </a:solidFill>
              <a:latin typeface="Calibri (Body)"/>
            </a:endParaRPr>
          </a:p>
        </p:txBody>
      </p:sp>
      <p:sp>
        <p:nvSpPr>
          <p:cNvPr id="4" name="Title 1"/>
          <p:cNvSpPr>
            <a:spLocks noGrp="1"/>
          </p:cNvSpPr>
          <p:nvPr>
            <p:ph type="title"/>
          </p:nvPr>
        </p:nvSpPr>
        <p:spPr>
          <a:xfrm>
            <a:off x="457200" y="152400"/>
            <a:ext cx="7467600" cy="838200"/>
          </a:xfrm>
        </p:spPr>
        <p:txBody>
          <a:bodyPr>
            <a:normAutofit/>
          </a:bodyPr>
          <a:lstStyle/>
          <a:p>
            <a:r>
              <a:rPr lang="en-US" sz="4400" b="1" dirty="0">
                <a:solidFill>
                  <a:srgbClr val="002060"/>
                </a:solidFill>
                <a:latin typeface="Calibri (Headings)"/>
              </a:rPr>
              <a:t>80286 pins</a:t>
            </a:r>
          </a:p>
        </p:txBody>
      </p:sp>
      <p:sp>
        <p:nvSpPr>
          <p:cNvPr id="2" name="Slide Number Placeholder 1"/>
          <p:cNvSpPr>
            <a:spLocks noGrp="1"/>
          </p:cNvSpPr>
          <p:nvPr>
            <p:ph type="sldNum" sz="quarter" idx="15"/>
          </p:nvPr>
        </p:nvSpPr>
        <p:spPr/>
        <p:txBody>
          <a:bodyPr/>
          <a:lstStyle/>
          <a:p>
            <a:fld id="{B6F15528-21DE-4FAA-801E-634DDDAF4B2B}" type="slidenum">
              <a:rPr lang="en-US" smtClean="0"/>
              <a:pPr/>
              <a:t>16</a:t>
            </a:fld>
            <a:endParaRPr lang="en-US"/>
          </a:p>
        </p:txBody>
      </p:sp>
      <p:cxnSp>
        <p:nvCxnSpPr>
          <p:cNvPr id="6" name="Straight Connector 5"/>
          <p:cNvCxnSpPr/>
          <p:nvPr/>
        </p:nvCxnSpPr>
        <p:spPr>
          <a:xfrm>
            <a:off x="2895600" y="2133600"/>
            <a:ext cx="457200" cy="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581400" y="2133600"/>
            <a:ext cx="457200" cy="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5181600" y="2133600"/>
            <a:ext cx="304800" cy="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V="1">
            <a:off x="5715000" y="3350525"/>
            <a:ext cx="1143000" cy="2275"/>
          </a:xfrm>
          <a:prstGeom prst="line">
            <a:avLst/>
          </a:prstGeom>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062216" y="3350525"/>
            <a:ext cx="862584" cy="2275"/>
          </a:xfrm>
          <a:prstGeom prst="line">
            <a:avLst/>
          </a:prstGeom>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V="1">
            <a:off x="762000" y="5257800"/>
            <a:ext cx="1143000" cy="2275"/>
          </a:xfrm>
          <a:prstGeom prst="line">
            <a:avLst/>
          </a:prstGeom>
          <a:ln w="19050">
            <a:solidFill>
              <a:srgbClr val="00206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467600" cy="792162"/>
          </a:xfrm>
        </p:spPr>
        <p:txBody>
          <a:bodyPr>
            <a:normAutofit/>
          </a:bodyPr>
          <a:lstStyle/>
          <a:p>
            <a:r>
              <a:rPr lang="en-US" sz="4400" b="1" dirty="0" smtClean="0">
                <a:solidFill>
                  <a:srgbClr val="002060"/>
                </a:solidFill>
                <a:latin typeface="Calibri (Headings)"/>
              </a:rPr>
              <a:t>80286 pins</a:t>
            </a:r>
            <a:endParaRPr lang="en-US" sz="4400" b="1" dirty="0">
              <a:solidFill>
                <a:srgbClr val="002060"/>
              </a:solidFill>
              <a:latin typeface="Calibri (Headings)"/>
            </a:endParaRPr>
          </a:p>
        </p:txBody>
      </p:sp>
      <p:sp>
        <p:nvSpPr>
          <p:cNvPr id="3" name="Content Placeholder 2"/>
          <p:cNvSpPr>
            <a:spLocks noGrp="1"/>
          </p:cNvSpPr>
          <p:nvPr>
            <p:ph sz="quarter" idx="1"/>
          </p:nvPr>
        </p:nvSpPr>
        <p:spPr>
          <a:xfrm>
            <a:off x="457200" y="1066800"/>
            <a:ext cx="8153400" cy="4873752"/>
          </a:xfrm>
        </p:spPr>
        <p:txBody>
          <a:bodyPr/>
          <a:lstStyle/>
          <a:p>
            <a:pPr algn="just">
              <a:buClr>
                <a:srgbClr val="002060"/>
              </a:buClr>
              <a:buSzPct val="100000"/>
              <a:buFont typeface="Wingdings" pitchFamily="2" charset="2"/>
              <a:buChar char="v"/>
            </a:pPr>
            <a:r>
              <a:rPr lang="en-US" dirty="0" smtClean="0">
                <a:solidFill>
                  <a:srgbClr val="002060"/>
                </a:solidFill>
                <a:latin typeface="Calibri (Body)"/>
              </a:rPr>
              <a:t>The </a:t>
            </a:r>
            <a:r>
              <a:rPr lang="en-US" b="1" dirty="0" smtClean="0">
                <a:solidFill>
                  <a:srgbClr val="002060"/>
                </a:solidFill>
                <a:latin typeface="Calibri (Body)"/>
              </a:rPr>
              <a:t>processor extension </a:t>
            </a:r>
            <a:r>
              <a:rPr lang="en-US" b="1" dirty="0">
                <a:solidFill>
                  <a:srgbClr val="002060"/>
                </a:solidFill>
                <a:latin typeface="Calibri (Body)"/>
              </a:rPr>
              <a:t>request </a:t>
            </a:r>
            <a:r>
              <a:rPr lang="en-US" dirty="0">
                <a:solidFill>
                  <a:srgbClr val="002060"/>
                </a:solidFill>
                <a:latin typeface="Calibri (Body)"/>
              </a:rPr>
              <a:t>(PEREQ) </a:t>
            </a:r>
            <a:r>
              <a:rPr lang="en-US" dirty="0" smtClean="0">
                <a:solidFill>
                  <a:srgbClr val="002060"/>
                </a:solidFill>
                <a:latin typeface="Calibri (Body)"/>
              </a:rPr>
              <a:t>input will be asserted by a coprocessor to tell the 80286 to perform a data transfer to or from memory for it.</a:t>
            </a:r>
          </a:p>
          <a:p>
            <a:pPr algn="just">
              <a:buClr>
                <a:srgbClr val="002060"/>
              </a:buClr>
              <a:buSzPct val="100000"/>
              <a:buFont typeface="Wingdings" pitchFamily="2" charset="2"/>
              <a:buChar char="v"/>
            </a:pPr>
            <a:r>
              <a:rPr lang="en-US" dirty="0" smtClean="0">
                <a:solidFill>
                  <a:srgbClr val="002060"/>
                </a:solidFill>
                <a:latin typeface="Calibri (Body)"/>
              </a:rPr>
              <a:t>When the 80286 gets around to do the data transfer , it asserts the </a:t>
            </a:r>
            <a:r>
              <a:rPr lang="en-US" b="1" dirty="0" smtClean="0">
                <a:solidFill>
                  <a:srgbClr val="002060"/>
                </a:solidFill>
                <a:latin typeface="Calibri (Body)"/>
              </a:rPr>
              <a:t>processor extension acknowledge </a:t>
            </a:r>
            <a:r>
              <a:rPr lang="en-US" dirty="0" smtClean="0">
                <a:solidFill>
                  <a:srgbClr val="002060"/>
                </a:solidFill>
                <a:latin typeface="Calibri (Body)"/>
              </a:rPr>
              <a:t>(PEACK) signal to the coprocessor to let it know the data transfer has started.</a:t>
            </a:r>
          </a:p>
          <a:p>
            <a:pPr algn="just">
              <a:buClr>
                <a:srgbClr val="002060"/>
              </a:buClr>
              <a:buSzPct val="100000"/>
              <a:buFont typeface="Wingdings" pitchFamily="2" charset="2"/>
              <a:buChar char="v"/>
            </a:pPr>
            <a:r>
              <a:rPr lang="en-US" dirty="0" smtClean="0">
                <a:solidFill>
                  <a:srgbClr val="002060"/>
                </a:solidFill>
                <a:latin typeface="Calibri (Body)"/>
              </a:rPr>
              <a:t>Data transfers are done through the 80286 in this way so that the coprocessor uses the protection and virtual memory capability of the MMU in the 80286.</a:t>
            </a:r>
          </a:p>
        </p:txBody>
      </p:sp>
      <p:sp>
        <p:nvSpPr>
          <p:cNvPr id="4" name="Slide Number Placeholder 3"/>
          <p:cNvSpPr>
            <a:spLocks noGrp="1"/>
          </p:cNvSpPr>
          <p:nvPr>
            <p:ph type="sldNum" sz="quarter" idx="15"/>
          </p:nvPr>
        </p:nvSpPr>
        <p:spPr/>
        <p:txBody>
          <a:bodyPr/>
          <a:lstStyle/>
          <a:p>
            <a:fld id="{B6F15528-21DE-4FAA-801E-634DDDAF4B2B}" type="slidenum">
              <a:rPr lang="en-US" smtClean="0"/>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222248"/>
            <a:ext cx="8281416" cy="5026152"/>
          </a:xfrm>
        </p:spPr>
        <p:txBody>
          <a:bodyPr/>
          <a:lstStyle/>
          <a:p>
            <a:pPr algn="just">
              <a:buClr>
                <a:srgbClr val="002060"/>
              </a:buClr>
              <a:buSzPct val="100000"/>
              <a:buFont typeface="Wingdings" pitchFamily="2" charset="2"/>
              <a:buChar char="v"/>
            </a:pPr>
            <a:r>
              <a:rPr lang="en-US" dirty="0" smtClean="0">
                <a:solidFill>
                  <a:srgbClr val="002060"/>
                </a:solidFill>
                <a:latin typeface="Calibri (Body)"/>
              </a:rPr>
              <a:t>The</a:t>
            </a:r>
            <a:r>
              <a:rPr lang="en-US" b="1" dirty="0" smtClean="0">
                <a:solidFill>
                  <a:srgbClr val="002060"/>
                </a:solidFill>
                <a:latin typeface="Calibri (Body)"/>
              </a:rPr>
              <a:t> BUSY </a:t>
            </a:r>
            <a:r>
              <a:rPr lang="en-US" dirty="0" smtClean="0">
                <a:solidFill>
                  <a:srgbClr val="002060"/>
                </a:solidFill>
                <a:latin typeface="Calibri (Body)"/>
              </a:rPr>
              <a:t>signal input on the 80286 functions the same as the </a:t>
            </a:r>
            <a:r>
              <a:rPr lang="en-US" b="1" dirty="0" smtClean="0">
                <a:solidFill>
                  <a:srgbClr val="002060"/>
                </a:solidFill>
                <a:latin typeface="Calibri (Body)"/>
              </a:rPr>
              <a:t>TEST1</a:t>
            </a:r>
            <a:r>
              <a:rPr lang="en-US" dirty="0" smtClean="0">
                <a:solidFill>
                  <a:srgbClr val="002060"/>
                </a:solidFill>
                <a:latin typeface="Calibri (Body)"/>
              </a:rPr>
              <a:t> input does on the 8086.</a:t>
            </a:r>
          </a:p>
          <a:p>
            <a:pPr algn="just">
              <a:buClr>
                <a:srgbClr val="002060"/>
              </a:buClr>
              <a:buSzPct val="100000"/>
              <a:buFont typeface="Wingdings" pitchFamily="2" charset="2"/>
              <a:buChar char="v"/>
            </a:pPr>
            <a:r>
              <a:rPr lang="en-US" dirty="0" smtClean="0">
                <a:solidFill>
                  <a:srgbClr val="002060"/>
                </a:solidFill>
                <a:latin typeface="Calibri (Body)"/>
              </a:rPr>
              <a:t>When the 80286 executes a</a:t>
            </a:r>
            <a:r>
              <a:rPr lang="en-US" b="1" dirty="0" smtClean="0">
                <a:solidFill>
                  <a:srgbClr val="002060"/>
                </a:solidFill>
                <a:latin typeface="Calibri (Body)"/>
              </a:rPr>
              <a:t> WAIT </a:t>
            </a:r>
            <a:r>
              <a:rPr lang="en-US" dirty="0" smtClean="0">
                <a:solidFill>
                  <a:srgbClr val="002060"/>
                </a:solidFill>
                <a:latin typeface="Calibri (Body)"/>
              </a:rPr>
              <a:t>instruction, it will remain in a </a:t>
            </a:r>
            <a:r>
              <a:rPr lang="en-US" b="1" dirty="0" smtClean="0">
                <a:solidFill>
                  <a:srgbClr val="002060"/>
                </a:solidFill>
                <a:latin typeface="Calibri (Body)"/>
              </a:rPr>
              <a:t>WAIT</a:t>
            </a:r>
            <a:r>
              <a:rPr lang="en-US" dirty="0" smtClean="0">
                <a:solidFill>
                  <a:srgbClr val="002060"/>
                </a:solidFill>
                <a:latin typeface="Calibri (Body)"/>
              </a:rPr>
              <a:t> loop until it finds the</a:t>
            </a:r>
            <a:r>
              <a:rPr lang="en-US" b="1" dirty="0" smtClean="0">
                <a:solidFill>
                  <a:srgbClr val="002060"/>
                </a:solidFill>
                <a:latin typeface="Calibri (Body)"/>
              </a:rPr>
              <a:t> BUSY </a:t>
            </a:r>
            <a:r>
              <a:rPr lang="en-US" dirty="0" smtClean="0">
                <a:solidFill>
                  <a:srgbClr val="002060"/>
                </a:solidFill>
                <a:latin typeface="Calibri (Body)"/>
              </a:rPr>
              <a:t>signal from the coprocessor high.</a:t>
            </a:r>
          </a:p>
          <a:p>
            <a:pPr algn="just">
              <a:buClr>
                <a:srgbClr val="002060"/>
              </a:buClr>
              <a:buSzPct val="100000"/>
              <a:buFont typeface="Wingdings" pitchFamily="2" charset="2"/>
              <a:buChar char="v"/>
            </a:pPr>
            <a:r>
              <a:rPr lang="en-US" dirty="0" smtClean="0">
                <a:solidFill>
                  <a:srgbClr val="002060"/>
                </a:solidFill>
                <a:latin typeface="Calibri (Body)"/>
              </a:rPr>
              <a:t>If a coprocessor finds some error during processing, it will assert the </a:t>
            </a:r>
            <a:r>
              <a:rPr lang="en-US" b="1" dirty="0" smtClean="0">
                <a:solidFill>
                  <a:srgbClr val="002060"/>
                </a:solidFill>
                <a:latin typeface="Calibri (Body)"/>
              </a:rPr>
              <a:t>ERROR</a:t>
            </a:r>
            <a:r>
              <a:rPr lang="en-US" dirty="0" smtClean="0">
                <a:solidFill>
                  <a:srgbClr val="002060"/>
                </a:solidFill>
                <a:latin typeface="Calibri (Body)"/>
              </a:rPr>
              <a:t> input of the 80286. </a:t>
            </a:r>
          </a:p>
          <a:p>
            <a:pPr algn="just">
              <a:buClr>
                <a:srgbClr val="002060"/>
              </a:buClr>
              <a:buSzPct val="100000"/>
              <a:buFont typeface="Wingdings" pitchFamily="2" charset="2"/>
              <a:buChar char="v"/>
            </a:pPr>
            <a:r>
              <a:rPr lang="en-US" dirty="0" smtClean="0">
                <a:solidFill>
                  <a:srgbClr val="002060"/>
                </a:solidFill>
                <a:latin typeface="Calibri (Body)"/>
              </a:rPr>
              <a:t>This will cause the 80286 to automatically do a type 16H interrupt call.</a:t>
            </a:r>
          </a:p>
          <a:p>
            <a:pPr algn="just">
              <a:buClr>
                <a:srgbClr val="002060"/>
              </a:buClr>
              <a:buSzPct val="100000"/>
              <a:buFont typeface="Wingdings" pitchFamily="2" charset="2"/>
              <a:buChar char="v"/>
            </a:pPr>
            <a:r>
              <a:rPr lang="en-US" dirty="0" smtClean="0">
                <a:solidFill>
                  <a:srgbClr val="002060"/>
                </a:solidFill>
                <a:latin typeface="Calibri (Body)"/>
              </a:rPr>
              <a:t>An interrupt service procedure can be written to make the desired response to the error condition.</a:t>
            </a:r>
            <a:endParaRPr lang="en-US" dirty="0">
              <a:solidFill>
                <a:srgbClr val="002060"/>
              </a:solidFill>
              <a:latin typeface="Calibri (Body)"/>
            </a:endParaRPr>
          </a:p>
        </p:txBody>
      </p:sp>
      <p:sp>
        <p:nvSpPr>
          <p:cNvPr id="4" name="Title 1"/>
          <p:cNvSpPr>
            <a:spLocks noGrp="1"/>
          </p:cNvSpPr>
          <p:nvPr>
            <p:ph type="title"/>
          </p:nvPr>
        </p:nvSpPr>
        <p:spPr>
          <a:xfrm>
            <a:off x="457200" y="152400"/>
            <a:ext cx="7467600" cy="792162"/>
          </a:xfrm>
        </p:spPr>
        <p:txBody>
          <a:bodyPr>
            <a:normAutofit/>
          </a:bodyPr>
          <a:lstStyle/>
          <a:p>
            <a:r>
              <a:rPr lang="en-US" sz="4400" b="1" dirty="0" smtClean="0">
                <a:solidFill>
                  <a:srgbClr val="002060"/>
                </a:solidFill>
                <a:latin typeface="Calibri (Headings)"/>
              </a:rPr>
              <a:t>80286 pins</a:t>
            </a:r>
            <a:endParaRPr lang="en-US" sz="4400" b="1" dirty="0">
              <a:solidFill>
                <a:srgbClr val="002060"/>
              </a:solidFill>
              <a:latin typeface="Calibri (Headings)"/>
            </a:endParaRPr>
          </a:p>
        </p:txBody>
      </p:sp>
      <p:sp>
        <p:nvSpPr>
          <p:cNvPr id="2" name="Slide Number Placeholder 1"/>
          <p:cNvSpPr>
            <a:spLocks noGrp="1"/>
          </p:cNvSpPr>
          <p:nvPr>
            <p:ph type="sldNum" sz="quarter" idx="15"/>
          </p:nvPr>
        </p:nvSpPr>
        <p:spPr/>
        <p:txBody>
          <a:bodyPr/>
          <a:lstStyle/>
          <a:p>
            <a:fld id="{B6F15528-21DE-4FAA-801E-634DDDAF4B2B}" type="slidenum">
              <a:rPr lang="en-US" smtClean="0"/>
              <a:pPr/>
              <a:t>18</a:t>
            </a:fld>
            <a:endParaRPr lang="en-US"/>
          </a:p>
        </p:txBody>
      </p:sp>
      <p:cxnSp>
        <p:nvCxnSpPr>
          <p:cNvPr id="5" name="Straight Connector 4"/>
          <p:cNvCxnSpPr/>
          <p:nvPr/>
        </p:nvCxnSpPr>
        <p:spPr>
          <a:xfrm>
            <a:off x="1371600" y="1288542"/>
            <a:ext cx="990600" cy="6858"/>
          </a:xfrm>
          <a:prstGeom prst="line">
            <a:avLst/>
          </a:prstGeom>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1676400" y="1676400"/>
            <a:ext cx="990600" cy="6858"/>
          </a:xfrm>
          <a:prstGeom prst="line">
            <a:avLst/>
          </a:prstGeom>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6096000" y="2438400"/>
            <a:ext cx="990600" cy="6858"/>
          </a:xfrm>
          <a:prstGeom prst="line">
            <a:avLst/>
          </a:prstGeom>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V="1">
            <a:off x="2200701" y="3644720"/>
            <a:ext cx="1152099" cy="12880"/>
          </a:xfrm>
          <a:prstGeom prst="line">
            <a:avLst/>
          </a:prstGeom>
          <a:ln w="19050">
            <a:solidFill>
              <a:srgbClr val="00206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762000"/>
          </a:xfrm>
        </p:spPr>
        <p:txBody>
          <a:bodyPr>
            <a:normAutofit/>
          </a:bodyPr>
          <a:lstStyle/>
          <a:p>
            <a:r>
              <a:rPr lang="en-US" sz="3600" b="1" dirty="0" smtClean="0">
                <a:solidFill>
                  <a:srgbClr val="002060"/>
                </a:solidFill>
                <a:latin typeface="Calibri (Headings)"/>
              </a:rPr>
              <a:t>80286 real address mode operation</a:t>
            </a:r>
            <a:endParaRPr lang="en-US" sz="3600" b="1" dirty="0">
              <a:solidFill>
                <a:srgbClr val="002060"/>
              </a:solidFill>
              <a:latin typeface="Calibri (Headings)"/>
            </a:endParaRPr>
          </a:p>
        </p:txBody>
      </p:sp>
      <p:sp>
        <p:nvSpPr>
          <p:cNvPr id="3" name="Content Placeholder 2"/>
          <p:cNvSpPr>
            <a:spLocks noGrp="1"/>
          </p:cNvSpPr>
          <p:nvPr>
            <p:ph sz="quarter" idx="1"/>
          </p:nvPr>
        </p:nvSpPr>
        <p:spPr>
          <a:xfrm>
            <a:off x="457200" y="1069848"/>
            <a:ext cx="8229600" cy="5407152"/>
          </a:xfrm>
        </p:spPr>
        <p:txBody>
          <a:bodyPr/>
          <a:lstStyle/>
          <a:p>
            <a:pPr algn="just">
              <a:buClr>
                <a:srgbClr val="002060"/>
              </a:buClr>
              <a:buSzPct val="100000"/>
              <a:buFont typeface="Wingdings" pitchFamily="2" charset="2"/>
              <a:buChar char="v"/>
            </a:pPr>
            <a:r>
              <a:rPr lang="en-US" dirty="0" smtClean="0">
                <a:solidFill>
                  <a:srgbClr val="002060"/>
                </a:solidFill>
                <a:latin typeface="Calibri (Body)"/>
              </a:rPr>
              <a:t>After the 80286 is reset, it starts executing in real address mode.</a:t>
            </a:r>
          </a:p>
          <a:p>
            <a:pPr algn="just">
              <a:buClr>
                <a:srgbClr val="002060"/>
              </a:buClr>
              <a:buSzPct val="100000"/>
              <a:buFont typeface="Wingdings" pitchFamily="2" charset="2"/>
              <a:buChar char="v"/>
            </a:pPr>
            <a:r>
              <a:rPr lang="en-US" dirty="0" smtClean="0">
                <a:solidFill>
                  <a:srgbClr val="002060"/>
                </a:solidFill>
                <a:latin typeface="Calibri (Body)"/>
              </a:rPr>
              <a:t>This mode is referred to as real because physical memory addresses are produced by directly adding an offset to a segment base, just as they are in an 8086.</a:t>
            </a:r>
          </a:p>
          <a:p>
            <a:pPr algn="just">
              <a:buClr>
                <a:srgbClr val="002060"/>
              </a:buClr>
              <a:buSzPct val="100000"/>
              <a:buFont typeface="Wingdings" pitchFamily="2" charset="2"/>
              <a:buChar char="v"/>
            </a:pPr>
            <a:r>
              <a:rPr lang="en-US" dirty="0" smtClean="0">
                <a:solidFill>
                  <a:srgbClr val="002060"/>
                </a:solidFill>
                <a:latin typeface="Calibri (Body)"/>
              </a:rPr>
              <a:t>In this mode the 80286 can address up to 1 </a:t>
            </a:r>
            <a:r>
              <a:rPr lang="en-US" dirty="0" err="1" smtClean="0">
                <a:solidFill>
                  <a:srgbClr val="002060"/>
                </a:solidFill>
                <a:latin typeface="Calibri (Body)"/>
              </a:rPr>
              <a:t>Mbyte</a:t>
            </a:r>
            <a:r>
              <a:rPr lang="en-US" dirty="0" smtClean="0">
                <a:solidFill>
                  <a:srgbClr val="002060"/>
                </a:solidFill>
                <a:latin typeface="Calibri (Body)"/>
              </a:rPr>
              <a:t> of physical memory and functions essentially as a “</a:t>
            </a:r>
            <a:r>
              <a:rPr lang="en-US" dirty="0" err="1" smtClean="0">
                <a:solidFill>
                  <a:srgbClr val="002060"/>
                </a:solidFill>
                <a:latin typeface="Calibri (Body)"/>
              </a:rPr>
              <a:t>souped</a:t>
            </a:r>
            <a:r>
              <a:rPr lang="en-US" dirty="0" smtClean="0">
                <a:solidFill>
                  <a:srgbClr val="002060"/>
                </a:solidFill>
                <a:latin typeface="Calibri (Body)"/>
              </a:rPr>
              <a:t>-up” 8086.</a:t>
            </a:r>
          </a:p>
          <a:p>
            <a:pPr algn="just">
              <a:buClr>
                <a:srgbClr val="002060"/>
              </a:buClr>
              <a:buSzPct val="100000"/>
              <a:buFont typeface="Wingdings" pitchFamily="2" charset="2"/>
              <a:buChar char="v"/>
            </a:pPr>
            <a:r>
              <a:rPr lang="en-US" dirty="0" smtClean="0">
                <a:solidFill>
                  <a:srgbClr val="002060"/>
                </a:solidFill>
                <a:latin typeface="Calibri (Body)"/>
              </a:rPr>
              <a:t>In real address mode, the interrupt vector table of the 80286 is located in the first 1 Kbyte of memory, just as it is for an 8086 and the response to an interrupt is the same as that of an 8086.</a:t>
            </a:r>
          </a:p>
        </p:txBody>
      </p:sp>
      <p:sp>
        <p:nvSpPr>
          <p:cNvPr id="4" name="Slide Number Placeholder 3"/>
          <p:cNvSpPr>
            <a:spLocks noGrp="1"/>
          </p:cNvSpPr>
          <p:nvPr>
            <p:ph type="sldNum" sz="quarter" idx="15"/>
          </p:nvPr>
        </p:nvSpPr>
        <p:spPr/>
        <p:txBody>
          <a:bodyPr/>
          <a:lstStyle/>
          <a:p>
            <a:fld id="{B6F15528-21DE-4FAA-801E-634DDDAF4B2B}" type="slidenum">
              <a:rPr lang="en-US" smtClean="0"/>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7467600" cy="762000"/>
          </a:xfrm>
        </p:spPr>
        <p:txBody>
          <a:bodyPr>
            <a:normAutofit/>
          </a:bodyPr>
          <a:lstStyle/>
          <a:p>
            <a:r>
              <a:rPr lang="en-US" sz="4400" b="1" dirty="0" smtClean="0">
                <a:solidFill>
                  <a:srgbClr val="002060"/>
                </a:solidFill>
                <a:latin typeface="Calibri (Headings)"/>
              </a:rPr>
              <a:t>Introduction</a:t>
            </a:r>
            <a:endParaRPr lang="en-US" sz="4400" b="1" dirty="0">
              <a:solidFill>
                <a:srgbClr val="002060"/>
              </a:solidFill>
              <a:latin typeface="Calibri (Headings)"/>
            </a:endParaRPr>
          </a:p>
        </p:txBody>
      </p:sp>
      <p:sp>
        <p:nvSpPr>
          <p:cNvPr id="3" name="Content Placeholder 2"/>
          <p:cNvSpPr>
            <a:spLocks noGrp="1"/>
          </p:cNvSpPr>
          <p:nvPr>
            <p:ph sz="quarter" idx="1"/>
          </p:nvPr>
        </p:nvSpPr>
        <p:spPr>
          <a:xfrm>
            <a:off x="457200" y="1298448"/>
            <a:ext cx="8281416" cy="4873752"/>
          </a:xfrm>
        </p:spPr>
        <p:txBody>
          <a:bodyPr>
            <a:normAutofit/>
          </a:bodyPr>
          <a:lstStyle/>
          <a:p>
            <a:pPr algn="just">
              <a:buClr>
                <a:srgbClr val="002060"/>
              </a:buClr>
              <a:buSzPct val="100000"/>
              <a:buFont typeface="Wingdings" pitchFamily="2" charset="2"/>
              <a:buChar char="v"/>
            </a:pPr>
            <a:r>
              <a:rPr lang="en-US" dirty="0" smtClean="0">
                <a:solidFill>
                  <a:srgbClr val="002060"/>
                </a:solidFill>
                <a:latin typeface="Calibri (Body)"/>
              </a:rPr>
              <a:t>The needs of a multitasking/multiuser operating system include:</a:t>
            </a:r>
          </a:p>
          <a:p>
            <a:pPr lvl="1" algn="just">
              <a:buClr>
                <a:srgbClr val="002060"/>
              </a:buClr>
              <a:buFont typeface="Wingdings" pitchFamily="2" charset="2"/>
              <a:buChar char="Ø"/>
            </a:pPr>
            <a:r>
              <a:rPr lang="en-US" sz="2200" dirty="0" smtClean="0">
                <a:solidFill>
                  <a:srgbClr val="002060"/>
                </a:solidFill>
                <a:latin typeface="Calibri (Body)"/>
              </a:rPr>
              <a:t>Environment preservation during task switches.</a:t>
            </a:r>
          </a:p>
          <a:p>
            <a:pPr lvl="1" algn="just">
              <a:buClr>
                <a:srgbClr val="002060"/>
              </a:buClr>
              <a:buFont typeface="Wingdings" pitchFamily="2" charset="2"/>
              <a:buChar char="Ø"/>
            </a:pPr>
            <a:r>
              <a:rPr lang="en-US" sz="2200" dirty="0" smtClean="0">
                <a:solidFill>
                  <a:srgbClr val="002060"/>
                </a:solidFill>
                <a:latin typeface="Calibri (Body)"/>
              </a:rPr>
              <a:t>Operating system and user protections.</a:t>
            </a:r>
          </a:p>
          <a:p>
            <a:pPr lvl="1" algn="just">
              <a:buClr>
                <a:srgbClr val="002060"/>
              </a:buClr>
              <a:buFont typeface="Wingdings" pitchFamily="2" charset="2"/>
              <a:buChar char="Ø"/>
            </a:pPr>
            <a:r>
              <a:rPr lang="en-US" sz="2200" dirty="0" smtClean="0">
                <a:solidFill>
                  <a:srgbClr val="002060"/>
                </a:solidFill>
                <a:latin typeface="Calibri (Body)"/>
              </a:rPr>
              <a:t>Virtual memory management.</a:t>
            </a:r>
          </a:p>
          <a:p>
            <a:pPr algn="just">
              <a:buClr>
                <a:srgbClr val="002060"/>
              </a:buClr>
              <a:buSzPct val="100000"/>
              <a:buFont typeface="Wingdings" pitchFamily="2" charset="2"/>
              <a:buChar char="v"/>
            </a:pPr>
            <a:r>
              <a:rPr lang="en-US" dirty="0" smtClean="0">
                <a:solidFill>
                  <a:srgbClr val="002060"/>
                </a:solidFill>
                <a:latin typeface="Calibri (Body)"/>
              </a:rPr>
              <a:t>The Intel 80286 was one of the first 8086 family processor designed to make implementation of these features relatively easy. </a:t>
            </a:r>
          </a:p>
          <a:p>
            <a:pPr>
              <a:buNone/>
            </a:pPr>
            <a:endParaRPr lang="en-US" dirty="0" smtClean="0">
              <a:solidFill>
                <a:srgbClr val="002060"/>
              </a:solidFill>
              <a:latin typeface="Calibri (Body)"/>
            </a:endParaRPr>
          </a:p>
        </p:txBody>
      </p:sp>
      <p:sp>
        <p:nvSpPr>
          <p:cNvPr id="4" name="Slide Number Placeholder 3"/>
          <p:cNvSpPr>
            <a:spLocks noGrp="1"/>
          </p:cNvSpPr>
          <p:nvPr>
            <p:ph type="sldNum" sz="quarter" idx="15"/>
          </p:nvPr>
        </p:nvSpPr>
        <p:spPr/>
        <p:txBody>
          <a:bodyPr/>
          <a:lstStyle/>
          <a:p>
            <a:fld id="{B6F15528-21DE-4FAA-801E-634DDDAF4B2B}" type="slidenum">
              <a:rPr lang="en-US" smtClean="0"/>
              <a:pPr/>
              <a:t>2</a:t>
            </a:fld>
            <a:endParaRPr lang="en-US"/>
          </a:p>
        </p:txBody>
      </p:sp>
      <p:pic>
        <p:nvPicPr>
          <p:cNvPr id="5" name="Picture 4"/>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2971800" y="4343400"/>
            <a:ext cx="2895600" cy="21737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838200"/>
            <a:ext cx="8077200" cy="6019800"/>
          </a:xfrm>
        </p:spPr>
        <p:txBody>
          <a:bodyPr>
            <a:noAutofit/>
          </a:bodyPr>
          <a:lstStyle/>
          <a:p>
            <a:pPr algn="just">
              <a:buClr>
                <a:srgbClr val="002060"/>
              </a:buClr>
              <a:buFont typeface="Wingdings" pitchFamily="2" charset="2"/>
              <a:buChar char="v"/>
            </a:pPr>
            <a:r>
              <a:rPr lang="en-US" sz="2300" dirty="0" smtClean="0">
                <a:solidFill>
                  <a:srgbClr val="002060"/>
                </a:solidFill>
                <a:latin typeface="Calibri (Body)"/>
              </a:rPr>
              <a:t>80286 has several built-in interrupt types.</a:t>
            </a:r>
          </a:p>
          <a:p>
            <a:pPr algn="just">
              <a:buClr>
                <a:srgbClr val="002060"/>
              </a:buClr>
              <a:buFont typeface="Wingdings" pitchFamily="2" charset="2"/>
              <a:buChar char="v"/>
            </a:pPr>
            <a:r>
              <a:rPr lang="en-US" sz="2300" dirty="0" smtClean="0">
                <a:solidFill>
                  <a:srgbClr val="002060"/>
                </a:solidFill>
                <a:latin typeface="Calibri (Body)"/>
              </a:rPr>
              <a:t>The 80186 and later processors separate interrupts into two categories:</a:t>
            </a:r>
          </a:p>
          <a:p>
            <a:pPr lvl="1" algn="just">
              <a:buClr>
                <a:srgbClr val="002060"/>
              </a:buClr>
              <a:buFont typeface="Wingdings" pitchFamily="2" charset="2"/>
              <a:buChar char="v"/>
            </a:pPr>
            <a:r>
              <a:rPr lang="en-US" sz="2200" b="1" dirty="0" smtClean="0">
                <a:solidFill>
                  <a:srgbClr val="C00000"/>
                </a:solidFill>
                <a:latin typeface="Calibri (Body)"/>
              </a:rPr>
              <a:t>Interrupts. </a:t>
            </a:r>
          </a:p>
          <a:p>
            <a:pPr lvl="1" algn="just">
              <a:buClr>
                <a:srgbClr val="002060"/>
              </a:buClr>
              <a:buFont typeface="Wingdings" pitchFamily="2" charset="2"/>
              <a:buChar char="v"/>
            </a:pPr>
            <a:r>
              <a:rPr lang="en-US" sz="2200" b="1" dirty="0" smtClean="0">
                <a:solidFill>
                  <a:srgbClr val="C00000"/>
                </a:solidFill>
                <a:latin typeface="Calibri (Body)"/>
              </a:rPr>
              <a:t>Exceptions.</a:t>
            </a:r>
          </a:p>
          <a:p>
            <a:pPr algn="just">
              <a:buClr>
                <a:srgbClr val="002060"/>
              </a:buClr>
              <a:buFont typeface="Wingdings" pitchFamily="2" charset="2"/>
              <a:buChar char="v"/>
            </a:pPr>
            <a:r>
              <a:rPr lang="en-US" sz="2200" b="1" dirty="0">
                <a:solidFill>
                  <a:srgbClr val="C00000"/>
                </a:solidFill>
                <a:latin typeface="Calibri (Body)"/>
              </a:rPr>
              <a:t>Interrupt:</a:t>
            </a:r>
            <a:r>
              <a:rPr lang="en-US" sz="2300" dirty="0" smtClean="0">
                <a:solidFill>
                  <a:srgbClr val="FF0000"/>
                </a:solidFill>
                <a:latin typeface="Calibri (Body)"/>
              </a:rPr>
              <a:t> </a:t>
            </a:r>
            <a:r>
              <a:rPr lang="en-US" sz="2300" dirty="0" smtClean="0">
                <a:solidFill>
                  <a:srgbClr val="002060"/>
                </a:solidFill>
                <a:latin typeface="Calibri (Body)"/>
              </a:rPr>
              <a:t>Asynchronous external events which affect the processor through the INTR or NMI input are referred to as interrupts.</a:t>
            </a:r>
          </a:p>
          <a:p>
            <a:pPr algn="just">
              <a:buClr>
                <a:srgbClr val="002060"/>
              </a:buClr>
              <a:buFont typeface="Wingdings" pitchFamily="2" charset="2"/>
              <a:buChar char="v"/>
            </a:pPr>
            <a:r>
              <a:rPr lang="en-US" sz="2200" b="1" dirty="0">
                <a:solidFill>
                  <a:srgbClr val="C00000"/>
                </a:solidFill>
                <a:latin typeface="Calibri (Body)"/>
              </a:rPr>
              <a:t>Exception: </a:t>
            </a:r>
            <a:r>
              <a:rPr lang="en-US" sz="2300" dirty="0" smtClean="0">
                <a:solidFill>
                  <a:srgbClr val="002060"/>
                </a:solidFill>
                <a:latin typeface="Calibri (Body)"/>
              </a:rPr>
              <a:t>An exception type interrupt is generated by some error condition that occurred during the execution of an instruction.</a:t>
            </a:r>
          </a:p>
          <a:p>
            <a:pPr algn="just">
              <a:buClr>
                <a:srgbClr val="002060"/>
              </a:buClr>
              <a:buFont typeface="Wingdings" pitchFamily="2" charset="2"/>
              <a:buChar char="v"/>
            </a:pPr>
            <a:r>
              <a:rPr lang="en-US" sz="2300" dirty="0" smtClean="0">
                <a:solidFill>
                  <a:srgbClr val="002060"/>
                </a:solidFill>
                <a:latin typeface="Calibri (Body)"/>
              </a:rPr>
              <a:t>Dividing by zero is an example of an operation that will cause an exception.</a:t>
            </a:r>
          </a:p>
          <a:p>
            <a:pPr algn="just">
              <a:buClr>
                <a:srgbClr val="002060"/>
              </a:buClr>
              <a:buFont typeface="Wingdings" pitchFamily="2" charset="2"/>
              <a:buChar char="v"/>
            </a:pPr>
            <a:r>
              <a:rPr lang="en-US" sz="2300" dirty="0" smtClean="0">
                <a:solidFill>
                  <a:srgbClr val="002060"/>
                </a:solidFill>
                <a:latin typeface="Calibri (Body)"/>
              </a:rPr>
              <a:t>Software interrupts produced by the INT n instructions are classified as exceptions.</a:t>
            </a:r>
            <a:endParaRPr lang="en-US" sz="2300" dirty="0">
              <a:solidFill>
                <a:srgbClr val="002060"/>
              </a:solidFill>
              <a:latin typeface="Calibri (Body)"/>
            </a:endParaRPr>
          </a:p>
        </p:txBody>
      </p:sp>
      <p:sp>
        <p:nvSpPr>
          <p:cNvPr id="4" name="Title 1"/>
          <p:cNvSpPr>
            <a:spLocks noGrp="1"/>
          </p:cNvSpPr>
          <p:nvPr>
            <p:ph type="title"/>
          </p:nvPr>
        </p:nvSpPr>
        <p:spPr>
          <a:xfrm>
            <a:off x="457200" y="76200"/>
            <a:ext cx="8229600" cy="762000"/>
          </a:xfrm>
        </p:spPr>
        <p:txBody>
          <a:bodyPr>
            <a:normAutofit/>
          </a:bodyPr>
          <a:lstStyle/>
          <a:p>
            <a:r>
              <a:rPr lang="en-US" sz="3600" b="1" dirty="0" smtClean="0">
                <a:solidFill>
                  <a:srgbClr val="002060"/>
                </a:solidFill>
                <a:latin typeface="Calibri (Headings)"/>
              </a:rPr>
              <a:t>80286 interrupt </a:t>
            </a:r>
            <a:endParaRPr lang="en-US" sz="3600" b="1" dirty="0">
              <a:solidFill>
                <a:srgbClr val="002060"/>
              </a:solidFill>
              <a:latin typeface="Calibri (Headings)"/>
            </a:endParaRPr>
          </a:p>
        </p:txBody>
      </p:sp>
      <p:sp>
        <p:nvSpPr>
          <p:cNvPr id="2" name="Slide Number Placeholder 1"/>
          <p:cNvSpPr>
            <a:spLocks noGrp="1"/>
          </p:cNvSpPr>
          <p:nvPr>
            <p:ph type="sldNum" sz="quarter" idx="15"/>
          </p:nvPr>
        </p:nvSpPr>
        <p:spPr/>
        <p:txBody>
          <a:bodyPr/>
          <a:lstStyle/>
          <a:p>
            <a:fld id="{B6F15528-21DE-4FAA-801E-634DDDAF4B2B}" type="slidenum">
              <a:rPr lang="en-US" smtClean="0"/>
              <a:pPr/>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924800" cy="838200"/>
          </a:xfrm>
        </p:spPr>
        <p:txBody>
          <a:bodyPr>
            <a:noAutofit/>
          </a:bodyPr>
          <a:lstStyle/>
          <a:p>
            <a:r>
              <a:rPr lang="en-US" sz="3800" b="1" dirty="0" smtClean="0">
                <a:solidFill>
                  <a:srgbClr val="002060"/>
                </a:solidFill>
                <a:latin typeface="Calibri (Headings)"/>
              </a:rPr>
              <a:t>80286 protected mode operation</a:t>
            </a:r>
            <a:endParaRPr lang="en-US" sz="3800" b="1" dirty="0">
              <a:solidFill>
                <a:srgbClr val="002060"/>
              </a:solidFill>
              <a:latin typeface="Calibri (Headings)"/>
            </a:endParaRPr>
          </a:p>
        </p:txBody>
      </p:sp>
      <p:sp>
        <p:nvSpPr>
          <p:cNvPr id="3" name="Content Placeholder 2"/>
          <p:cNvSpPr>
            <a:spLocks noGrp="1"/>
          </p:cNvSpPr>
          <p:nvPr>
            <p:ph sz="quarter" idx="1"/>
          </p:nvPr>
        </p:nvSpPr>
        <p:spPr>
          <a:xfrm>
            <a:off x="457200" y="1143000"/>
            <a:ext cx="8281416" cy="5105400"/>
          </a:xfrm>
        </p:spPr>
        <p:txBody>
          <a:bodyPr>
            <a:normAutofit lnSpcReduction="10000"/>
          </a:bodyPr>
          <a:lstStyle/>
          <a:p>
            <a:pPr algn="just">
              <a:buClr>
                <a:srgbClr val="002060"/>
              </a:buClr>
              <a:buSzPct val="100000"/>
              <a:buFont typeface="Wingdings" pitchFamily="2" charset="2"/>
              <a:buChar char="v"/>
            </a:pPr>
            <a:r>
              <a:rPr lang="en-US" dirty="0" smtClean="0">
                <a:solidFill>
                  <a:srgbClr val="002060"/>
                </a:solidFill>
                <a:latin typeface="Calibri (Body)"/>
              </a:rPr>
              <a:t>The first step in switching an 80286 to protected mode is to </a:t>
            </a:r>
            <a:r>
              <a:rPr lang="en-US" dirty="0" smtClean="0">
                <a:solidFill>
                  <a:srgbClr val="FF0000"/>
                </a:solidFill>
                <a:latin typeface="Calibri (Body)"/>
              </a:rPr>
              <a:t>set the </a:t>
            </a:r>
            <a:r>
              <a:rPr lang="en-US" dirty="0">
                <a:solidFill>
                  <a:srgbClr val="FF0000"/>
                </a:solidFill>
                <a:latin typeface="Calibri (Body)"/>
              </a:rPr>
              <a:t>P</a:t>
            </a:r>
            <a:r>
              <a:rPr lang="en-US" dirty="0" smtClean="0">
                <a:solidFill>
                  <a:srgbClr val="FF0000"/>
                </a:solidFill>
                <a:latin typeface="Calibri (Body)"/>
              </a:rPr>
              <a:t>rotection Enable (PE) </a:t>
            </a:r>
            <a:r>
              <a:rPr lang="en-US" dirty="0" smtClean="0">
                <a:solidFill>
                  <a:srgbClr val="FF0000"/>
                </a:solidFill>
                <a:latin typeface="Calibri (Body)"/>
              </a:rPr>
              <a:t>bit in the </a:t>
            </a:r>
            <a:r>
              <a:rPr lang="en-US" dirty="0" smtClean="0">
                <a:solidFill>
                  <a:srgbClr val="FF0000"/>
                </a:solidFill>
                <a:latin typeface="Calibri (Body)"/>
              </a:rPr>
              <a:t>Machine </a:t>
            </a:r>
            <a:r>
              <a:rPr lang="en-US" dirty="0" smtClean="0">
                <a:solidFill>
                  <a:srgbClr val="FF0000"/>
                </a:solidFill>
                <a:latin typeface="Calibri (Body)"/>
              </a:rPr>
              <a:t>S</a:t>
            </a:r>
            <a:r>
              <a:rPr lang="en-US" dirty="0" smtClean="0">
                <a:solidFill>
                  <a:srgbClr val="FF0000"/>
                </a:solidFill>
                <a:latin typeface="Calibri (Body)"/>
              </a:rPr>
              <a:t>tatus </a:t>
            </a:r>
            <a:r>
              <a:rPr lang="en-US" dirty="0">
                <a:solidFill>
                  <a:srgbClr val="FF0000"/>
                </a:solidFill>
                <a:latin typeface="Calibri (Body)"/>
              </a:rPr>
              <a:t>W</a:t>
            </a:r>
            <a:r>
              <a:rPr lang="en-US" dirty="0" smtClean="0">
                <a:solidFill>
                  <a:srgbClr val="FF0000"/>
                </a:solidFill>
                <a:latin typeface="Calibri (Body)"/>
              </a:rPr>
              <a:t>ord </a:t>
            </a:r>
            <a:r>
              <a:rPr lang="en-US" dirty="0" smtClean="0">
                <a:solidFill>
                  <a:srgbClr val="FF0000"/>
                </a:solidFill>
                <a:latin typeface="Calibri (Body)"/>
              </a:rPr>
              <a:t>(MSW) register</a:t>
            </a:r>
            <a:r>
              <a:rPr lang="en-US" dirty="0" smtClean="0">
                <a:solidFill>
                  <a:srgbClr val="002060"/>
                </a:solidFill>
                <a:latin typeface="Calibri (Body)"/>
              </a:rPr>
              <a:t> in the 80286.</a:t>
            </a:r>
          </a:p>
          <a:p>
            <a:pPr algn="just">
              <a:buClr>
                <a:srgbClr val="002060"/>
              </a:buClr>
              <a:buSzPct val="100000"/>
              <a:buFont typeface="Wingdings" pitchFamily="2" charset="2"/>
              <a:buChar char="v"/>
            </a:pPr>
            <a:r>
              <a:rPr lang="en-US" dirty="0" smtClean="0">
                <a:solidFill>
                  <a:srgbClr val="002060"/>
                </a:solidFill>
                <a:latin typeface="Calibri (Body)"/>
              </a:rPr>
              <a:t>To change bits in the MSW, load the desired word in a register or memory location and execute the load machine status word </a:t>
            </a:r>
            <a:r>
              <a:rPr lang="en-US" dirty="0" smtClean="0">
                <a:solidFill>
                  <a:srgbClr val="FF0000"/>
                </a:solidFill>
                <a:latin typeface="Calibri (Body)"/>
              </a:rPr>
              <a:t>(LMSW) instruction</a:t>
            </a:r>
            <a:r>
              <a:rPr lang="en-US" dirty="0" smtClean="0">
                <a:solidFill>
                  <a:srgbClr val="002060"/>
                </a:solidFill>
                <a:latin typeface="Calibri (Body)"/>
              </a:rPr>
              <a:t>.</a:t>
            </a:r>
          </a:p>
          <a:p>
            <a:pPr algn="just">
              <a:buClr>
                <a:srgbClr val="002060"/>
              </a:buClr>
              <a:buSzPct val="100000"/>
              <a:buFont typeface="Wingdings" pitchFamily="2" charset="2"/>
              <a:buChar char="v"/>
            </a:pPr>
            <a:r>
              <a:rPr lang="en-US" dirty="0" smtClean="0">
                <a:solidFill>
                  <a:srgbClr val="002060"/>
                </a:solidFill>
                <a:latin typeface="Calibri (Body)"/>
              </a:rPr>
              <a:t>The final step is to get the 80286 operating in protected mode is to execute an </a:t>
            </a:r>
            <a:r>
              <a:rPr lang="en-US" dirty="0" smtClean="0">
                <a:solidFill>
                  <a:srgbClr val="FF0000"/>
                </a:solidFill>
                <a:latin typeface="Calibri (Body)"/>
              </a:rPr>
              <a:t>intersegment jump </a:t>
            </a:r>
            <a:r>
              <a:rPr lang="en-US" dirty="0" smtClean="0">
                <a:solidFill>
                  <a:srgbClr val="002060"/>
                </a:solidFill>
                <a:latin typeface="Calibri (Body)"/>
              </a:rPr>
              <a:t>to the start of the main system program.</a:t>
            </a:r>
          </a:p>
          <a:p>
            <a:pPr algn="just">
              <a:buClr>
                <a:srgbClr val="002060"/>
              </a:buClr>
              <a:buSzPct val="100000"/>
              <a:buFont typeface="Wingdings" pitchFamily="2" charset="2"/>
              <a:buChar char="v"/>
            </a:pPr>
            <a:r>
              <a:rPr lang="en-US" dirty="0" smtClean="0">
                <a:solidFill>
                  <a:srgbClr val="002060"/>
                </a:solidFill>
                <a:latin typeface="Calibri (Body)"/>
              </a:rPr>
              <a:t>This jump is necessary to flush the instruction byte queue because in protected mode the queue function differently form the way it does in real mode</a:t>
            </a:r>
            <a:r>
              <a:rPr lang="en-US" dirty="0" smtClean="0">
                <a:solidFill>
                  <a:srgbClr val="002060"/>
                </a:solidFill>
                <a:latin typeface="Calibri (Body)"/>
              </a:rPr>
              <a:t>.</a:t>
            </a:r>
          </a:p>
          <a:p>
            <a:pPr algn="just">
              <a:buClr>
                <a:srgbClr val="002060"/>
              </a:buClr>
              <a:buSzPct val="100000"/>
              <a:buFont typeface="Wingdings" pitchFamily="2" charset="2"/>
              <a:buChar char="v"/>
            </a:pPr>
            <a:r>
              <a:rPr lang="en-US" dirty="0">
                <a:solidFill>
                  <a:srgbClr val="FF0000"/>
                </a:solidFill>
                <a:latin typeface="Calibri (Body)"/>
              </a:rPr>
              <a:t>Switching an 80286 to protected mode enables the integrated MMU to provide virtual memory and protection</a:t>
            </a:r>
            <a:r>
              <a:rPr lang="en-US" dirty="0">
                <a:solidFill>
                  <a:srgbClr val="002060"/>
                </a:solidFill>
                <a:latin typeface="Calibri (Body)"/>
              </a:rPr>
              <a:t>.</a:t>
            </a:r>
          </a:p>
          <a:p>
            <a:pPr algn="just">
              <a:buClr>
                <a:srgbClr val="002060"/>
              </a:buClr>
              <a:buSzPct val="100000"/>
              <a:buFont typeface="Wingdings" pitchFamily="2" charset="2"/>
              <a:buChar char="v"/>
            </a:pPr>
            <a:endParaRPr lang="en-US" dirty="0">
              <a:solidFill>
                <a:srgbClr val="002060"/>
              </a:solidFill>
              <a:latin typeface="Calibri (Body)"/>
            </a:endParaRPr>
          </a:p>
        </p:txBody>
      </p:sp>
      <p:sp>
        <p:nvSpPr>
          <p:cNvPr id="4" name="Slide Number Placeholder 3"/>
          <p:cNvSpPr>
            <a:spLocks noGrp="1"/>
          </p:cNvSpPr>
          <p:nvPr>
            <p:ph type="sldNum" sz="quarter" idx="15"/>
          </p:nvPr>
        </p:nvSpPr>
        <p:spPr/>
        <p:txBody>
          <a:bodyPr/>
          <a:lstStyle/>
          <a:p>
            <a:fld id="{B6F15528-21DE-4FAA-801E-634DDDAF4B2B}" type="slidenum">
              <a:rPr lang="en-US" smtClean="0"/>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457200" y="76200"/>
            <a:ext cx="7467600" cy="1143000"/>
          </a:xfrm>
        </p:spPr>
        <p:txBody>
          <a:bodyPr>
            <a:normAutofit/>
          </a:bodyPr>
          <a:lstStyle/>
          <a:p>
            <a:pPr eaLnBrk="1" hangingPunct="1"/>
            <a:r>
              <a:rPr lang="en-US" sz="3600" b="1" dirty="0" smtClean="0">
                <a:solidFill>
                  <a:srgbClr val="002060"/>
                </a:solidFill>
                <a:latin typeface="Calibri (Headings)"/>
              </a:rPr>
              <a:t>MSW (Machine Status Word)</a:t>
            </a:r>
            <a:endParaRPr lang="en-US" sz="3600" b="1" dirty="0">
              <a:solidFill>
                <a:srgbClr val="002060"/>
              </a:solidFill>
              <a:latin typeface="Calibri (Headings)"/>
            </a:endParaRPr>
          </a:p>
        </p:txBody>
      </p:sp>
      <p:pic>
        <p:nvPicPr>
          <p:cNvPr id="21507" name="Content Placeholder 3" descr="3.gif"/>
          <p:cNvPicPr>
            <a:picLocks noGrp="1" noChangeAspect="1"/>
          </p:cNvPicPr>
          <p:nvPr>
            <p:ph sz="quarter" idx="1"/>
          </p:nvPr>
        </p:nvPicPr>
        <p:blipFill>
          <a:blip r:embed="rId2">
            <a:extLst>
              <a:ext uri="{28A0092B-C50C-407E-A947-70E740481C1C}">
                <a14:useLocalDpi xmlns:a14="http://schemas.microsoft.com/office/drawing/2010/main" val="0"/>
              </a:ext>
            </a:extLst>
          </a:blip>
          <a:srcRect/>
          <a:stretch>
            <a:fillRect/>
          </a:stretch>
        </p:blipFill>
        <p:spPr>
          <a:xfrm>
            <a:off x="1295400" y="1752600"/>
            <a:ext cx="6248400" cy="914400"/>
          </a:xfrm>
        </p:spPr>
      </p:pic>
      <p:sp>
        <p:nvSpPr>
          <p:cNvPr id="21508" name="Rectangle 5"/>
          <p:cNvSpPr>
            <a:spLocks noChangeArrowheads="1"/>
          </p:cNvSpPr>
          <p:nvPr/>
        </p:nvSpPr>
        <p:spPr bwMode="auto">
          <a:xfrm>
            <a:off x="2286000" y="3048000"/>
            <a:ext cx="495300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2400" dirty="0">
                <a:solidFill>
                  <a:srgbClr val="002060"/>
                </a:solidFill>
                <a:latin typeface="Calibri (Body)"/>
                <a:cs typeface="+mn-cs"/>
              </a:rPr>
              <a:t>PE - Protection Enable </a:t>
            </a:r>
            <a:br>
              <a:rPr lang="en-US" sz="2400" dirty="0">
                <a:solidFill>
                  <a:srgbClr val="002060"/>
                </a:solidFill>
                <a:latin typeface="Calibri (Body)"/>
                <a:cs typeface="+mn-cs"/>
              </a:rPr>
            </a:br>
            <a:r>
              <a:rPr lang="en-US" sz="2400" dirty="0">
                <a:solidFill>
                  <a:srgbClr val="002060"/>
                </a:solidFill>
                <a:latin typeface="Calibri (Body)"/>
                <a:cs typeface="+mn-cs"/>
              </a:rPr>
              <a:t>MP - Monitor Processor Extension </a:t>
            </a:r>
            <a:br>
              <a:rPr lang="en-US" sz="2400" dirty="0">
                <a:solidFill>
                  <a:srgbClr val="002060"/>
                </a:solidFill>
                <a:latin typeface="Calibri (Body)"/>
                <a:cs typeface="+mn-cs"/>
              </a:rPr>
            </a:br>
            <a:r>
              <a:rPr lang="en-US" sz="2400" dirty="0">
                <a:solidFill>
                  <a:srgbClr val="002060"/>
                </a:solidFill>
                <a:latin typeface="Calibri (Body)"/>
                <a:cs typeface="+mn-cs"/>
              </a:rPr>
              <a:t>EM - Emulate Processor Extension </a:t>
            </a:r>
            <a:br>
              <a:rPr lang="en-US" sz="2400" dirty="0">
                <a:solidFill>
                  <a:srgbClr val="002060"/>
                </a:solidFill>
                <a:latin typeface="Calibri (Body)"/>
                <a:cs typeface="+mn-cs"/>
              </a:rPr>
            </a:br>
            <a:r>
              <a:rPr lang="en-US" sz="2400" dirty="0">
                <a:solidFill>
                  <a:srgbClr val="002060"/>
                </a:solidFill>
                <a:latin typeface="Calibri (Body)"/>
                <a:cs typeface="+mn-cs"/>
              </a:rPr>
              <a:t>TS - Task Switch </a:t>
            </a:r>
          </a:p>
        </p:txBody>
      </p:sp>
      <p:sp>
        <p:nvSpPr>
          <p:cNvPr id="5" name="Content Placeholder 2"/>
          <p:cNvSpPr txBox="1">
            <a:spLocks/>
          </p:cNvSpPr>
          <p:nvPr/>
        </p:nvSpPr>
        <p:spPr>
          <a:xfrm>
            <a:off x="431292" y="4876800"/>
            <a:ext cx="8281416" cy="1295400"/>
          </a:xfrm>
          <a:prstGeom prst="rect">
            <a:avLst/>
          </a:prstGeom>
        </p:spPr>
        <p:txBody>
          <a:bodyPr vert="horz">
            <a:normAutofit/>
          </a:bodyPr>
          <a:lst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pPr algn="just">
              <a:buClr>
                <a:srgbClr val="002060"/>
              </a:buClr>
              <a:buSzPct val="100000"/>
              <a:buFont typeface="Wingdings" pitchFamily="2" charset="2"/>
              <a:buChar char="v"/>
            </a:pPr>
            <a:endParaRPr lang="en-US" dirty="0">
              <a:solidFill>
                <a:srgbClr val="002060"/>
              </a:solidFill>
              <a:latin typeface="Calibri (Body)"/>
            </a:endParaRPr>
          </a:p>
        </p:txBody>
      </p:sp>
    </p:spTree>
    <p:extLst>
      <p:ext uri="{BB962C8B-B14F-4D97-AF65-F5344CB8AC3E}">
        <p14:creationId xmlns:p14="http://schemas.microsoft.com/office/powerpoint/2010/main" val="12899570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143000"/>
            <a:ext cx="8281416" cy="5181600"/>
          </a:xfrm>
        </p:spPr>
        <p:txBody>
          <a:bodyPr>
            <a:normAutofit/>
          </a:bodyPr>
          <a:lstStyle/>
          <a:p>
            <a:pPr algn="just">
              <a:buClr>
                <a:srgbClr val="002060"/>
              </a:buClr>
              <a:buSzPct val="100000"/>
              <a:buFont typeface="Wingdings" pitchFamily="2" charset="2"/>
              <a:buChar char="v"/>
            </a:pPr>
            <a:r>
              <a:rPr lang="en-US" dirty="0" smtClean="0">
                <a:solidFill>
                  <a:srgbClr val="002060"/>
                </a:solidFill>
                <a:latin typeface="Calibri (Body)"/>
              </a:rPr>
              <a:t>80286 </a:t>
            </a:r>
            <a:r>
              <a:rPr lang="en-US" dirty="0" smtClean="0">
                <a:solidFill>
                  <a:srgbClr val="FF0000"/>
                </a:solidFill>
                <a:latin typeface="Calibri (Body)"/>
              </a:rPr>
              <a:t>virtual address </a:t>
            </a:r>
            <a:r>
              <a:rPr lang="en-US" dirty="0" smtClean="0">
                <a:solidFill>
                  <a:srgbClr val="002060"/>
                </a:solidFill>
                <a:latin typeface="Calibri (Body)"/>
              </a:rPr>
              <a:t>consists of a </a:t>
            </a:r>
            <a:r>
              <a:rPr lang="en-US" dirty="0" smtClean="0">
                <a:solidFill>
                  <a:srgbClr val="FF0000"/>
                </a:solidFill>
                <a:latin typeface="Calibri (Body)"/>
              </a:rPr>
              <a:t>16-bit selector </a:t>
            </a:r>
            <a:r>
              <a:rPr lang="en-US" dirty="0" smtClean="0">
                <a:solidFill>
                  <a:srgbClr val="002060"/>
                </a:solidFill>
                <a:latin typeface="Calibri (Body)"/>
              </a:rPr>
              <a:t>and a </a:t>
            </a:r>
            <a:r>
              <a:rPr lang="en-US" dirty="0" smtClean="0">
                <a:solidFill>
                  <a:srgbClr val="FF0000"/>
                </a:solidFill>
                <a:latin typeface="Calibri (Body)"/>
              </a:rPr>
              <a:t>16-bit offset</a:t>
            </a:r>
            <a:r>
              <a:rPr lang="en-US" dirty="0" smtClean="0">
                <a:solidFill>
                  <a:srgbClr val="002060"/>
                </a:solidFill>
                <a:latin typeface="Calibri (Body)"/>
              </a:rPr>
              <a:t>.</a:t>
            </a:r>
          </a:p>
          <a:p>
            <a:pPr algn="just">
              <a:buClr>
                <a:srgbClr val="002060"/>
              </a:buClr>
              <a:buSzPct val="100000"/>
              <a:buFont typeface="Wingdings" pitchFamily="2" charset="2"/>
              <a:buChar char="v"/>
            </a:pPr>
            <a:r>
              <a:rPr lang="en-US" dirty="0" smtClean="0">
                <a:solidFill>
                  <a:srgbClr val="002060"/>
                </a:solidFill>
                <a:latin typeface="Calibri (Body)"/>
              </a:rPr>
              <a:t>The </a:t>
            </a:r>
            <a:r>
              <a:rPr lang="en-US" dirty="0" smtClean="0">
                <a:solidFill>
                  <a:srgbClr val="FF0000"/>
                </a:solidFill>
                <a:latin typeface="Calibri (Body)"/>
              </a:rPr>
              <a:t>MMU uses 14 bits of the selector to access a descriptor</a:t>
            </a:r>
            <a:r>
              <a:rPr lang="en-US" dirty="0" smtClean="0">
                <a:solidFill>
                  <a:srgbClr val="002060"/>
                </a:solidFill>
                <a:latin typeface="Calibri (Body)"/>
              </a:rPr>
              <a:t> for the desired segment in a table of descriptors.</a:t>
            </a:r>
          </a:p>
          <a:p>
            <a:pPr algn="just">
              <a:buClr>
                <a:srgbClr val="002060"/>
              </a:buClr>
              <a:buSzPct val="100000"/>
              <a:buFont typeface="Wingdings" pitchFamily="2" charset="2"/>
              <a:buChar char="v"/>
            </a:pPr>
            <a:r>
              <a:rPr lang="en-US" dirty="0" smtClean="0">
                <a:solidFill>
                  <a:srgbClr val="002060"/>
                </a:solidFill>
                <a:latin typeface="Calibri (Body)"/>
              </a:rPr>
              <a:t>The </a:t>
            </a:r>
            <a:r>
              <a:rPr lang="en-US" dirty="0" smtClean="0">
                <a:solidFill>
                  <a:srgbClr val="FF0000"/>
                </a:solidFill>
                <a:latin typeface="Calibri (Body)"/>
              </a:rPr>
              <a:t>descriptor contains the 24-bit physical base address</a:t>
            </a:r>
            <a:r>
              <a:rPr lang="en-US" dirty="0" smtClean="0">
                <a:solidFill>
                  <a:srgbClr val="002060"/>
                </a:solidFill>
                <a:latin typeface="Calibri (Body)"/>
              </a:rPr>
              <a:t>, the </a:t>
            </a:r>
            <a:r>
              <a:rPr lang="en-US" dirty="0" smtClean="0">
                <a:solidFill>
                  <a:srgbClr val="FF0000"/>
                </a:solidFill>
                <a:latin typeface="Calibri (Body)"/>
              </a:rPr>
              <a:t>privilege level </a:t>
            </a:r>
            <a:r>
              <a:rPr lang="en-US" dirty="0" smtClean="0">
                <a:solidFill>
                  <a:srgbClr val="002060"/>
                </a:solidFill>
                <a:latin typeface="Calibri (Body)"/>
              </a:rPr>
              <a:t>and </a:t>
            </a:r>
            <a:r>
              <a:rPr lang="en-US" dirty="0" smtClean="0">
                <a:solidFill>
                  <a:srgbClr val="FF0000"/>
                </a:solidFill>
                <a:latin typeface="Calibri (Body)"/>
              </a:rPr>
              <a:t>some control bits for the segment</a:t>
            </a:r>
            <a:r>
              <a:rPr lang="en-US" dirty="0" smtClean="0">
                <a:solidFill>
                  <a:srgbClr val="002060"/>
                </a:solidFill>
                <a:latin typeface="Calibri (Body)"/>
              </a:rPr>
              <a:t>.</a:t>
            </a:r>
          </a:p>
          <a:p>
            <a:pPr algn="just">
              <a:buClr>
                <a:srgbClr val="002060"/>
              </a:buClr>
              <a:buSzPct val="100000"/>
              <a:buFont typeface="Wingdings" pitchFamily="2" charset="2"/>
              <a:buChar char="v"/>
            </a:pPr>
            <a:r>
              <a:rPr lang="en-US" dirty="0" smtClean="0">
                <a:solidFill>
                  <a:srgbClr val="FF0000"/>
                </a:solidFill>
                <a:latin typeface="Calibri (Body)"/>
              </a:rPr>
              <a:t>If the privilege level contained in the selector is as high as or higher than the privilege level contained in the descriptor, then access to the segment will be allowed</a:t>
            </a:r>
            <a:r>
              <a:rPr lang="en-US" dirty="0" smtClean="0">
                <a:solidFill>
                  <a:srgbClr val="002060"/>
                </a:solidFill>
                <a:latin typeface="Calibri (Body)"/>
              </a:rPr>
              <a:t>.</a:t>
            </a:r>
          </a:p>
        </p:txBody>
      </p:sp>
      <p:sp>
        <p:nvSpPr>
          <p:cNvPr id="4" name="Title 1"/>
          <p:cNvSpPr>
            <a:spLocks noGrp="1"/>
          </p:cNvSpPr>
          <p:nvPr>
            <p:ph type="title"/>
          </p:nvPr>
        </p:nvSpPr>
        <p:spPr>
          <a:xfrm>
            <a:off x="457200" y="152400"/>
            <a:ext cx="7924800" cy="838200"/>
          </a:xfrm>
        </p:spPr>
        <p:txBody>
          <a:bodyPr>
            <a:noAutofit/>
          </a:bodyPr>
          <a:lstStyle/>
          <a:p>
            <a:r>
              <a:rPr lang="en-US" sz="3800" b="1" dirty="0" smtClean="0">
                <a:solidFill>
                  <a:srgbClr val="002060"/>
                </a:solidFill>
                <a:latin typeface="Calibri (Headings)"/>
              </a:rPr>
              <a:t>80286 protected mode operation</a:t>
            </a:r>
            <a:endParaRPr lang="en-US" sz="3800" b="1" dirty="0">
              <a:solidFill>
                <a:srgbClr val="002060"/>
              </a:solidFill>
              <a:latin typeface="Calibri (Headings)"/>
            </a:endParaRPr>
          </a:p>
        </p:txBody>
      </p:sp>
      <p:sp>
        <p:nvSpPr>
          <p:cNvPr id="2" name="Slide Number Placeholder 1"/>
          <p:cNvSpPr>
            <a:spLocks noGrp="1"/>
          </p:cNvSpPr>
          <p:nvPr>
            <p:ph type="sldNum" sz="quarter" idx="15"/>
          </p:nvPr>
        </p:nvSpPr>
        <p:spPr/>
        <p:txBody>
          <a:bodyPr/>
          <a:lstStyle/>
          <a:p>
            <a:fld id="{B6F15528-21DE-4FAA-801E-634DDDAF4B2B}" type="slidenum">
              <a:rPr lang="en-US" smtClean="0"/>
              <a:pPr/>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143000"/>
            <a:ext cx="8281416" cy="5486400"/>
          </a:xfrm>
        </p:spPr>
        <p:txBody>
          <a:bodyPr>
            <a:normAutofit lnSpcReduction="10000"/>
          </a:bodyPr>
          <a:lstStyle/>
          <a:p>
            <a:pPr algn="just">
              <a:buClr>
                <a:srgbClr val="002060"/>
              </a:buClr>
              <a:buSzPct val="100000"/>
              <a:buFont typeface="Wingdings" pitchFamily="2" charset="2"/>
              <a:buChar char="v"/>
            </a:pPr>
            <a:r>
              <a:rPr lang="en-US" dirty="0" smtClean="0">
                <a:solidFill>
                  <a:srgbClr val="002060"/>
                </a:solidFill>
                <a:latin typeface="Calibri (Body)"/>
              </a:rPr>
              <a:t>If not, an exception will be generated.</a:t>
            </a:r>
          </a:p>
          <a:p>
            <a:pPr algn="just">
              <a:buClr>
                <a:srgbClr val="002060"/>
              </a:buClr>
              <a:buSzPct val="100000"/>
              <a:buFont typeface="Wingdings" pitchFamily="2" charset="2"/>
              <a:buChar char="v"/>
            </a:pPr>
            <a:r>
              <a:rPr lang="en-US" dirty="0" smtClean="0">
                <a:solidFill>
                  <a:srgbClr val="002060"/>
                </a:solidFill>
                <a:latin typeface="Calibri (Body)"/>
              </a:rPr>
              <a:t>The </a:t>
            </a:r>
            <a:r>
              <a:rPr lang="en-US" dirty="0" smtClean="0">
                <a:solidFill>
                  <a:srgbClr val="FF0000"/>
                </a:solidFill>
                <a:latin typeface="Calibri (Body)"/>
              </a:rPr>
              <a:t>MMU also checks the “P” bit in the descriptor </a:t>
            </a:r>
            <a:r>
              <a:rPr lang="en-US" dirty="0" smtClean="0">
                <a:solidFill>
                  <a:srgbClr val="002060"/>
                </a:solidFill>
                <a:latin typeface="Calibri (Body)"/>
              </a:rPr>
              <a:t>to determine </a:t>
            </a:r>
            <a:r>
              <a:rPr lang="en-US" dirty="0" smtClean="0">
                <a:solidFill>
                  <a:srgbClr val="FF0000"/>
                </a:solidFill>
                <a:latin typeface="Calibri (Body)"/>
              </a:rPr>
              <a:t>if the segment is present in physical memory</a:t>
            </a:r>
            <a:r>
              <a:rPr lang="en-US" dirty="0" smtClean="0">
                <a:solidFill>
                  <a:srgbClr val="002060"/>
                </a:solidFill>
                <a:latin typeface="Calibri (Body)"/>
              </a:rPr>
              <a:t>.</a:t>
            </a:r>
          </a:p>
          <a:p>
            <a:pPr algn="just">
              <a:buClr>
                <a:srgbClr val="002060"/>
              </a:buClr>
              <a:buSzPct val="100000"/>
              <a:buFont typeface="Wingdings" pitchFamily="2" charset="2"/>
              <a:buChar char="v"/>
            </a:pPr>
            <a:r>
              <a:rPr lang="en-US" dirty="0" smtClean="0">
                <a:solidFill>
                  <a:srgbClr val="002060"/>
                </a:solidFill>
                <a:latin typeface="Calibri (Body)"/>
              </a:rPr>
              <a:t>If not the MMU will generate a segment-not-present exception.</a:t>
            </a:r>
          </a:p>
          <a:p>
            <a:pPr algn="just">
              <a:buClr>
                <a:srgbClr val="002060"/>
              </a:buClr>
              <a:buSzPct val="100000"/>
              <a:buFont typeface="Wingdings" pitchFamily="2" charset="2"/>
              <a:buChar char="v"/>
            </a:pPr>
            <a:r>
              <a:rPr lang="en-US" dirty="0" smtClean="0">
                <a:solidFill>
                  <a:srgbClr val="002060"/>
                </a:solidFill>
                <a:latin typeface="Calibri (Body)"/>
              </a:rPr>
              <a:t>The service procedure for this exception will load the segment in memory and return to the interrupted program.</a:t>
            </a:r>
          </a:p>
          <a:p>
            <a:pPr algn="just">
              <a:buClr>
                <a:srgbClr val="002060"/>
              </a:buClr>
              <a:buSzPct val="100000"/>
              <a:buFont typeface="Wingdings" pitchFamily="2" charset="2"/>
              <a:buChar char="v"/>
            </a:pPr>
            <a:r>
              <a:rPr lang="en-US" dirty="0" smtClean="0">
                <a:solidFill>
                  <a:srgbClr val="FF0000"/>
                </a:solidFill>
                <a:latin typeface="Calibri (Body)"/>
              </a:rPr>
              <a:t>If the memory access meets the privilege level test and the segment is present in physical memory</a:t>
            </a:r>
            <a:r>
              <a:rPr lang="en-US" dirty="0" smtClean="0">
                <a:solidFill>
                  <a:srgbClr val="002060"/>
                </a:solidFill>
                <a:latin typeface="Calibri (Body)"/>
              </a:rPr>
              <a:t>, the MMU will </a:t>
            </a:r>
            <a:r>
              <a:rPr lang="en-US" dirty="0" smtClean="0">
                <a:solidFill>
                  <a:srgbClr val="FF0000"/>
                </a:solidFill>
                <a:latin typeface="Calibri (Body)"/>
              </a:rPr>
              <a:t>add the 16-bit offset from the logical address </a:t>
            </a:r>
            <a:r>
              <a:rPr lang="en-US" dirty="0" smtClean="0">
                <a:solidFill>
                  <a:srgbClr val="002060"/>
                </a:solidFill>
                <a:latin typeface="Calibri (Body)"/>
              </a:rPr>
              <a:t>to the </a:t>
            </a:r>
            <a:r>
              <a:rPr lang="en-US" dirty="0" smtClean="0">
                <a:solidFill>
                  <a:srgbClr val="FF0000"/>
                </a:solidFill>
                <a:latin typeface="Calibri (Body)"/>
              </a:rPr>
              <a:t>24-bit base address from the descripto</a:t>
            </a:r>
            <a:r>
              <a:rPr lang="en-US" dirty="0" smtClean="0">
                <a:solidFill>
                  <a:srgbClr val="002060"/>
                </a:solidFill>
                <a:latin typeface="Calibri (Body)"/>
              </a:rPr>
              <a:t>r to </a:t>
            </a:r>
            <a:r>
              <a:rPr lang="en-US" dirty="0" smtClean="0">
                <a:solidFill>
                  <a:srgbClr val="FF0000"/>
                </a:solidFill>
                <a:latin typeface="Calibri (Body)"/>
              </a:rPr>
              <a:t>produce the 24-bit physical address </a:t>
            </a:r>
            <a:r>
              <a:rPr lang="en-US" dirty="0" smtClean="0">
                <a:solidFill>
                  <a:srgbClr val="002060"/>
                </a:solidFill>
                <a:latin typeface="Calibri (Body)"/>
              </a:rPr>
              <a:t>for the desired byte or word in the segment.</a:t>
            </a:r>
            <a:endParaRPr lang="en-US" dirty="0">
              <a:solidFill>
                <a:srgbClr val="002060"/>
              </a:solidFill>
              <a:latin typeface="Calibri (Body)"/>
            </a:endParaRPr>
          </a:p>
        </p:txBody>
      </p:sp>
      <p:sp>
        <p:nvSpPr>
          <p:cNvPr id="4" name="Title 1"/>
          <p:cNvSpPr>
            <a:spLocks noGrp="1"/>
          </p:cNvSpPr>
          <p:nvPr>
            <p:ph type="title"/>
          </p:nvPr>
        </p:nvSpPr>
        <p:spPr>
          <a:xfrm>
            <a:off x="457200" y="152400"/>
            <a:ext cx="7924800" cy="838200"/>
          </a:xfrm>
        </p:spPr>
        <p:txBody>
          <a:bodyPr>
            <a:noAutofit/>
          </a:bodyPr>
          <a:lstStyle/>
          <a:p>
            <a:r>
              <a:rPr lang="en-US" sz="3800" b="1" dirty="0" smtClean="0">
                <a:solidFill>
                  <a:srgbClr val="002060"/>
                </a:solidFill>
                <a:latin typeface="Calibri (Headings)"/>
              </a:rPr>
              <a:t>80286 protected mode operation</a:t>
            </a:r>
            <a:endParaRPr lang="en-US" sz="3800" b="1" dirty="0">
              <a:solidFill>
                <a:srgbClr val="002060"/>
              </a:solidFill>
              <a:latin typeface="Calibri (Headings)"/>
            </a:endParaRPr>
          </a:p>
        </p:txBody>
      </p:sp>
      <p:sp>
        <p:nvSpPr>
          <p:cNvPr id="2" name="Slide Number Placeholder 1"/>
          <p:cNvSpPr>
            <a:spLocks noGrp="1"/>
          </p:cNvSpPr>
          <p:nvPr>
            <p:ph type="sldNum" sz="quarter" idx="15"/>
          </p:nvPr>
        </p:nvSpPr>
        <p:spPr/>
        <p:txBody>
          <a:bodyPr/>
          <a:lstStyle/>
          <a:p>
            <a:fld id="{B6F15528-21DE-4FAA-801E-634DDDAF4B2B}" type="slidenum">
              <a:rPr lang="en-US" smtClean="0"/>
              <a:pPr/>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298448"/>
            <a:ext cx="8153400" cy="4873752"/>
          </a:xfrm>
        </p:spPr>
        <p:txBody>
          <a:bodyPr/>
          <a:lstStyle/>
          <a:p>
            <a:pPr algn="just">
              <a:buClr>
                <a:srgbClr val="002060"/>
              </a:buClr>
              <a:buSzPct val="100000"/>
              <a:buFont typeface="Wingdings" pitchFamily="2" charset="2"/>
              <a:buChar char="v"/>
            </a:pPr>
            <a:r>
              <a:rPr lang="en-US" dirty="0" smtClean="0">
                <a:solidFill>
                  <a:srgbClr val="FF0000"/>
                </a:solidFill>
                <a:latin typeface="Calibri (Body)"/>
              </a:rPr>
              <a:t>Once an 80286 is switched into protected mode </a:t>
            </a:r>
            <a:r>
              <a:rPr lang="en-US" dirty="0" smtClean="0">
                <a:solidFill>
                  <a:srgbClr val="002060"/>
                </a:solidFill>
                <a:latin typeface="Calibri (Body)"/>
              </a:rPr>
              <a:t>by executing the LMSW instruction, </a:t>
            </a:r>
            <a:r>
              <a:rPr lang="en-US" dirty="0" smtClean="0">
                <a:solidFill>
                  <a:srgbClr val="FF0000"/>
                </a:solidFill>
                <a:latin typeface="Calibri (Body)"/>
              </a:rPr>
              <a:t>the only way to get an 80286 back to its real address mode is by resetting the system</a:t>
            </a:r>
          </a:p>
          <a:p>
            <a:pPr algn="just">
              <a:buClr>
                <a:srgbClr val="002060"/>
              </a:buClr>
              <a:buSzPct val="100000"/>
              <a:buFont typeface="Wingdings" pitchFamily="2" charset="2"/>
              <a:buChar char="v"/>
            </a:pPr>
            <a:r>
              <a:rPr lang="en-US" dirty="0" smtClean="0">
                <a:solidFill>
                  <a:srgbClr val="002060"/>
                </a:solidFill>
                <a:latin typeface="Calibri (Body)"/>
              </a:rPr>
              <a:t>The 80286 was designed in this way so that a clever programmer could not switch the system back into real address  mode to defeat the protection schemes in protected mode.</a:t>
            </a:r>
          </a:p>
        </p:txBody>
      </p:sp>
      <p:sp>
        <p:nvSpPr>
          <p:cNvPr id="4" name="Title 1"/>
          <p:cNvSpPr>
            <a:spLocks noGrp="1"/>
          </p:cNvSpPr>
          <p:nvPr>
            <p:ph type="title"/>
          </p:nvPr>
        </p:nvSpPr>
        <p:spPr>
          <a:xfrm>
            <a:off x="457200" y="152400"/>
            <a:ext cx="7924800" cy="838200"/>
          </a:xfrm>
        </p:spPr>
        <p:txBody>
          <a:bodyPr>
            <a:noAutofit/>
          </a:bodyPr>
          <a:lstStyle/>
          <a:p>
            <a:r>
              <a:rPr lang="en-US" sz="3800" b="1" dirty="0" smtClean="0">
                <a:solidFill>
                  <a:srgbClr val="002060"/>
                </a:solidFill>
                <a:latin typeface="Calibri (Headings)"/>
              </a:rPr>
              <a:t>80286 protected mode operation</a:t>
            </a:r>
            <a:endParaRPr lang="en-US" sz="3800" b="1" dirty="0">
              <a:solidFill>
                <a:srgbClr val="002060"/>
              </a:solidFill>
              <a:latin typeface="Calibri (Headings)"/>
            </a:endParaRPr>
          </a:p>
        </p:txBody>
      </p:sp>
      <p:sp>
        <p:nvSpPr>
          <p:cNvPr id="2" name="Slide Number Placeholder 1"/>
          <p:cNvSpPr>
            <a:spLocks noGrp="1"/>
          </p:cNvSpPr>
          <p:nvPr>
            <p:ph type="sldNum" sz="quarter" idx="15"/>
          </p:nvPr>
        </p:nvSpPr>
        <p:spPr/>
        <p:txBody>
          <a:bodyPr/>
          <a:lstStyle/>
          <a:p>
            <a:fld id="{B6F15528-21DE-4FAA-801E-634DDDAF4B2B}" type="slidenum">
              <a:rPr lang="en-US" smtClean="0"/>
              <a:pPr/>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7467600" cy="685800"/>
          </a:xfrm>
        </p:spPr>
        <p:txBody>
          <a:bodyPr>
            <a:noAutofit/>
          </a:bodyPr>
          <a:lstStyle/>
          <a:p>
            <a:r>
              <a:rPr lang="en-US" sz="4400" b="1" dirty="0" smtClean="0">
                <a:solidFill>
                  <a:srgbClr val="002060"/>
                </a:solidFill>
                <a:latin typeface="Calibri (Headings)"/>
              </a:rPr>
              <a:t>Limitation of 80286</a:t>
            </a:r>
            <a:endParaRPr lang="en-US" sz="4400" b="1" dirty="0">
              <a:solidFill>
                <a:srgbClr val="002060"/>
              </a:solidFill>
              <a:latin typeface="Calibri (Headings)"/>
            </a:endParaRPr>
          </a:p>
        </p:txBody>
      </p:sp>
      <p:sp>
        <p:nvSpPr>
          <p:cNvPr id="3" name="Content Placeholder 2"/>
          <p:cNvSpPr>
            <a:spLocks noGrp="1"/>
          </p:cNvSpPr>
          <p:nvPr>
            <p:ph sz="quarter" idx="1"/>
          </p:nvPr>
        </p:nvSpPr>
        <p:spPr>
          <a:xfrm>
            <a:off x="457200" y="1298448"/>
            <a:ext cx="8281416" cy="4873752"/>
          </a:xfrm>
        </p:spPr>
        <p:txBody>
          <a:bodyPr>
            <a:normAutofit/>
          </a:bodyPr>
          <a:lstStyle/>
          <a:p>
            <a:pPr algn="just">
              <a:buClr>
                <a:srgbClr val="002060"/>
              </a:buClr>
              <a:buSzPct val="100000"/>
              <a:buFont typeface="Wingdings" pitchFamily="2" charset="2"/>
              <a:buChar char="v"/>
            </a:pPr>
            <a:r>
              <a:rPr lang="en-US" sz="2800" dirty="0" smtClean="0">
                <a:solidFill>
                  <a:srgbClr val="002060"/>
                </a:solidFill>
                <a:latin typeface="Calibri (Body)"/>
              </a:rPr>
              <a:t>It has only a 16-bit ALU.</a:t>
            </a:r>
          </a:p>
          <a:p>
            <a:pPr algn="just">
              <a:buClr>
                <a:srgbClr val="002060"/>
              </a:buClr>
              <a:buSzPct val="100000"/>
              <a:buFont typeface="Wingdings" pitchFamily="2" charset="2"/>
              <a:buChar char="v"/>
            </a:pPr>
            <a:r>
              <a:rPr lang="en-US" sz="2800" dirty="0" smtClean="0">
                <a:solidFill>
                  <a:srgbClr val="002060"/>
                </a:solidFill>
                <a:latin typeface="Calibri (Body)"/>
              </a:rPr>
              <a:t>Maximum segment size is 64 Kbytes.</a:t>
            </a:r>
          </a:p>
          <a:p>
            <a:pPr algn="just">
              <a:buClr>
                <a:srgbClr val="002060"/>
              </a:buClr>
              <a:buSzPct val="100000"/>
              <a:buFont typeface="Wingdings" pitchFamily="2" charset="2"/>
              <a:buChar char="v"/>
            </a:pPr>
            <a:r>
              <a:rPr lang="en-US" sz="2800" dirty="0" smtClean="0">
                <a:solidFill>
                  <a:srgbClr val="002060"/>
                </a:solidFill>
                <a:latin typeface="Calibri (Body)"/>
              </a:rPr>
              <a:t>It can’t easily be switched back and forth between real and protected modes.</a:t>
            </a:r>
            <a:endParaRPr lang="en-US" sz="2800" dirty="0">
              <a:solidFill>
                <a:srgbClr val="002060"/>
              </a:solidFill>
              <a:latin typeface="Calibri (Body)"/>
            </a:endParaRPr>
          </a:p>
        </p:txBody>
      </p:sp>
      <p:sp>
        <p:nvSpPr>
          <p:cNvPr id="4" name="Slide Number Placeholder 3"/>
          <p:cNvSpPr>
            <a:spLocks noGrp="1"/>
          </p:cNvSpPr>
          <p:nvPr>
            <p:ph type="sldNum" sz="quarter" idx="15"/>
          </p:nvPr>
        </p:nvSpPr>
        <p:spPr/>
        <p:txBody>
          <a:bodyPr/>
          <a:lstStyle/>
          <a:p>
            <a:fld id="{B6F15528-21DE-4FAA-801E-634DDDAF4B2B}" type="slidenum">
              <a:rPr lang="en-US" smtClean="0"/>
              <a:pPr/>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981200" y="2362200"/>
            <a:ext cx="5181600" cy="1828800"/>
          </a:xfrm>
        </p:spPr>
        <p:txBody>
          <a:bodyPr>
            <a:normAutofit/>
          </a:bodyPr>
          <a:lstStyle/>
          <a:p>
            <a:pPr marL="0" indent="0" algn="ctr">
              <a:buNone/>
            </a:pPr>
            <a:endParaRPr lang="en-US" sz="4000" dirty="0" smtClean="0"/>
          </a:p>
          <a:p>
            <a:pPr marL="0" indent="0" algn="ctr">
              <a:buNone/>
            </a:pPr>
            <a:r>
              <a:rPr lang="en-US" sz="4000" dirty="0" smtClean="0">
                <a:solidFill>
                  <a:srgbClr val="002060"/>
                </a:solidFill>
              </a:rPr>
              <a:t>Thank You</a:t>
            </a:r>
            <a:endParaRPr lang="en-US" sz="4000" dirty="0">
              <a:solidFill>
                <a:srgbClr val="002060"/>
              </a:solidFill>
            </a:endParaRPr>
          </a:p>
        </p:txBody>
      </p:sp>
      <p:sp>
        <p:nvSpPr>
          <p:cNvPr id="4" name="Slide Number Placeholder 3"/>
          <p:cNvSpPr>
            <a:spLocks noGrp="1"/>
          </p:cNvSpPr>
          <p:nvPr>
            <p:ph type="sldNum" sz="quarter" idx="15"/>
          </p:nvPr>
        </p:nvSpPr>
        <p:spPr/>
        <p:txBody>
          <a:bodyPr/>
          <a:lstStyle/>
          <a:p>
            <a:fld id="{B6F15528-21DE-4FAA-801E-634DDDAF4B2B}" type="slidenum">
              <a:rPr lang="en-US" smtClean="0"/>
              <a:pPr/>
              <a:t>27</a:t>
            </a:fld>
            <a:endParaRPr lang="en-US"/>
          </a:p>
        </p:txBody>
      </p:sp>
    </p:spTree>
    <p:extLst>
      <p:ext uri="{BB962C8B-B14F-4D97-AF65-F5344CB8AC3E}">
        <p14:creationId xmlns:p14="http://schemas.microsoft.com/office/powerpoint/2010/main" val="21545682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sz="2800" b="1" dirty="0">
                <a:solidFill>
                  <a:srgbClr val="002060"/>
                </a:solidFill>
                <a:latin typeface="Calibri (Headings)"/>
              </a:rPr>
              <a:t>Intel family of microprocessor, bus and memory sizes</a:t>
            </a:r>
            <a:r>
              <a:rPr lang="en-US" sz="2800" dirty="0">
                <a:solidFill>
                  <a:srgbClr val="002060"/>
                </a:solidFill>
                <a:latin typeface="Calibri (Headings)"/>
              </a:rPr>
              <a:t> </a:t>
            </a:r>
          </a:p>
        </p:txBody>
      </p:sp>
      <p:graphicFrame>
        <p:nvGraphicFramePr>
          <p:cNvPr id="6203" name="Group 59"/>
          <p:cNvGraphicFramePr>
            <a:graphicFrameLocks noGrp="1"/>
          </p:cNvGraphicFramePr>
          <p:nvPr>
            <p:ph idx="1"/>
          </p:nvPr>
        </p:nvGraphicFramePr>
        <p:xfrm>
          <a:off x="457200" y="1600200"/>
          <a:ext cx="8229600" cy="4613277"/>
        </p:xfrm>
        <a:graphic>
          <a:graphicData uri="http://schemas.openxmlformats.org/drawingml/2006/table">
            <a:tbl>
              <a:tblPr/>
              <a:tblGrid>
                <a:gridCol w="2133600"/>
                <a:gridCol w="1981200"/>
                <a:gridCol w="2057400"/>
                <a:gridCol w="2057400"/>
              </a:tblGrid>
              <a:tr h="7826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pitchFamily="34" charset="0"/>
                        </a:rPr>
                        <a:t>Microprocessor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tx1"/>
                          </a:solidFill>
                          <a:effectLst/>
                          <a:latin typeface="Arial" pitchFamily="34" charset="0"/>
                        </a:rPr>
                        <a:t>Data bus width</a:t>
                      </a:r>
                      <a:r>
                        <a:rPr kumimoji="0" lang="en-US" sz="2000" b="0" i="0" u="none" strike="noStrike" cap="none" normalizeH="0" baseline="0" smtClean="0">
                          <a:ln>
                            <a:noFill/>
                          </a:ln>
                          <a:solidFill>
                            <a:schemeClr val="tx1"/>
                          </a:solidFill>
                          <a:effectLst/>
                          <a:latin typeface="Arial" pitchFamily="34"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tx1"/>
                          </a:solidFill>
                          <a:effectLst/>
                          <a:latin typeface="Arial" pitchFamily="34" charset="0"/>
                        </a:rPr>
                        <a:t>Address bus width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tx1"/>
                          </a:solidFill>
                          <a:effectLst/>
                          <a:latin typeface="Arial" pitchFamily="34" charset="0"/>
                        </a:rPr>
                        <a:t>Memory size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318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pitchFamily="34" charset="0"/>
                        </a:rPr>
                        <a:t>8086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pitchFamily="34" charset="0"/>
                        </a:rPr>
                        <a:t>16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pitchFamily="34" charset="0"/>
                        </a:rPr>
                        <a:t>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pitchFamily="34" charset="0"/>
                        </a:rPr>
                        <a:t>1M</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318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pitchFamily="34" charset="0"/>
                        </a:rPr>
                        <a:t>80186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pitchFamily="34" charset="0"/>
                        </a:rPr>
                        <a:t>16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pitchFamily="34" charset="0"/>
                        </a:rPr>
                        <a:t>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pitchFamily="34" charset="0"/>
                        </a:rPr>
                        <a:t>1M</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334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rgbClr val="FF3300"/>
                          </a:solidFill>
                          <a:effectLst/>
                          <a:latin typeface="Arial" pitchFamily="34" charset="0"/>
                        </a:rPr>
                        <a:t>80286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rgbClr val="FF3300"/>
                          </a:solidFill>
                          <a:effectLst/>
                          <a:latin typeface="Arial" pitchFamily="34" charset="0"/>
                        </a:rPr>
                        <a:t>16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rgbClr val="FF3300"/>
                          </a:solidFill>
                          <a:effectLst/>
                          <a:latin typeface="Arial" pitchFamily="34" charset="0"/>
                        </a:rPr>
                        <a:t>24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rgbClr val="FF3300"/>
                          </a:solidFill>
                          <a:effectLst/>
                          <a:latin typeface="Arial" pitchFamily="34" charset="0"/>
                        </a:rPr>
                        <a:t>16M</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07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pitchFamily="34" charset="0"/>
                        </a:rPr>
                        <a:t>80386 DX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pitchFamily="34" charset="0"/>
                        </a:rPr>
                        <a:t>32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pitchFamily="34" charset="0"/>
                        </a:rPr>
                        <a:t>32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pitchFamily="34" charset="0"/>
                        </a:rPr>
                        <a:t>4G</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302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pitchFamily="34" charset="0"/>
                        </a:rPr>
                        <a:t>80486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pitchFamily="34" charset="0"/>
                        </a:rPr>
                        <a:t>32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pitchFamily="34" charset="0"/>
                        </a:rPr>
                        <a:t>32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pitchFamily="34" charset="0"/>
                        </a:rPr>
                        <a:t>4G</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826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pitchFamily="34" charset="0"/>
                        </a:rPr>
                        <a:t>Pentium 4 &amp; core 2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pitchFamily="34" charset="0"/>
                        </a:rPr>
                        <a:t>64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pitchFamily="34" charset="0"/>
                        </a:rPr>
                        <a:t>40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pitchFamily="34" charset="0"/>
                        </a:rPr>
                        <a:t>1T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 name="Slide Number Placeholder 1"/>
          <p:cNvSpPr>
            <a:spLocks noGrp="1"/>
          </p:cNvSpPr>
          <p:nvPr>
            <p:ph type="sldNum" sz="quarter" idx="15"/>
          </p:nvPr>
        </p:nvSpPr>
        <p:spPr/>
        <p:txBody>
          <a:bodyPr/>
          <a:lstStyle/>
          <a:p>
            <a:fld id="{B6F15528-21DE-4FAA-801E-634DDDAF4B2B}" type="slidenum">
              <a:rPr lang="en-US" smtClean="0"/>
              <a:pPr/>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457200" y="152400"/>
            <a:ext cx="8229600" cy="685800"/>
          </a:xfrm>
        </p:spPr>
        <p:txBody>
          <a:bodyPr>
            <a:noAutofit/>
          </a:bodyPr>
          <a:lstStyle/>
          <a:p>
            <a:r>
              <a:rPr lang="en-US" sz="4400" b="1" dirty="0">
                <a:solidFill>
                  <a:srgbClr val="002060"/>
                </a:solidFill>
                <a:latin typeface="Calibri (Headings)"/>
              </a:rPr>
              <a:t>Salient features of 80286</a:t>
            </a:r>
          </a:p>
        </p:txBody>
      </p:sp>
      <p:sp>
        <p:nvSpPr>
          <p:cNvPr id="26627" name="Rectangle 3"/>
          <p:cNvSpPr>
            <a:spLocks noGrp="1" noChangeArrowheads="1"/>
          </p:cNvSpPr>
          <p:nvPr>
            <p:ph type="body" idx="1"/>
          </p:nvPr>
        </p:nvSpPr>
        <p:spPr>
          <a:xfrm>
            <a:off x="457200" y="685800"/>
            <a:ext cx="8229600" cy="5867400"/>
          </a:xfrm>
        </p:spPr>
        <p:txBody>
          <a:bodyPr/>
          <a:lstStyle/>
          <a:p>
            <a:pPr>
              <a:buClr>
                <a:srgbClr val="002060"/>
              </a:buClr>
              <a:buSzPct val="100000"/>
              <a:buFont typeface="Wingdings" pitchFamily="2" charset="2"/>
              <a:buChar char="v"/>
            </a:pPr>
            <a:endParaRPr lang="en-US" sz="2400" dirty="0">
              <a:solidFill>
                <a:srgbClr val="002060"/>
              </a:solidFill>
              <a:latin typeface="Calibri (Body)"/>
            </a:endParaRPr>
          </a:p>
          <a:p>
            <a:pPr algn="just">
              <a:buClr>
                <a:srgbClr val="002060"/>
              </a:buClr>
              <a:buSzPct val="100000"/>
              <a:buFont typeface="Wingdings" pitchFamily="2" charset="2"/>
              <a:buChar char="v"/>
            </a:pPr>
            <a:r>
              <a:rPr lang="en-US" sz="2400" dirty="0">
                <a:solidFill>
                  <a:srgbClr val="002060"/>
                </a:solidFill>
                <a:latin typeface="Calibri (Body)"/>
              </a:rPr>
              <a:t>80286 is </a:t>
            </a:r>
            <a:r>
              <a:rPr lang="en-US" dirty="0" smtClean="0">
                <a:solidFill>
                  <a:srgbClr val="002060"/>
                </a:solidFill>
                <a:latin typeface="Calibri (Body)"/>
              </a:rPr>
              <a:t>one of the </a:t>
            </a:r>
            <a:r>
              <a:rPr lang="en-US" sz="2400" dirty="0" smtClean="0">
                <a:solidFill>
                  <a:srgbClr val="002060"/>
                </a:solidFill>
                <a:latin typeface="Calibri (Body)"/>
              </a:rPr>
              <a:t>first </a:t>
            </a:r>
            <a:r>
              <a:rPr lang="en-US" sz="2400" dirty="0">
                <a:solidFill>
                  <a:srgbClr val="002060"/>
                </a:solidFill>
                <a:latin typeface="Calibri (Body)"/>
              </a:rPr>
              <a:t>member of the family of advanced microprocessors with </a:t>
            </a:r>
            <a:r>
              <a:rPr lang="en-US" dirty="0" smtClean="0">
                <a:solidFill>
                  <a:srgbClr val="FF0000"/>
                </a:solidFill>
                <a:latin typeface="Calibri (Body)"/>
              </a:rPr>
              <a:t>m</a:t>
            </a:r>
            <a:r>
              <a:rPr lang="en-US" dirty="0" smtClean="0">
                <a:solidFill>
                  <a:srgbClr val="FF0000"/>
                </a:solidFill>
                <a:latin typeface="Calibri (Body)"/>
              </a:rPr>
              <a:t>emory </a:t>
            </a:r>
            <a:r>
              <a:rPr lang="en-US" dirty="0">
                <a:solidFill>
                  <a:srgbClr val="FF0000"/>
                </a:solidFill>
                <a:latin typeface="Calibri (Body)"/>
              </a:rPr>
              <a:t>management</a:t>
            </a:r>
            <a:r>
              <a:rPr lang="en-US" dirty="0">
                <a:solidFill>
                  <a:srgbClr val="002060"/>
                </a:solidFill>
                <a:latin typeface="Calibri (Body)"/>
              </a:rPr>
              <a:t>, </a:t>
            </a:r>
            <a:r>
              <a:rPr lang="en-US" dirty="0">
                <a:solidFill>
                  <a:srgbClr val="FF0000"/>
                </a:solidFill>
                <a:latin typeface="Calibri (Body)"/>
              </a:rPr>
              <a:t>virtual memory management </a:t>
            </a:r>
            <a:r>
              <a:rPr lang="en-US" dirty="0" smtClean="0">
                <a:solidFill>
                  <a:srgbClr val="002060"/>
                </a:solidFill>
                <a:latin typeface="Calibri (Body)"/>
              </a:rPr>
              <a:t>and </a:t>
            </a:r>
            <a:r>
              <a:rPr lang="en-US" dirty="0">
                <a:solidFill>
                  <a:srgbClr val="FF0000"/>
                </a:solidFill>
                <a:latin typeface="Calibri (Body)"/>
              </a:rPr>
              <a:t>protection abilities</a:t>
            </a:r>
            <a:r>
              <a:rPr lang="en-US" dirty="0">
                <a:solidFill>
                  <a:srgbClr val="002060"/>
                </a:solidFill>
                <a:latin typeface="Calibri (Body)"/>
              </a:rPr>
              <a:t>.</a:t>
            </a:r>
          </a:p>
          <a:p>
            <a:pPr algn="just">
              <a:buClr>
                <a:srgbClr val="002060"/>
              </a:buClr>
              <a:buSzPct val="100000"/>
              <a:buFont typeface="Wingdings" pitchFamily="2" charset="2"/>
              <a:buChar char="v"/>
            </a:pPr>
            <a:endParaRPr lang="en-US" sz="2400" dirty="0">
              <a:solidFill>
                <a:srgbClr val="002060"/>
              </a:solidFill>
              <a:latin typeface="Calibri (Body)"/>
            </a:endParaRPr>
          </a:p>
          <a:p>
            <a:pPr algn="just">
              <a:buClr>
                <a:srgbClr val="002060"/>
              </a:buClr>
              <a:buSzPct val="100000"/>
              <a:buFont typeface="Wingdings" pitchFamily="2" charset="2"/>
              <a:buChar char="v"/>
            </a:pPr>
            <a:r>
              <a:rPr lang="en-US" sz="2400" dirty="0">
                <a:solidFill>
                  <a:srgbClr val="002060"/>
                </a:solidFill>
                <a:latin typeface="Calibri (Body)"/>
              </a:rPr>
              <a:t>The 80286 CPU, with its 24-bit address bus is able to address 16Mb of physical memory.</a:t>
            </a:r>
          </a:p>
          <a:p>
            <a:pPr algn="just">
              <a:buClr>
                <a:srgbClr val="002060"/>
              </a:buClr>
              <a:buSzPct val="100000"/>
              <a:buFont typeface="Wingdings" pitchFamily="2" charset="2"/>
              <a:buChar char="v"/>
            </a:pPr>
            <a:endParaRPr lang="en-US" sz="2400" dirty="0">
              <a:solidFill>
                <a:srgbClr val="002060"/>
              </a:solidFill>
              <a:latin typeface="Calibri (Body)"/>
            </a:endParaRPr>
          </a:p>
          <a:p>
            <a:pPr algn="just">
              <a:buClr>
                <a:srgbClr val="002060"/>
              </a:buClr>
              <a:buSzPct val="100000"/>
              <a:buFont typeface="Wingdings" pitchFamily="2" charset="2"/>
              <a:buChar char="v"/>
            </a:pPr>
            <a:r>
              <a:rPr lang="en-US" sz="2400" dirty="0">
                <a:solidFill>
                  <a:srgbClr val="002060"/>
                </a:solidFill>
                <a:latin typeface="Calibri (Body)"/>
              </a:rPr>
              <a:t>Available in 12.5Mhz, 10MHz &amp; 8Mhz clock </a:t>
            </a:r>
            <a:r>
              <a:rPr lang="en-US" sz="2400" dirty="0" smtClean="0">
                <a:solidFill>
                  <a:srgbClr val="002060"/>
                </a:solidFill>
                <a:latin typeface="Calibri (Body)"/>
              </a:rPr>
              <a:t>frequencies.</a:t>
            </a:r>
            <a:endParaRPr lang="en-US" sz="2400" dirty="0">
              <a:solidFill>
                <a:srgbClr val="002060"/>
              </a:solidFill>
              <a:latin typeface="Calibri (Body)"/>
            </a:endParaRPr>
          </a:p>
          <a:p>
            <a:pPr algn="just">
              <a:buClr>
                <a:srgbClr val="002060"/>
              </a:buClr>
              <a:buSzPct val="100000"/>
              <a:buFont typeface="Wingdings" pitchFamily="2" charset="2"/>
              <a:buChar char="v"/>
            </a:pPr>
            <a:endParaRPr lang="en-US" sz="2400" dirty="0">
              <a:solidFill>
                <a:srgbClr val="002060"/>
              </a:solidFill>
              <a:latin typeface="Calibri (Body)"/>
            </a:endParaRPr>
          </a:p>
        </p:txBody>
      </p:sp>
      <p:sp>
        <p:nvSpPr>
          <p:cNvPr id="2" name="Slide Number Placeholder 1"/>
          <p:cNvSpPr>
            <a:spLocks noGrp="1"/>
          </p:cNvSpPr>
          <p:nvPr>
            <p:ph type="sldNum" sz="quarter" idx="15"/>
          </p:nvPr>
        </p:nvSpPr>
        <p:spPr/>
        <p:txBody>
          <a:bodyPr/>
          <a:lstStyle/>
          <a:p>
            <a:fld id="{B6F15528-21DE-4FAA-801E-634DDDAF4B2B}" type="slidenum">
              <a:rPr lang="en-US" smtClean="0"/>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3"/>
          <p:cNvSpPr>
            <a:spLocks noGrp="1" noChangeArrowheads="1"/>
          </p:cNvSpPr>
          <p:nvPr>
            <p:ph type="body" idx="1"/>
          </p:nvPr>
        </p:nvSpPr>
        <p:spPr>
          <a:xfrm>
            <a:off x="457200" y="304800"/>
            <a:ext cx="8229600" cy="5821363"/>
          </a:xfrm>
        </p:spPr>
        <p:txBody>
          <a:bodyPr/>
          <a:lstStyle/>
          <a:p>
            <a:pPr marL="609600" indent="-609600">
              <a:buFont typeface="Wingdings" pitchFamily="2" charset="2"/>
              <a:buNone/>
            </a:pPr>
            <a:endParaRPr lang="en-US" sz="2400" dirty="0">
              <a:solidFill>
                <a:srgbClr val="002060"/>
              </a:solidFill>
              <a:latin typeface="Calibri (Body)"/>
            </a:endParaRPr>
          </a:p>
          <a:p>
            <a:pPr marL="609600" indent="-609600" algn="just">
              <a:buClr>
                <a:srgbClr val="002060"/>
              </a:buClr>
              <a:buSzPct val="100000"/>
              <a:buFont typeface="Wingdings" pitchFamily="2" charset="2"/>
              <a:buChar char="v"/>
            </a:pPr>
            <a:r>
              <a:rPr lang="en-US" sz="2400" dirty="0">
                <a:solidFill>
                  <a:srgbClr val="002060"/>
                </a:solidFill>
                <a:latin typeface="Calibri (Body)"/>
              </a:rPr>
              <a:t>Memory management is supported by a hardware unit called Memory management unit.</a:t>
            </a:r>
          </a:p>
          <a:p>
            <a:pPr marL="609600" indent="-609600" algn="just">
              <a:buFont typeface="Wingdings" pitchFamily="2" charset="2"/>
              <a:buChar char="Ø"/>
            </a:pPr>
            <a:endParaRPr lang="en-US" sz="2400" dirty="0">
              <a:solidFill>
                <a:srgbClr val="002060"/>
              </a:solidFill>
              <a:latin typeface="Calibri (Body)"/>
            </a:endParaRPr>
          </a:p>
          <a:p>
            <a:pPr marL="609600" indent="-609600" algn="just">
              <a:buClr>
                <a:srgbClr val="002060"/>
              </a:buClr>
              <a:buSzPct val="100000"/>
              <a:buFont typeface="Wingdings" pitchFamily="2" charset="2"/>
              <a:buChar char="v"/>
            </a:pPr>
            <a:r>
              <a:rPr lang="en-US" sz="2400" dirty="0">
                <a:solidFill>
                  <a:srgbClr val="002060"/>
                </a:solidFill>
                <a:latin typeface="Calibri (Body)"/>
              </a:rPr>
              <a:t>Intel’s 80286 is the first CPU to incorporate the </a:t>
            </a:r>
            <a:r>
              <a:rPr lang="en-US" sz="2400" i="1" dirty="0">
                <a:solidFill>
                  <a:srgbClr val="002060"/>
                </a:solidFill>
                <a:latin typeface="Calibri (Body)"/>
              </a:rPr>
              <a:t>Integrated memory management unit. </a:t>
            </a:r>
          </a:p>
          <a:p>
            <a:pPr marL="609600" indent="-609600" algn="just">
              <a:buFont typeface="Wingdings" pitchFamily="2" charset="2"/>
              <a:buChar char="Ø"/>
            </a:pPr>
            <a:endParaRPr lang="en-US" sz="2400" dirty="0">
              <a:solidFill>
                <a:srgbClr val="002060"/>
              </a:solidFill>
              <a:latin typeface="Calibri (Body)"/>
            </a:endParaRPr>
          </a:p>
          <a:p>
            <a:pPr marL="609600" indent="-609600" algn="just">
              <a:buClr>
                <a:srgbClr val="002060"/>
              </a:buClr>
              <a:buSzPct val="100000"/>
              <a:buFont typeface="Wingdings" pitchFamily="2" charset="2"/>
              <a:buChar char="v"/>
            </a:pPr>
            <a:r>
              <a:rPr lang="en-US" sz="2400" dirty="0">
                <a:solidFill>
                  <a:srgbClr val="002060"/>
                </a:solidFill>
                <a:latin typeface="Calibri (Body)"/>
              </a:rPr>
              <a:t>Function of memory management unit :</a:t>
            </a:r>
          </a:p>
          <a:p>
            <a:pPr marL="1371600" lvl="2" indent="-457200" algn="just">
              <a:buClr>
                <a:srgbClr val="002060"/>
              </a:buClr>
              <a:buSzPct val="80000"/>
              <a:buFont typeface="Wingdings" pitchFamily="2" charset="2"/>
              <a:buAutoNum type="arabicPeriod"/>
            </a:pPr>
            <a:r>
              <a:rPr lang="en-US" sz="2200" dirty="0">
                <a:solidFill>
                  <a:srgbClr val="002060"/>
                </a:solidFill>
                <a:latin typeface="Calibri (Body)"/>
              </a:rPr>
              <a:t>Ensure smooth execution of the program.</a:t>
            </a:r>
          </a:p>
          <a:p>
            <a:pPr marL="1371600" lvl="2" indent="-457200" algn="just">
              <a:buClr>
                <a:srgbClr val="002060"/>
              </a:buClr>
              <a:buSzPct val="80000"/>
              <a:buFont typeface="Wingdings" pitchFamily="2" charset="2"/>
              <a:buAutoNum type="arabicPeriod"/>
            </a:pPr>
            <a:r>
              <a:rPr lang="en-US" sz="2200" dirty="0">
                <a:solidFill>
                  <a:srgbClr val="002060"/>
                </a:solidFill>
                <a:latin typeface="Calibri (Body)"/>
              </a:rPr>
              <a:t>Protection.</a:t>
            </a:r>
          </a:p>
          <a:p>
            <a:pPr marL="609600" indent="-609600" algn="just">
              <a:buFont typeface="Wingdings" pitchFamily="2" charset="2"/>
              <a:buChar char="Ø"/>
            </a:pPr>
            <a:endParaRPr lang="en-US" sz="2400" dirty="0">
              <a:solidFill>
                <a:srgbClr val="002060"/>
              </a:solidFill>
              <a:latin typeface="Calibri (Body)"/>
            </a:endParaRPr>
          </a:p>
        </p:txBody>
      </p:sp>
      <p:sp>
        <p:nvSpPr>
          <p:cNvPr id="2" name="Slide Number Placeholder 1"/>
          <p:cNvSpPr>
            <a:spLocks noGrp="1"/>
          </p:cNvSpPr>
          <p:nvPr>
            <p:ph type="sldNum" sz="quarter" idx="15"/>
          </p:nvPr>
        </p:nvSpPr>
        <p:spPr/>
        <p:txBody>
          <a:bodyPr/>
          <a:lstStyle/>
          <a:p>
            <a:fld id="{B6F15528-21DE-4FAA-801E-634DDDAF4B2B}" type="slidenum">
              <a:rPr lang="en-US" smtClean="0"/>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3"/>
          <p:cNvSpPr>
            <a:spLocks noGrp="1" noChangeArrowheads="1"/>
          </p:cNvSpPr>
          <p:nvPr>
            <p:ph type="body" idx="1"/>
          </p:nvPr>
        </p:nvSpPr>
        <p:spPr>
          <a:xfrm>
            <a:off x="457200" y="518318"/>
            <a:ext cx="8229600" cy="5821363"/>
          </a:xfrm>
        </p:spPr>
        <p:txBody>
          <a:bodyPr/>
          <a:lstStyle/>
          <a:p>
            <a:pPr marL="609600" indent="-609600" algn="just">
              <a:buClr>
                <a:srgbClr val="002060"/>
              </a:buClr>
              <a:buSzPct val="100000"/>
              <a:buFont typeface="Wingdings" pitchFamily="2" charset="2"/>
              <a:buChar char="v"/>
            </a:pPr>
            <a:r>
              <a:rPr lang="en-US" dirty="0">
                <a:solidFill>
                  <a:srgbClr val="002060"/>
                </a:solidFill>
                <a:latin typeface="Calibri (Body)"/>
              </a:rPr>
              <a:t>SWAPPING IN :</a:t>
            </a:r>
          </a:p>
          <a:p>
            <a:pPr marL="1371600" lvl="2" indent="-457200" algn="just">
              <a:buClr>
                <a:srgbClr val="002060"/>
              </a:buClr>
              <a:buSzPct val="80000"/>
              <a:buFont typeface="Wingdings" pitchFamily="2" charset="2"/>
              <a:buChar char="Ø"/>
            </a:pPr>
            <a:r>
              <a:rPr lang="en-US" sz="2200" dirty="0">
                <a:solidFill>
                  <a:srgbClr val="002060"/>
                </a:solidFill>
                <a:latin typeface="Calibri (Body)"/>
              </a:rPr>
              <a:t>From secondary memory to physical memory</a:t>
            </a:r>
          </a:p>
          <a:p>
            <a:pPr marL="0" indent="0">
              <a:buClr>
                <a:srgbClr val="002060"/>
              </a:buClr>
              <a:buSzPct val="100000"/>
              <a:buNone/>
            </a:pPr>
            <a:endParaRPr lang="en-US" sz="2400" dirty="0" smtClean="0">
              <a:solidFill>
                <a:srgbClr val="002060"/>
              </a:solidFill>
              <a:latin typeface="Calibri (Body)"/>
            </a:endParaRPr>
          </a:p>
          <a:p>
            <a:pPr>
              <a:buClr>
                <a:srgbClr val="002060"/>
              </a:buClr>
              <a:buSzPct val="100000"/>
              <a:buFont typeface="Wingdings" pitchFamily="2" charset="2"/>
              <a:buChar char="v"/>
            </a:pPr>
            <a:endParaRPr lang="en-US" dirty="0">
              <a:solidFill>
                <a:srgbClr val="002060"/>
              </a:solidFill>
              <a:latin typeface="Calibri (Body)"/>
            </a:endParaRPr>
          </a:p>
          <a:p>
            <a:pPr>
              <a:buClr>
                <a:srgbClr val="002060"/>
              </a:buClr>
              <a:buSzPct val="100000"/>
              <a:buFont typeface="Wingdings" pitchFamily="2" charset="2"/>
              <a:buChar char="v"/>
            </a:pPr>
            <a:r>
              <a:rPr lang="en-US" sz="2400" dirty="0" smtClean="0">
                <a:solidFill>
                  <a:srgbClr val="002060"/>
                </a:solidFill>
                <a:latin typeface="Calibri (Body)"/>
              </a:rPr>
              <a:t>   SWAPPING </a:t>
            </a:r>
            <a:r>
              <a:rPr lang="en-US" sz="2400" dirty="0">
                <a:solidFill>
                  <a:srgbClr val="002060"/>
                </a:solidFill>
                <a:latin typeface="Calibri (Body)"/>
              </a:rPr>
              <a:t>OUT :</a:t>
            </a:r>
          </a:p>
          <a:p>
            <a:pPr lvl="2">
              <a:buClr>
                <a:srgbClr val="002060"/>
              </a:buClr>
              <a:buSzPct val="100000"/>
              <a:buFont typeface="Wingdings" pitchFamily="2" charset="2"/>
              <a:buChar char="v"/>
            </a:pPr>
            <a:r>
              <a:rPr lang="en-US" sz="2200" dirty="0">
                <a:solidFill>
                  <a:srgbClr val="002060"/>
                </a:solidFill>
                <a:latin typeface="Calibri (Body)"/>
              </a:rPr>
              <a:t>From physical memory to secondary memory </a:t>
            </a:r>
          </a:p>
          <a:p>
            <a:pPr lvl="2">
              <a:buFont typeface="Wingdings" pitchFamily="2" charset="2"/>
              <a:buChar char="Ø"/>
            </a:pPr>
            <a:endParaRPr lang="en-US" sz="2000" i="1" dirty="0"/>
          </a:p>
          <a:p>
            <a:pPr>
              <a:buFont typeface="Wingdings" pitchFamily="2" charset="2"/>
              <a:buChar char="Ø"/>
            </a:pPr>
            <a:endParaRPr lang="en-US" sz="2800" i="1" dirty="0"/>
          </a:p>
          <a:p>
            <a:pPr algn="just">
              <a:buClr>
                <a:srgbClr val="002060"/>
              </a:buClr>
              <a:buSzPct val="100000"/>
              <a:buFont typeface="Wingdings" pitchFamily="2" charset="2"/>
              <a:buChar char="v"/>
            </a:pPr>
            <a:r>
              <a:rPr lang="en-US" sz="2400" dirty="0" smtClean="0">
                <a:solidFill>
                  <a:srgbClr val="002060"/>
                </a:solidFill>
                <a:latin typeface="Calibri (Body)"/>
              </a:rPr>
              <a:t> </a:t>
            </a:r>
            <a:r>
              <a:rPr lang="en-US" sz="2400" dirty="0">
                <a:solidFill>
                  <a:srgbClr val="002060"/>
                </a:solidFill>
                <a:latin typeface="Calibri (Body)"/>
              </a:rPr>
              <a:t>Important aspect of memory management  is Data Protection or unauthorized access prevention</a:t>
            </a:r>
            <a:r>
              <a:rPr lang="en-US" sz="2400" dirty="0" smtClean="0">
                <a:solidFill>
                  <a:srgbClr val="002060"/>
                </a:solidFill>
                <a:latin typeface="Calibri (Body)"/>
              </a:rPr>
              <a:t>.</a:t>
            </a:r>
            <a:endParaRPr lang="en-US" sz="2400" dirty="0">
              <a:solidFill>
                <a:srgbClr val="009900"/>
              </a:solidFill>
            </a:endParaRPr>
          </a:p>
          <a:p>
            <a:pPr lvl="3" algn="just">
              <a:buClr>
                <a:srgbClr val="002060"/>
              </a:buClr>
              <a:buSzPct val="80000"/>
              <a:buFont typeface="Wingdings" pitchFamily="2" charset="2"/>
              <a:buChar char="Ø"/>
            </a:pPr>
            <a:r>
              <a:rPr lang="en-US" sz="2200" dirty="0">
                <a:solidFill>
                  <a:srgbClr val="002060"/>
                </a:solidFill>
                <a:latin typeface="Calibri (Body)"/>
              </a:rPr>
              <a:t>Done with the help of segmented </a:t>
            </a:r>
            <a:r>
              <a:rPr lang="en-US" sz="2200" dirty="0" smtClean="0">
                <a:solidFill>
                  <a:srgbClr val="002060"/>
                </a:solidFill>
                <a:latin typeface="Calibri (Body)"/>
              </a:rPr>
              <a:t>memory.</a:t>
            </a:r>
            <a:endParaRPr lang="en-US" sz="2200" dirty="0">
              <a:solidFill>
                <a:srgbClr val="002060"/>
              </a:solidFill>
              <a:latin typeface="Calibri (Body)"/>
            </a:endParaRPr>
          </a:p>
          <a:p>
            <a:pPr lvl="3" algn="just">
              <a:buClr>
                <a:srgbClr val="002060"/>
              </a:buClr>
              <a:buSzPct val="80000"/>
              <a:buFont typeface="Wingdings" pitchFamily="2" charset="2"/>
              <a:buChar char="Ø"/>
            </a:pPr>
            <a:r>
              <a:rPr lang="en-US" sz="2200" dirty="0">
                <a:solidFill>
                  <a:srgbClr val="002060"/>
                </a:solidFill>
                <a:latin typeface="Calibri (Body)"/>
              </a:rPr>
              <a:t>Prevents overlapping of segments to avoid random result.</a:t>
            </a:r>
          </a:p>
        </p:txBody>
      </p:sp>
      <p:sp>
        <p:nvSpPr>
          <p:cNvPr id="2" name="Slide Number Placeholder 1"/>
          <p:cNvSpPr>
            <a:spLocks noGrp="1"/>
          </p:cNvSpPr>
          <p:nvPr>
            <p:ph type="sldNum" sz="quarter" idx="15"/>
          </p:nvPr>
        </p:nvSpPr>
        <p:spPr/>
        <p:txBody>
          <a:bodyPr/>
          <a:lstStyle/>
          <a:p>
            <a:fld id="{B6F15528-21DE-4FAA-801E-634DDDAF4B2B}"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457200" y="152400"/>
            <a:ext cx="7467600" cy="762000"/>
          </a:xfrm>
        </p:spPr>
        <p:txBody>
          <a:bodyPr>
            <a:normAutofit/>
          </a:bodyPr>
          <a:lstStyle/>
          <a:p>
            <a:r>
              <a:rPr lang="en-US" sz="4400" b="1" dirty="0">
                <a:solidFill>
                  <a:srgbClr val="002060"/>
                </a:solidFill>
                <a:latin typeface="Calibri (Headings)"/>
              </a:rPr>
              <a:t>Functional Parts </a:t>
            </a:r>
          </a:p>
        </p:txBody>
      </p:sp>
      <p:sp>
        <p:nvSpPr>
          <p:cNvPr id="21507" name="Rectangle 3"/>
          <p:cNvSpPr>
            <a:spLocks noGrp="1" noChangeArrowheads="1"/>
          </p:cNvSpPr>
          <p:nvPr>
            <p:ph type="body" idx="1"/>
          </p:nvPr>
        </p:nvSpPr>
        <p:spPr>
          <a:xfrm>
            <a:off x="457200" y="1295400"/>
            <a:ext cx="7467600" cy="4873752"/>
          </a:xfrm>
        </p:spPr>
        <p:txBody>
          <a:bodyPr>
            <a:normAutofit/>
          </a:bodyPr>
          <a:lstStyle/>
          <a:p>
            <a:pPr marL="609600" indent="-609600">
              <a:buClr>
                <a:srgbClr val="002060"/>
              </a:buClr>
              <a:buSzPct val="100000"/>
              <a:buFontTx/>
              <a:buAutoNum type="arabicPeriod"/>
            </a:pPr>
            <a:r>
              <a:rPr lang="en-US" sz="3200" b="1" dirty="0">
                <a:solidFill>
                  <a:srgbClr val="002060"/>
                </a:solidFill>
                <a:latin typeface="Calibri (Body)"/>
              </a:rPr>
              <a:t>Address unit (AU)</a:t>
            </a:r>
          </a:p>
          <a:p>
            <a:pPr marL="609600" indent="-609600">
              <a:buClr>
                <a:srgbClr val="002060"/>
              </a:buClr>
              <a:buSzPct val="100000"/>
              <a:buFontTx/>
              <a:buAutoNum type="arabicPeriod"/>
            </a:pPr>
            <a:endParaRPr lang="en-US" sz="3200" b="1" dirty="0">
              <a:solidFill>
                <a:srgbClr val="002060"/>
              </a:solidFill>
              <a:latin typeface="Calibri (Body)"/>
            </a:endParaRPr>
          </a:p>
          <a:p>
            <a:pPr marL="609600" indent="-609600">
              <a:buClr>
                <a:srgbClr val="002060"/>
              </a:buClr>
              <a:buSzPct val="100000"/>
              <a:buFontTx/>
              <a:buAutoNum type="arabicPeriod"/>
            </a:pPr>
            <a:r>
              <a:rPr lang="en-US" sz="3200" b="1" dirty="0">
                <a:solidFill>
                  <a:srgbClr val="002060"/>
                </a:solidFill>
                <a:latin typeface="Calibri (Body)"/>
              </a:rPr>
              <a:t>Bus unit (BU)</a:t>
            </a:r>
          </a:p>
          <a:p>
            <a:pPr marL="609600" indent="-609600">
              <a:buClr>
                <a:srgbClr val="002060"/>
              </a:buClr>
              <a:buSzPct val="100000"/>
              <a:buFontTx/>
              <a:buAutoNum type="arabicPeriod"/>
            </a:pPr>
            <a:endParaRPr lang="en-US" sz="3200" b="1" dirty="0">
              <a:solidFill>
                <a:srgbClr val="002060"/>
              </a:solidFill>
              <a:latin typeface="Calibri (Body)"/>
            </a:endParaRPr>
          </a:p>
          <a:p>
            <a:pPr marL="609600" indent="-609600">
              <a:buClr>
                <a:srgbClr val="002060"/>
              </a:buClr>
              <a:buSzPct val="100000"/>
              <a:buFontTx/>
              <a:buAutoNum type="arabicPeriod"/>
            </a:pPr>
            <a:r>
              <a:rPr lang="en-US" sz="3200" b="1" dirty="0" smtClean="0">
                <a:solidFill>
                  <a:srgbClr val="002060"/>
                </a:solidFill>
                <a:latin typeface="Calibri (Body)"/>
              </a:rPr>
              <a:t>Instruction unit (IU)</a:t>
            </a:r>
            <a:endParaRPr lang="en-US" sz="3200" b="1" dirty="0">
              <a:solidFill>
                <a:srgbClr val="002060"/>
              </a:solidFill>
              <a:latin typeface="Calibri (Body)"/>
            </a:endParaRPr>
          </a:p>
          <a:p>
            <a:pPr marL="609600" indent="-609600">
              <a:buClr>
                <a:srgbClr val="002060"/>
              </a:buClr>
              <a:buSzPct val="100000"/>
              <a:buFontTx/>
              <a:buAutoNum type="arabicPeriod"/>
            </a:pPr>
            <a:endParaRPr lang="en-US" sz="3200" b="1" dirty="0">
              <a:solidFill>
                <a:srgbClr val="002060"/>
              </a:solidFill>
              <a:latin typeface="Calibri (Body)"/>
            </a:endParaRPr>
          </a:p>
          <a:p>
            <a:pPr marL="609600" indent="-609600">
              <a:buClr>
                <a:srgbClr val="002060"/>
              </a:buClr>
              <a:buSzPct val="100000"/>
              <a:buFontTx/>
              <a:buAutoNum type="arabicPeriod"/>
            </a:pPr>
            <a:r>
              <a:rPr lang="en-US" sz="3200" b="1" dirty="0">
                <a:solidFill>
                  <a:srgbClr val="002060"/>
                </a:solidFill>
                <a:latin typeface="Calibri (Body)"/>
              </a:rPr>
              <a:t>Execution </a:t>
            </a:r>
            <a:r>
              <a:rPr lang="en-US" sz="3200" b="1" dirty="0" smtClean="0">
                <a:solidFill>
                  <a:srgbClr val="002060"/>
                </a:solidFill>
                <a:latin typeface="Calibri (Body)"/>
              </a:rPr>
              <a:t>unit (EU)</a:t>
            </a:r>
          </a:p>
          <a:p>
            <a:pPr marL="609600" indent="-609600">
              <a:buClr>
                <a:srgbClr val="002060"/>
              </a:buClr>
              <a:buSzPct val="100000"/>
              <a:buFontTx/>
              <a:buAutoNum type="arabicPeriod"/>
            </a:pPr>
            <a:endParaRPr lang="en-US" sz="3200" b="1" dirty="0" smtClean="0">
              <a:solidFill>
                <a:srgbClr val="002060"/>
              </a:solidFill>
              <a:latin typeface="Calibri (Body)"/>
            </a:endParaRPr>
          </a:p>
          <a:p>
            <a:pPr marL="609600" indent="-609600">
              <a:buClr>
                <a:srgbClr val="002060"/>
              </a:buClr>
              <a:buSzPct val="100000"/>
              <a:buFontTx/>
              <a:buAutoNum type="arabicPeriod"/>
            </a:pPr>
            <a:endParaRPr lang="en-US" sz="3200" b="1" dirty="0" smtClean="0">
              <a:solidFill>
                <a:srgbClr val="002060"/>
              </a:solidFill>
              <a:latin typeface="Calibri (Body)"/>
            </a:endParaRPr>
          </a:p>
          <a:p>
            <a:pPr marL="609600" indent="-609600">
              <a:buClr>
                <a:srgbClr val="002060"/>
              </a:buClr>
              <a:buSzPct val="100000"/>
              <a:buFontTx/>
              <a:buAutoNum type="arabicPeriod"/>
            </a:pPr>
            <a:endParaRPr lang="en-US" sz="3200" b="1" dirty="0" smtClean="0">
              <a:solidFill>
                <a:srgbClr val="002060"/>
              </a:solidFill>
              <a:latin typeface="Calibri (Body)"/>
            </a:endParaRPr>
          </a:p>
          <a:p>
            <a:pPr marL="609600" indent="-609600">
              <a:buClr>
                <a:srgbClr val="002060"/>
              </a:buClr>
              <a:buSzPct val="100000"/>
              <a:buFontTx/>
              <a:buAutoNum type="arabicPeriod"/>
            </a:pPr>
            <a:endParaRPr lang="en-US" sz="3200" b="1" dirty="0">
              <a:solidFill>
                <a:srgbClr val="002060"/>
              </a:solidFill>
              <a:latin typeface="Calibri (Body)"/>
            </a:endParaRPr>
          </a:p>
          <a:p>
            <a:pPr marL="609600" indent="-609600">
              <a:buClr>
                <a:srgbClr val="002060"/>
              </a:buClr>
              <a:buSzPct val="100000"/>
              <a:buFontTx/>
              <a:buAutoNum type="arabicPeriod"/>
            </a:pPr>
            <a:endParaRPr lang="en-US" sz="3200" b="1" dirty="0">
              <a:solidFill>
                <a:srgbClr val="002060"/>
              </a:solidFill>
              <a:latin typeface="Calibri (Body)"/>
            </a:endParaRPr>
          </a:p>
        </p:txBody>
      </p:sp>
      <p:sp>
        <p:nvSpPr>
          <p:cNvPr id="2" name="Slide Number Placeholder 1"/>
          <p:cNvSpPr>
            <a:spLocks noGrp="1"/>
          </p:cNvSpPr>
          <p:nvPr>
            <p:ph type="sldNum" sz="quarter" idx="15"/>
          </p:nvPr>
        </p:nvSpPr>
        <p:spPr/>
        <p:txBody>
          <a:bodyPr/>
          <a:lstStyle/>
          <a:p>
            <a:fld id="{B6F15528-21DE-4FAA-801E-634DDDAF4B2B}" type="slidenum">
              <a:rPr lang="en-US" smtClean="0"/>
              <a:pPr/>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3"/>
          <p:cNvSpPr>
            <a:spLocks noGrp="1" noChangeArrowheads="1"/>
          </p:cNvSpPr>
          <p:nvPr>
            <p:ph type="body" idx="1"/>
          </p:nvPr>
        </p:nvSpPr>
        <p:spPr>
          <a:xfrm>
            <a:off x="457200" y="304800"/>
            <a:ext cx="8229600" cy="6248400"/>
          </a:xfrm>
        </p:spPr>
        <p:txBody>
          <a:bodyPr>
            <a:normAutofit lnSpcReduction="10000"/>
          </a:bodyPr>
          <a:lstStyle/>
          <a:p>
            <a:pPr marL="609600" indent="-609600">
              <a:lnSpc>
                <a:spcPct val="90000"/>
              </a:lnSpc>
              <a:buClr>
                <a:srgbClr val="002060"/>
              </a:buClr>
              <a:buSzPct val="100000"/>
              <a:buFontTx/>
              <a:buAutoNum type="arabicPeriod"/>
            </a:pPr>
            <a:r>
              <a:rPr lang="en-US" sz="2800" b="1" dirty="0">
                <a:solidFill>
                  <a:srgbClr val="002060"/>
                </a:solidFill>
                <a:latin typeface="Calibri (Body)"/>
              </a:rPr>
              <a:t>Address Unit</a:t>
            </a:r>
          </a:p>
          <a:p>
            <a:pPr marL="1752600" lvl="3" indent="-381000" algn="just">
              <a:lnSpc>
                <a:spcPct val="90000"/>
              </a:lnSpc>
              <a:buClr>
                <a:srgbClr val="002060"/>
              </a:buClr>
              <a:buSzPct val="80000"/>
              <a:buFont typeface="Wingdings" pitchFamily="2" charset="2"/>
              <a:buChar char="Ø"/>
            </a:pPr>
            <a:r>
              <a:rPr lang="en-US" sz="2200" dirty="0">
                <a:solidFill>
                  <a:srgbClr val="002060"/>
                </a:solidFill>
                <a:latin typeface="Calibri (Body)"/>
              </a:rPr>
              <a:t>Calculate the physical addresses of the instruction and data that the CPU want to </a:t>
            </a:r>
            <a:r>
              <a:rPr lang="en-US" sz="2200" dirty="0" smtClean="0">
                <a:solidFill>
                  <a:srgbClr val="002060"/>
                </a:solidFill>
                <a:latin typeface="Calibri (Body)"/>
              </a:rPr>
              <a:t>access.</a:t>
            </a:r>
            <a:endParaRPr lang="en-US" sz="2200" dirty="0">
              <a:solidFill>
                <a:srgbClr val="002060"/>
              </a:solidFill>
              <a:latin typeface="Calibri (Body)"/>
            </a:endParaRPr>
          </a:p>
          <a:p>
            <a:pPr marL="1752600" lvl="3" indent="-381000" algn="just">
              <a:lnSpc>
                <a:spcPct val="90000"/>
              </a:lnSpc>
              <a:buClr>
                <a:srgbClr val="002060"/>
              </a:buClr>
              <a:buSzPct val="80000"/>
              <a:buFont typeface="Wingdings" pitchFamily="2" charset="2"/>
              <a:buChar char="Ø"/>
            </a:pPr>
            <a:r>
              <a:rPr lang="en-US" sz="2200" dirty="0">
                <a:solidFill>
                  <a:srgbClr val="002060"/>
                </a:solidFill>
                <a:latin typeface="Calibri (Body)"/>
              </a:rPr>
              <a:t>Address lines derived by this unit may be used to address different peripherals. </a:t>
            </a:r>
          </a:p>
          <a:p>
            <a:pPr marL="1752600" lvl="3" indent="-381000" algn="just">
              <a:lnSpc>
                <a:spcPct val="90000"/>
              </a:lnSpc>
              <a:buClr>
                <a:srgbClr val="002060"/>
              </a:buClr>
              <a:buSzPct val="80000"/>
              <a:buFont typeface="Wingdings" pitchFamily="2" charset="2"/>
              <a:buChar char="Ø"/>
            </a:pPr>
            <a:r>
              <a:rPr lang="en-US" sz="2200" dirty="0">
                <a:solidFill>
                  <a:srgbClr val="002060"/>
                </a:solidFill>
                <a:latin typeface="Calibri (Body)"/>
              </a:rPr>
              <a:t>Physical address computed by the address unit is handed over to the BUS unit. </a:t>
            </a:r>
          </a:p>
          <a:p>
            <a:pPr marL="609600" indent="-609600" algn="just">
              <a:lnSpc>
                <a:spcPct val="90000"/>
              </a:lnSpc>
              <a:buClr>
                <a:srgbClr val="002060"/>
              </a:buClr>
              <a:buSzPct val="100000"/>
              <a:buFontTx/>
              <a:buAutoNum type="arabicPeriod"/>
            </a:pPr>
            <a:r>
              <a:rPr lang="en-US" sz="2800" b="1" dirty="0">
                <a:solidFill>
                  <a:srgbClr val="002060"/>
                </a:solidFill>
                <a:latin typeface="Calibri (Body)"/>
              </a:rPr>
              <a:t>Bus Unit</a:t>
            </a:r>
          </a:p>
          <a:p>
            <a:pPr marL="1752600" lvl="3" indent="-381000" algn="just">
              <a:lnSpc>
                <a:spcPct val="90000"/>
              </a:lnSpc>
              <a:buClr>
                <a:srgbClr val="002060"/>
              </a:buClr>
              <a:buSzPct val="80000"/>
              <a:buFont typeface="Wingdings" pitchFamily="2" charset="2"/>
              <a:buChar char="Ø"/>
            </a:pPr>
            <a:r>
              <a:rPr lang="en-US" sz="2200" dirty="0">
                <a:solidFill>
                  <a:srgbClr val="002060"/>
                </a:solidFill>
                <a:latin typeface="Calibri (Body)"/>
              </a:rPr>
              <a:t>Transmit the physical address over address bus A</a:t>
            </a:r>
            <a:r>
              <a:rPr lang="en-US" sz="2200" baseline="-25000" dirty="0">
                <a:solidFill>
                  <a:srgbClr val="002060"/>
                </a:solidFill>
                <a:latin typeface="Calibri (Body)"/>
              </a:rPr>
              <a:t>0</a:t>
            </a:r>
            <a:r>
              <a:rPr lang="en-US" sz="2200" dirty="0">
                <a:solidFill>
                  <a:srgbClr val="002060"/>
                </a:solidFill>
                <a:latin typeface="Calibri (Body)"/>
              </a:rPr>
              <a:t> – A</a:t>
            </a:r>
            <a:r>
              <a:rPr lang="en-US" sz="2200" baseline="-25000" dirty="0">
                <a:solidFill>
                  <a:srgbClr val="002060"/>
                </a:solidFill>
                <a:latin typeface="Calibri (Body)"/>
              </a:rPr>
              <a:t>23.</a:t>
            </a:r>
            <a:endParaRPr lang="en-US" sz="2200" dirty="0">
              <a:solidFill>
                <a:srgbClr val="002060"/>
              </a:solidFill>
              <a:latin typeface="Calibri (Body)"/>
            </a:endParaRPr>
          </a:p>
          <a:p>
            <a:pPr marL="1752600" lvl="3" indent="-381000" algn="just">
              <a:lnSpc>
                <a:spcPct val="90000"/>
              </a:lnSpc>
              <a:buClr>
                <a:srgbClr val="002060"/>
              </a:buClr>
              <a:buSzPct val="80000"/>
              <a:buFont typeface="Wingdings" pitchFamily="2" charset="2"/>
              <a:buChar char="Ø"/>
            </a:pPr>
            <a:r>
              <a:rPr lang="en-US" sz="2200" i="1" dirty="0">
                <a:solidFill>
                  <a:srgbClr val="002060"/>
                </a:solidFill>
                <a:latin typeface="Calibri (Body)"/>
              </a:rPr>
              <a:t>Instruction Pipelining.</a:t>
            </a:r>
          </a:p>
          <a:p>
            <a:pPr marL="1752600" lvl="3" indent="-381000" algn="just">
              <a:lnSpc>
                <a:spcPct val="90000"/>
              </a:lnSpc>
              <a:buClr>
                <a:srgbClr val="002060"/>
              </a:buClr>
              <a:buSzPct val="80000"/>
              <a:buFont typeface="Wingdings" pitchFamily="2" charset="2"/>
              <a:buChar char="Ø"/>
            </a:pPr>
            <a:r>
              <a:rPr lang="en-US" sz="2200" dirty="0" err="1">
                <a:solidFill>
                  <a:srgbClr val="002060"/>
                </a:solidFill>
                <a:latin typeface="Calibri (Body)"/>
              </a:rPr>
              <a:t>Prefetcher</a:t>
            </a:r>
            <a:r>
              <a:rPr lang="en-US" sz="2200" dirty="0">
                <a:solidFill>
                  <a:srgbClr val="002060"/>
                </a:solidFill>
                <a:latin typeface="Calibri (Body)"/>
              </a:rPr>
              <a:t> module in the bus unit performs this task of </a:t>
            </a:r>
            <a:r>
              <a:rPr lang="en-US" sz="2200" dirty="0" err="1">
                <a:solidFill>
                  <a:srgbClr val="002060"/>
                </a:solidFill>
                <a:latin typeface="Calibri (Body)"/>
              </a:rPr>
              <a:t>prefetching</a:t>
            </a:r>
            <a:r>
              <a:rPr lang="en-US" sz="2200" dirty="0">
                <a:solidFill>
                  <a:srgbClr val="002060"/>
                </a:solidFill>
                <a:latin typeface="Calibri (Body)"/>
              </a:rPr>
              <a:t>.  </a:t>
            </a:r>
          </a:p>
          <a:p>
            <a:pPr marL="1752600" lvl="3" indent="-381000" algn="just">
              <a:lnSpc>
                <a:spcPct val="90000"/>
              </a:lnSpc>
              <a:buClr>
                <a:srgbClr val="002060"/>
              </a:buClr>
              <a:buSzPct val="80000"/>
              <a:buFont typeface="Wingdings" pitchFamily="2" charset="2"/>
              <a:buChar char="Ø"/>
            </a:pPr>
            <a:r>
              <a:rPr lang="en-US" sz="2200" dirty="0">
                <a:solidFill>
                  <a:srgbClr val="002060"/>
                </a:solidFill>
                <a:latin typeface="Calibri (Body)"/>
              </a:rPr>
              <a:t>Bus controller controls the </a:t>
            </a:r>
            <a:r>
              <a:rPr lang="en-US" sz="2200" dirty="0" err="1">
                <a:solidFill>
                  <a:srgbClr val="002060"/>
                </a:solidFill>
                <a:latin typeface="Calibri (Body)"/>
              </a:rPr>
              <a:t>prefetcher</a:t>
            </a:r>
            <a:r>
              <a:rPr lang="en-US" sz="2200" dirty="0">
                <a:solidFill>
                  <a:srgbClr val="002060"/>
                </a:solidFill>
                <a:latin typeface="Calibri (Body)"/>
              </a:rPr>
              <a:t> module. </a:t>
            </a:r>
            <a:endParaRPr lang="en-US" sz="2200" baseline="-25000" dirty="0">
              <a:solidFill>
                <a:srgbClr val="002060"/>
              </a:solidFill>
              <a:latin typeface="Calibri (Body)"/>
            </a:endParaRPr>
          </a:p>
          <a:p>
            <a:pPr marL="1752600" lvl="3" indent="-381000" algn="just">
              <a:lnSpc>
                <a:spcPct val="90000"/>
              </a:lnSpc>
              <a:buClr>
                <a:srgbClr val="002060"/>
              </a:buClr>
              <a:buSzPct val="80000"/>
              <a:buFont typeface="Wingdings" pitchFamily="2" charset="2"/>
              <a:buChar char="Ø"/>
            </a:pPr>
            <a:r>
              <a:rPr lang="en-US" sz="2200" dirty="0">
                <a:solidFill>
                  <a:srgbClr val="002060"/>
                </a:solidFill>
                <a:latin typeface="Calibri (Body)"/>
              </a:rPr>
              <a:t>Fetched instructions are arranged in a 6 – byte </a:t>
            </a:r>
            <a:r>
              <a:rPr lang="en-US" sz="2200" dirty="0" err="1">
                <a:solidFill>
                  <a:srgbClr val="002060"/>
                </a:solidFill>
                <a:latin typeface="Calibri (Body)"/>
              </a:rPr>
              <a:t>prefetch</a:t>
            </a:r>
            <a:r>
              <a:rPr lang="en-US" sz="2200" dirty="0">
                <a:solidFill>
                  <a:srgbClr val="002060"/>
                </a:solidFill>
                <a:latin typeface="Calibri (Body)"/>
              </a:rPr>
              <a:t> queue.</a:t>
            </a:r>
          </a:p>
          <a:p>
            <a:pPr marL="1752600" lvl="3" indent="-381000" algn="just">
              <a:lnSpc>
                <a:spcPct val="90000"/>
              </a:lnSpc>
              <a:buClr>
                <a:srgbClr val="002060"/>
              </a:buClr>
              <a:buSzPct val="80000"/>
              <a:buFont typeface="Wingdings" pitchFamily="2" charset="2"/>
              <a:buChar char="Ø"/>
            </a:pPr>
            <a:r>
              <a:rPr lang="en-US" sz="2200" dirty="0">
                <a:solidFill>
                  <a:srgbClr val="002060"/>
                </a:solidFill>
                <a:latin typeface="Calibri (Body)"/>
              </a:rPr>
              <a:t>Processor Extension Interface Module – Take care of communication b/w CPU and a coprocessor</a:t>
            </a:r>
            <a:r>
              <a:rPr lang="en-US" dirty="0"/>
              <a:t>.</a:t>
            </a:r>
            <a:endParaRPr lang="en-US" dirty="0">
              <a:solidFill>
                <a:srgbClr val="FF00FF"/>
              </a:solidFill>
            </a:endParaRPr>
          </a:p>
        </p:txBody>
      </p:sp>
      <p:sp>
        <p:nvSpPr>
          <p:cNvPr id="2" name="Slide Number Placeholder 1"/>
          <p:cNvSpPr>
            <a:spLocks noGrp="1"/>
          </p:cNvSpPr>
          <p:nvPr>
            <p:ph type="sldNum" sz="quarter" idx="15"/>
          </p:nvPr>
        </p:nvSpPr>
        <p:spPr/>
        <p:txBody>
          <a:bodyPr/>
          <a:lstStyle/>
          <a:p>
            <a:fld id="{B6F15528-21DE-4FAA-801E-634DDDAF4B2B}" type="slidenum">
              <a:rPr lang="en-US" smtClean="0"/>
              <a:pPr/>
              <a:t>8</a:t>
            </a:fld>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3"/>
          <p:cNvSpPr>
            <a:spLocks noGrp="1" noChangeArrowheads="1"/>
          </p:cNvSpPr>
          <p:nvPr>
            <p:ph type="body" idx="1"/>
          </p:nvPr>
        </p:nvSpPr>
        <p:spPr>
          <a:xfrm>
            <a:off x="457200" y="228600"/>
            <a:ext cx="8229600" cy="6324600"/>
          </a:xfrm>
        </p:spPr>
        <p:txBody>
          <a:bodyPr/>
          <a:lstStyle/>
          <a:p>
            <a:pPr>
              <a:buFontTx/>
              <a:buNone/>
            </a:pPr>
            <a:r>
              <a:rPr lang="en-US" sz="2800" b="1" dirty="0">
                <a:solidFill>
                  <a:srgbClr val="002060"/>
                </a:solidFill>
                <a:latin typeface="Calibri (Body)"/>
              </a:rPr>
              <a:t>3. Instruction Unit </a:t>
            </a:r>
          </a:p>
          <a:p>
            <a:pPr lvl="3" algn="just">
              <a:buClr>
                <a:srgbClr val="002060"/>
              </a:buClr>
              <a:buSzPct val="80000"/>
              <a:buFont typeface="Wingdings" pitchFamily="2" charset="2"/>
              <a:buChar char="Ø"/>
            </a:pPr>
            <a:r>
              <a:rPr lang="en-US" sz="2200" dirty="0">
                <a:solidFill>
                  <a:srgbClr val="002060"/>
                </a:solidFill>
                <a:latin typeface="Calibri (Body)"/>
              </a:rPr>
              <a:t>Receive arranged instructions from 6 byte </a:t>
            </a:r>
            <a:r>
              <a:rPr lang="en-US" sz="2200" dirty="0" err="1">
                <a:solidFill>
                  <a:srgbClr val="002060"/>
                </a:solidFill>
                <a:latin typeface="Calibri (Body)"/>
              </a:rPr>
              <a:t>prefetch</a:t>
            </a:r>
            <a:r>
              <a:rPr lang="en-US" sz="2200" dirty="0">
                <a:solidFill>
                  <a:srgbClr val="002060"/>
                </a:solidFill>
                <a:latin typeface="Calibri (Body)"/>
              </a:rPr>
              <a:t> queue. </a:t>
            </a:r>
          </a:p>
          <a:p>
            <a:pPr lvl="3" algn="just">
              <a:buClr>
                <a:srgbClr val="002060"/>
              </a:buClr>
              <a:buSzPct val="80000"/>
              <a:buFont typeface="Wingdings" pitchFamily="2" charset="2"/>
              <a:buChar char="Ø"/>
            </a:pPr>
            <a:r>
              <a:rPr lang="en-US" sz="2200" dirty="0">
                <a:solidFill>
                  <a:srgbClr val="002060"/>
                </a:solidFill>
                <a:latin typeface="Calibri (Body)"/>
              </a:rPr>
              <a:t>Instruction decoder decodes the instruction one by one  and are latched onto a decoded instruction queue. </a:t>
            </a:r>
          </a:p>
          <a:p>
            <a:pPr lvl="3" algn="just">
              <a:buClr>
                <a:srgbClr val="002060"/>
              </a:buClr>
              <a:buSzPct val="80000"/>
              <a:buFont typeface="Wingdings" pitchFamily="2" charset="2"/>
              <a:buChar char="Ø"/>
            </a:pPr>
            <a:r>
              <a:rPr lang="en-US" sz="2200" dirty="0" smtClean="0">
                <a:solidFill>
                  <a:srgbClr val="002060"/>
                </a:solidFill>
                <a:latin typeface="Calibri (Body)"/>
              </a:rPr>
              <a:t>Output </a:t>
            </a:r>
            <a:r>
              <a:rPr lang="en-US" sz="2200" dirty="0">
                <a:solidFill>
                  <a:srgbClr val="002060"/>
                </a:solidFill>
                <a:latin typeface="Calibri (Body)"/>
              </a:rPr>
              <a:t>of the decoding circuit drives a control circuit in the Execution unit.</a:t>
            </a:r>
          </a:p>
          <a:p>
            <a:pPr lvl="3" algn="just"/>
            <a:endParaRPr lang="en-US" dirty="0"/>
          </a:p>
          <a:p>
            <a:pPr algn="just">
              <a:buFontTx/>
              <a:buNone/>
            </a:pPr>
            <a:r>
              <a:rPr lang="en-US" sz="2800" b="1" dirty="0">
                <a:solidFill>
                  <a:srgbClr val="002060"/>
                </a:solidFill>
                <a:latin typeface="Calibri (Body)"/>
              </a:rPr>
              <a:t>4. Execution unit</a:t>
            </a:r>
          </a:p>
          <a:p>
            <a:pPr lvl="3" algn="just">
              <a:buClr>
                <a:srgbClr val="002060"/>
              </a:buClr>
              <a:buSzPct val="80000"/>
              <a:buFont typeface="Wingdings" pitchFamily="2" charset="2"/>
              <a:buChar char="Ø"/>
            </a:pPr>
            <a:r>
              <a:rPr lang="en-US" sz="2200" dirty="0">
                <a:solidFill>
                  <a:srgbClr val="002060"/>
                </a:solidFill>
                <a:latin typeface="Calibri (Body)"/>
              </a:rPr>
              <a:t>Control unit is responsible for executing the instructions received from the decoded instruction queue. </a:t>
            </a:r>
          </a:p>
          <a:p>
            <a:pPr lvl="3" algn="just">
              <a:buClr>
                <a:srgbClr val="002060"/>
              </a:buClr>
              <a:buSzPct val="80000"/>
              <a:buFont typeface="Wingdings" pitchFamily="2" charset="2"/>
              <a:buChar char="Ø"/>
            </a:pPr>
            <a:r>
              <a:rPr lang="en-US" sz="2200" dirty="0">
                <a:solidFill>
                  <a:srgbClr val="002060"/>
                </a:solidFill>
                <a:latin typeface="Calibri (Body)"/>
              </a:rPr>
              <a:t>Contains Register Bank.</a:t>
            </a:r>
          </a:p>
          <a:p>
            <a:pPr lvl="3" algn="just">
              <a:buClr>
                <a:srgbClr val="002060"/>
              </a:buClr>
              <a:buSzPct val="80000"/>
              <a:buFont typeface="Wingdings" pitchFamily="2" charset="2"/>
              <a:buChar char="Ø"/>
            </a:pPr>
            <a:r>
              <a:rPr lang="en-US" sz="2200" dirty="0">
                <a:solidFill>
                  <a:srgbClr val="002060"/>
                </a:solidFill>
                <a:latin typeface="Calibri (Body)"/>
              </a:rPr>
              <a:t>ALU is the heart of execution unit.</a:t>
            </a:r>
          </a:p>
          <a:p>
            <a:pPr lvl="3" algn="just">
              <a:buClr>
                <a:srgbClr val="002060"/>
              </a:buClr>
              <a:buSzPct val="80000"/>
              <a:buFont typeface="Wingdings" pitchFamily="2" charset="2"/>
              <a:buChar char="Ø"/>
            </a:pPr>
            <a:r>
              <a:rPr lang="en-US" sz="2200" dirty="0">
                <a:solidFill>
                  <a:srgbClr val="002060"/>
                </a:solidFill>
                <a:latin typeface="Calibri (Body)"/>
              </a:rPr>
              <a:t>After execution ALU sends the result either over data bus or back to the register bank.      </a:t>
            </a:r>
          </a:p>
        </p:txBody>
      </p:sp>
      <p:sp>
        <p:nvSpPr>
          <p:cNvPr id="2" name="Slide Number Placeholder 1"/>
          <p:cNvSpPr>
            <a:spLocks noGrp="1"/>
          </p:cNvSpPr>
          <p:nvPr>
            <p:ph type="sldNum" sz="quarter" idx="15"/>
          </p:nvPr>
        </p:nvSpPr>
        <p:spPr/>
        <p:txBody>
          <a:bodyPr/>
          <a:lstStyle/>
          <a:p>
            <a:fld id="{B6F15528-21DE-4FAA-801E-634DDDAF4B2B}" type="slidenum">
              <a:rPr lang="en-US" smtClean="0"/>
              <a:pPr/>
              <a:t>9</a:t>
            </a:fld>
            <a:endParaRPr lang="en-US"/>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Oriel</Template>
  <TotalTime>1462</TotalTime>
  <Words>1816</Words>
  <Application>Microsoft Office PowerPoint</Application>
  <PresentationFormat>On-screen Show (4:3)</PresentationFormat>
  <Paragraphs>207</Paragraphs>
  <Slides>27</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Arial</vt:lpstr>
      <vt:lpstr>Calibri</vt:lpstr>
      <vt:lpstr>Calibri (Body)</vt:lpstr>
      <vt:lpstr>Calibri (Headings)</vt:lpstr>
      <vt:lpstr>Century Schoolbook</vt:lpstr>
      <vt:lpstr>Wingdings</vt:lpstr>
      <vt:lpstr>Wingdings 2</vt:lpstr>
      <vt:lpstr>Oriel</vt:lpstr>
      <vt:lpstr>80286 Microprocessor</vt:lpstr>
      <vt:lpstr>Introduction</vt:lpstr>
      <vt:lpstr>Intel family of microprocessor, bus and memory sizes </vt:lpstr>
      <vt:lpstr>Salient features of 80286</vt:lpstr>
      <vt:lpstr>PowerPoint Presentation</vt:lpstr>
      <vt:lpstr>PowerPoint Presentation</vt:lpstr>
      <vt:lpstr>Functional Parts </vt:lpstr>
      <vt:lpstr>PowerPoint Presentation</vt:lpstr>
      <vt:lpstr>PowerPoint Presentation</vt:lpstr>
      <vt:lpstr>PowerPoint Presentation</vt:lpstr>
      <vt:lpstr>Operating Modes</vt:lpstr>
      <vt:lpstr>Real address mode</vt:lpstr>
      <vt:lpstr>Protected address mode</vt:lpstr>
      <vt:lpstr>80286 pins</vt:lpstr>
      <vt:lpstr>80286 pins</vt:lpstr>
      <vt:lpstr>80286 pins</vt:lpstr>
      <vt:lpstr>80286 pins</vt:lpstr>
      <vt:lpstr>80286 pins</vt:lpstr>
      <vt:lpstr>80286 real address mode operation</vt:lpstr>
      <vt:lpstr>80286 interrupt </vt:lpstr>
      <vt:lpstr>80286 protected mode operation</vt:lpstr>
      <vt:lpstr>MSW (Machine Status Word)</vt:lpstr>
      <vt:lpstr>80286 protected mode operation</vt:lpstr>
      <vt:lpstr>80286 protected mode operation</vt:lpstr>
      <vt:lpstr>80286 protected mode operation</vt:lpstr>
      <vt:lpstr>Limitation of 80286</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80286,80386,80486</dc:title>
  <dc:creator>cse</dc:creator>
  <cp:lastModifiedBy>Microsoft account</cp:lastModifiedBy>
  <cp:revision>341</cp:revision>
  <dcterms:created xsi:type="dcterms:W3CDTF">2006-08-16T00:00:00Z</dcterms:created>
  <dcterms:modified xsi:type="dcterms:W3CDTF">2023-11-05T17:25:00Z</dcterms:modified>
</cp:coreProperties>
</file>