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1ZZequXEHRbvPwrPVEZ8GlJBn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6CAD70-4684-4F76-938E-26518990615B}">
  <a:tblStyle styleId="{BE6CAD70-4684-4F76-938E-26518990615B}"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127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8"/>
          <p:cNvSpPr/>
          <p:nvPr>
            <p:ph idx="2" type="pic"/>
          </p:nvPr>
        </p:nvSpPr>
        <p:spPr>
          <a:xfrm>
            <a:off x="5183188" y="987425"/>
            <a:ext cx="6172200" cy="4873625"/>
          </a:xfrm>
          <a:prstGeom prst="rect">
            <a:avLst/>
          </a:prstGeom>
          <a:noFill/>
          <a:ln>
            <a:noFill/>
          </a:ln>
        </p:spPr>
      </p:sp>
      <p:sp>
        <p:nvSpPr>
          <p:cNvPr id="68" name="Google Shape;6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geeksforgeeks.org/arithmetic-instructions-8086-microprocessor/" TargetMode="External"/><Relationship Id="rId4" Type="http://schemas.openxmlformats.org/officeDocument/2006/relationships/hyperlink" Target="https://microcontrollerslab.com/8086-integer-arithmetic-instructions-assembly-language-programming/" TargetMode="External"/><Relationship Id="rId9" Type="http://schemas.openxmlformats.org/officeDocument/2006/relationships/hyperlink" Target="https://www.tutorialspoint.com/program-execution-transfer-instructions-in-8086-microprocessor" TargetMode="External"/><Relationship Id="rId5" Type="http://schemas.openxmlformats.org/officeDocument/2006/relationships/hyperlink" Target="https://microdigisoft.com/8086-integer-multiplication-instructions/#8-bit-multiplication" TargetMode="External"/><Relationship Id="rId6" Type="http://schemas.openxmlformats.org/officeDocument/2006/relationships/hyperlink" Target="https://microcontrollerslab.com/8086-integer-division-instructions-assembly-programming/" TargetMode="External"/><Relationship Id="rId7" Type="http://schemas.openxmlformats.org/officeDocument/2006/relationships/hyperlink" Target="https://www.geeksforgeeks.org/logical-instructions-8086-microprocessor/" TargetMode="External"/><Relationship Id="rId8" Type="http://schemas.openxmlformats.org/officeDocument/2006/relationships/hyperlink" Target="https://4beginner.com/8086-CMP-Instruction#:~:text=8086%20CMP%20Instruction%20Edit&amp;text=CMP%20is%20a%20logical%20instruction,cannot%20both%20be%20memory%20loc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8086 Instruction Set</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a:t>Md. Shahidul Salim</a:t>
            </a:r>
            <a:endParaRPr/>
          </a:p>
          <a:p>
            <a:pPr indent="0" lvl="0" marL="0" rtl="0" algn="ctr">
              <a:lnSpc>
                <a:spcPct val="90000"/>
              </a:lnSpc>
              <a:spcBef>
                <a:spcPts val="1000"/>
              </a:spcBef>
              <a:spcAft>
                <a:spcPts val="0"/>
              </a:spcAft>
              <a:buClr>
                <a:schemeClr val="dk1"/>
              </a:buClr>
              <a:buSzPts val="2400"/>
              <a:buNone/>
            </a:pPr>
            <a:r>
              <a:rPr lang="en-US"/>
              <a:t>Farhan Sadaf</a:t>
            </a:r>
            <a:endParaRPr/>
          </a:p>
        </p:txBody>
      </p:sp>
      <p:sp>
        <p:nvSpPr>
          <p:cNvPr id="90" name="Google Shape;9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 (Unsigned Multiplication)</a:t>
            </a:r>
            <a:endParaRPr/>
          </a:p>
        </p:txBody>
      </p:sp>
      <p:sp>
        <p:nvSpPr>
          <p:cNvPr id="157" name="Google Shape;157;p10"/>
          <p:cNvSpPr txBox="1"/>
          <p:nvPr>
            <p:ph idx="1" type="body"/>
          </p:nvPr>
        </p:nvSpPr>
        <p:spPr>
          <a:xfrm>
            <a:off x="838200" y="1768475"/>
            <a:ext cx="10039350" cy="39465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Handles unsigned data.</a:t>
            </a:r>
            <a:endParaRPr/>
          </a:p>
          <a:p>
            <a:pPr indent="-228600" lvl="0" marL="228600" rtl="0" algn="l">
              <a:lnSpc>
                <a:spcPct val="90000"/>
              </a:lnSpc>
              <a:spcBef>
                <a:spcPts val="1000"/>
              </a:spcBef>
              <a:spcAft>
                <a:spcPts val="0"/>
              </a:spcAft>
              <a:buClr>
                <a:schemeClr val="dk1"/>
              </a:buClr>
              <a:buSzPts val="2000"/>
              <a:buChar char="•"/>
            </a:pPr>
            <a:r>
              <a:rPr lang="en-US" sz="2000"/>
              <a:t>There are types of multiplication depending on the number of bits:</a:t>
            </a:r>
            <a:endParaRPr/>
          </a:p>
          <a:p>
            <a:pPr indent="0" lvl="0" marL="0" rtl="0" algn="l">
              <a:lnSpc>
                <a:spcPct val="90000"/>
              </a:lnSpc>
              <a:spcBef>
                <a:spcPts val="1000"/>
              </a:spcBef>
              <a:spcAft>
                <a:spcPts val="0"/>
              </a:spcAft>
              <a:buClr>
                <a:schemeClr val="dk1"/>
              </a:buClr>
              <a:buSzPts val="2000"/>
              <a:buNone/>
            </a:pPr>
            <a:r>
              <a:t/>
            </a:r>
            <a:endParaRPr sz="2000"/>
          </a:p>
          <a:p>
            <a:pPr indent="-457200" lvl="1" marL="914400" rtl="0" algn="l">
              <a:lnSpc>
                <a:spcPct val="90000"/>
              </a:lnSpc>
              <a:spcBef>
                <a:spcPts val="500"/>
              </a:spcBef>
              <a:spcAft>
                <a:spcPts val="0"/>
              </a:spcAft>
              <a:buClr>
                <a:schemeClr val="dk1"/>
              </a:buClr>
              <a:buSzPts val="2000"/>
              <a:buFont typeface="Calibri"/>
              <a:buAutoNum type="arabicPeriod"/>
            </a:pPr>
            <a:r>
              <a:rPr lang="en-US" sz="2000"/>
              <a:t>Byte with byte</a:t>
            </a:r>
            <a:endParaRPr/>
          </a:p>
          <a:p>
            <a:pPr indent="-457200" lvl="1" marL="914400" rtl="0" algn="l">
              <a:lnSpc>
                <a:spcPct val="90000"/>
              </a:lnSpc>
              <a:spcBef>
                <a:spcPts val="500"/>
              </a:spcBef>
              <a:spcAft>
                <a:spcPts val="0"/>
              </a:spcAft>
              <a:buClr>
                <a:schemeClr val="dk1"/>
              </a:buClr>
              <a:buSzPts val="2000"/>
              <a:buFont typeface="Calibri"/>
              <a:buAutoNum type="arabicPeriod"/>
            </a:pPr>
            <a:r>
              <a:rPr lang="en-US" sz="2000"/>
              <a:t>Word with Word</a:t>
            </a:r>
            <a:endParaRPr/>
          </a:p>
          <a:p>
            <a:pPr indent="-457200" lvl="1" marL="914400" rtl="0" algn="l">
              <a:lnSpc>
                <a:spcPct val="90000"/>
              </a:lnSpc>
              <a:spcBef>
                <a:spcPts val="500"/>
              </a:spcBef>
              <a:spcAft>
                <a:spcPts val="0"/>
              </a:spcAft>
              <a:buClr>
                <a:schemeClr val="dk1"/>
              </a:buClr>
              <a:buSzPts val="2000"/>
              <a:buFont typeface="Calibri"/>
              <a:buAutoNum type="arabicPeriod"/>
            </a:pPr>
            <a:r>
              <a:rPr lang="en-US" sz="2000"/>
              <a:t>Byte with word</a:t>
            </a:r>
            <a:endParaRPr/>
          </a:p>
        </p:txBody>
      </p:sp>
      <p:sp>
        <p:nvSpPr>
          <p:cNvPr id="158" name="Google Shape;15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59" name="Google Shape;159;p10"/>
          <p:cNvGraphicFramePr/>
          <p:nvPr/>
        </p:nvGraphicFramePr>
        <p:xfrm>
          <a:off x="828675" y="4319270"/>
          <a:ext cx="3000000" cy="3000000"/>
        </p:xfrm>
        <a:graphic>
          <a:graphicData uri="http://schemas.openxmlformats.org/drawingml/2006/table">
            <a:tbl>
              <a:tblPr bandRow="1" firstRow="1">
                <a:noFill/>
                <a:tableStyleId>{BE6CAD70-4684-4F76-938E-26518990615B}</a:tableStyleId>
              </a:tblPr>
              <a:tblGrid>
                <a:gridCol w="2305050"/>
                <a:gridCol w="2305050"/>
                <a:gridCol w="3276600"/>
                <a:gridCol w="2628900"/>
              </a:tblGrid>
              <a:tr h="370850">
                <a:tc>
                  <a:txBody>
                    <a:bodyPr/>
                    <a:lstStyle/>
                    <a:p>
                      <a:pPr indent="0" lvl="0" marL="0" marR="0" rtl="0" algn="ctr">
                        <a:spcBef>
                          <a:spcPts val="0"/>
                        </a:spcBef>
                        <a:spcAft>
                          <a:spcPts val="0"/>
                        </a:spcAft>
                        <a:buNone/>
                      </a:pPr>
                      <a:r>
                        <a:rPr b="1" lang="en-US" sz="2000" u="none" cap="none" strike="noStrike"/>
                        <a:t>OPCODE</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OPERAND</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EXPLANATION</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EXAMPLE</a:t>
                      </a:r>
                      <a:endParaRPr/>
                    </a:p>
                  </a:txBody>
                  <a:tcPr marT="76200" marB="76200" marR="76200" marL="76200" anchor="ctr"/>
                </a:tc>
              </a:tr>
              <a:tr h="370850">
                <a:tc>
                  <a:txBody>
                    <a:bodyPr/>
                    <a:lstStyle/>
                    <a:p>
                      <a:pPr indent="0" lvl="0" marL="0" marR="0" rtl="0" algn="ctr">
                        <a:spcBef>
                          <a:spcPts val="0"/>
                        </a:spcBef>
                        <a:spcAft>
                          <a:spcPts val="0"/>
                        </a:spcAft>
                        <a:buNone/>
                      </a:pPr>
                      <a:r>
                        <a:rPr b="0" lang="en-US" sz="1800" u="none" cap="none" strike="noStrike"/>
                        <a:t>MUL</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8-bit register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AX = AL * 8-bit reg.</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MUL BH</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MUL</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16-bit register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DX AX = AX * 16-bit reg.</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MUL CX</a:t>
                      </a:r>
                      <a:endParaRPr/>
                    </a:p>
                  </a:txBody>
                  <a:tcPr marT="133350" marB="133350" marR="95250" marL="9525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 (Example) Cont.</a:t>
            </a:r>
            <a:endParaRPr/>
          </a:p>
        </p:txBody>
      </p:sp>
      <p:sp>
        <p:nvSpPr>
          <p:cNvPr id="165" name="Google Shape;165;p11"/>
          <p:cNvSpPr txBox="1"/>
          <p:nvPr>
            <p:ph idx="1" type="body"/>
          </p:nvPr>
        </p:nvSpPr>
        <p:spPr>
          <a:xfrm>
            <a:off x="1571625" y="2111375"/>
            <a:ext cx="9991725" cy="984249"/>
          </a:xfrm>
          <a:prstGeom prst="rect">
            <a:avLst/>
          </a:prstGeom>
          <a:noFill/>
          <a:ln>
            <a:noFill/>
          </a:ln>
        </p:spPr>
        <p:txBody>
          <a:bodyPr anchorCtr="0" anchor="t" bIns="45700" lIns="91425" spcFirstLastPara="1" rIns="91425" wrap="square" tIns="45700">
            <a:normAutofit/>
          </a:bodyPr>
          <a:lstStyle/>
          <a:p>
            <a:pPr indent="0" lvl="0" marL="0" rtl="0" algn="l">
              <a:lnSpc>
                <a:spcPct val="50000"/>
              </a:lnSpc>
              <a:spcBef>
                <a:spcPts val="0"/>
              </a:spcBef>
              <a:spcAft>
                <a:spcPts val="0"/>
              </a:spcAft>
              <a:buClr>
                <a:srgbClr val="000000"/>
              </a:buClr>
              <a:buSzPts val="1800"/>
              <a:buNone/>
            </a:pPr>
            <a:r>
              <a:rPr b="0" i="0" lang="en-US" sz="1800">
                <a:solidFill>
                  <a:srgbClr val="000000"/>
                </a:solidFill>
                <a:latin typeface="Consolas"/>
                <a:ea typeface="Consolas"/>
                <a:cs typeface="Consolas"/>
                <a:sym typeface="Consolas"/>
              </a:rPr>
              <a:t>MOV AL, </a:t>
            </a:r>
            <a:r>
              <a:rPr b="0" i="0" lang="en-US" sz="1800">
                <a:latin typeface="Consolas"/>
                <a:ea typeface="Consolas"/>
                <a:cs typeface="Consolas"/>
                <a:sym typeface="Consolas"/>
              </a:rPr>
              <a:t>5</a:t>
            </a:r>
            <a:r>
              <a:rPr b="0" i="0" lang="en-US" sz="1800">
                <a:solidFill>
                  <a:srgbClr val="000000"/>
                </a:solidFill>
                <a:latin typeface="Consolas"/>
                <a:ea typeface="Consolas"/>
                <a:cs typeface="Consolas"/>
                <a:sym typeface="Consolas"/>
              </a:rPr>
              <a:t>H 	;a byte is moved to AL</a:t>
            </a:r>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MOV BL, </a:t>
            </a:r>
            <a:r>
              <a:rPr b="0" i="0" lang="en-US" sz="1800">
                <a:latin typeface="Consolas"/>
                <a:ea typeface="Consolas"/>
                <a:cs typeface="Consolas"/>
                <a:sym typeface="Consolas"/>
              </a:rPr>
              <a:t>10</a:t>
            </a:r>
            <a:r>
              <a:rPr b="0" i="0" lang="en-US" sz="1800">
                <a:solidFill>
                  <a:srgbClr val="000000"/>
                </a:solidFill>
                <a:latin typeface="Consolas"/>
                <a:ea typeface="Consolas"/>
                <a:cs typeface="Consolas"/>
                <a:sym typeface="Consolas"/>
              </a:rPr>
              <a:t>H 	;immediate data must be in BL register</a:t>
            </a:r>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MUL BL 		;AX = 0050h, CF = 0</a:t>
            </a:r>
            <a:endParaRPr sz="1800"/>
          </a:p>
        </p:txBody>
      </p:sp>
      <p:sp>
        <p:nvSpPr>
          <p:cNvPr id="166" name="Google Shape;16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p11"/>
          <p:cNvSpPr txBox="1"/>
          <p:nvPr/>
        </p:nvSpPr>
        <p:spPr>
          <a:xfrm>
            <a:off x="838199" y="1539875"/>
            <a:ext cx="3267076" cy="46672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00000"/>
              </a:buClr>
              <a:buSzPts val="2000"/>
              <a:buFont typeface="Arial"/>
              <a:buNone/>
            </a:pPr>
            <a:r>
              <a:rPr b="0" i="0" lang="en-US" sz="2000" u="none" cap="none" strike="noStrike">
                <a:solidFill>
                  <a:srgbClr val="C00000"/>
                </a:solidFill>
                <a:latin typeface="Calibri"/>
                <a:ea typeface="Calibri"/>
                <a:cs typeface="Calibri"/>
                <a:sym typeface="Calibri"/>
              </a:rPr>
              <a:t>8-Bit Multiplication</a:t>
            </a:r>
            <a:endParaRPr/>
          </a:p>
        </p:txBody>
      </p:sp>
      <p:sp>
        <p:nvSpPr>
          <p:cNvPr id="168" name="Google Shape;168;p11"/>
          <p:cNvSpPr txBox="1"/>
          <p:nvPr/>
        </p:nvSpPr>
        <p:spPr>
          <a:xfrm>
            <a:off x="1571625" y="4087811"/>
            <a:ext cx="9991725" cy="984249"/>
          </a:xfrm>
          <a:prstGeom prst="rect">
            <a:avLst/>
          </a:prstGeom>
          <a:noFill/>
          <a:ln>
            <a:noFill/>
          </a:ln>
        </p:spPr>
        <p:txBody>
          <a:bodyPr anchorCtr="0" anchor="t" bIns="45700" lIns="91425" spcFirstLastPara="1" rIns="91425" wrap="square" tIns="45700">
            <a:normAutofit/>
          </a:bodyPr>
          <a:lstStyle/>
          <a:p>
            <a:pPr indent="0" lvl="0" marL="0" marR="0" rtl="0" algn="l">
              <a:lnSpc>
                <a:spcPct val="5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MOV AX, 2000H 	;a word is moved to AX</a:t>
            </a:r>
            <a:endParaRPr/>
          </a:p>
          <a:p>
            <a:pPr indent="0" lvl="0" marL="0" marR="0" rtl="0" algn="l">
              <a:lnSpc>
                <a:spcPct val="50000"/>
              </a:lnSpc>
              <a:spcBef>
                <a:spcPts val="100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MOV BX, 0100H 	;immediate data must be in BX register</a:t>
            </a:r>
            <a:endParaRPr/>
          </a:p>
          <a:p>
            <a:pPr indent="0" lvl="0" marL="0" marR="0" rtl="0" algn="l">
              <a:lnSpc>
                <a:spcPct val="50000"/>
              </a:lnSpc>
              <a:spcBef>
                <a:spcPts val="100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MUL BX 		;DX:AX = 00200000H, CF = 1</a:t>
            </a:r>
            <a:endParaRPr b="0" i="0" sz="1800" u="none" cap="none" strike="noStrike">
              <a:solidFill>
                <a:schemeClr val="dk1"/>
              </a:solidFill>
              <a:latin typeface="Calibri"/>
              <a:ea typeface="Calibri"/>
              <a:cs typeface="Calibri"/>
              <a:sym typeface="Calibri"/>
            </a:endParaRPr>
          </a:p>
        </p:txBody>
      </p:sp>
      <p:sp>
        <p:nvSpPr>
          <p:cNvPr id="169" name="Google Shape;169;p11"/>
          <p:cNvSpPr txBox="1"/>
          <p:nvPr/>
        </p:nvSpPr>
        <p:spPr>
          <a:xfrm>
            <a:off x="838199" y="3516311"/>
            <a:ext cx="3267076" cy="46672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00000"/>
              </a:buClr>
              <a:buSzPts val="2000"/>
              <a:buFont typeface="Arial"/>
              <a:buNone/>
            </a:pPr>
            <a:r>
              <a:rPr b="0" i="0" lang="en-US" sz="2000" u="none" cap="none" strike="noStrike">
                <a:solidFill>
                  <a:srgbClr val="C00000"/>
                </a:solidFill>
                <a:latin typeface="Calibri"/>
                <a:ea typeface="Calibri"/>
                <a:cs typeface="Calibri"/>
                <a:sym typeface="Calibri"/>
              </a:rPr>
              <a:t>16-Bit Multiplication</a:t>
            </a:r>
            <a:endParaRPr/>
          </a:p>
        </p:txBody>
      </p:sp>
      <p:sp>
        <p:nvSpPr>
          <p:cNvPr id="170" name="Google Shape;170;p11"/>
          <p:cNvSpPr txBox="1"/>
          <p:nvPr/>
        </p:nvSpPr>
        <p:spPr>
          <a:xfrm>
            <a:off x="1185862" y="5019671"/>
            <a:ext cx="9834564" cy="86677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Carry flag is set because the upper part of the product (located in DX) is not equal to zero.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IMUL (Signed Multiplication)</a:t>
            </a:r>
            <a:endParaRPr/>
          </a:p>
        </p:txBody>
      </p:sp>
      <p:sp>
        <p:nvSpPr>
          <p:cNvPr id="176" name="Google Shape;176;p12"/>
          <p:cNvSpPr txBox="1"/>
          <p:nvPr>
            <p:ph idx="1" type="body"/>
          </p:nvPr>
        </p:nvSpPr>
        <p:spPr>
          <a:xfrm>
            <a:off x="838199" y="1825625"/>
            <a:ext cx="10277475" cy="39465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Handles signed data operands meaning the operands can be positive or negative.</a:t>
            </a:r>
            <a:endParaRPr/>
          </a:p>
          <a:p>
            <a:pPr indent="-228600" lvl="0" marL="228600" rtl="0" algn="l">
              <a:lnSpc>
                <a:spcPct val="90000"/>
              </a:lnSpc>
              <a:spcBef>
                <a:spcPts val="1000"/>
              </a:spcBef>
              <a:spcAft>
                <a:spcPts val="0"/>
              </a:spcAft>
              <a:buClr>
                <a:schemeClr val="dk1"/>
              </a:buClr>
              <a:buSzPts val="2000"/>
              <a:buChar char="•"/>
            </a:pPr>
            <a:r>
              <a:rPr lang="en-US" sz="2000"/>
              <a:t>When the operand is a byte, it is multiplied with AL register.</a:t>
            </a:r>
            <a:endParaRPr/>
          </a:p>
          <a:p>
            <a:pPr indent="-228600" lvl="0" marL="228600" rtl="0" algn="l">
              <a:lnSpc>
                <a:spcPct val="90000"/>
              </a:lnSpc>
              <a:spcBef>
                <a:spcPts val="1000"/>
              </a:spcBef>
              <a:spcAft>
                <a:spcPts val="0"/>
              </a:spcAft>
              <a:buClr>
                <a:schemeClr val="dk1"/>
              </a:buClr>
              <a:buSzPts val="2000"/>
              <a:buChar char="•"/>
            </a:pPr>
            <a:r>
              <a:rPr lang="en-US" sz="2000"/>
              <a:t>When the operand is a word, it is multiplied with AX register.</a:t>
            </a:r>
            <a:endParaRPr/>
          </a:p>
          <a:p>
            <a:pPr indent="-228600" lvl="0" marL="228600" rtl="0" algn="l">
              <a:lnSpc>
                <a:spcPct val="90000"/>
              </a:lnSpc>
              <a:spcBef>
                <a:spcPts val="1000"/>
              </a:spcBef>
              <a:spcAft>
                <a:spcPts val="0"/>
              </a:spcAft>
              <a:buClr>
                <a:schemeClr val="dk1"/>
              </a:buClr>
              <a:buSzPts val="2000"/>
              <a:buChar char="•"/>
            </a:pPr>
            <a:r>
              <a:rPr lang="en-US" sz="2000"/>
              <a:t>If the product of multiplier and multiplicand produce result that fits into the destination register DX and AX with some of the bits left unused. Then these unused bits are filled with the copies of signed bit and clear CF and OF flags to zero.</a:t>
            </a:r>
            <a:endParaRPr/>
          </a:p>
        </p:txBody>
      </p:sp>
      <p:sp>
        <p:nvSpPr>
          <p:cNvPr id="177" name="Google Shape;1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78" name="Google Shape;178;p12"/>
          <p:cNvGraphicFramePr/>
          <p:nvPr/>
        </p:nvGraphicFramePr>
        <p:xfrm>
          <a:off x="828675" y="4319270"/>
          <a:ext cx="3000000" cy="3000000"/>
        </p:xfrm>
        <a:graphic>
          <a:graphicData uri="http://schemas.openxmlformats.org/drawingml/2006/table">
            <a:tbl>
              <a:tblPr bandRow="1" firstRow="1">
                <a:noFill/>
                <a:tableStyleId>{BE6CAD70-4684-4F76-938E-26518990615B}</a:tableStyleId>
              </a:tblPr>
              <a:tblGrid>
                <a:gridCol w="2305050"/>
                <a:gridCol w="2305050"/>
                <a:gridCol w="3276600"/>
                <a:gridCol w="2628900"/>
              </a:tblGrid>
              <a:tr h="370850">
                <a:tc>
                  <a:txBody>
                    <a:bodyPr/>
                    <a:lstStyle/>
                    <a:p>
                      <a:pPr indent="0" lvl="0" marL="0" marR="0" rtl="0" algn="ctr">
                        <a:spcBef>
                          <a:spcPts val="0"/>
                        </a:spcBef>
                        <a:spcAft>
                          <a:spcPts val="0"/>
                        </a:spcAft>
                        <a:buNone/>
                      </a:pPr>
                      <a:r>
                        <a:rPr b="1" lang="en-US" sz="2000" u="none" cap="none" strike="noStrike"/>
                        <a:t>OPCODE</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OPERAND</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EXPLANATION</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EXAMPLE</a:t>
                      </a:r>
                      <a:endParaRPr/>
                    </a:p>
                  </a:txBody>
                  <a:tcPr marT="76200" marB="76200" marR="76200" marL="76200" anchor="ctr"/>
                </a:tc>
              </a:tr>
              <a:tr h="370850">
                <a:tc>
                  <a:txBody>
                    <a:bodyPr/>
                    <a:lstStyle/>
                    <a:p>
                      <a:pPr indent="0" lvl="0" marL="0" marR="0" rtl="0" algn="ctr">
                        <a:spcBef>
                          <a:spcPts val="0"/>
                        </a:spcBef>
                        <a:spcAft>
                          <a:spcPts val="0"/>
                        </a:spcAft>
                        <a:buNone/>
                      </a:pPr>
                      <a:r>
                        <a:rPr b="0" lang="en-US" sz="1800" u="none" cap="none" strike="noStrike"/>
                        <a:t>IMUL</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8 or 16 bit register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performs signed multiplication</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IMUL CX</a:t>
                      </a:r>
                      <a:endParaRPr/>
                    </a:p>
                  </a:txBody>
                  <a:tcPr marT="133350" marB="133350" marR="95250" marL="9525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IMUL (Example) Cont.</a:t>
            </a:r>
            <a:endParaRPr/>
          </a:p>
        </p:txBody>
      </p:sp>
      <p:sp>
        <p:nvSpPr>
          <p:cNvPr id="184" name="Google Shape;184;p13"/>
          <p:cNvSpPr txBox="1"/>
          <p:nvPr>
            <p:ph idx="1" type="body"/>
          </p:nvPr>
        </p:nvSpPr>
        <p:spPr>
          <a:xfrm>
            <a:off x="1571625" y="1978025"/>
            <a:ext cx="9991725" cy="984249"/>
          </a:xfrm>
          <a:prstGeom prst="rect">
            <a:avLst/>
          </a:prstGeom>
          <a:noFill/>
          <a:ln>
            <a:noFill/>
          </a:ln>
        </p:spPr>
        <p:txBody>
          <a:bodyPr anchorCtr="0" anchor="t" bIns="45700" lIns="91425" spcFirstLastPara="1" rIns="91425" wrap="square" tIns="45700">
            <a:normAutofit/>
          </a:bodyPr>
          <a:lstStyle/>
          <a:p>
            <a:pPr indent="0" lvl="0" marL="0" rtl="0" algn="l">
              <a:lnSpc>
                <a:spcPct val="50000"/>
              </a:lnSpc>
              <a:spcBef>
                <a:spcPts val="0"/>
              </a:spcBef>
              <a:spcAft>
                <a:spcPts val="0"/>
              </a:spcAft>
              <a:buClr>
                <a:srgbClr val="000000"/>
              </a:buClr>
              <a:buSzPts val="1800"/>
              <a:buNone/>
            </a:pPr>
            <a:r>
              <a:rPr b="0" i="0" lang="en-US" sz="1800">
                <a:solidFill>
                  <a:srgbClr val="000000"/>
                </a:solidFill>
                <a:latin typeface="Consolas"/>
                <a:ea typeface="Consolas"/>
                <a:cs typeface="Consolas"/>
                <a:sym typeface="Consolas"/>
              </a:rPr>
              <a:t>MOV AL, -4 	;a byte is moved to AL</a:t>
            </a:r>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MOV BL, 4 	;immediate data must be in BL register</a:t>
            </a:r>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IMUL BL 	;AX = FFF0H, OF = 0</a:t>
            </a:r>
            <a:endParaRPr sz="1800"/>
          </a:p>
        </p:txBody>
      </p:sp>
      <p:sp>
        <p:nvSpPr>
          <p:cNvPr id="185" name="Google Shape;1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13"/>
          <p:cNvSpPr txBox="1"/>
          <p:nvPr/>
        </p:nvSpPr>
        <p:spPr>
          <a:xfrm>
            <a:off x="1178718" y="3133721"/>
            <a:ext cx="9834564" cy="86677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The following instructions multiply 4 by 4, producing (-16) in AX. </a:t>
            </a:r>
            <a:endParaRPr/>
          </a:p>
          <a:p>
            <a:pPr indent="0" lvl="0" marL="0" marR="0" rtl="0" algn="l">
              <a:lnSpc>
                <a:spcPct val="90000"/>
              </a:lnSpc>
              <a:spcBef>
                <a:spcPts val="100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AH is a sign extension of AL so the Overflow flag is clear.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DIV (Unsigned Division)</a:t>
            </a:r>
            <a:endParaRPr/>
          </a:p>
        </p:txBody>
      </p:sp>
      <p:sp>
        <p:nvSpPr>
          <p:cNvPr id="192" name="Google Shape;192;p14"/>
          <p:cNvSpPr txBox="1"/>
          <p:nvPr>
            <p:ph idx="1" type="body"/>
          </p:nvPr>
        </p:nvSpPr>
        <p:spPr>
          <a:xfrm>
            <a:off x="838199" y="1825625"/>
            <a:ext cx="10125075" cy="46323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In the expression a ÷ b = c, </a:t>
            </a:r>
            <a:endParaRPr/>
          </a:p>
          <a:p>
            <a:pPr indent="0" lvl="1" marL="457200" rtl="0" algn="l">
              <a:lnSpc>
                <a:spcPct val="90000"/>
              </a:lnSpc>
              <a:spcBef>
                <a:spcPts val="500"/>
              </a:spcBef>
              <a:spcAft>
                <a:spcPts val="0"/>
              </a:spcAft>
              <a:buClr>
                <a:schemeClr val="dk1"/>
              </a:buClr>
              <a:buSzPts val="1800"/>
              <a:buNone/>
            </a:pPr>
            <a:r>
              <a:rPr lang="en-US" sz="1800"/>
              <a:t>a is called the dividend or numerator, </a:t>
            </a:r>
            <a:endParaRPr/>
          </a:p>
          <a:p>
            <a:pPr indent="0" lvl="1" marL="457200" rtl="0" algn="l">
              <a:lnSpc>
                <a:spcPct val="90000"/>
              </a:lnSpc>
              <a:spcBef>
                <a:spcPts val="500"/>
              </a:spcBef>
              <a:spcAft>
                <a:spcPts val="0"/>
              </a:spcAft>
              <a:buClr>
                <a:schemeClr val="dk1"/>
              </a:buClr>
              <a:buSzPts val="1800"/>
              <a:buNone/>
            </a:pPr>
            <a:r>
              <a:rPr lang="en-US" sz="1800"/>
              <a:t>b the divisor or denominator </a:t>
            </a:r>
            <a:endParaRPr/>
          </a:p>
          <a:p>
            <a:pPr indent="0" lvl="1" marL="457200" rtl="0" algn="l">
              <a:lnSpc>
                <a:spcPct val="90000"/>
              </a:lnSpc>
              <a:spcBef>
                <a:spcPts val="500"/>
              </a:spcBef>
              <a:spcAft>
                <a:spcPts val="0"/>
              </a:spcAft>
              <a:buClr>
                <a:schemeClr val="dk1"/>
              </a:buClr>
              <a:buSzPts val="1800"/>
              <a:buNone/>
            </a:pPr>
            <a:r>
              <a:rPr lang="en-US" sz="1800"/>
              <a:t>and the result c is called the quotient.</a:t>
            </a:r>
            <a:endParaRPr/>
          </a:p>
          <a:p>
            <a:pPr indent="0" lvl="1" marL="457200" rtl="0" algn="l">
              <a:lnSpc>
                <a:spcPct val="90000"/>
              </a:lnSpc>
              <a:spcBef>
                <a:spcPts val="5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2000"/>
              <a:buChar char="•"/>
            </a:pPr>
            <a:r>
              <a:rPr lang="en-US" sz="2000"/>
              <a:t>DIV instruction performs the division of two unsigned operands.</a:t>
            </a:r>
            <a:endParaRPr/>
          </a:p>
          <a:p>
            <a:pPr indent="-228600" lvl="0" marL="228600" rtl="0" algn="l">
              <a:lnSpc>
                <a:spcPct val="90000"/>
              </a:lnSpc>
              <a:spcBef>
                <a:spcPts val="1000"/>
              </a:spcBef>
              <a:spcAft>
                <a:spcPts val="0"/>
              </a:spcAft>
              <a:buClr>
                <a:schemeClr val="dk1"/>
              </a:buClr>
              <a:buSzPts val="2000"/>
              <a:buChar char="•"/>
            </a:pPr>
            <a:r>
              <a:rPr lang="en-US" sz="2000"/>
              <a:t>The divisor resides in a source operand and it should not be immediate. However, it can be register or a memory location.</a:t>
            </a:r>
            <a:endParaRPr/>
          </a:p>
          <a:p>
            <a:pPr indent="-228600" lvl="0" marL="228600" rtl="0" algn="l">
              <a:lnSpc>
                <a:spcPct val="90000"/>
              </a:lnSpc>
              <a:spcBef>
                <a:spcPts val="1000"/>
              </a:spcBef>
              <a:spcAft>
                <a:spcPts val="0"/>
              </a:spcAft>
              <a:buClr>
                <a:schemeClr val="dk1"/>
              </a:buClr>
              <a:buSzPts val="2000"/>
              <a:buChar char="•"/>
            </a:pPr>
            <a:r>
              <a:rPr lang="en-US" sz="2000"/>
              <a:t>There are four division cases depending on the number of bits:</a:t>
            </a:r>
            <a:endParaRPr/>
          </a:p>
          <a:p>
            <a:pPr indent="-342900" lvl="1" marL="800100" rtl="0" algn="l">
              <a:lnSpc>
                <a:spcPct val="90000"/>
              </a:lnSpc>
              <a:spcBef>
                <a:spcPts val="500"/>
              </a:spcBef>
              <a:spcAft>
                <a:spcPts val="0"/>
              </a:spcAft>
              <a:buClr>
                <a:schemeClr val="dk1"/>
              </a:buClr>
              <a:buSzPts val="1800"/>
              <a:buFont typeface="Calibri"/>
              <a:buAutoNum type="arabicPeriod"/>
            </a:pPr>
            <a:r>
              <a:rPr lang="en-US" sz="1800"/>
              <a:t>Byte with byte</a:t>
            </a:r>
            <a:endParaRPr/>
          </a:p>
          <a:p>
            <a:pPr indent="-342900" lvl="1" marL="800100" rtl="0" algn="l">
              <a:lnSpc>
                <a:spcPct val="90000"/>
              </a:lnSpc>
              <a:spcBef>
                <a:spcPts val="500"/>
              </a:spcBef>
              <a:spcAft>
                <a:spcPts val="0"/>
              </a:spcAft>
              <a:buClr>
                <a:schemeClr val="dk1"/>
              </a:buClr>
              <a:buSzPts val="1800"/>
              <a:buFont typeface="Calibri"/>
              <a:buAutoNum type="arabicPeriod"/>
            </a:pPr>
            <a:r>
              <a:rPr lang="en-US" sz="1800"/>
              <a:t>Word with word</a:t>
            </a:r>
            <a:endParaRPr/>
          </a:p>
          <a:p>
            <a:pPr indent="-342900" lvl="1" marL="800100" rtl="0" algn="l">
              <a:lnSpc>
                <a:spcPct val="90000"/>
              </a:lnSpc>
              <a:spcBef>
                <a:spcPts val="500"/>
              </a:spcBef>
              <a:spcAft>
                <a:spcPts val="0"/>
              </a:spcAft>
              <a:buClr>
                <a:schemeClr val="dk1"/>
              </a:buClr>
              <a:buSzPts val="1800"/>
              <a:buFont typeface="Calibri"/>
              <a:buAutoNum type="arabicPeriod"/>
            </a:pPr>
            <a:r>
              <a:rPr lang="en-US" sz="1800"/>
              <a:t>Word with byte</a:t>
            </a:r>
            <a:endParaRPr/>
          </a:p>
          <a:p>
            <a:pPr indent="-342900" lvl="1" marL="800100" rtl="0" algn="l">
              <a:lnSpc>
                <a:spcPct val="90000"/>
              </a:lnSpc>
              <a:spcBef>
                <a:spcPts val="500"/>
              </a:spcBef>
              <a:spcAft>
                <a:spcPts val="0"/>
              </a:spcAft>
              <a:buClr>
                <a:schemeClr val="dk1"/>
              </a:buClr>
              <a:buSzPts val="1800"/>
              <a:buFont typeface="Calibri"/>
              <a:buAutoNum type="arabicPeriod"/>
            </a:pPr>
            <a:r>
              <a:rPr lang="en-US" sz="1800"/>
              <a:t>Doubleword with word</a:t>
            </a:r>
            <a:endParaRPr/>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
        <p:nvSpPr>
          <p:cNvPr id="193" name="Google Shape;19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4" name="Google Shape;194;p14"/>
          <p:cNvPicPr preferRelativeResize="0"/>
          <p:nvPr/>
        </p:nvPicPr>
        <p:blipFill rotWithShape="1">
          <a:blip r:embed="rId3">
            <a:alphaModFix/>
          </a:blip>
          <a:srcRect b="0" l="0" r="0" t="0"/>
          <a:stretch/>
        </p:blipFill>
        <p:spPr>
          <a:xfrm>
            <a:off x="5619363" y="1539500"/>
            <a:ext cx="5544324" cy="1790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DIV (Unsigned Division) Cont.</a:t>
            </a:r>
            <a:endParaRPr/>
          </a:p>
        </p:txBody>
      </p:sp>
      <p:sp>
        <p:nvSpPr>
          <p:cNvPr id="200" name="Google Shape;20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01" name="Google Shape;201;p15"/>
          <p:cNvGraphicFramePr/>
          <p:nvPr/>
        </p:nvGraphicFramePr>
        <p:xfrm>
          <a:off x="828675" y="1718945"/>
          <a:ext cx="3000000" cy="3000000"/>
        </p:xfrm>
        <a:graphic>
          <a:graphicData uri="http://schemas.openxmlformats.org/drawingml/2006/table">
            <a:tbl>
              <a:tblPr bandRow="1" firstRow="1">
                <a:noFill/>
                <a:tableStyleId>{BE6CAD70-4684-4F76-938E-26518990615B}</a:tableStyleId>
              </a:tblPr>
              <a:tblGrid>
                <a:gridCol w="2305050"/>
                <a:gridCol w="2305050"/>
                <a:gridCol w="3276600"/>
                <a:gridCol w="2628900"/>
              </a:tblGrid>
              <a:tr h="370850">
                <a:tc>
                  <a:txBody>
                    <a:bodyPr/>
                    <a:lstStyle/>
                    <a:p>
                      <a:pPr indent="0" lvl="0" marL="0" marR="0" rtl="0" algn="ctr">
                        <a:spcBef>
                          <a:spcPts val="0"/>
                        </a:spcBef>
                        <a:spcAft>
                          <a:spcPts val="0"/>
                        </a:spcAft>
                        <a:buNone/>
                      </a:pPr>
                      <a:r>
                        <a:rPr b="1" lang="en-US" sz="2000" u="none" cap="none" strike="noStrike"/>
                        <a:t>OPCODE</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OPERAND</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EXPLANATION</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EXAMPLE</a:t>
                      </a:r>
                      <a:endParaRPr/>
                    </a:p>
                  </a:txBody>
                  <a:tcPr marT="76200" marB="76200" marR="76200" marL="76200" anchor="ctr"/>
                </a:tc>
              </a:tr>
              <a:tr h="370850">
                <a:tc>
                  <a:txBody>
                    <a:bodyPr/>
                    <a:lstStyle/>
                    <a:p>
                      <a:pPr indent="0" lvl="0" marL="0" marR="0" rtl="0" algn="ctr">
                        <a:spcBef>
                          <a:spcPts val="0"/>
                        </a:spcBef>
                        <a:spcAft>
                          <a:spcPts val="0"/>
                        </a:spcAft>
                        <a:buNone/>
                      </a:pPr>
                      <a:r>
                        <a:rPr b="0" lang="en-US" sz="1800" u="none" cap="none" strike="noStrike"/>
                        <a:t>DIV</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8-bit register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AX = AX / 8-bit reg. ; </a:t>
                      </a:r>
                      <a:endParaRPr/>
                    </a:p>
                    <a:p>
                      <a:pPr indent="0" lvl="0" marL="0" marR="0" rtl="0" algn="ctr">
                        <a:spcBef>
                          <a:spcPts val="0"/>
                        </a:spcBef>
                        <a:spcAft>
                          <a:spcPts val="0"/>
                        </a:spcAft>
                        <a:buNone/>
                      </a:pPr>
                      <a:r>
                        <a:rPr b="0" lang="en-US" sz="1800" u="none" cap="none" strike="noStrike"/>
                        <a:t>AL = quotient ; AH = remainder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DIV BL</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DIV</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16-bit register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DX AX / 16-bit reg. ; </a:t>
                      </a:r>
                      <a:endParaRPr/>
                    </a:p>
                    <a:p>
                      <a:pPr indent="0" lvl="0" marL="0" marR="0" rtl="0" algn="ctr">
                        <a:spcBef>
                          <a:spcPts val="0"/>
                        </a:spcBef>
                        <a:spcAft>
                          <a:spcPts val="0"/>
                        </a:spcAft>
                        <a:buNone/>
                      </a:pPr>
                      <a:r>
                        <a:rPr b="0" lang="en-US" sz="1800" u="none" cap="none" strike="noStrike"/>
                        <a:t>AX = quotient ; DX = remainder</a:t>
                      </a:r>
                      <a:endParaRPr b="0" sz="1800" u="none" cap="none" strike="noStrike"/>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DIV CX</a:t>
                      </a:r>
                      <a:endParaRPr/>
                    </a:p>
                  </a:txBody>
                  <a:tcPr marT="133350" marB="133350" marR="95250" marL="9525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DIV (Example) Cont.</a:t>
            </a:r>
            <a:endParaRPr/>
          </a:p>
        </p:txBody>
      </p:sp>
      <p:sp>
        <p:nvSpPr>
          <p:cNvPr id="207" name="Google Shape;20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16"/>
          <p:cNvSpPr txBox="1"/>
          <p:nvPr>
            <p:ph idx="1" type="body"/>
          </p:nvPr>
        </p:nvSpPr>
        <p:spPr>
          <a:xfrm>
            <a:off x="1571624" y="3273424"/>
            <a:ext cx="10467976" cy="3889376"/>
          </a:xfrm>
          <a:prstGeom prst="rect">
            <a:avLst/>
          </a:prstGeom>
          <a:noFill/>
          <a:ln>
            <a:noFill/>
          </a:ln>
        </p:spPr>
        <p:txBody>
          <a:bodyPr anchorCtr="0" anchor="t" bIns="45700" lIns="91425" spcFirstLastPara="1" rIns="91425" wrap="square" tIns="45700">
            <a:normAutofit/>
          </a:bodyPr>
          <a:lstStyle/>
          <a:p>
            <a:pPr indent="0" lvl="0" marL="0" rtl="0" algn="l">
              <a:lnSpc>
                <a:spcPct val="50000"/>
              </a:lnSpc>
              <a:spcBef>
                <a:spcPts val="0"/>
              </a:spcBef>
              <a:spcAft>
                <a:spcPts val="0"/>
              </a:spcAft>
              <a:buClr>
                <a:schemeClr val="dk1"/>
              </a:buClr>
              <a:buSzPts val="1800"/>
              <a:buNone/>
            </a:pPr>
            <a:r>
              <a:rPr b="0" i="0" lang="en-US" sz="1800">
                <a:latin typeface="Consolas"/>
                <a:ea typeface="Consolas"/>
                <a:cs typeface="Consolas"/>
                <a:sym typeface="Consolas"/>
              </a:rPr>
              <a:t>ORG 100h</a:t>
            </a:r>
            <a:endParaRPr/>
          </a:p>
          <a:p>
            <a:pPr indent="0" lvl="0" marL="0" rtl="0" algn="l">
              <a:lnSpc>
                <a:spcPct val="50000"/>
              </a:lnSpc>
              <a:spcBef>
                <a:spcPts val="1000"/>
              </a:spcBef>
              <a:spcAft>
                <a:spcPts val="0"/>
              </a:spcAft>
              <a:buClr>
                <a:schemeClr val="dk1"/>
              </a:buClr>
              <a:buSzPts val="1800"/>
              <a:buNone/>
            </a:pPr>
            <a:r>
              <a:t/>
            </a:r>
            <a:endParaRPr b="0" i="0"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.DATA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NUM_1 DB 0F2H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NUM_2 DB 4H </a:t>
            </a:r>
            <a:endParaRPr/>
          </a:p>
          <a:p>
            <a:pPr indent="0" lvl="0" marL="0" rtl="0" algn="l">
              <a:lnSpc>
                <a:spcPct val="50000"/>
              </a:lnSpc>
              <a:spcBef>
                <a:spcPts val="1000"/>
              </a:spcBef>
              <a:spcAft>
                <a:spcPts val="0"/>
              </a:spcAft>
              <a:buClr>
                <a:schemeClr val="dk1"/>
              </a:buClr>
              <a:buSzPts val="1800"/>
              <a:buNone/>
            </a:pPr>
            <a:r>
              <a:t/>
            </a:r>
            <a:endParaRPr b="0" i="0"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.CODE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MOV BH, NUM_2 		;Load numerator in BH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MOV AL, NUM_1 		;Load denominator in AL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DIV BH 			;Divide BH by AL </a:t>
            </a:r>
            <a:endParaRPr/>
          </a:p>
          <a:p>
            <a:pPr indent="0" lvl="0" marL="0" rtl="0" algn="l">
              <a:lnSpc>
                <a:spcPct val="50000"/>
              </a:lnSpc>
              <a:spcBef>
                <a:spcPts val="1000"/>
              </a:spcBef>
              <a:spcAft>
                <a:spcPts val="0"/>
              </a:spcAft>
              <a:buClr>
                <a:schemeClr val="dk1"/>
              </a:buClr>
              <a:buSzPts val="1800"/>
              <a:buNone/>
            </a:pPr>
            <a:r>
              <a:t/>
            </a:r>
            <a:endParaRPr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RET</a:t>
            </a:r>
            <a:endParaRPr sz="1800">
              <a:latin typeface="Consolas"/>
              <a:ea typeface="Consolas"/>
              <a:cs typeface="Consolas"/>
              <a:sym typeface="Consolas"/>
            </a:endParaRPr>
          </a:p>
        </p:txBody>
      </p:sp>
      <p:sp>
        <p:nvSpPr>
          <p:cNvPr id="209" name="Google Shape;209;p16"/>
          <p:cNvSpPr txBox="1"/>
          <p:nvPr/>
        </p:nvSpPr>
        <p:spPr>
          <a:xfrm>
            <a:off x="838199" y="1416050"/>
            <a:ext cx="3267076" cy="46672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00000"/>
              </a:buClr>
              <a:buSzPts val="2000"/>
              <a:buFont typeface="Arial"/>
              <a:buNone/>
            </a:pPr>
            <a:r>
              <a:rPr b="0" i="0" lang="en-US" sz="2000" u="none" cap="none" strike="noStrike">
                <a:solidFill>
                  <a:srgbClr val="C00000"/>
                </a:solidFill>
                <a:latin typeface="Calibri"/>
                <a:ea typeface="Calibri"/>
                <a:cs typeface="Calibri"/>
                <a:sym typeface="Calibri"/>
              </a:rPr>
              <a:t>Byte with Byte Division</a:t>
            </a:r>
            <a:endParaRPr/>
          </a:p>
        </p:txBody>
      </p:sp>
      <p:sp>
        <p:nvSpPr>
          <p:cNvPr id="210" name="Google Shape;210;p16"/>
          <p:cNvSpPr txBox="1"/>
          <p:nvPr/>
        </p:nvSpPr>
        <p:spPr>
          <a:xfrm>
            <a:off x="838200" y="1778000"/>
            <a:ext cx="10039350" cy="39465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 this case, the nominator and denominator operands are bytes.</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nominator resides in the AL register and AH is set to zero.</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 After division, the instruction stores quotient in AL and the remainder in AH register.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DIV (Example) Cont.</a:t>
            </a:r>
            <a:endParaRPr/>
          </a:p>
        </p:txBody>
      </p:sp>
      <p:sp>
        <p:nvSpPr>
          <p:cNvPr id="216" name="Google Shape;2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7" name="Google Shape;217;p17"/>
          <p:cNvSpPr txBox="1"/>
          <p:nvPr>
            <p:ph idx="1" type="body"/>
          </p:nvPr>
        </p:nvSpPr>
        <p:spPr>
          <a:xfrm>
            <a:off x="1571624" y="3273424"/>
            <a:ext cx="10467976" cy="3889376"/>
          </a:xfrm>
          <a:prstGeom prst="rect">
            <a:avLst/>
          </a:prstGeom>
          <a:noFill/>
          <a:ln>
            <a:noFill/>
          </a:ln>
        </p:spPr>
        <p:txBody>
          <a:bodyPr anchorCtr="0" anchor="t" bIns="45700" lIns="91425" spcFirstLastPara="1" rIns="91425" wrap="square" tIns="45700">
            <a:normAutofit/>
          </a:bodyPr>
          <a:lstStyle/>
          <a:p>
            <a:pPr indent="0" lvl="0" marL="0" rtl="0" algn="l">
              <a:lnSpc>
                <a:spcPct val="50000"/>
              </a:lnSpc>
              <a:spcBef>
                <a:spcPts val="0"/>
              </a:spcBef>
              <a:spcAft>
                <a:spcPts val="0"/>
              </a:spcAft>
              <a:buClr>
                <a:schemeClr val="dk1"/>
              </a:buClr>
              <a:buSzPts val="1800"/>
              <a:buNone/>
            </a:pPr>
            <a:r>
              <a:rPr b="0" i="0" lang="en-US" sz="1800">
                <a:latin typeface="Consolas"/>
                <a:ea typeface="Consolas"/>
                <a:cs typeface="Consolas"/>
                <a:sym typeface="Consolas"/>
              </a:rPr>
              <a:t>ORG 100h</a:t>
            </a:r>
            <a:endParaRPr/>
          </a:p>
          <a:p>
            <a:pPr indent="0" lvl="0" marL="0" rtl="0" algn="l">
              <a:lnSpc>
                <a:spcPct val="50000"/>
              </a:lnSpc>
              <a:spcBef>
                <a:spcPts val="1000"/>
              </a:spcBef>
              <a:spcAft>
                <a:spcPts val="0"/>
              </a:spcAft>
              <a:buClr>
                <a:schemeClr val="dk1"/>
              </a:buClr>
              <a:buSzPts val="1800"/>
              <a:buNone/>
            </a:pPr>
            <a:r>
              <a:t/>
            </a:r>
            <a:endParaRPr b="0" i="0"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.DATA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NUM_1 DW 0F213H</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NUM_2 DW 41A8H</a:t>
            </a:r>
            <a:endParaRPr/>
          </a:p>
          <a:p>
            <a:pPr indent="0" lvl="0" marL="0" rtl="0" algn="l">
              <a:lnSpc>
                <a:spcPct val="50000"/>
              </a:lnSpc>
              <a:spcBef>
                <a:spcPts val="1000"/>
              </a:spcBef>
              <a:spcAft>
                <a:spcPts val="0"/>
              </a:spcAft>
              <a:buClr>
                <a:schemeClr val="dk1"/>
              </a:buClr>
              <a:buSzPts val="1800"/>
              <a:buNone/>
            </a:pPr>
            <a:r>
              <a:t/>
            </a:r>
            <a:endParaRPr b="0" i="0"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.CODE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MOV AX, NUM_1     ;Load numerator in AX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DIV NUM_2         ;Divide AX by NUM_2</a:t>
            </a:r>
            <a:endParaRPr/>
          </a:p>
          <a:p>
            <a:pPr indent="0" lvl="0" marL="0" rtl="0" algn="l">
              <a:lnSpc>
                <a:spcPct val="50000"/>
              </a:lnSpc>
              <a:spcBef>
                <a:spcPts val="1000"/>
              </a:spcBef>
              <a:spcAft>
                <a:spcPts val="0"/>
              </a:spcAft>
              <a:buClr>
                <a:schemeClr val="dk1"/>
              </a:buClr>
              <a:buSzPts val="1800"/>
              <a:buNone/>
            </a:pPr>
            <a:r>
              <a:t/>
            </a:r>
            <a:endParaRPr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RET</a:t>
            </a:r>
            <a:endParaRPr sz="1800">
              <a:latin typeface="Consolas"/>
              <a:ea typeface="Consolas"/>
              <a:cs typeface="Consolas"/>
              <a:sym typeface="Consolas"/>
            </a:endParaRPr>
          </a:p>
        </p:txBody>
      </p:sp>
      <p:sp>
        <p:nvSpPr>
          <p:cNvPr id="218" name="Google Shape;218;p17"/>
          <p:cNvSpPr txBox="1"/>
          <p:nvPr/>
        </p:nvSpPr>
        <p:spPr>
          <a:xfrm>
            <a:off x="838199" y="1416050"/>
            <a:ext cx="3267076" cy="46672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00000"/>
              </a:buClr>
              <a:buSzPts val="2000"/>
              <a:buFont typeface="Arial"/>
              <a:buNone/>
            </a:pPr>
            <a:r>
              <a:rPr b="0" i="0" lang="en-US" sz="2000" u="none" cap="none" strike="noStrike">
                <a:solidFill>
                  <a:srgbClr val="C00000"/>
                </a:solidFill>
                <a:latin typeface="Calibri"/>
                <a:ea typeface="Calibri"/>
                <a:cs typeface="Calibri"/>
                <a:sym typeface="Calibri"/>
              </a:rPr>
              <a:t>Word with Word Division</a:t>
            </a:r>
            <a:endParaRPr/>
          </a:p>
        </p:txBody>
      </p:sp>
      <p:sp>
        <p:nvSpPr>
          <p:cNvPr id="219" name="Google Shape;219;p17"/>
          <p:cNvSpPr txBox="1"/>
          <p:nvPr/>
        </p:nvSpPr>
        <p:spPr>
          <a:xfrm>
            <a:off x="838200" y="1778000"/>
            <a:ext cx="10039350" cy="39465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 this case, the AX register holds the numerator.</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After division, the quotient is stored in the AX register and the remainder goes to the DX register.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DIV (Example) Cont.</a:t>
            </a:r>
            <a:endParaRPr/>
          </a:p>
        </p:txBody>
      </p:sp>
      <p:sp>
        <p:nvSpPr>
          <p:cNvPr id="225" name="Google Shape;22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18"/>
          <p:cNvSpPr txBox="1"/>
          <p:nvPr>
            <p:ph idx="1" type="body"/>
          </p:nvPr>
        </p:nvSpPr>
        <p:spPr>
          <a:xfrm>
            <a:off x="1571624" y="3273424"/>
            <a:ext cx="10467976" cy="3889376"/>
          </a:xfrm>
          <a:prstGeom prst="rect">
            <a:avLst/>
          </a:prstGeom>
          <a:noFill/>
          <a:ln>
            <a:noFill/>
          </a:ln>
        </p:spPr>
        <p:txBody>
          <a:bodyPr anchorCtr="0" anchor="t" bIns="45700" lIns="91425" spcFirstLastPara="1" rIns="91425" wrap="square" tIns="45700">
            <a:normAutofit/>
          </a:bodyPr>
          <a:lstStyle/>
          <a:p>
            <a:pPr indent="0" lvl="0" marL="0" rtl="0" algn="l">
              <a:lnSpc>
                <a:spcPct val="50000"/>
              </a:lnSpc>
              <a:spcBef>
                <a:spcPts val="0"/>
              </a:spcBef>
              <a:spcAft>
                <a:spcPts val="0"/>
              </a:spcAft>
              <a:buClr>
                <a:schemeClr val="dk1"/>
              </a:buClr>
              <a:buSzPts val="1800"/>
              <a:buNone/>
            </a:pPr>
            <a:r>
              <a:rPr b="0" i="0" lang="en-US" sz="1800">
                <a:latin typeface="Consolas"/>
                <a:ea typeface="Consolas"/>
                <a:cs typeface="Consolas"/>
                <a:sym typeface="Consolas"/>
              </a:rPr>
              <a:t>ORG 100h</a:t>
            </a:r>
            <a:endParaRPr/>
          </a:p>
          <a:p>
            <a:pPr indent="0" lvl="0" marL="0" rtl="0" algn="l">
              <a:lnSpc>
                <a:spcPct val="50000"/>
              </a:lnSpc>
              <a:spcBef>
                <a:spcPts val="1000"/>
              </a:spcBef>
              <a:spcAft>
                <a:spcPts val="0"/>
              </a:spcAft>
              <a:buClr>
                <a:schemeClr val="dk1"/>
              </a:buClr>
              <a:buSzPts val="1800"/>
              <a:buNone/>
            </a:pPr>
            <a:r>
              <a:t/>
            </a:r>
            <a:endParaRPr b="0" i="0"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.DATA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NUM_1 DW 1B25H</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NUM_2 DB 24H</a:t>
            </a:r>
            <a:endParaRPr/>
          </a:p>
          <a:p>
            <a:pPr indent="0" lvl="0" marL="0" rtl="0" algn="l">
              <a:lnSpc>
                <a:spcPct val="50000"/>
              </a:lnSpc>
              <a:spcBef>
                <a:spcPts val="1000"/>
              </a:spcBef>
              <a:spcAft>
                <a:spcPts val="0"/>
              </a:spcAft>
              <a:buClr>
                <a:schemeClr val="dk1"/>
              </a:buClr>
              <a:buSzPts val="1800"/>
              <a:buNone/>
            </a:pPr>
            <a:r>
              <a:t/>
            </a:r>
            <a:endParaRPr b="0" i="0"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.CODE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MOV AX, NUM_1   ;Load denominator in AX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DIV NUM_2       ;Divide AX by NUM_2</a:t>
            </a:r>
            <a:endParaRPr/>
          </a:p>
          <a:p>
            <a:pPr indent="0" lvl="0" marL="0" rtl="0" algn="l">
              <a:lnSpc>
                <a:spcPct val="50000"/>
              </a:lnSpc>
              <a:spcBef>
                <a:spcPts val="1000"/>
              </a:spcBef>
              <a:spcAft>
                <a:spcPts val="0"/>
              </a:spcAft>
              <a:buClr>
                <a:schemeClr val="dk1"/>
              </a:buClr>
              <a:buSzPts val="1800"/>
              <a:buNone/>
            </a:pPr>
            <a:r>
              <a:t/>
            </a:r>
            <a:endParaRPr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RET</a:t>
            </a:r>
            <a:endParaRPr sz="1800">
              <a:latin typeface="Consolas"/>
              <a:ea typeface="Consolas"/>
              <a:cs typeface="Consolas"/>
              <a:sym typeface="Consolas"/>
            </a:endParaRPr>
          </a:p>
        </p:txBody>
      </p:sp>
      <p:sp>
        <p:nvSpPr>
          <p:cNvPr id="227" name="Google Shape;227;p18"/>
          <p:cNvSpPr txBox="1"/>
          <p:nvPr/>
        </p:nvSpPr>
        <p:spPr>
          <a:xfrm>
            <a:off x="838199" y="1416050"/>
            <a:ext cx="3267076" cy="46672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C00000"/>
              </a:buClr>
              <a:buSzPts val="2000"/>
              <a:buFont typeface="Arial"/>
              <a:buNone/>
            </a:pPr>
            <a:r>
              <a:rPr b="0" i="0" lang="en-US" sz="2000" u="none" cap="none" strike="noStrike">
                <a:solidFill>
                  <a:srgbClr val="C00000"/>
                </a:solidFill>
                <a:latin typeface="Calibri"/>
                <a:ea typeface="Calibri"/>
                <a:cs typeface="Calibri"/>
                <a:sym typeface="Calibri"/>
              </a:rPr>
              <a:t>Word with Byte Division</a:t>
            </a:r>
            <a:endParaRPr/>
          </a:p>
        </p:txBody>
      </p:sp>
      <p:sp>
        <p:nvSpPr>
          <p:cNvPr id="228" name="Google Shape;228;p18"/>
          <p:cNvSpPr txBox="1"/>
          <p:nvPr/>
        </p:nvSpPr>
        <p:spPr>
          <a:xfrm>
            <a:off x="838200" y="1778000"/>
            <a:ext cx="10039350" cy="39465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numerator is a 16-bit word stored in AX which is divided with an 8-bit denominator.</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After division, the AL contains the quotient and AH will contain the remainder.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DIV (Example) Cont.</a:t>
            </a:r>
            <a:endParaRPr/>
          </a:p>
        </p:txBody>
      </p:sp>
      <p:sp>
        <p:nvSpPr>
          <p:cNvPr id="234" name="Google Shape;23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5" name="Google Shape;235;p19"/>
          <p:cNvSpPr txBox="1"/>
          <p:nvPr>
            <p:ph idx="1" type="body"/>
          </p:nvPr>
        </p:nvSpPr>
        <p:spPr>
          <a:xfrm>
            <a:off x="1571624" y="3749674"/>
            <a:ext cx="10467976" cy="3889376"/>
          </a:xfrm>
          <a:prstGeom prst="rect">
            <a:avLst/>
          </a:prstGeom>
          <a:noFill/>
          <a:ln>
            <a:noFill/>
          </a:ln>
        </p:spPr>
        <p:txBody>
          <a:bodyPr anchorCtr="0" anchor="t" bIns="45700" lIns="91425" spcFirstLastPara="1" rIns="91425" wrap="square" tIns="45700">
            <a:normAutofit/>
          </a:bodyPr>
          <a:lstStyle/>
          <a:p>
            <a:pPr indent="0" lvl="0" marL="0" rtl="0" algn="l">
              <a:lnSpc>
                <a:spcPct val="50000"/>
              </a:lnSpc>
              <a:spcBef>
                <a:spcPts val="0"/>
              </a:spcBef>
              <a:spcAft>
                <a:spcPts val="0"/>
              </a:spcAft>
              <a:buClr>
                <a:schemeClr val="dk1"/>
              </a:buClr>
              <a:buSzPts val="1800"/>
              <a:buNone/>
            </a:pPr>
            <a:r>
              <a:rPr b="0" i="0" lang="en-US" sz="1800">
                <a:latin typeface="Consolas"/>
                <a:ea typeface="Consolas"/>
                <a:cs typeface="Consolas"/>
                <a:sym typeface="Consolas"/>
              </a:rPr>
              <a:t>ORG 100h</a:t>
            </a:r>
            <a:endParaRPr/>
          </a:p>
          <a:p>
            <a:pPr indent="0" lvl="0" marL="0" rtl="0" algn="l">
              <a:lnSpc>
                <a:spcPct val="50000"/>
              </a:lnSpc>
              <a:spcBef>
                <a:spcPts val="1000"/>
              </a:spcBef>
              <a:spcAft>
                <a:spcPts val="0"/>
              </a:spcAft>
              <a:buClr>
                <a:schemeClr val="dk1"/>
              </a:buClr>
              <a:buSzPts val="1800"/>
              <a:buNone/>
            </a:pPr>
            <a:r>
              <a:t/>
            </a:r>
            <a:endParaRPr b="0" i="0"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.DATA </a:t>
            </a:r>
            <a:endParaRPr/>
          </a:p>
          <a:p>
            <a:pPr indent="0" lvl="0" marL="0" rtl="0" algn="l">
              <a:lnSpc>
                <a:spcPct val="50000"/>
              </a:lnSpc>
              <a:spcBef>
                <a:spcPts val="1000"/>
              </a:spcBef>
              <a:spcAft>
                <a:spcPts val="0"/>
              </a:spcAft>
              <a:buClr>
                <a:schemeClr val="dk1"/>
              </a:buClr>
              <a:buSzPts val="1800"/>
              <a:buNone/>
            </a:pPr>
            <a:r>
              <a:rPr lang="en-US" sz="1800"/>
              <a:t>NUM_1 DW 2413H</a:t>
            </a:r>
            <a:endParaRPr/>
          </a:p>
          <a:p>
            <a:pPr indent="0" lvl="0" marL="0" rtl="0" algn="l">
              <a:lnSpc>
                <a:spcPct val="50000"/>
              </a:lnSpc>
              <a:spcBef>
                <a:spcPts val="1000"/>
              </a:spcBef>
              <a:spcAft>
                <a:spcPts val="0"/>
              </a:spcAft>
              <a:buClr>
                <a:schemeClr val="dk1"/>
              </a:buClr>
              <a:buSzPts val="1800"/>
              <a:buNone/>
            </a:pPr>
            <a:r>
              <a:t/>
            </a:r>
            <a:endParaRPr b="0" i="0"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.CODE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MOV AX, 5670   ;Load lower bytes of numerator in AX  </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MOV DX,4531    ;Load highe bytes of numerator in DX</a:t>
            </a:r>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DIV NUM_1      ;Divide AX by NUM_1</a:t>
            </a:r>
            <a:endParaRPr/>
          </a:p>
          <a:p>
            <a:pPr indent="0" lvl="0" marL="0" rtl="0" algn="l">
              <a:lnSpc>
                <a:spcPct val="50000"/>
              </a:lnSpc>
              <a:spcBef>
                <a:spcPts val="1000"/>
              </a:spcBef>
              <a:spcAft>
                <a:spcPts val="0"/>
              </a:spcAft>
              <a:buClr>
                <a:schemeClr val="dk1"/>
              </a:buClr>
              <a:buSzPts val="1800"/>
              <a:buNone/>
            </a:pPr>
            <a:r>
              <a:t/>
            </a:r>
            <a:endParaRPr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b="0" i="0" lang="en-US" sz="1800">
                <a:latin typeface="Consolas"/>
                <a:ea typeface="Consolas"/>
                <a:cs typeface="Consolas"/>
                <a:sym typeface="Consolas"/>
              </a:rPr>
              <a:t>RET</a:t>
            </a:r>
            <a:endParaRPr sz="1800">
              <a:latin typeface="Consolas"/>
              <a:ea typeface="Consolas"/>
              <a:cs typeface="Consolas"/>
              <a:sym typeface="Consolas"/>
            </a:endParaRPr>
          </a:p>
        </p:txBody>
      </p:sp>
      <p:sp>
        <p:nvSpPr>
          <p:cNvPr id="236" name="Google Shape;236;p19"/>
          <p:cNvSpPr txBox="1"/>
          <p:nvPr/>
        </p:nvSpPr>
        <p:spPr>
          <a:xfrm>
            <a:off x="838199" y="1416050"/>
            <a:ext cx="3267076" cy="466726"/>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90000"/>
              </a:lnSpc>
              <a:spcBef>
                <a:spcPts val="0"/>
              </a:spcBef>
              <a:spcAft>
                <a:spcPts val="0"/>
              </a:spcAft>
              <a:buClr>
                <a:srgbClr val="C00000"/>
              </a:buClr>
              <a:buSzPct val="100000"/>
              <a:buFont typeface="Arial"/>
              <a:buNone/>
            </a:pPr>
            <a:r>
              <a:rPr b="0" i="0" lang="en-US" sz="2000" u="none" cap="none" strike="noStrike">
                <a:solidFill>
                  <a:srgbClr val="C00000"/>
                </a:solidFill>
                <a:latin typeface="Calibri"/>
                <a:ea typeface="Calibri"/>
                <a:cs typeface="Calibri"/>
                <a:sym typeface="Calibri"/>
              </a:rPr>
              <a:t>Double word with Byte Division</a:t>
            </a:r>
            <a:endParaRPr/>
          </a:p>
        </p:txBody>
      </p:sp>
      <p:sp>
        <p:nvSpPr>
          <p:cNvPr id="237" name="Google Shape;237;p19"/>
          <p:cNvSpPr txBox="1"/>
          <p:nvPr/>
        </p:nvSpPr>
        <p:spPr>
          <a:xfrm>
            <a:off x="838200" y="1778000"/>
            <a:ext cx="10039350" cy="39465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Numerator is a 32-bit number and a denominator is a 16-bit number.</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 this case, AX and DX stores the numerator. The most significant part resides in the DX register and the least significant bits of numerator are in the AX register.</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After the execution of DIV instruction, the remainder goes to DX register and the quotient lie in AX register.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Arithmetic Instructions</a:t>
            </a:r>
            <a:r>
              <a:rPr lang="en-US" sz="4300"/>
              <a:t>(পাটিগাণিতিক জ্ঞাপন)</a:t>
            </a:r>
            <a:endParaRPr sz="4300"/>
          </a:p>
        </p:txBody>
      </p:sp>
      <p:graphicFrame>
        <p:nvGraphicFramePr>
          <p:cNvPr id="96" name="Google Shape;96;p2"/>
          <p:cNvGraphicFramePr/>
          <p:nvPr/>
        </p:nvGraphicFramePr>
        <p:xfrm>
          <a:off x="838200" y="1825625"/>
          <a:ext cx="3000000" cy="3000000"/>
        </p:xfrm>
        <a:graphic>
          <a:graphicData uri="http://schemas.openxmlformats.org/drawingml/2006/table">
            <a:tbl>
              <a:tblPr bandRow="1" firstRow="1">
                <a:noFill/>
                <a:tableStyleId>{BE6CAD70-4684-4F76-938E-26518990615B}</a:tableStyleId>
              </a:tblPr>
              <a:tblGrid>
                <a:gridCol w="2305050"/>
                <a:gridCol w="2305050"/>
                <a:gridCol w="3276600"/>
                <a:gridCol w="2628900"/>
              </a:tblGrid>
              <a:tr h="370850">
                <a:tc>
                  <a:txBody>
                    <a:bodyPr/>
                    <a:lstStyle/>
                    <a:p>
                      <a:pPr indent="0" lvl="0" marL="0" marR="0" rtl="0" algn="ctr">
                        <a:spcBef>
                          <a:spcPts val="0"/>
                        </a:spcBef>
                        <a:spcAft>
                          <a:spcPts val="0"/>
                        </a:spcAft>
                        <a:buNone/>
                      </a:pPr>
                      <a:r>
                        <a:rPr b="1" lang="en-US" sz="2000" u="none" cap="none" strike="noStrike"/>
                        <a:t>OPCODE</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OPERAND</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EXPLANATION</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EXAMPLE</a:t>
                      </a:r>
                      <a:endParaRPr/>
                    </a:p>
                  </a:txBody>
                  <a:tcPr marT="76200" marB="76200" marR="76200" marL="76200" anchor="ctr"/>
                </a:tc>
              </a:tr>
              <a:tr h="370850">
                <a:tc>
                  <a:txBody>
                    <a:bodyPr/>
                    <a:lstStyle/>
                    <a:p>
                      <a:pPr indent="0" lvl="0" marL="0" marR="0" rtl="0" algn="ctr">
                        <a:spcBef>
                          <a:spcPts val="0"/>
                        </a:spcBef>
                        <a:spcAft>
                          <a:spcPts val="0"/>
                        </a:spcAft>
                        <a:buNone/>
                      </a:pPr>
                      <a:r>
                        <a:rPr b="0" lang="en-US" sz="1800" u="none" cap="none" strike="noStrike"/>
                        <a:t>ADD</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 D + 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ADD AX, [2050]</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SUB</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 D – 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SUB AX, [SI]</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INC</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 D + 1</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INC AX</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DEC</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 D – 1</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DEC [2050]</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NEG</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 2’s compliment of D</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NEG AL</a:t>
                      </a:r>
                      <a:endParaRPr/>
                    </a:p>
                  </a:txBody>
                  <a:tcPr marT="133350" marB="133350" marR="95250" marL="95250" anchor="ctr"/>
                </a:tc>
              </a:tr>
            </a:tbl>
          </a:graphicData>
        </a:graphic>
      </p:graphicFrame>
      <p:sp>
        <p:nvSpPr>
          <p:cNvPr id="97" name="Google Shape;9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IDIV (Signed Division)</a:t>
            </a:r>
            <a:endParaRPr/>
          </a:p>
        </p:txBody>
      </p:sp>
      <p:sp>
        <p:nvSpPr>
          <p:cNvPr id="243" name="Google Shape;243;p20"/>
          <p:cNvSpPr txBox="1"/>
          <p:nvPr>
            <p:ph idx="1" type="body"/>
          </p:nvPr>
        </p:nvSpPr>
        <p:spPr>
          <a:xfrm>
            <a:off x="838199" y="1825625"/>
            <a:ext cx="10125075" cy="46323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Performs a division operation between two signed numbers.</a:t>
            </a:r>
            <a:endParaRPr/>
          </a:p>
          <a:p>
            <a:pPr indent="-228600" lvl="0" marL="228600" rtl="0" algn="l">
              <a:lnSpc>
                <a:spcPct val="90000"/>
              </a:lnSpc>
              <a:spcBef>
                <a:spcPts val="1000"/>
              </a:spcBef>
              <a:spcAft>
                <a:spcPts val="0"/>
              </a:spcAft>
              <a:buClr>
                <a:schemeClr val="dk1"/>
              </a:buClr>
              <a:buSzPts val="2000"/>
              <a:buChar char="•"/>
            </a:pPr>
            <a:r>
              <a:rPr lang="en-US" sz="2000"/>
              <a:t>Just like DIV instruction, the IDIV instruction also has four cases.</a:t>
            </a:r>
            <a:endParaRPr/>
          </a:p>
        </p:txBody>
      </p:sp>
      <p:sp>
        <p:nvSpPr>
          <p:cNvPr id="244" name="Google Shape;2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20"/>
          <p:cNvSpPr txBox="1"/>
          <p:nvPr/>
        </p:nvSpPr>
        <p:spPr>
          <a:xfrm>
            <a:off x="1571624" y="2854325"/>
            <a:ext cx="4248151" cy="3279776"/>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50000"/>
              </a:lnSpc>
              <a:spcBef>
                <a:spcPts val="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ORG 100h</a:t>
            </a:r>
            <a:endParaRPr/>
          </a:p>
          <a:p>
            <a:pPr indent="0" lvl="0" marL="0" marR="0" rtl="0" algn="l">
              <a:lnSpc>
                <a:spcPct val="50000"/>
              </a:lnSpc>
              <a:spcBef>
                <a:spcPts val="1000"/>
              </a:spcBef>
              <a:spcAft>
                <a:spcPts val="0"/>
              </a:spcAft>
              <a:buClr>
                <a:schemeClr val="dk1"/>
              </a:buClr>
              <a:buSzPct val="1000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50000"/>
              </a:lnSpc>
              <a:spcBef>
                <a:spcPts val="100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.DATA   </a:t>
            </a:r>
            <a:endParaRPr/>
          </a:p>
          <a:p>
            <a:pPr indent="0" lvl="0" marL="0" marR="0" rtl="0" algn="l">
              <a:lnSpc>
                <a:spcPct val="50000"/>
              </a:lnSpc>
              <a:spcBef>
                <a:spcPts val="100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NUM_1 DD 0C250A91H</a:t>
            </a:r>
            <a:endParaRPr/>
          </a:p>
          <a:p>
            <a:pPr indent="0" lvl="0" marL="0" marR="0" rtl="0" algn="l">
              <a:lnSpc>
                <a:spcPct val="50000"/>
              </a:lnSpc>
              <a:spcBef>
                <a:spcPts val="100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NUM_2 DW -0B25H</a:t>
            </a:r>
            <a:endParaRPr/>
          </a:p>
          <a:p>
            <a:pPr indent="0" lvl="0" marL="0" marR="0" rtl="0" algn="l">
              <a:lnSpc>
                <a:spcPct val="50000"/>
              </a:lnSpc>
              <a:spcBef>
                <a:spcPts val="100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NUM_3 DB 24H </a:t>
            </a:r>
            <a:endParaRPr b="0" i="0" sz="1800" u="none" cap="none" strike="noStrike">
              <a:solidFill>
                <a:schemeClr val="dk1"/>
              </a:solidFill>
              <a:latin typeface="Consolas"/>
              <a:ea typeface="Consolas"/>
              <a:cs typeface="Consolas"/>
              <a:sym typeface="Consolas"/>
            </a:endParaRPr>
          </a:p>
          <a:p>
            <a:pPr indent="0" lvl="0" marL="0" marR="0" rtl="0" algn="l">
              <a:lnSpc>
                <a:spcPct val="50000"/>
              </a:lnSpc>
              <a:spcBef>
                <a:spcPts val="1000"/>
              </a:spcBef>
              <a:spcAft>
                <a:spcPts val="0"/>
              </a:spcAft>
              <a:buClr>
                <a:schemeClr val="dk1"/>
              </a:buClr>
              <a:buSzPct val="1000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50000"/>
              </a:lnSpc>
              <a:spcBef>
                <a:spcPts val="100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.CODE </a:t>
            </a:r>
            <a:endParaRPr/>
          </a:p>
          <a:p>
            <a:pPr indent="0" lvl="0" marL="0" marR="0" rtl="0" algn="l">
              <a:lnSpc>
                <a:spcPct val="50000"/>
              </a:lnSpc>
              <a:spcBef>
                <a:spcPts val="100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;Byte by Byte Signed Division  </a:t>
            </a:r>
            <a:endParaRPr/>
          </a:p>
          <a:p>
            <a:pPr indent="0" lvl="0" marL="0" marR="0" rtl="0" algn="l">
              <a:lnSpc>
                <a:spcPct val="50000"/>
              </a:lnSpc>
              <a:spcBef>
                <a:spcPts val="100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MOV AL, NUM_3    </a:t>
            </a:r>
            <a:endParaRPr/>
          </a:p>
          <a:p>
            <a:pPr indent="0" lvl="0" marL="0" marR="0" rtl="0" algn="l">
              <a:lnSpc>
                <a:spcPct val="50000"/>
              </a:lnSpc>
              <a:spcBef>
                <a:spcPts val="100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MOV BL,3 </a:t>
            </a:r>
            <a:endParaRPr/>
          </a:p>
          <a:p>
            <a:pPr indent="0" lvl="0" marL="0" marR="0" rtl="0" algn="l">
              <a:lnSpc>
                <a:spcPct val="50000"/>
              </a:lnSpc>
              <a:spcBef>
                <a:spcPts val="100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IDIV BL           </a:t>
            </a:r>
            <a:endParaRPr/>
          </a:p>
          <a:p>
            <a:pPr indent="0" lvl="0" marL="0" marR="0" rtl="0" algn="l">
              <a:lnSpc>
                <a:spcPct val="50000"/>
              </a:lnSpc>
              <a:spcBef>
                <a:spcPts val="1000"/>
              </a:spcBef>
              <a:spcAft>
                <a:spcPts val="0"/>
              </a:spcAft>
              <a:buClr>
                <a:schemeClr val="dk1"/>
              </a:buClr>
              <a:buSzPct val="1000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50000"/>
              </a:lnSpc>
              <a:spcBef>
                <a:spcPts val="100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;Word by word Signed Division  </a:t>
            </a:r>
            <a:endParaRPr/>
          </a:p>
          <a:p>
            <a:pPr indent="0" lvl="0" marL="0" marR="0" rtl="0" algn="l">
              <a:lnSpc>
                <a:spcPct val="50000"/>
              </a:lnSpc>
              <a:spcBef>
                <a:spcPts val="100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MOV AX, -265H   </a:t>
            </a:r>
            <a:endParaRPr/>
          </a:p>
          <a:p>
            <a:pPr indent="0" lvl="0" marL="0" marR="0" rtl="0" algn="l">
              <a:lnSpc>
                <a:spcPct val="50000"/>
              </a:lnSpc>
              <a:spcBef>
                <a:spcPts val="1000"/>
              </a:spcBef>
              <a:spcAft>
                <a:spcPts val="0"/>
              </a:spcAft>
              <a:buClr>
                <a:schemeClr val="dk1"/>
              </a:buClr>
              <a:buSzPct val="100000"/>
              <a:buFont typeface="Arial"/>
              <a:buNone/>
            </a:pPr>
            <a:r>
              <a:rPr b="0" i="0" lang="en-US" sz="1800" u="none" cap="none" strike="noStrike">
                <a:solidFill>
                  <a:schemeClr val="dk1"/>
                </a:solidFill>
                <a:latin typeface="Consolas"/>
                <a:ea typeface="Consolas"/>
                <a:cs typeface="Consolas"/>
                <a:sym typeface="Consolas"/>
              </a:rPr>
              <a:t>IDIV NUM_2  </a:t>
            </a:r>
            <a:endParaRPr/>
          </a:p>
          <a:p>
            <a:pPr indent="0" lvl="0" marL="0" marR="0" rtl="0" algn="l">
              <a:lnSpc>
                <a:spcPct val="50000"/>
              </a:lnSpc>
              <a:spcBef>
                <a:spcPts val="1000"/>
              </a:spcBef>
              <a:spcAft>
                <a:spcPts val="0"/>
              </a:spcAft>
              <a:buClr>
                <a:schemeClr val="dk1"/>
              </a:buClr>
              <a:buSzPct val="100000"/>
              <a:buFont typeface="Arial"/>
              <a:buNone/>
            </a:pPr>
            <a:r>
              <a:t/>
            </a:r>
            <a:endParaRPr b="0" i="0" sz="1800" u="none" cap="none" strike="noStrike">
              <a:solidFill>
                <a:schemeClr val="dk1"/>
              </a:solidFill>
              <a:latin typeface="Consolas"/>
              <a:ea typeface="Consolas"/>
              <a:cs typeface="Consolas"/>
              <a:sym typeface="Consolas"/>
            </a:endParaRPr>
          </a:p>
        </p:txBody>
      </p:sp>
      <p:sp>
        <p:nvSpPr>
          <p:cNvPr id="246" name="Google Shape;246;p20"/>
          <p:cNvSpPr txBox="1"/>
          <p:nvPr/>
        </p:nvSpPr>
        <p:spPr>
          <a:xfrm>
            <a:off x="5819775" y="3016250"/>
            <a:ext cx="5534025" cy="3279776"/>
          </a:xfrm>
          <a:prstGeom prst="rect">
            <a:avLst/>
          </a:prstGeom>
          <a:noFill/>
          <a:ln>
            <a:noFill/>
          </a:ln>
        </p:spPr>
        <p:txBody>
          <a:bodyPr anchorCtr="0" anchor="t" bIns="45700" lIns="91425" spcFirstLastPara="1" rIns="91425" wrap="square" tIns="45700">
            <a:normAutofit/>
          </a:bodyPr>
          <a:lstStyle/>
          <a:p>
            <a:pPr indent="0" lvl="0" marL="0" marR="0" rtl="0" algn="l">
              <a:lnSpc>
                <a:spcPct val="50000"/>
              </a:lnSpc>
              <a:spcBef>
                <a:spcPts val="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;Word by byte Signed Division</a:t>
            </a:r>
            <a:endParaRPr/>
          </a:p>
          <a:p>
            <a:pPr indent="0" lvl="0" marL="0" marR="0" rtl="0" algn="l">
              <a:lnSpc>
                <a:spcPct val="50000"/>
              </a:lnSpc>
              <a:spcBef>
                <a:spcPts val="100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MOV AX, NUM_2</a:t>
            </a:r>
            <a:endParaRPr/>
          </a:p>
          <a:p>
            <a:pPr indent="0" lvl="0" marL="0" marR="0" rtl="0" algn="l">
              <a:lnSpc>
                <a:spcPct val="50000"/>
              </a:lnSpc>
              <a:spcBef>
                <a:spcPts val="100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IDIV NUM_3</a:t>
            </a:r>
            <a:endParaRPr/>
          </a:p>
          <a:p>
            <a:pPr indent="0" lvl="0" marL="0" marR="0" rtl="0" algn="l">
              <a:lnSpc>
                <a:spcPct val="50000"/>
              </a:lnSpc>
              <a:spcBef>
                <a:spcPts val="1000"/>
              </a:spcBef>
              <a:spcAft>
                <a:spcPts val="0"/>
              </a:spcAft>
              <a:buClr>
                <a:schemeClr val="dk1"/>
              </a:buClr>
              <a:buSzPts val="18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50000"/>
              </a:lnSpc>
              <a:spcBef>
                <a:spcPts val="100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;Doubleword by single word signed division</a:t>
            </a:r>
            <a:endParaRPr/>
          </a:p>
          <a:p>
            <a:pPr indent="0" lvl="0" marL="0" marR="0" rtl="0" algn="l">
              <a:lnSpc>
                <a:spcPct val="50000"/>
              </a:lnSpc>
              <a:spcBef>
                <a:spcPts val="100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MOV AX,NUM_1</a:t>
            </a:r>
            <a:endParaRPr/>
          </a:p>
          <a:p>
            <a:pPr indent="0" lvl="0" marL="0" marR="0" rtl="0" algn="l">
              <a:lnSpc>
                <a:spcPct val="50000"/>
              </a:lnSpc>
              <a:spcBef>
                <a:spcPts val="100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MOV DX, NUM_1+2  </a:t>
            </a:r>
            <a:endParaRPr/>
          </a:p>
          <a:p>
            <a:pPr indent="0" lvl="0" marL="0" marR="0" rtl="0" algn="l">
              <a:lnSpc>
                <a:spcPct val="50000"/>
              </a:lnSpc>
              <a:spcBef>
                <a:spcPts val="100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MOV BX, 0A234H</a:t>
            </a:r>
            <a:endParaRPr/>
          </a:p>
          <a:p>
            <a:pPr indent="0" lvl="0" marL="0" marR="0" rtl="0" algn="l">
              <a:lnSpc>
                <a:spcPct val="50000"/>
              </a:lnSpc>
              <a:spcBef>
                <a:spcPts val="100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IDIV BX</a:t>
            </a:r>
            <a:endParaRPr/>
          </a:p>
          <a:p>
            <a:pPr indent="0" lvl="0" marL="0" marR="0" rtl="0" algn="l">
              <a:lnSpc>
                <a:spcPct val="50000"/>
              </a:lnSpc>
              <a:spcBef>
                <a:spcPts val="1000"/>
              </a:spcBef>
              <a:spcAft>
                <a:spcPts val="0"/>
              </a:spcAft>
              <a:buClr>
                <a:schemeClr val="dk1"/>
              </a:buClr>
              <a:buSzPts val="1800"/>
              <a:buFont typeface="Arial"/>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50000"/>
              </a:lnSpc>
              <a:spcBef>
                <a:spcPts val="1000"/>
              </a:spcBef>
              <a:spcAft>
                <a:spcPts val="0"/>
              </a:spcAft>
              <a:buClr>
                <a:schemeClr val="dk1"/>
              </a:buClr>
              <a:buSzPts val="1800"/>
              <a:buFont typeface="Arial"/>
              <a:buNone/>
            </a:pPr>
            <a:r>
              <a:rPr b="0" i="0" lang="en-US" sz="1800" u="none" cap="none" strike="noStrike">
                <a:solidFill>
                  <a:schemeClr val="dk1"/>
                </a:solidFill>
                <a:latin typeface="Consolas"/>
                <a:ea typeface="Consolas"/>
                <a:cs typeface="Consolas"/>
                <a:sym typeface="Consolas"/>
              </a:rPr>
              <a:t>RET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Logical Instructions (যৌক্তিক জ্ঞাপন)</a:t>
            </a:r>
            <a:endParaRPr/>
          </a:p>
        </p:txBody>
      </p:sp>
      <p:graphicFrame>
        <p:nvGraphicFramePr>
          <p:cNvPr id="252" name="Google Shape;252;p21"/>
          <p:cNvGraphicFramePr/>
          <p:nvPr/>
        </p:nvGraphicFramePr>
        <p:xfrm>
          <a:off x="838200" y="1825625"/>
          <a:ext cx="3000000" cy="3000000"/>
        </p:xfrm>
        <a:graphic>
          <a:graphicData uri="http://schemas.openxmlformats.org/drawingml/2006/table">
            <a:tbl>
              <a:tblPr bandRow="1" firstRow="1">
                <a:noFill/>
                <a:tableStyleId>{BE6CAD70-4684-4F76-938E-26518990615B}</a:tableStyleId>
              </a:tblPr>
              <a:tblGrid>
                <a:gridCol w="2305050"/>
                <a:gridCol w="1935175"/>
                <a:gridCol w="3646475"/>
                <a:gridCol w="2628900"/>
              </a:tblGrid>
              <a:tr h="370850">
                <a:tc>
                  <a:txBody>
                    <a:bodyPr/>
                    <a:lstStyle/>
                    <a:p>
                      <a:pPr indent="0" lvl="0" marL="0" marR="0" rtl="0" algn="ctr">
                        <a:spcBef>
                          <a:spcPts val="0"/>
                        </a:spcBef>
                        <a:spcAft>
                          <a:spcPts val="0"/>
                        </a:spcAft>
                        <a:buNone/>
                      </a:pPr>
                      <a:r>
                        <a:rPr b="1" lang="en-US" sz="2000" u="none" cap="none" strike="noStrike"/>
                        <a:t>OPCODE</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OPERAND</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EXPLANATION</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EXAMPLE</a:t>
                      </a:r>
                      <a:endParaRPr/>
                    </a:p>
                  </a:txBody>
                  <a:tcPr marT="76200" marB="76200" marR="76200" marL="76200" anchor="ctr"/>
                </a:tc>
              </a:tr>
              <a:tr h="370850">
                <a:tc>
                  <a:txBody>
                    <a:bodyPr/>
                    <a:lstStyle/>
                    <a:p>
                      <a:pPr indent="0" lvl="0" marL="0" marR="0" rtl="0" algn="ctr">
                        <a:spcBef>
                          <a:spcPts val="0"/>
                        </a:spcBef>
                        <a:spcAft>
                          <a:spcPts val="0"/>
                        </a:spcAft>
                        <a:buNone/>
                      </a:pPr>
                      <a:r>
                        <a:rPr b="0" lang="en-US" sz="1800" u="none" cap="none" strike="noStrike"/>
                        <a:t>AND</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 D AND 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AND AX, 0010</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OR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 D OR 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OR AX, BX</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NOT</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 NOT of D</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NOT AL</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XOR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 D XOR 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XOR AL, BL</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SHR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C</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shifts each bit in D to the right C times and 0 is stored at MSB position</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SHR AL, 04</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SHL</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C</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shifts each bit in D to the left C times and 0 is stored at LSB position</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SHL AX, BL</a:t>
                      </a:r>
                      <a:endParaRPr/>
                    </a:p>
                  </a:txBody>
                  <a:tcPr marT="133350" marB="133350" marR="95250" marL="95250" anchor="ctr"/>
                </a:tc>
              </a:tr>
            </a:tbl>
          </a:graphicData>
        </a:graphic>
      </p:graphicFrame>
      <p:sp>
        <p:nvSpPr>
          <p:cNvPr id="253" name="Google Shape;2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Logical Instructions Cont.</a:t>
            </a:r>
            <a:endParaRPr/>
          </a:p>
        </p:txBody>
      </p:sp>
      <p:graphicFrame>
        <p:nvGraphicFramePr>
          <p:cNvPr id="259" name="Google Shape;259;p22"/>
          <p:cNvGraphicFramePr/>
          <p:nvPr/>
        </p:nvGraphicFramePr>
        <p:xfrm>
          <a:off x="838200" y="1825625"/>
          <a:ext cx="3000000" cy="3000000"/>
        </p:xfrm>
        <a:graphic>
          <a:graphicData uri="http://schemas.openxmlformats.org/drawingml/2006/table">
            <a:tbl>
              <a:tblPr bandRow="1" firstRow="1">
                <a:noFill/>
                <a:tableStyleId>{BE6CAD70-4684-4F76-938E-26518990615B}</a:tableStyleId>
              </a:tblPr>
              <a:tblGrid>
                <a:gridCol w="2305050"/>
                <a:gridCol w="1611625"/>
                <a:gridCol w="3970025"/>
                <a:gridCol w="2628900"/>
              </a:tblGrid>
              <a:tr h="370850">
                <a:tc>
                  <a:txBody>
                    <a:bodyPr/>
                    <a:lstStyle/>
                    <a:p>
                      <a:pPr indent="0" lvl="0" marL="0" marR="0" rtl="0" algn="ctr">
                        <a:spcBef>
                          <a:spcPts val="0"/>
                        </a:spcBef>
                        <a:spcAft>
                          <a:spcPts val="0"/>
                        </a:spcAft>
                        <a:buNone/>
                      </a:pPr>
                      <a:r>
                        <a:rPr b="1" lang="en-US" sz="2000" u="none" cap="none" strike="noStrike"/>
                        <a:t>OPCODE</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OPERAND</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EXPLANATION</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EXAMPLE</a:t>
                      </a:r>
                      <a:endParaRPr/>
                    </a:p>
                  </a:txBody>
                  <a:tcPr marT="76200" marB="76200" marR="76200" marL="76200" anchor="ctr"/>
                </a:tc>
              </a:tr>
              <a:tr h="370850">
                <a:tc>
                  <a:txBody>
                    <a:bodyPr/>
                    <a:lstStyle/>
                    <a:p>
                      <a:pPr indent="0" lvl="0" marL="0" marR="0" rtl="0" algn="ctr">
                        <a:spcBef>
                          <a:spcPts val="0"/>
                        </a:spcBef>
                        <a:spcAft>
                          <a:spcPts val="0"/>
                        </a:spcAft>
                        <a:buNone/>
                      </a:pPr>
                      <a:r>
                        <a:rPr b="0" lang="en-US" sz="1800" u="none" cap="none" strike="noStrike"/>
                        <a:t>ROR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C</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rotates all bits in D to the right C times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ROR BL, CL</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ROL</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R, C</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rotates all bits in D to the left C times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ROL BX, 06</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RCR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 C</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rotates all bits in D to the right along with carry flag C times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RCR BL, CL</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RCL</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R, C</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rotates all bits in D to the left along with carry flag C times</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RCL BX, 06</a:t>
                      </a:r>
                      <a:endParaRPr/>
                    </a:p>
                  </a:txBody>
                  <a:tcPr marT="133350" marB="133350" marR="95250" marL="95250" anchor="ctr"/>
                </a:tc>
              </a:tr>
            </a:tbl>
          </a:graphicData>
        </a:graphic>
      </p:graphicFrame>
      <p:sp>
        <p:nvSpPr>
          <p:cNvPr id="260" name="Google Shape;2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CMP (Comparison Instruction)</a:t>
            </a:r>
            <a:endParaRPr/>
          </a:p>
        </p:txBody>
      </p:sp>
      <p:sp>
        <p:nvSpPr>
          <p:cNvPr id="266" name="Google Shape;266;p23"/>
          <p:cNvSpPr txBox="1"/>
          <p:nvPr>
            <p:ph idx="1" type="body"/>
          </p:nvPr>
        </p:nvSpPr>
        <p:spPr>
          <a:xfrm>
            <a:off x="838200" y="1530349"/>
            <a:ext cx="10515600" cy="46312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CMP is a logical instruction which compares a byte or word in the destination with a byte or word in the specified source.</a:t>
            </a:r>
            <a:endParaRPr/>
          </a:p>
          <a:p>
            <a:pPr indent="-228600" lvl="0" marL="228600" rtl="0" algn="l">
              <a:lnSpc>
                <a:spcPct val="90000"/>
              </a:lnSpc>
              <a:spcBef>
                <a:spcPts val="1000"/>
              </a:spcBef>
              <a:spcAft>
                <a:spcPts val="0"/>
              </a:spcAft>
              <a:buClr>
                <a:schemeClr val="dk1"/>
              </a:buClr>
              <a:buSzPts val="2000"/>
              <a:buChar char="•"/>
            </a:pPr>
            <a:r>
              <a:rPr lang="en-US" sz="2000"/>
              <a:t>The destination can be a register or a memory location but the source and the destination cannot both be memory locations.</a:t>
            </a:r>
            <a:endParaRPr/>
          </a:p>
          <a:p>
            <a:pPr indent="-228600" lvl="0" marL="228600" rtl="0" algn="l">
              <a:lnSpc>
                <a:spcPct val="90000"/>
              </a:lnSpc>
              <a:spcBef>
                <a:spcPts val="1000"/>
              </a:spcBef>
              <a:spcAft>
                <a:spcPts val="0"/>
              </a:spcAft>
              <a:buClr>
                <a:schemeClr val="dk1"/>
              </a:buClr>
              <a:buSzPts val="2000"/>
              <a:buChar char="•"/>
            </a:pPr>
            <a:r>
              <a:rPr lang="en-US" sz="2000"/>
              <a:t>This instruction will not affect the source and destination, only the flags (AF, OF, SF, ZF, PF, and CF) are set to indicate the results of the comparison.</a:t>
            </a:r>
            <a:endParaRPr/>
          </a:p>
          <a:p>
            <a:pPr indent="-101600" lvl="0" marL="228600" rtl="0" algn="l">
              <a:lnSpc>
                <a:spcPct val="90000"/>
              </a:lnSpc>
              <a:spcBef>
                <a:spcPts val="1000"/>
              </a:spcBef>
              <a:spcAft>
                <a:spcPts val="0"/>
              </a:spcAft>
              <a:buClr>
                <a:schemeClr val="dk1"/>
              </a:buClr>
              <a:buSzPts val="2000"/>
              <a:buNone/>
            </a:pPr>
            <a:r>
              <a:t/>
            </a:r>
            <a:endParaRPr sz="2000"/>
          </a:p>
          <a:p>
            <a:pPr indent="0" lvl="3" marL="13716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Instruction		Operands</a:t>
            </a:r>
            <a:endParaRPr/>
          </a:p>
          <a:p>
            <a:pPr indent="0" lvl="3" marL="13716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a:t>
            </a:r>
            <a:endParaRPr/>
          </a:p>
          <a:p>
            <a:pPr indent="0" lvl="4" marL="18288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CMP		REG, memory</a:t>
            </a:r>
            <a:endParaRPr/>
          </a:p>
          <a:p>
            <a:pPr indent="0" lvl="4" marL="18288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           	memory, REG</a:t>
            </a:r>
            <a:endParaRPr/>
          </a:p>
          <a:p>
            <a:pPr indent="0" lvl="4" marL="18288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		REG, REG</a:t>
            </a:r>
            <a:endParaRPr/>
          </a:p>
          <a:p>
            <a:pPr indent="0" lvl="4" marL="18288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		memory, immediate</a:t>
            </a:r>
            <a:endParaRPr/>
          </a:p>
          <a:p>
            <a:pPr indent="0" lvl="4" marL="1828800" rtl="0" algn="l">
              <a:lnSpc>
                <a:spcPct val="90000"/>
              </a:lnSpc>
              <a:spcBef>
                <a:spcPts val="500"/>
              </a:spcBef>
              <a:spcAft>
                <a:spcPts val="0"/>
              </a:spcAft>
              <a:buClr>
                <a:schemeClr val="dk1"/>
              </a:buClr>
              <a:buSzPts val="1600"/>
              <a:buNone/>
            </a:pPr>
            <a:r>
              <a:rPr lang="en-US" sz="1600">
                <a:latin typeface="Consolas"/>
                <a:ea typeface="Consolas"/>
                <a:cs typeface="Consolas"/>
                <a:sym typeface="Consolas"/>
              </a:rPr>
              <a:t>		REG, immediate</a:t>
            </a:r>
            <a:endParaRPr/>
          </a:p>
        </p:txBody>
      </p:sp>
      <p:sp>
        <p:nvSpPr>
          <p:cNvPr id="267" name="Google Shape;2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CMP (Example) Cont.</a:t>
            </a:r>
            <a:endParaRPr/>
          </a:p>
        </p:txBody>
      </p:sp>
      <p:sp>
        <p:nvSpPr>
          <p:cNvPr id="273" name="Google Shape;2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p24"/>
          <p:cNvSpPr txBox="1"/>
          <p:nvPr>
            <p:ph idx="1" type="body"/>
          </p:nvPr>
        </p:nvSpPr>
        <p:spPr>
          <a:xfrm>
            <a:off x="1205864" y="2061576"/>
            <a:ext cx="10467976" cy="3889376"/>
          </a:xfrm>
          <a:prstGeom prst="rect">
            <a:avLst/>
          </a:prstGeom>
          <a:noFill/>
          <a:ln>
            <a:noFill/>
          </a:ln>
        </p:spPr>
        <p:txBody>
          <a:bodyPr anchorCtr="0" anchor="t" bIns="45700" lIns="91425" spcFirstLastPara="1" rIns="91425" wrap="square" tIns="45700">
            <a:normAutofit/>
          </a:bodyPr>
          <a:lstStyle/>
          <a:p>
            <a:pPr indent="0" lvl="0" marL="0" rtl="0" algn="l">
              <a:lnSpc>
                <a:spcPct val="50000"/>
              </a:lnSpc>
              <a:spcBef>
                <a:spcPts val="0"/>
              </a:spcBef>
              <a:spcAft>
                <a:spcPts val="0"/>
              </a:spcAft>
              <a:buClr>
                <a:schemeClr val="dk1"/>
              </a:buClr>
              <a:buSzPts val="1800"/>
              <a:buNone/>
            </a:pPr>
            <a:r>
              <a:rPr b="0" i="0" lang="en-US" sz="1800">
                <a:latin typeface="Consolas"/>
                <a:ea typeface="Consolas"/>
                <a:cs typeface="Consolas"/>
                <a:sym typeface="Consolas"/>
              </a:rPr>
              <a:t>CMP CX, BX	; CX-BX</a:t>
            </a:r>
            <a:endParaRPr/>
          </a:p>
          <a:p>
            <a:pPr indent="0" lvl="0" marL="0" rtl="0" algn="l">
              <a:lnSpc>
                <a:spcPct val="50000"/>
              </a:lnSpc>
              <a:spcBef>
                <a:spcPts val="1000"/>
              </a:spcBef>
              <a:spcAft>
                <a:spcPts val="0"/>
              </a:spcAft>
              <a:buClr>
                <a:schemeClr val="dk1"/>
              </a:buClr>
              <a:buSzPts val="1800"/>
              <a:buNone/>
            </a:pPr>
            <a:r>
              <a:t/>
            </a:r>
            <a:endParaRPr sz="1800">
              <a:latin typeface="Consolas"/>
              <a:ea typeface="Consolas"/>
              <a:cs typeface="Consolas"/>
              <a:sym typeface="Consolas"/>
            </a:endParaRPr>
          </a:p>
          <a:p>
            <a:pPr indent="0" lvl="0" marL="0" rtl="0" algn="l">
              <a:lnSpc>
                <a:spcPct val="50000"/>
              </a:lnSpc>
              <a:spcBef>
                <a:spcPts val="1000"/>
              </a:spcBef>
              <a:spcAft>
                <a:spcPts val="0"/>
              </a:spcAft>
              <a:buClr>
                <a:schemeClr val="dk1"/>
              </a:buClr>
              <a:buSzPts val="1800"/>
              <a:buNone/>
            </a:pPr>
            <a:r>
              <a:rPr lang="en-US" sz="1800">
                <a:latin typeface="Consolas"/>
                <a:ea typeface="Consolas"/>
                <a:cs typeface="Consolas"/>
                <a:sym typeface="Consolas"/>
              </a:rPr>
              <a:t> 		CF 	ZF 	SF</a:t>
            </a:r>
            <a:endParaRPr/>
          </a:p>
          <a:p>
            <a:pPr indent="0" lvl="0" marL="0" rtl="0" algn="l">
              <a:lnSpc>
                <a:spcPct val="50000"/>
              </a:lnSpc>
              <a:spcBef>
                <a:spcPts val="1000"/>
              </a:spcBef>
              <a:spcAft>
                <a:spcPts val="0"/>
              </a:spcAft>
              <a:buClr>
                <a:schemeClr val="dk1"/>
              </a:buClr>
              <a:buSzPts val="1800"/>
              <a:buNone/>
            </a:pPr>
            <a:r>
              <a:rPr lang="en-US" sz="1800">
                <a:latin typeface="Consolas"/>
                <a:ea typeface="Consolas"/>
                <a:cs typeface="Consolas"/>
                <a:sym typeface="Consolas"/>
              </a:rPr>
              <a:t>CX = BX 	0 	1 	0 	Result of subtraction is 0</a:t>
            </a:r>
            <a:endParaRPr/>
          </a:p>
          <a:p>
            <a:pPr indent="0" lvl="0" marL="0" rtl="0" algn="l">
              <a:lnSpc>
                <a:spcPct val="50000"/>
              </a:lnSpc>
              <a:spcBef>
                <a:spcPts val="1000"/>
              </a:spcBef>
              <a:spcAft>
                <a:spcPts val="0"/>
              </a:spcAft>
              <a:buClr>
                <a:schemeClr val="dk1"/>
              </a:buClr>
              <a:buSzPts val="1800"/>
              <a:buNone/>
            </a:pPr>
            <a:r>
              <a:rPr lang="en-US" sz="1800">
                <a:latin typeface="Consolas"/>
                <a:ea typeface="Consolas"/>
                <a:cs typeface="Consolas"/>
                <a:sym typeface="Consolas"/>
              </a:rPr>
              <a:t>CX &gt; BX 	0 	0 	0 	No borrow required, so CF = 0</a:t>
            </a:r>
            <a:endParaRPr/>
          </a:p>
          <a:p>
            <a:pPr indent="0" lvl="0" marL="0" rtl="0" algn="l">
              <a:lnSpc>
                <a:spcPct val="50000"/>
              </a:lnSpc>
              <a:spcBef>
                <a:spcPts val="1000"/>
              </a:spcBef>
              <a:spcAft>
                <a:spcPts val="0"/>
              </a:spcAft>
              <a:buClr>
                <a:schemeClr val="dk1"/>
              </a:buClr>
              <a:buSzPts val="1800"/>
              <a:buNone/>
            </a:pPr>
            <a:r>
              <a:rPr lang="en-US" sz="1800">
                <a:latin typeface="Consolas"/>
                <a:ea typeface="Consolas"/>
                <a:cs typeface="Consolas"/>
                <a:sym typeface="Consolas"/>
              </a:rPr>
              <a:t>CX &lt; BX 	1 	0 	1 	Subtraction requires borrow, so CF =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Unconditional Program execution</a:t>
            </a:r>
            <a:endParaRPr/>
          </a:p>
        </p:txBody>
      </p:sp>
      <p:sp>
        <p:nvSpPr>
          <p:cNvPr id="280" name="Google Shape;28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1" name="Google Shape;281;p25"/>
          <p:cNvGraphicFramePr/>
          <p:nvPr/>
        </p:nvGraphicFramePr>
        <p:xfrm>
          <a:off x="1139483" y="1800665"/>
          <a:ext cx="3000000" cy="3000000"/>
        </p:xfrm>
        <a:graphic>
          <a:graphicData uri="http://schemas.openxmlformats.org/drawingml/2006/table">
            <a:tbl>
              <a:tblPr bandRow="1" firstRow="1">
                <a:noFill/>
                <a:tableStyleId>{BE6CAD70-4684-4F76-938E-26518990615B}</a:tableStyleId>
              </a:tblPr>
              <a:tblGrid>
                <a:gridCol w="2025750"/>
                <a:gridCol w="2532175"/>
                <a:gridCol w="5331650"/>
              </a:tblGrid>
              <a:tr h="458750">
                <a:tc>
                  <a:txBody>
                    <a:bodyPr/>
                    <a:lstStyle/>
                    <a:p>
                      <a:pPr indent="0" lvl="0" marL="0" marR="0" rtl="0" algn="ctr">
                        <a:spcBef>
                          <a:spcPts val="0"/>
                        </a:spcBef>
                        <a:spcAft>
                          <a:spcPts val="0"/>
                        </a:spcAft>
                        <a:buNone/>
                      </a:pPr>
                      <a:r>
                        <a:rPr b="1" lang="en-US" sz="2000" u="none" cap="none" strike="noStrike"/>
                        <a:t>OPCODE</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OPERAND</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EXPLANATION</a:t>
                      </a:r>
                      <a:endParaRPr/>
                    </a:p>
                  </a:txBody>
                  <a:tcPr marT="76200" marB="76200" marR="76200" marL="76200" anchor="ctr"/>
                </a:tc>
              </a:tr>
              <a:tr h="703425">
                <a:tc>
                  <a:txBody>
                    <a:bodyPr/>
                    <a:lstStyle/>
                    <a:p>
                      <a:pPr indent="0" lvl="0" marL="0" marR="0" rtl="0" algn="ctr">
                        <a:spcBef>
                          <a:spcPts val="0"/>
                        </a:spcBef>
                        <a:spcAft>
                          <a:spcPts val="0"/>
                        </a:spcAft>
                        <a:buNone/>
                      </a:pPr>
                      <a:r>
                        <a:rPr b="0" lang="en-US" sz="1800" u="none" cap="none" strike="noStrike"/>
                        <a:t>CALL</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address</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call a procedure and save their return address to the stack.</a:t>
                      </a:r>
                      <a:br>
                        <a:rPr b="0" lang="en-US" sz="1800" u="none" cap="none" strike="noStrike"/>
                      </a:br>
                      <a:endParaRPr b="0" sz="1800" u="none" cap="none" strike="noStrike"/>
                    </a:p>
                  </a:txBody>
                  <a:tcPr marT="76200" marB="76200" marR="76200" marL="76200"/>
                </a:tc>
              </a:tr>
              <a:tr h="703425">
                <a:tc>
                  <a:txBody>
                    <a:bodyPr/>
                    <a:lstStyle/>
                    <a:p>
                      <a:pPr indent="0" lvl="0" marL="0" marR="0" rtl="0" algn="ctr">
                        <a:spcBef>
                          <a:spcPts val="0"/>
                        </a:spcBef>
                        <a:spcAft>
                          <a:spcPts val="0"/>
                        </a:spcAft>
                        <a:buNone/>
                      </a:pPr>
                      <a:r>
                        <a:rPr b="0" lang="en-US" sz="1800" u="none" cap="none" strike="noStrike"/>
                        <a:t>RET</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return from the procedure to the main program.</a:t>
                      </a:r>
                      <a:br>
                        <a:rPr b="0" lang="en-US" sz="1800" u="none" cap="none" strike="noStrike"/>
                      </a:br>
                      <a:endParaRPr b="0" sz="1800" u="none" cap="none" strike="noStrike"/>
                    </a:p>
                  </a:txBody>
                  <a:tcPr marT="76200" marB="76200" marR="76200" marL="76200"/>
                </a:tc>
              </a:tr>
              <a:tr h="703425">
                <a:tc>
                  <a:txBody>
                    <a:bodyPr/>
                    <a:lstStyle/>
                    <a:p>
                      <a:pPr indent="0" lvl="0" marL="0" marR="0" rtl="0" algn="ctr">
                        <a:spcBef>
                          <a:spcPts val="0"/>
                        </a:spcBef>
                        <a:spcAft>
                          <a:spcPts val="0"/>
                        </a:spcAft>
                        <a:buNone/>
                      </a:pPr>
                      <a:r>
                        <a:rPr b="0" lang="en-US" sz="1800" u="none" cap="none" strike="noStrike"/>
                        <a:t>JMP</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address</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jump to the provided address to proceed to the next instruction.</a:t>
                      </a:r>
                      <a:br>
                        <a:rPr b="0" lang="en-US" sz="1800" u="none" cap="none" strike="noStrike"/>
                      </a:br>
                      <a:endParaRPr b="0" sz="1800" u="none" cap="none" strike="noStrike"/>
                    </a:p>
                  </a:txBody>
                  <a:tcPr marT="76200" marB="76200" marR="76200" marL="76200"/>
                </a:tc>
              </a:tr>
              <a:tr h="978700">
                <a:tc>
                  <a:txBody>
                    <a:bodyPr/>
                    <a:lstStyle/>
                    <a:p>
                      <a:pPr indent="0" lvl="0" marL="0" marR="0" rtl="0" algn="ctr">
                        <a:spcBef>
                          <a:spcPts val="0"/>
                        </a:spcBef>
                        <a:spcAft>
                          <a:spcPts val="0"/>
                        </a:spcAft>
                        <a:buNone/>
                      </a:pPr>
                      <a:r>
                        <a:rPr b="0" lang="en-US" sz="1800" u="none" cap="none" strike="noStrike"/>
                        <a:t>LOOP</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address</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loop a group of instructions until the condition satisfies, i.e., CX = 0</a:t>
                      </a:r>
                      <a:endParaRPr/>
                    </a:p>
                  </a:txBody>
                  <a:tcPr marT="76200" marB="76200" marR="76200" marL="762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Conditional Program execution</a:t>
            </a:r>
            <a:endParaRPr/>
          </a:p>
        </p:txBody>
      </p:sp>
      <p:sp>
        <p:nvSpPr>
          <p:cNvPr id="287" name="Google Shape;28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8" name="Google Shape;288;p26"/>
          <p:cNvGraphicFramePr/>
          <p:nvPr/>
        </p:nvGraphicFramePr>
        <p:xfrm>
          <a:off x="1139483" y="1800665"/>
          <a:ext cx="3000000" cy="3000000"/>
        </p:xfrm>
        <a:graphic>
          <a:graphicData uri="http://schemas.openxmlformats.org/drawingml/2006/table">
            <a:tbl>
              <a:tblPr bandRow="1" firstRow="1">
                <a:noFill/>
                <a:tableStyleId>{BE6CAD70-4684-4F76-938E-26518990615B}</a:tableStyleId>
              </a:tblPr>
              <a:tblGrid>
                <a:gridCol w="2025750"/>
                <a:gridCol w="2532175"/>
                <a:gridCol w="5331650"/>
              </a:tblGrid>
              <a:tr h="458750">
                <a:tc>
                  <a:txBody>
                    <a:bodyPr/>
                    <a:lstStyle/>
                    <a:p>
                      <a:pPr indent="0" lvl="0" marL="0" marR="0" rtl="0" algn="ctr">
                        <a:spcBef>
                          <a:spcPts val="0"/>
                        </a:spcBef>
                        <a:spcAft>
                          <a:spcPts val="0"/>
                        </a:spcAft>
                        <a:buNone/>
                      </a:pPr>
                      <a:r>
                        <a:rPr b="1" lang="en-US" sz="2000" u="none" cap="none" strike="noStrike"/>
                        <a:t>OPCODE</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OPERAND</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EXPLANATION</a:t>
                      </a:r>
                      <a:endParaRPr/>
                    </a:p>
                  </a:txBody>
                  <a:tcPr marT="76200" marB="76200" marR="76200" marL="76200" anchor="ctr"/>
                </a:tc>
              </a:tr>
              <a:tr h="703425">
                <a:tc>
                  <a:txBody>
                    <a:bodyPr/>
                    <a:lstStyle/>
                    <a:p>
                      <a:pPr indent="0" lvl="0" marL="0" marR="0" rtl="0" algn="ctr">
                        <a:spcBef>
                          <a:spcPts val="0"/>
                        </a:spcBef>
                        <a:spcAft>
                          <a:spcPts val="0"/>
                        </a:spcAft>
                        <a:buNone/>
                      </a:pPr>
                      <a:r>
                        <a:rPr b="0" lang="en-US" sz="1800" u="none" cap="none" strike="noStrike"/>
                        <a:t>JC</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address</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jump if carry flag CY = 1</a:t>
                      </a:r>
                      <a:br>
                        <a:rPr b="0" lang="en-US" sz="1800" u="none" cap="none" strike="noStrike"/>
                      </a:br>
                      <a:endParaRPr b="0" sz="1800" u="none" cap="none" strike="noStrike"/>
                    </a:p>
                  </a:txBody>
                  <a:tcPr marT="76200" marB="76200" marR="76200" marL="76200"/>
                </a:tc>
              </a:tr>
              <a:tr h="703425">
                <a:tc>
                  <a:txBody>
                    <a:bodyPr/>
                    <a:lstStyle/>
                    <a:p>
                      <a:pPr indent="0" lvl="0" marL="0" marR="0" rtl="0" algn="ctr">
                        <a:spcBef>
                          <a:spcPts val="0"/>
                        </a:spcBef>
                        <a:spcAft>
                          <a:spcPts val="0"/>
                        </a:spcAft>
                        <a:buNone/>
                      </a:pPr>
                      <a:r>
                        <a:rPr b="0" lang="en-US" sz="1800" u="none" cap="none" strike="noStrike"/>
                        <a:t>JNC</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address</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jump if no carry flag (CY = 0)</a:t>
                      </a:r>
                      <a:br>
                        <a:rPr b="0" lang="en-US" sz="1800" u="none" cap="none" strike="noStrike"/>
                      </a:br>
                      <a:endParaRPr b="0" sz="1800" u="none" cap="none" strike="noStrike"/>
                    </a:p>
                  </a:txBody>
                  <a:tcPr marT="76200" marB="76200" marR="76200" marL="76200"/>
                </a:tc>
              </a:tr>
              <a:tr h="703425">
                <a:tc>
                  <a:txBody>
                    <a:bodyPr/>
                    <a:lstStyle/>
                    <a:p>
                      <a:pPr indent="0" lvl="0" marL="0" marR="0" rtl="0" algn="ctr">
                        <a:spcBef>
                          <a:spcPts val="0"/>
                        </a:spcBef>
                        <a:spcAft>
                          <a:spcPts val="0"/>
                        </a:spcAft>
                        <a:buNone/>
                      </a:pPr>
                      <a:r>
                        <a:rPr b="0" lang="en-US" sz="1800" u="none" cap="none" strike="noStrike"/>
                        <a:t>JE/JZ</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address</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jump if equal/zero flag ZF = 1</a:t>
                      </a:r>
                      <a:br>
                        <a:rPr b="0" lang="en-US" sz="1800" u="none" cap="none" strike="noStrike"/>
                      </a:br>
                      <a:endParaRPr b="0" sz="1800" u="none" cap="none" strike="noStrike"/>
                    </a:p>
                  </a:txBody>
                  <a:tcPr marT="76200" marB="76200" marR="76200" marL="76200"/>
                </a:tc>
              </a:tr>
              <a:tr h="978700">
                <a:tc>
                  <a:txBody>
                    <a:bodyPr/>
                    <a:lstStyle/>
                    <a:p>
                      <a:pPr indent="0" lvl="0" marL="0" marR="0" rtl="0" algn="ctr">
                        <a:spcBef>
                          <a:spcPts val="0"/>
                        </a:spcBef>
                        <a:spcAft>
                          <a:spcPts val="0"/>
                        </a:spcAft>
                        <a:buNone/>
                      </a:pPr>
                      <a:r>
                        <a:rPr b="0" lang="en-US" sz="1800" u="none" cap="none" strike="noStrike"/>
                        <a:t>JNE/JNZ</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address</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jump if not equal/zero flag ZF = 0</a:t>
                      </a:r>
                      <a:br>
                        <a:rPr b="0" lang="en-US" sz="1800" u="none" cap="none" strike="noStrike"/>
                      </a:br>
                      <a:endParaRPr b="0" sz="1800" u="none" cap="none" strike="noStrike"/>
                    </a:p>
                  </a:txBody>
                  <a:tcPr marT="76200" marB="76200" marR="76200" marL="76200"/>
                </a:tc>
              </a:tr>
              <a:tr h="703425">
                <a:tc>
                  <a:txBody>
                    <a:bodyPr/>
                    <a:lstStyle/>
                    <a:p>
                      <a:pPr indent="0" lvl="0" marL="0" marR="0" rtl="0" algn="ctr">
                        <a:spcBef>
                          <a:spcPts val="0"/>
                        </a:spcBef>
                        <a:spcAft>
                          <a:spcPts val="0"/>
                        </a:spcAft>
                        <a:buNone/>
                      </a:pPr>
                      <a:r>
                        <a:rPr b="0" lang="en-US" sz="1800" u="none" cap="none" strike="noStrike"/>
                        <a:t>JO</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address</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jump if overflow flag OF = 1</a:t>
                      </a:r>
                      <a:br>
                        <a:rPr b="0" lang="en-US" sz="1800" u="none" cap="none" strike="noStrike"/>
                      </a:br>
                      <a:endParaRPr b="0" sz="1800" u="none" cap="none" strike="noStrike"/>
                    </a:p>
                  </a:txBody>
                  <a:tcPr marT="76200" marB="76200" marR="76200" marL="762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Conditional Program execution Cont.</a:t>
            </a:r>
            <a:endParaRPr/>
          </a:p>
        </p:txBody>
      </p:sp>
      <p:sp>
        <p:nvSpPr>
          <p:cNvPr id="294" name="Google Shape;29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95" name="Google Shape;295;p27"/>
          <p:cNvGraphicFramePr/>
          <p:nvPr/>
        </p:nvGraphicFramePr>
        <p:xfrm>
          <a:off x="1139483" y="1800665"/>
          <a:ext cx="3000000" cy="3000000"/>
        </p:xfrm>
        <a:graphic>
          <a:graphicData uri="http://schemas.openxmlformats.org/drawingml/2006/table">
            <a:tbl>
              <a:tblPr bandRow="1" firstRow="1">
                <a:noFill/>
                <a:tableStyleId>{BE6CAD70-4684-4F76-938E-26518990615B}</a:tableStyleId>
              </a:tblPr>
              <a:tblGrid>
                <a:gridCol w="1955400"/>
                <a:gridCol w="2391500"/>
                <a:gridCol w="5542675"/>
              </a:tblGrid>
              <a:tr h="458750">
                <a:tc>
                  <a:txBody>
                    <a:bodyPr/>
                    <a:lstStyle/>
                    <a:p>
                      <a:pPr indent="0" lvl="0" marL="0" marR="0" rtl="0" algn="ctr">
                        <a:spcBef>
                          <a:spcPts val="0"/>
                        </a:spcBef>
                        <a:spcAft>
                          <a:spcPts val="0"/>
                        </a:spcAft>
                        <a:buNone/>
                      </a:pPr>
                      <a:r>
                        <a:rPr b="1" lang="en-US" sz="2000" u="none" cap="none" strike="noStrike"/>
                        <a:t>OPCODE</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OPERAND</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EXPLANATION</a:t>
                      </a:r>
                      <a:endParaRPr/>
                    </a:p>
                  </a:txBody>
                  <a:tcPr marT="76200" marB="76200" marR="76200" marL="76200" anchor="ctr"/>
                </a:tc>
              </a:tr>
              <a:tr h="703425">
                <a:tc>
                  <a:txBody>
                    <a:bodyPr/>
                    <a:lstStyle/>
                    <a:p>
                      <a:pPr indent="0" lvl="0" marL="0" marR="0" rtl="0" algn="ctr">
                        <a:spcBef>
                          <a:spcPts val="0"/>
                        </a:spcBef>
                        <a:spcAft>
                          <a:spcPts val="0"/>
                        </a:spcAft>
                        <a:buNone/>
                      </a:pPr>
                      <a:r>
                        <a:rPr b="0" lang="en-US" sz="1800" u="none" cap="none" strike="noStrike"/>
                        <a:t>JNO</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address</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jump if no overflow flag OF = 0</a:t>
                      </a:r>
                      <a:endParaRPr/>
                    </a:p>
                  </a:txBody>
                  <a:tcPr marT="76200" marB="76200" marR="76200" marL="76200"/>
                </a:tc>
              </a:tr>
              <a:tr h="703425">
                <a:tc>
                  <a:txBody>
                    <a:bodyPr/>
                    <a:lstStyle/>
                    <a:p>
                      <a:pPr indent="0" lvl="0" marL="0" marR="0" rtl="0" algn="ctr">
                        <a:spcBef>
                          <a:spcPts val="0"/>
                        </a:spcBef>
                        <a:spcAft>
                          <a:spcPts val="0"/>
                        </a:spcAft>
                        <a:buNone/>
                      </a:pPr>
                      <a:r>
                        <a:rPr b="0" lang="en-US" sz="1800" u="none" cap="none" strike="noStrike"/>
                        <a:t>JC</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address</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jump if carry flag CY = 1</a:t>
                      </a:r>
                      <a:br>
                        <a:rPr b="0" lang="en-US" sz="1800" u="none" cap="none" strike="noStrike"/>
                      </a:br>
                      <a:endParaRPr b="0" sz="1800" u="none" cap="none" strike="noStrike"/>
                    </a:p>
                  </a:txBody>
                  <a:tcPr marT="76200" marB="76200" marR="76200" marL="76200"/>
                </a:tc>
              </a:tr>
              <a:tr h="978700">
                <a:tc>
                  <a:txBody>
                    <a:bodyPr/>
                    <a:lstStyle/>
                    <a:p>
                      <a:pPr indent="0" lvl="0" marL="0" marR="0" rtl="0" algn="ctr">
                        <a:spcBef>
                          <a:spcPts val="0"/>
                        </a:spcBef>
                        <a:spcAft>
                          <a:spcPts val="0"/>
                        </a:spcAft>
                        <a:buNone/>
                      </a:pPr>
                      <a:r>
                        <a:rPr b="0" lang="en-US" sz="1800" u="none" cap="none" strike="noStrike"/>
                        <a:t>JCXZ</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address</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jump to the provided address if CX = 0</a:t>
                      </a:r>
                      <a:br>
                        <a:rPr b="0" lang="en-US" sz="1800" u="none" cap="none" strike="noStrike"/>
                      </a:br>
                      <a:endParaRPr b="0" sz="1800" u="none" cap="none" strike="noStrike"/>
                    </a:p>
                  </a:txBody>
                  <a:tcPr marT="76200" marB="76200" marR="76200" marL="76200"/>
                </a:tc>
              </a:tr>
              <a:tr h="703425">
                <a:tc>
                  <a:txBody>
                    <a:bodyPr/>
                    <a:lstStyle/>
                    <a:p>
                      <a:pPr indent="0" lvl="0" marL="0" marR="0" rtl="0" algn="ctr">
                        <a:spcBef>
                          <a:spcPts val="0"/>
                        </a:spcBef>
                        <a:spcAft>
                          <a:spcPts val="0"/>
                        </a:spcAft>
                        <a:buNone/>
                      </a:pPr>
                      <a:r>
                        <a:rPr b="0" lang="en-US" sz="1800" u="none" cap="none" strike="noStrike"/>
                        <a:t>LOOPE/ LOOPZ</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address</a:t>
                      </a:r>
                      <a:br>
                        <a:rPr b="0" lang="en-US" sz="1800" u="none" cap="none" strike="noStrike"/>
                      </a:br>
                      <a:endParaRPr b="0" sz="1800" u="none" cap="none" strike="noStrike"/>
                    </a:p>
                  </a:txBody>
                  <a:tcPr marT="76200" marB="76200" marR="76200" marL="76200"/>
                </a:tc>
                <a:tc>
                  <a:txBody>
                    <a:bodyPr/>
                    <a:lstStyle/>
                    <a:p>
                      <a:pPr indent="0" lvl="0" marL="0" marR="0" rtl="0" algn="ctr">
                        <a:spcBef>
                          <a:spcPts val="0"/>
                        </a:spcBef>
                        <a:spcAft>
                          <a:spcPts val="0"/>
                        </a:spcAft>
                        <a:buNone/>
                      </a:pPr>
                      <a:r>
                        <a:rPr b="0" lang="en-US" sz="1800" u="none" cap="none" strike="noStrike"/>
                        <a:t>Used to loop a group of instructions till it satisfies ZF = 1 &amp; CX = 0</a:t>
                      </a:r>
                      <a:endParaRPr/>
                    </a:p>
                  </a:txBody>
                  <a:tcPr marT="76200" marB="76200" marR="76200" marL="7620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301" name="Google Shape;30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u="sng">
                <a:solidFill>
                  <a:schemeClr val="hlink"/>
                </a:solidFill>
                <a:hlinkClick r:id="rId3"/>
              </a:rPr>
              <a:t>https://www.geeksforgeeks.org/arithmetic-instructions-8086-microprocessor/</a:t>
            </a:r>
            <a:endParaRPr sz="1800"/>
          </a:p>
          <a:p>
            <a:pPr indent="-228600" lvl="0" marL="228600" rtl="0" algn="l">
              <a:lnSpc>
                <a:spcPct val="90000"/>
              </a:lnSpc>
              <a:spcBef>
                <a:spcPts val="1000"/>
              </a:spcBef>
              <a:spcAft>
                <a:spcPts val="0"/>
              </a:spcAft>
              <a:buClr>
                <a:schemeClr val="dk1"/>
              </a:buClr>
              <a:buSzPts val="1800"/>
              <a:buChar char="•"/>
            </a:pPr>
            <a:r>
              <a:rPr lang="en-US" sz="1800" u="sng">
                <a:solidFill>
                  <a:schemeClr val="hlink"/>
                </a:solidFill>
                <a:hlinkClick r:id="rId4"/>
              </a:rPr>
              <a:t>https://microcontrollerslab.com/8086-integer-arithmetic-instructions-assembly-language-programming/</a:t>
            </a:r>
            <a:endParaRPr sz="1800"/>
          </a:p>
          <a:p>
            <a:pPr indent="-228600" lvl="0" marL="228600" rtl="0" algn="l">
              <a:lnSpc>
                <a:spcPct val="90000"/>
              </a:lnSpc>
              <a:spcBef>
                <a:spcPts val="1000"/>
              </a:spcBef>
              <a:spcAft>
                <a:spcPts val="0"/>
              </a:spcAft>
              <a:buClr>
                <a:schemeClr val="dk1"/>
              </a:buClr>
              <a:buSzPts val="1800"/>
              <a:buChar char="•"/>
            </a:pPr>
            <a:r>
              <a:rPr lang="en-US" sz="1800" u="sng">
                <a:solidFill>
                  <a:schemeClr val="hlink"/>
                </a:solidFill>
                <a:hlinkClick r:id="rId5"/>
              </a:rPr>
              <a:t>https://microdigisoft.com/8086-integer-multiplication-instructions/#8-bit-multiplication</a:t>
            </a:r>
            <a:endParaRPr sz="1800"/>
          </a:p>
          <a:p>
            <a:pPr indent="-228600" lvl="0" marL="228600" rtl="0" algn="l">
              <a:lnSpc>
                <a:spcPct val="90000"/>
              </a:lnSpc>
              <a:spcBef>
                <a:spcPts val="1000"/>
              </a:spcBef>
              <a:spcAft>
                <a:spcPts val="0"/>
              </a:spcAft>
              <a:buClr>
                <a:schemeClr val="dk1"/>
              </a:buClr>
              <a:buSzPts val="1800"/>
              <a:buChar char="•"/>
            </a:pPr>
            <a:r>
              <a:rPr lang="en-US" sz="1800" u="sng">
                <a:solidFill>
                  <a:schemeClr val="hlink"/>
                </a:solidFill>
                <a:hlinkClick r:id="rId6"/>
              </a:rPr>
              <a:t>https://microcontrollerslab.com/8086-integer-division-instructions-assembly-programming/</a:t>
            </a:r>
            <a:endParaRPr sz="1800"/>
          </a:p>
          <a:p>
            <a:pPr indent="-228600" lvl="0" marL="228600" rtl="0" algn="l">
              <a:lnSpc>
                <a:spcPct val="90000"/>
              </a:lnSpc>
              <a:spcBef>
                <a:spcPts val="1000"/>
              </a:spcBef>
              <a:spcAft>
                <a:spcPts val="0"/>
              </a:spcAft>
              <a:buClr>
                <a:schemeClr val="dk1"/>
              </a:buClr>
              <a:buSzPts val="1800"/>
              <a:buChar char="•"/>
            </a:pPr>
            <a:r>
              <a:rPr lang="en-US" sz="1800" u="sng">
                <a:solidFill>
                  <a:schemeClr val="hlink"/>
                </a:solidFill>
                <a:hlinkClick r:id="rId7"/>
              </a:rPr>
              <a:t>https://www.geeksforgeeks.org/logical-instructions-8086-microprocessor/</a:t>
            </a:r>
            <a:endParaRPr sz="1800"/>
          </a:p>
          <a:p>
            <a:pPr indent="-228600" lvl="0" marL="228600" rtl="0" algn="l">
              <a:lnSpc>
                <a:spcPct val="90000"/>
              </a:lnSpc>
              <a:spcBef>
                <a:spcPts val="1000"/>
              </a:spcBef>
              <a:spcAft>
                <a:spcPts val="0"/>
              </a:spcAft>
              <a:buClr>
                <a:schemeClr val="dk1"/>
              </a:buClr>
              <a:buSzPts val="1800"/>
              <a:buChar char="•"/>
            </a:pPr>
            <a:r>
              <a:rPr lang="en-US" sz="1800" u="sng">
                <a:solidFill>
                  <a:schemeClr val="hlink"/>
                </a:solidFill>
                <a:hlinkClick r:id="rId8"/>
              </a:rPr>
              <a:t>https://4beginner.com/8086-CMP-Instruction#:~:text=8086%20CMP%20Instruction%20Edit&amp;text=CMP%20is%20a%20logical%20instruction,cannot%20both%20be%20memory%20locations</a:t>
            </a:r>
            <a:r>
              <a:rPr lang="en-US" sz="1800"/>
              <a:t>.</a:t>
            </a:r>
            <a:endParaRPr/>
          </a:p>
          <a:p>
            <a:pPr indent="-228600" lvl="0" marL="228600" rtl="0" algn="l">
              <a:lnSpc>
                <a:spcPct val="90000"/>
              </a:lnSpc>
              <a:spcBef>
                <a:spcPts val="1000"/>
              </a:spcBef>
              <a:spcAft>
                <a:spcPts val="0"/>
              </a:spcAft>
              <a:buClr>
                <a:schemeClr val="dk1"/>
              </a:buClr>
              <a:buSzPts val="1800"/>
              <a:buChar char="•"/>
            </a:pPr>
            <a:r>
              <a:rPr lang="en-US" sz="1800" u="sng">
                <a:solidFill>
                  <a:schemeClr val="hlink"/>
                </a:solidFill>
                <a:hlinkClick r:id="rId9"/>
              </a:rPr>
              <a:t>https://www.tutorialspoint.com/program-execution-transfer-instructions-in-8086-microprocessor</a:t>
            </a:r>
            <a:endParaRPr sz="1800"/>
          </a:p>
          <a:p>
            <a:pPr indent="-114300" lvl="0" marL="228600" rtl="0" algn="l">
              <a:lnSpc>
                <a:spcPct val="90000"/>
              </a:lnSpc>
              <a:spcBef>
                <a:spcPts val="1000"/>
              </a:spcBef>
              <a:spcAft>
                <a:spcPts val="0"/>
              </a:spcAft>
              <a:buClr>
                <a:schemeClr val="dk1"/>
              </a:buClr>
              <a:buSzPts val="1800"/>
              <a:buNone/>
            </a:pPr>
            <a:r>
              <a:t/>
            </a:r>
            <a:endParaRPr sz="1800"/>
          </a:p>
          <a:p>
            <a:pPr indent="-114300" lvl="0" marL="228600" rtl="0" algn="l">
              <a:lnSpc>
                <a:spcPct val="90000"/>
              </a:lnSpc>
              <a:spcBef>
                <a:spcPts val="1000"/>
              </a:spcBef>
              <a:spcAft>
                <a:spcPts val="0"/>
              </a:spcAft>
              <a:buClr>
                <a:schemeClr val="dk1"/>
              </a:buClr>
              <a:buSzPts val="1800"/>
              <a:buNone/>
            </a:pPr>
            <a:r>
              <a:t/>
            </a:r>
            <a:endParaRPr sz="1800"/>
          </a:p>
          <a:p>
            <a:pPr indent="-114300" lvl="0" marL="228600" rtl="0" algn="l">
              <a:lnSpc>
                <a:spcPct val="90000"/>
              </a:lnSpc>
              <a:spcBef>
                <a:spcPts val="1000"/>
              </a:spcBef>
              <a:spcAft>
                <a:spcPts val="0"/>
              </a:spcAft>
              <a:buClr>
                <a:schemeClr val="dk1"/>
              </a:buClr>
              <a:buSzPts val="1800"/>
              <a:buNone/>
            </a:pPr>
            <a:r>
              <a:t/>
            </a:r>
            <a:endParaRPr sz="1800"/>
          </a:p>
          <a:p>
            <a:pPr indent="-114300" lvl="0" marL="228600" rtl="0" algn="l">
              <a:lnSpc>
                <a:spcPct val="90000"/>
              </a:lnSpc>
              <a:spcBef>
                <a:spcPts val="1000"/>
              </a:spcBef>
              <a:spcAft>
                <a:spcPts val="0"/>
              </a:spcAft>
              <a:buClr>
                <a:schemeClr val="dk1"/>
              </a:buClr>
              <a:buSzPts val="1800"/>
              <a:buNone/>
            </a:pPr>
            <a:r>
              <a:t/>
            </a:r>
            <a:endParaRPr sz="1800"/>
          </a:p>
          <a:p>
            <a:pPr indent="-114300" lvl="0" marL="228600" rtl="0" algn="l">
              <a:lnSpc>
                <a:spcPct val="90000"/>
              </a:lnSpc>
              <a:spcBef>
                <a:spcPts val="1000"/>
              </a:spcBef>
              <a:spcAft>
                <a:spcPts val="0"/>
              </a:spcAft>
              <a:buClr>
                <a:schemeClr val="dk1"/>
              </a:buClr>
              <a:buSzPts val="1800"/>
              <a:buNone/>
            </a:pPr>
            <a:r>
              <a:t/>
            </a:r>
            <a:endParaRPr sz="1800"/>
          </a:p>
        </p:txBody>
      </p:sp>
      <p:sp>
        <p:nvSpPr>
          <p:cNvPr id="302" name="Google Shape;30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Arithmetic Instructions Cont.</a:t>
            </a:r>
            <a:endParaRPr/>
          </a:p>
        </p:txBody>
      </p:sp>
      <p:graphicFrame>
        <p:nvGraphicFramePr>
          <p:cNvPr id="103" name="Google Shape;103;p3"/>
          <p:cNvGraphicFramePr/>
          <p:nvPr/>
        </p:nvGraphicFramePr>
        <p:xfrm>
          <a:off x="838200" y="1825625"/>
          <a:ext cx="3000000" cy="3000000"/>
        </p:xfrm>
        <a:graphic>
          <a:graphicData uri="http://schemas.openxmlformats.org/drawingml/2006/table">
            <a:tbl>
              <a:tblPr bandRow="1" firstRow="1">
                <a:noFill/>
                <a:tableStyleId>{BE6CAD70-4684-4F76-938E-26518990615B}</a:tableStyleId>
              </a:tblPr>
              <a:tblGrid>
                <a:gridCol w="2143125"/>
                <a:gridCol w="2552700"/>
                <a:gridCol w="3190875"/>
                <a:gridCol w="2628900"/>
              </a:tblGrid>
              <a:tr h="370850">
                <a:tc>
                  <a:txBody>
                    <a:bodyPr/>
                    <a:lstStyle/>
                    <a:p>
                      <a:pPr indent="0" lvl="0" marL="0" marR="0" rtl="0" algn="ctr">
                        <a:spcBef>
                          <a:spcPts val="0"/>
                        </a:spcBef>
                        <a:spcAft>
                          <a:spcPts val="0"/>
                        </a:spcAft>
                        <a:buNone/>
                      </a:pPr>
                      <a:r>
                        <a:rPr b="1" lang="en-US" sz="2000" u="none" cap="none" strike="noStrike"/>
                        <a:t>OPCODE</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OPERAND</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EXPLANATION</a:t>
                      </a:r>
                      <a:endParaRPr/>
                    </a:p>
                  </a:txBody>
                  <a:tcPr marT="76200" marB="76200" marR="76200" marL="76200" anchor="ctr"/>
                </a:tc>
                <a:tc>
                  <a:txBody>
                    <a:bodyPr/>
                    <a:lstStyle/>
                    <a:p>
                      <a:pPr indent="0" lvl="0" marL="0" marR="0" rtl="0" algn="ctr">
                        <a:spcBef>
                          <a:spcPts val="0"/>
                        </a:spcBef>
                        <a:spcAft>
                          <a:spcPts val="0"/>
                        </a:spcAft>
                        <a:buNone/>
                      </a:pPr>
                      <a:r>
                        <a:rPr b="1" lang="en-US" sz="2000" u="none" cap="none" strike="noStrike"/>
                        <a:t>EXAMPLE</a:t>
                      </a:r>
                      <a:endParaRPr/>
                    </a:p>
                  </a:txBody>
                  <a:tcPr marT="76200" marB="76200" marR="76200" marL="76200" anchor="ctr"/>
                </a:tc>
              </a:tr>
              <a:tr h="370850">
                <a:tc>
                  <a:txBody>
                    <a:bodyPr/>
                    <a:lstStyle/>
                    <a:p>
                      <a:pPr indent="0" lvl="0" marL="0" marR="0" rtl="0" algn="ctr">
                        <a:spcBef>
                          <a:spcPts val="0"/>
                        </a:spcBef>
                        <a:spcAft>
                          <a:spcPts val="0"/>
                        </a:spcAft>
                        <a:buNone/>
                      </a:pPr>
                      <a:r>
                        <a:rPr b="0" lang="en-US" sz="1800" u="none" cap="none" strike="noStrike"/>
                        <a:t>MUL</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8-bit register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AX = AL * 8-bit reg.</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MUL BH</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MUL</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16-bit register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DX AX = AX * 16-bit reg.</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MUL CX</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IMUL</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8 or 16 bit register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performs signed multiplication</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IMUL CX</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DIV</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8-bit register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AX = AX / 8-bit reg. ; </a:t>
                      </a:r>
                      <a:endParaRPr/>
                    </a:p>
                    <a:p>
                      <a:pPr indent="0" lvl="0" marL="0" marR="0" rtl="0" algn="ctr">
                        <a:spcBef>
                          <a:spcPts val="0"/>
                        </a:spcBef>
                        <a:spcAft>
                          <a:spcPts val="0"/>
                        </a:spcAft>
                        <a:buNone/>
                      </a:pPr>
                      <a:r>
                        <a:rPr b="0" lang="en-US" sz="1800" u="none" cap="none" strike="noStrike"/>
                        <a:t>AL = quotient ; AH = remainder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DIV BL</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DIV</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16-bit register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DX AX / 16-bit reg. ; </a:t>
                      </a:r>
                      <a:endParaRPr/>
                    </a:p>
                    <a:p>
                      <a:pPr indent="0" lvl="0" marL="0" marR="0" rtl="0" algn="ctr">
                        <a:spcBef>
                          <a:spcPts val="0"/>
                        </a:spcBef>
                        <a:spcAft>
                          <a:spcPts val="0"/>
                        </a:spcAft>
                        <a:buNone/>
                      </a:pPr>
                      <a:r>
                        <a:rPr b="0" lang="en-US" sz="1800" u="none" cap="none" strike="noStrike"/>
                        <a:t>AX = quotient ; DX = remainder</a:t>
                      </a:r>
                      <a:endParaRPr b="0" sz="1800" u="none" cap="none" strike="noStrike"/>
                    </a:p>
                  </a:txBody>
                  <a:tcPr marT="133350" marB="133350" marR="95250" marL="95250" anchor="ctr"/>
                </a:tc>
                <a:tc>
                  <a:txBody>
                    <a:bodyPr/>
                    <a:lstStyle/>
                    <a:p>
                      <a:pPr indent="0" lvl="0" marL="0" marR="0" rtl="0" algn="ctr">
                        <a:spcBef>
                          <a:spcPts val="0"/>
                        </a:spcBef>
                        <a:spcAft>
                          <a:spcPts val="0"/>
                        </a:spcAft>
                        <a:buNone/>
                      </a:pPr>
                      <a:r>
                        <a:rPr b="0" lang="en-US" sz="1800" u="none" cap="none" strike="noStrike"/>
                        <a:t>DIV CX</a:t>
                      </a:r>
                      <a:endParaRPr/>
                    </a:p>
                  </a:txBody>
                  <a:tcPr marT="133350" marB="133350" marR="95250" marL="95250" anchor="ctr"/>
                </a:tc>
              </a:tr>
              <a:tr h="370850">
                <a:tc>
                  <a:txBody>
                    <a:bodyPr/>
                    <a:lstStyle/>
                    <a:p>
                      <a:pPr indent="0" lvl="0" marL="0" marR="0" rtl="0" algn="ctr">
                        <a:spcBef>
                          <a:spcPts val="0"/>
                        </a:spcBef>
                        <a:spcAft>
                          <a:spcPts val="0"/>
                        </a:spcAft>
                        <a:buNone/>
                      </a:pPr>
                      <a:r>
                        <a:rPr b="0" lang="en-US" sz="1800" u="none" cap="none" strike="noStrike"/>
                        <a:t>IDIV</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8 or 16 bit register</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performs signed division</a:t>
                      </a:r>
                      <a:endParaRPr/>
                    </a:p>
                  </a:txBody>
                  <a:tcPr marT="133350" marB="133350" marR="95250" marL="95250" anchor="ctr"/>
                </a:tc>
                <a:tc>
                  <a:txBody>
                    <a:bodyPr/>
                    <a:lstStyle/>
                    <a:p>
                      <a:pPr indent="0" lvl="0" marL="0" marR="0" rtl="0" algn="ctr">
                        <a:spcBef>
                          <a:spcPts val="0"/>
                        </a:spcBef>
                        <a:spcAft>
                          <a:spcPts val="0"/>
                        </a:spcAft>
                        <a:buNone/>
                      </a:pPr>
                      <a:r>
                        <a:rPr b="0" lang="en-US" sz="1800" u="none" cap="none" strike="noStrike"/>
                        <a:t>IDIV BL</a:t>
                      </a:r>
                      <a:endParaRPr/>
                    </a:p>
                  </a:txBody>
                  <a:tcPr marT="133350" marB="133350" marR="95250" marL="95250" anchor="ctr"/>
                </a:tc>
              </a:tr>
            </a:tbl>
          </a:graphicData>
        </a:graphic>
      </p:graphicFrame>
      <p:sp>
        <p:nvSpPr>
          <p:cNvPr id="104" name="Google Shape;10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 (Addition)</a:t>
            </a:r>
            <a:endParaRPr/>
          </a:p>
        </p:txBody>
      </p:sp>
      <p:sp>
        <p:nvSpPr>
          <p:cNvPr id="110" name="Google Shape;110;p4"/>
          <p:cNvSpPr txBox="1"/>
          <p:nvPr>
            <p:ph idx="1" type="body"/>
          </p:nvPr>
        </p:nvSpPr>
        <p:spPr>
          <a:xfrm>
            <a:off x="838200" y="153035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This instruction adds the data of destination and source operand and stores the result in destination.</a:t>
            </a:r>
            <a:endParaRPr/>
          </a:p>
          <a:p>
            <a:pPr indent="-228600" lvl="0" marL="228600" rtl="0" algn="l">
              <a:lnSpc>
                <a:spcPct val="90000"/>
              </a:lnSpc>
              <a:spcBef>
                <a:spcPts val="1000"/>
              </a:spcBef>
              <a:spcAft>
                <a:spcPts val="0"/>
              </a:spcAft>
              <a:buClr>
                <a:schemeClr val="dk1"/>
              </a:buClr>
              <a:buSzPts val="2000"/>
              <a:buChar char="•"/>
            </a:pPr>
            <a:r>
              <a:rPr lang="en-US" sz="2000"/>
              <a:t>Both operands should be of same type i.e. words or bytes otherwise assembler will generate an error. </a:t>
            </a:r>
            <a:endParaRPr/>
          </a:p>
          <a:p>
            <a:pPr indent="-228600" lvl="0" marL="228600" rtl="0" algn="l">
              <a:lnSpc>
                <a:spcPct val="90000"/>
              </a:lnSpc>
              <a:spcBef>
                <a:spcPts val="1000"/>
              </a:spcBef>
              <a:spcAft>
                <a:spcPts val="0"/>
              </a:spcAft>
              <a:buClr>
                <a:schemeClr val="dk1"/>
              </a:buClr>
              <a:buSzPts val="2000"/>
              <a:buChar char="•"/>
            </a:pPr>
            <a:r>
              <a:rPr lang="en-US" sz="2000"/>
              <a:t>If the sum of two operands exceeds the size of destination operand, then it would set the carry flag to 1.</a:t>
            </a:r>
            <a:endParaRPr/>
          </a:p>
          <a:p>
            <a:pPr indent="-228600" lvl="0" marL="228600" rtl="0" algn="l">
              <a:lnSpc>
                <a:spcPct val="90000"/>
              </a:lnSpc>
              <a:spcBef>
                <a:spcPts val="1000"/>
              </a:spcBef>
              <a:spcAft>
                <a:spcPts val="0"/>
              </a:spcAft>
              <a:buClr>
                <a:schemeClr val="dk1"/>
              </a:buClr>
              <a:buSzPts val="2000"/>
              <a:buChar char="•"/>
            </a:pPr>
            <a:r>
              <a:rPr lang="en-US" sz="2000"/>
              <a:t>The ADD instruction can affect AF, CF, OF, PF, SF, ZF flags depending upon the result. If the result is zero, the ZF=1. Negative result sets SF to 1.</a:t>
            </a:r>
            <a:endParaRPr/>
          </a:p>
        </p:txBody>
      </p:sp>
      <p:graphicFrame>
        <p:nvGraphicFramePr>
          <p:cNvPr id="111" name="Google Shape;111;p4"/>
          <p:cNvGraphicFramePr/>
          <p:nvPr/>
        </p:nvGraphicFramePr>
        <p:xfrm>
          <a:off x="838200" y="4309194"/>
          <a:ext cx="3000000" cy="3000000"/>
        </p:xfrm>
        <a:graphic>
          <a:graphicData uri="http://schemas.openxmlformats.org/drawingml/2006/table">
            <a:tbl>
              <a:tblPr bandRow="1" firstRow="1">
                <a:noFill/>
                <a:tableStyleId>{BE6CAD70-4684-4F76-938E-26518990615B}</a:tableStyleId>
              </a:tblPr>
              <a:tblGrid>
                <a:gridCol w="2950025"/>
                <a:gridCol w="2673525"/>
                <a:gridCol w="4511050"/>
              </a:tblGrid>
              <a:tr h="379900">
                <a:tc>
                  <a:txBody>
                    <a:bodyPr/>
                    <a:lstStyle/>
                    <a:p>
                      <a:pPr indent="0" lvl="0" marL="0" marR="0" rtl="0" algn="ctr">
                        <a:spcBef>
                          <a:spcPts val="0"/>
                        </a:spcBef>
                        <a:spcAft>
                          <a:spcPts val="0"/>
                        </a:spcAft>
                        <a:buNone/>
                      </a:pPr>
                      <a:r>
                        <a:rPr b="1" lang="en-US" sz="1800" u="none" cap="none" strike="noStrike"/>
                        <a:t>Source</a:t>
                      </a:r>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t>Destination</a:t>
                      </a:r>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t>Example</a:t>
                      </a:r>
                      <a:endParaRPr/>
                    </a:p>
                  </a:txBody>
                  <a:tcPr marT="45725" marB="45725" marR="91450" marL="91450" anchor="ctr"/>
                </a:tc>
              </a:tr>
              <a:tr h="379900">
                <a:tc>
                  <a:txBody>
                    <a:bodyPr/>
                    <a:lstStyle/>
                    <a:p>
                      <a:pPr indent="0" lvl="0" marL="0" marR="0" rtl="0" algn="ctr">
                        <a:spcBef>
                          <a:spcPts val="0"/>
                        </a:spcBef>
                        <a:spcAft>
                          <a:spcPts val="0"/>
                        </a:spcAft>
                        <a:buNone/>
                      </a:pPr>
                      <a:r>
                        <a:rPr b="0" lang="en-US" sz="1800" u="none" cap="none" strike="noStrike"/>
                        <a:t>Register</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Register</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ADD AX, BX</a:t>
                      </a:r>
                      <a:endParaRPr/>
                    </a:p>
                  </a:txBody>
                  <a:tcPr marT="45725" marB="45725" marR="91450" marL="91450" anchor="ctr"/>
                </a:tc>
              </a:tr>
              <a:tr h="379900">
                <a:tc>
                  <a:txBody>
                    <a:bodyPr/>
                    <a:lstStyle/>
                    <a:p>
                      <a:pPr indent="0" lvl="0" marL="0" marR="0" rtl="0" algn="ctr">
                        <a:spcBef>
                          <a:spcPts val="0"/>
                        </a:spcBef>
                        <a:spcAft>
                          <a:spcPts val="0"/>
                        </a:spcAft>
                        <a:buNone/>
                      </a:pPr>
                      <a:r>
                        <a:rPr b="0" lang="en-US" sz="1800" u="none" cap="none" strike="noStrike"/>
                        <a:t>Register</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Immediate</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ADD CL, 2DH</a:t>
                      </a:r>
                      <a:endParaRPr/>
                    </a:p>
                  </a:txBody>
                  <a:tcPr marT="45725" marB="45725" marR="91450" marL="91450" anchor="ctr"/>
                </a:tc>
              </a:tr>
              <a:tr h="379900">
                <a:tc>
                  <a:txBody>
                    <a:bodyPr/>
                    <a:lstStyle/>
                    <a:p>
                      <a:pPr indent="0" lvl="0" marL="0" marR="0" rtl="0" algn="ctr">
                        <a:spcBef>
                          <a:spcPts val="0"/>
                        </a:spcBef>
                        <a:spcAft>
                          <a:spcPts val="0"/>
                        </a:spcAft>
                        <a:buNone/>
                      </a:pPr>
                      <a:r>
                        <a:rPr b="0" lang="en-US" sz="1800" u="none" cap="none" strike="noStrike"/>
                        <a:t>Register</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Memory Address</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ADD [204CH], AL </a:t>
                      </a:r>
                      <a:endParaRPr/>
                    </a:p>
                    <a:p>
                      <a:pPr indent="0" lvl="0" marL="0" marR="0" rtl="0" algn="ctr">
                        <a:spcBef>
                          <a:spcPts val="0"/>
                        </a:spcBef>
                        <a:spcAft>
                          <a:spcPts val="0"/>
                        </a:spcAft>
                        <a:buNone/>
                      </a:pPr>
                      <a:r>
                        <a:rPr b="0" lang="en-US" sz="1800" u="none" cap="none" strike="noStrike"/>
                        <a:t>ADD [BP][SI]+23, DX</a:t>
                      </a:r>
                      <a:endParaRPr/>
                    </a:p>
                  </a:txBody>
                  <a:tcPr marT="45725" marB="45725" marR="91450" marL="91450" anchor="ctr"/>
                </a:tc>
              </a:tr>
              <a:tr h="379900">
                <a:tc>
                  <a:txBody>
                    <a:bodyPr/>
                    <a:lstStyle/>
                    <a:p>
                      <a:pPr indent="0" lvl="0" marL="0" marR="0" rtl="0" algn="ctr">
                        <a:spcBef>
                          <a:spcPts val="0"/>
                        </a:spcBef>
                        <a:spcAft>
                          <a:spcPts val="0"/>
                        </a:spcAft>
                        <a:buNone/>
                      </a:pPr>
                      <a:r>
                        <a:rPr b="0" lang="en-US" sz="1800" u="none" cap="none" strike="noStrike"/>
                        <a:t>Memory Address</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Register</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ADD CL, [BX+15]</a:t>
                      </a:r>
                      <a:endParaRPr/>
                    </a:p>
                  </a:txBody>
                  <a:tcPr marT="45725" marB="45725" marR="91450" marL="91450" anchor="ctr"/>
                </a:tc>
              </a:tr>
            </a:tbl>
          </a:graphicData>
        </a:graphic>
      </p:graphicFrame>
      <p:sp>
        <p:nvSpPr>
          <p:cNvPr id="112" name="Google Shape;11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 (Example) Cont.</a:t>
            </a:r>
            <a:endParaRPr/>
          </a:p>
        </p:txBody>
      </p:sp>
      <p:sp>
        <p:nvSpPr>
          <p:cNvPr id="118" name="Google Shape;118;p5"/>
          <p:cNvSpPr txBox="1"/>
          <p:nvPr>
            <p:ph idx="1" type="body"/>
          </p:nvPr>
        </p:nvSpPr>
        <p:spPr>
          <a:xfrm>
            <a:off x="838200" y="1825625"/>
            <a:ext cx="10839450" cy="4351338"/>
          </a:xfrm>
          <a:prstGeom prst="rect">
            <a:avLst/>
          </a:prstGeom>
          <a:noFill/>
          <a:ln>
            <a:noFill/>
          </a:ln>
        </p:spPr>
        <p:txBody>
          <a:bodyPr anchorCtr="0" anchor="t" bIns="45700" lIns="91425" spcFirstLastPara="1" rIns="91425" wrap="square" tIns="45700">
            <a:normAutofit/>
          </a:bodyPr>
          <a:lstStyle/>
          <a:p>
            <a:pPr indent="0" lvl="0" marL="0" rtl="0" algn="l">
              <a:lnSpc>
                <a:spcPct val="50000"/>
              </a:lnSpc>
              <a:spcBef>
                <a:spcPts val="0"/>
              </a:spcBef>
              <a:spcAft>
                <a:spcPts val="0"/>
              </a:spcAft>
              <a:buClr>
                <a:srgbClr val="000000"/>
              </a:buClr>
              <a:buSzPts val="1800"/>
              <a:buNone/>
            </a:pPr>
            <a:r>
              <a:rPr b="0" i="0" lang="en-US" sz="1800">
                <a:solidFill>
                  <a:srgbClr val="000000"/>
                </a:solidFill>
                <a:latin typeface="Consolas"/>
                <a:ea typeface="Consolas"/>
                <a:cs typeface="Consolas"/>
                <a:sym typeface="Consolas"/>
              </a:rPr>
              <a:t>ORG </a:t>
            </a:r>
            <a:r>
              <a:rPr b="0" i="0" lang="en-US" sz="1800">
                <a:solidFill>
                  <a:srgbClr val="990055"/>
                </a:solidFill>
                <a:latin typeface="Consolas"/>
                <a:ea typeface="Consolas"/>
                <a:cs typeface="Consolas"/>
                <a:sym typeface="Consolas"/>
              </a:rPr>
              <a:t>100</a:t>
            </a:r>
            <a:r>
              <a:rPr b="0" i="0" lang="en-US" sz="1800">
                <a:solidFill>
                  <a:srgbClr val="000000"/>
                </a:solidFill>
                <a:latin typeface="Consolas"/>
                <a:ea typeface="Consolas"/>
                <a:cs typeface="Consolas"/>
                <a:sym typeface="Consolas"/>
              </a:rPr>
              <a:t>h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This directive required for a simple 1 segment .com program</a:t>
            </a:r>
            <a:endParaRPr/>
          </a:p>
          <a:p>
            <a:pPr indent="0" lvl="0" marL="0" rtl="0" algn="l">
              <a:lnSpc>
                <a:spcPct val="50000"/>
              </a:lnSpc>
              <a:spcBef>
                <a:spcPts val="1000"/>
              </a:spcBef>
              <a:spcAft>
                <a:spcPts val="0"/>
              </a:spcAft>
              <a:buClr>
                <a:schemeClr val="dk1"/>
              </a:buClr>
              <a:buSzPts val="1800"/>
              <a:buNone/>
            </a:pPr>
            <a:r>
              <a:t/>
            </a:r>
            <a:endParaRPr b="0" i="0" sz="1800">
              <a:solidFill>
                <a:srgbClr val="000000"/>
              </a:solidFill>
              <a:latin typeface="Consolas"/>
              <a:ea typeface="Consolas"/>
              <a:cs typeface="Consolas"/>
              <a:sym typeface="Consolas"/>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MOV AL</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 </a:t>
            </a:r>
            <a:r>
              <a:rPr b="0" i="0" lang="en-US" sz="1800">
                <a:solidFill>
                  <a:srgbClr val="990055"/>
                </a:solidFill>
                <a:latin typeface="Consolas"/>
                <a:ea typeface="Consolas"/>
                <a:cs typeface="Consolas"/>
                <a:sym typeface="Consolas"/>
              </a:rPr>
              <a:t>10</a:t>
            </a:r>
            <a:r>
              <a:rPr b="0" i="0" lang="en-US" sz="1800">
                <a:solidFill>
                  <a:srgbClr val="000000"/>
                </a:solidFill>
                <a:latin typeface="Consolas"/>
                <a:ea typeface="Consolas"/>
                <a:cs typeface="Consolas"/>
                <a:sym typeface="Consolas"/>
              </a:rPr>
              <a:t>H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Sets AL to </a:t>
            </a:r>
            <a:r>
              <a:rPr b="0" i="0" lang="en-US" sz="1800">
                <a:solidFill>
                  <a:srgbClr val="990055"/>
                </a:solidFill>
                <a:latin typeface="Consolas"/>
                <a:ea typeface="Consolas"/>
                <a:cs typeface="Consolas"/>
                <a:sym typeface="Consolas"/>
              </a:rPr>
              <a:t>10</a:t>
            </a:r>
            <a:r>
              <a:rPr b="0" i="0" lang="en-US" sz="1800">
                <a:solidFill>
                  <a:srgbClr val="000000"/>
                </a:solidFill>
                <a:latin typeface="Consolas"/>
                <a:ea typeface="Consolas"/>
                <a:cs typeface="Consolas"/>
                <a:sym typeface="Consolas"/>
              </a:rPr>
              <a:t>H </a:t>
            </a:r>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MOV BH</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 </a:t>
            </a:r>
            <a:r>
              <a:rPr b="0" i="0" lang="en-US" sz="1800">
                <a:solidFill>
                  <a:srgbClr val="990055"/>
                </a:solidFill>
                <a:latin typeface="Consolas"/>
                <a:ea typeface="Consolas"/>
                <a:cs typeface="Consolas"/>
                <a:sym typeface="Consolas"/>
              </a:rPr>
              <a:t>75</a:t>
            </a:r>
            <a:r>
              <a:rPr b="0" i="0" lang="en-US" sz="1800">
                <a:solidFill>
                  <a:srgbClr val="000000"/>
                </a:solidFill>
                <a:latin typeface="Consolas"/>
                <a:ea typeface="Consolas"/>
                <a:cs typeface="Consolas"/>
                <a:sym typeface="Consolas"/>
              </a:rPr>
              <a:t>H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Sets BX to </a:t>
            </a:r>
            <a:r>
              <a:rPr b="0" i="0" lang="en-US" sz="1800">
                <a:solidFill>
                  <a:srgbClr val="990055"/>
                </a:solidFill>
                <a:latin typeface="Consolas"/>
                <a:ea typeface="Consolas"/>
                <a:cs typeface="Consolas"/>
                <a:sym typeface="Consolas"/>
              </a:rPr>
              <a:t>23</a:t>
            </a:r>
            <a:r>
              <a:rPr b="0" i="0" lang="en-US" sz="1800">
                <a:solidFill>
                  <a:srgbClr val="000000"/>
                </a:solidFill>
                <a:latin typeface="Consolas"/>
                <a:ea typeface="Consolas"/>
                <a:cs typeface="Consolas"/>
                <a:sym typeface="Consolas"/>
              </a:rPr>
              <a:t>H </a:t>
            </a:r>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ADD AL</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 BH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Store the sum of AL and BX in AL </a:t>
            </a:r>
            <a:endParaRPr/>
          </a:p>
          <a:p>
            <a:pPr indent="0" lvl="0" marL="0" rtl="0" algn="l">
              <a:lnSpc>
                <a:spcPct val="50000"/>
              </a:lnSpc>
              <a:spcBef>
                <a:spcPts val="1000"/>
              </a:spcBef>
              <a:spcAft>
                <a:spcPts val="0"/>
              </a:spcAft>
              <a:buClr>
                <a:schemeClr val="dk1"/>
              </a:buClr>
              <a:buSzPts val="1800"/>
              <a:buNone/>
            </a:pPr>
            <a:r>
              <a:t/>
            </a:r>
            <a:endParaRPr b="0" i="0" sz="1800">
              <a:solidFill>
                <a:srgbClr val="000000"/>
              </a:solidFill>
              <a:latin typeface="Consolas"/>
              <a:ea typeface="Consolas"/>
              <a:cs typeface="Consolas"/>
              <a:sym typeface="Consolas"/>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MOV CX</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 </a:t>
            </a:r>
            <a:r>
              <a:rPr b="0" i="0" lang="en-US" sz="1800">
                <a:solidFill>
                  <a:srgbClr val="990055"/>
                </a:solidFill>
                <a:latin typeface="Consolas"/>
                <a:ea typeface="Consolas"/>
                <a:cs typeface="Consolas"/>
                <a:sym typeface="Consolas"/>
              </a:rPr>
              <a:t>0F21</a:t>
            </a:r>
            <a:r>
              <a:rPr b="0" i="0" lang="en-US" sz="1800">
                <a:solidFill>
                  <a:srgbClr val="000000"/>
                </a:solidFill>
                <a:latin typeface="Consolas"/>
                <a:ea typeface="Consolas"/>
                <a:cs typeface="Consolas"/>
                <a:sym typeface="Consolas"/>
              </a:rPr>
              <a:t>Ah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Set CX to </a:t>
            </a:r>
            <a:r>
              <a:rPr b="0" i="0" lang="en-US" sz="1800">
                <a:solidFill>
                  <a:srgbClr val="990055"/>
                </a:solidFill>
                <a:latin typeface="Consolas"/>
                <a:ea typeface="Consolas"/>
                <a:cs typeface="Consolas"/>
                <a:sym typeface="Consolas"/>
              </a:rPr>
              <a:t>0F21</a:t>
            </a:r>
            <a:r>
              <a:rPr b="0" i="0" lang="en-US" sz="1800">
                <a:solidFill>
                  <a:srgbClr val="000000"/>
                </a:solidFill>
                <a:latin typeface="Consolas"/>
                <a:ea typeface="Consolas"/>
                <a:cs typeface="Consolas"/>
                <a:sym typeface="Consolas"/>
              </a:rPr>
              <a:t>Ah </a:t>
            </a:r>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ADD </a:t>
            </a:r>
            <a:r>
              <a:rPr b="0" i="0" lang="en-US" sz="1800">
                <a:solidFill>
                  <a:srgbClr val="999999"/>
                </a:solidFill>
                <a:latin typeface="Consolas"/>
                <a:ea typeface="Consolas"/>
                <a:cs typeface="Consolas"/>
                <a:sym typeface="Consolas"/>
              </a:rPr>
              <a:t>[</a:t>
            </a:r>
            <a:r>
              <a:rPr b="0" i="0" lang="en-US" sz="1800">
                <a:solidFill>
                  <a:srgbClr val="990055"/>
                </a:solidFill>
                <a:latin typeface="Consolas"/>
                <a:ea typeface="Consolas"/>
                <a:cs typeface="Consolas"/>
                <a:sym typeface="Consolas"/>
              </a:rPr>
              <a:t>0154</a:t>
            </a:r>
            <a:r>
              <a:rPr b="0" i="0" lang="en-US" sz="1800">
                <a:solidFill>
                  <a:srgbClr val="000000"/>
                </a:solidFill>
                <a:latin typeface="Consolas"/>
                <a:ea typeface="Consolas"/>
                <a:cs typeface="Consolas"/>
                <a:sym typeface="Consolas"/>
              </a:rPr>
              <a:t>H</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 CX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Store sum of CX and data at memory address DS</a:t>
            </a:r>
            <a:r>
              <a:rPr b="0" i="0" lang="en-US" sz="1800">
                <a:solidFill>
                  <a:srgbClr val="9A6E3A"/>
                </a:solidFill>
                <a:latin typeface="Consolas"/>
                <a:ea typeface="Consolas"/>
                <a:cs typeface="Consolas"/>
                <a:sym typeface="Consolas"/>
              </a:rPr>
              <a:t>:</a:t>
            </a:r>
            <a:r>
              <a:rPr b="0" i="0" lang="en-US" sz="1800">
                <a:solidFill>
                  <a:srgbClr val="990055"/>
                </a:solidFill>
                <a:latin typeface="Consolas"/>
                <a:ea typeface="Consolas"/>
                <a:cs typeface="Consolas"/>
                <a:sym typeface="Consolas"/>
              </a:rPr>
              <a:t>0154 </a:t>
            </a:r>
            <a:r>
              <a:rPr b="0" i="0" lang="en-US" sz="1800">
                <a:solidFill>
                  <a:srgbClr val="000000"/>
                </a:solidFill>
                <a:latin typeface="Consolas"/>
                <a:ea typeface="Consolas"/>
                <a:cs typeface="Consolas"/>
                <a:sym typeface="Consolas"/>
              </a:rPr>
              <a:t>in DS</a:t>
            </a:r>
            <a:r>
              <a:rPr b="0" i="0" lang="en-US" sz="1800">
                <a:solidFill>
                  <a:srgbClr val="9A6E3A"/>
                </a:solidFill>
                <a:latin typeface="Consolas"/>
                <a:ea typeface="Consolas"/>
                <a:cs typeface="Consolas"/>
                <a:sym typeface="Consolas"/>
              </a:rPr>
              <a:t>:</a:t>
            </a:r>
            <a:r>
              <a:rPr b="0" i="0" lang="en-US" sz="1800">
                <a:solidFill>
                  <a:srgbClr val="990055"/>
                </a:solidFill>
                <a:latin typeface="Consolas"/>
                <a:ea typeface="Consolas"/>
                <a:cs typeface="Consolas"/>
                <a:sym typeface="Consolas"/>
              </a:rPr>
              <a:t>0154</a:t>
            </a:r>
            <a:endParaRPr/>
          </a:p>
          <a:p>
            <a:pPr indent="0" lvl="0" marL="0" rtl="0" algn="l">
              <a:lnSpc>
                <a:spcPct val="50000"/>
              </a:lnSpc>
              <a:spcBef>
                <a:spcPts val="1000"/>
              </a:spcBef>
              <a:spcAft>
                <a:spcPts val="0"/>
              </a:spcAft>
              <a:buClr>
                <a:schemeClr val="dk1"/>
              </a:buClr>
              <a:buSzPts val="1800"/>
              <a:buNone/>
            </a:pPr>
            <a:r>
              <a:t/>
            </a:r>
            <a:endParaRPr b="0" i="0" sz="1800">
              <a:solidFill>
                <a:srgbClr val="000000"/>
              </a:solidFill>
              <a:latin typeface="Consolas"/>
              <a:ea typeface="Consolas"/>
              <a:cs typeface="Consolas"/>
              <a:sym typeface="Consolas"/>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RET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stops the program</a:t>
            </a:r>
            <a:endParaRPr sz="1800"/>
          </a:p>
        </p:txBody>
      </p:sp>
      <p:sp>
        <p:nvSpPr>
          <p:cNvPr id="119" name="Google Shape;11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SUB (Subtraction without Carry)</a:t>
            </a:r>
            <a:endParaRPr/>
          </a:p>
        </p:txBody>
      </p:sp>
      <p:sp>
        <p:nvSpPr>
          <p:cNvPr id="125" name="Google Shape;125;p6"/>
          <p:cNvSpPr txBox="1"/>
          <p:nvPr>
            <p:ph idx="1" type="body"/>
          </p:nvPr>
        </p:nvSpPr>
        <p:spPr>
          <a:xfrm>
            <a:off x="838200" y="175895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Subtract the data in the source operand from the data of destination operand and then store the result back to the destination operand.</a:t>
            </a:r>
            <a:endParaRPr/>
          </a:p>
          <a:p>
            <a:pPr indent="-228600" lvl="0" marL="228600" rtl="0" algn="l">
              <a:lnSpc>
                <a:spcPct val="90000"/>
              </a:lnSpc>
              <a:spcBef>
                <a:spcPts val="1000"/>
              </a:spcBef>
              <a:spcAft>
                <a:spcPts val="0"/>
              </a:spcAft>
              <a:buClr>
                <a:schemeClr val="dk1"/>
              </a:buClr>
              <a:buSzPts val="2000"/>
              <a:buChar char="•"/>
            </a:pPr>
            <a:r>
              <a:rPr lang="en-US" sz="2000"/>
              <a:t>Just like ADD instruction, both operands should be either in bytes or words.</a:t>
            </a:r>
            <a:endParaRPr/>
          </a:p>
          <a:p>
            <a:pPr indent="-228600" lvl="0" marL="228600" rtl="0" algn="l">
              <a:lnSpc>
                <a:spcPct val="90000"/>
              </a:lnSpc>
              <a:spcBef>
                <a:spcPts val="1000"/>
              </a:spcBef>
              <a:spcAft>
                <a:spcPts val="0"/>
              </a:spcAft>
              <a:buClr>
                <a:schemeClr val="dk1"/>
              </a:buClr>
              <a:buSzPts val="2000"/>
              <a:buChar char="•"/>
            </a:pPr>
            <a:r>
              <a:rPr lang="en-US" sz="2000"/>
              <a:t>The SUB instruction can affect AF, CF, OF, PF, SF and ZE flags depending upon the result obtained from difference.</a:t>
            </a:r>
            <a:endParaRPr/>
          </a:p>
        </p:txBody>
      </p:sp>
      <p:graphicFrame>
        <p:nvGraphicFramePr>
          <p:cNvPr id="126" name="Google Shape;126;p6"/>
          <p:cNvGraphicFramePr/>
          <p:nvPr/>
        </p:nvGraphicFramePr>
        <p:xfrm>
          <a:off x="838200" y="3794844"/>
          <a:ext cx="3000000" cy="3000000"/>
        </p:xfrm>
        <a:graphic>
          <a:graphicData uri="http://schemas.openxmlformats.org/drawingml/2006/table">
            <a:tbl>
              <a:tblPr bandRow="1" firstRow="1">
                <a:noFill/>
                <a:tableStyleId>{BE6CAD70-4684-4F76-938E-26518990615B}</a:tableStyleId>
              </a:tblPr>
              <a:tblGrid>
                <a:gridCol w="2950025"/>
                <a:gridCol w="2673525"/>
                <a:gridCol w="4511050"/>
              </a:tblGrid>
              <a:tr h="379900">
                <a:tc>
                  <a:txBody>
                    <a:bodyPr/>
                    <a:lstStyle/>
                    <a:p>
                      <a:pPr indent="0" lvl="0" marL="0" marR="0" rtl="0" algn="ctr">
                        <a:spcBef>
                          <a:spcPts val="0"/>
                        </a:spcBef>
                        <a:spcAft>
                          <a:spcPts val="0"/>
                        </a:spcAft>
                        <a:buNone/>
                      </a:pPr>
                      <a:r>
                        <a:rPr b="1" lang="en-US" sz="1800" u="none" cap="none" strike="noStrike"/>
                        <a:t>Source</a:t>
                      </a:r>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t>Destination</a:t>
                      </a:r>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t>Example</a:t>
                      </a:r>
                      <a:endParaRPr/>
                    </a:p>
                  </a:txBody>
                  <a:tcPr marT="45725" marB="45725" marR="91450" marL="91450" anchor="ctr"/>
                </a:tc>
              </a:tr>
              <a:tr h="379900">
                <a:tc>
                  <a:txBody>
                    <a:bodyPr/>
                    <a:lstStyle/>
                    <a:p>
                      <a:pPr indent="0" lvl="0" marL="0" marR="0" rtl="0" algn="ctr">
                        <a:spcBef>
                          <a:spcPts val="0"/>
                        </a:spcBef>
                        <a:spcAft>
                          <a:spcPts val="0"/>
                        </a:spcAft>
                        <a:buNone/>
                      </a:pPr>
                      <a:r>
                        <a:rPr b="0" lang="en-US" sz="1800" u="none" cap="none" strike="noStrike"/>
                        <a:t>Register</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Register</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SUB CH, AL</a:t>
                      </a:r>
                      <a:endParaRPr/>
                    </a:p>
                  </a:txBody>
                  <a:tcPr marT="45725" marB="45725" marR="91450" marL="91450" anchor="ctr"/>
                </a:tc>
              </a:tr>
              <a:tr h="379900">
                <a:tc>
                  <a:txBody>
                    <a:bodyPr/>
                    <a:lstStyle/>
                    <a:p>
                      <a:pPr indent="0" lvl="0" marL="0" marR="0" rtl="0" algn="ctr">
                        <a:spcBef>
                          <a:spcPts val="0"/>
                        </a:spcBef>
                        <a:spcAft>
                          <a:spcPts val="0"/>
                        </a:spcAft>
                        <a:buNone/>
                      </a:pPr>
                      <a:r>
                        <a:rPr b="0" lang="en-US" sz="1800" u="none" cap="none" strike="noStrike"/>
                        <a:t>Register</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Immediate</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SUB AX, 16H</a:t>
                      </a:r>
                      <a:endParaRPr/>
                    </a:p>
                  </a:txBody>
                  <a:tcPr marT="45725" marB="45725" marR="91450" marL="91450" anchor="ctr"/>
                </a:tc>
              </a:tr>
              <a:tr h="379900">
                <a:tc>
                  <a:txBody>
                    <a:bodyPr/>
                    <a:lstStyle/>
                    <a:p>
                      <a:pPr indent="0" lvl="0" marL="0" marR="0" rtl="0" algn="ctr">
                        <a:spcBef>
                          <a:spcPts val="0"/>
                        </a:spcBef>
                        <a:spcAft>
                          <a:spcPts val="0"/>
                        </a:spcAft>
                        <a:buNone/>
                      </a:pPr>
                      <a:r>
                        <a:rPr b="0" lang="en-US" sz="1800" u="none" cap="none" strike="noStrike"/>
                        <a:t>Register</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Memory Address</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SUB [SI], AX </a:t>
                      </a:r>
                      <a:endParaRPr/>
                    </a:p>
                    <a:p>
                      <a:pPr indent="0" lvl="0" marL="0" marR="0" rtl="0" algn="ctr">
                        <a:spcBef>
                          <a:spcPts val="0"/>
                        </a:spcBef>
                        <a:spcAft>
                          <a:spcPts val="0"/>
                        </a:spcAft>
                        <a:buNone/>
                      </a:pPr>
                      <a:r>
                        <a:rPr b="0" lang="en-US" sz="1800" u="none" cap="none" strike="noStrike"/>
                        <a:t>SUB 19[BP][DI], CX</a:t>
                      </a:r>
                      <a:endParaRPr/>
                    </a:p>
                  </a:txBody>
                  <a:tcPr marT="45725" marB="45725" marR="91450" marL="91450" anchor="ctr"/>
                </a:tc>
              </a:tr>
              <a:tr h="379900">
                <a:tc>
                  <a:txBody>
                    <a:bodyPr/>
                    <a:lstStyle/>
                    <a:p>
                      <a:pPr indent="0" lvl="0" marL="0" marR="0" rtl="0" algn="ctr">
                        <a:spcBef>
                          <a:spcPts val="0"/>
                        </a:spcBef>
                        <a:spcAft>
                          <a:spcPts val="0"/>
                        </a:spcAft>
                        <a:buNone/>
                      </a:pPr>
                      <a:r>
                        <a:rPr b="0" lang="en-US" sz="1800" u="none" cap="none" strike="noStrike"/>
                        <a:t>Memory Address</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Register</a:t>
                      </a:r>
                      <a:endParaRPr/>
                    </a:p>
                  </a:txBody>
                  <a:tcPr marT="45725" marB="45725" marR="91450" marL="91450" anchor="ctr"/>
                </a:tc>
                <a:tc>
                  <a:txBody>
                    <a:bodyPr/>
                    <a:lstStyle/>
                    <a:p>
                      <a:pPr indent="0" lvl="0" marL="0" marR="0" rtl="0" algn="ctr">
                        <a:spcBef>
                          <a:spcPts val="0"/>
                        </a:spcBef>
                        <a:spcAft>
                          <a:spcPts val="0"/>
                        </a:spcAft>
                        <a:buNone/>
                      </a:pPr>
                      <a:r>
                        <a:rPr b="0" lang="en-US" sz="1800" u="none" cap="none" strike="noStrike"/>
                        <a:t>SUB AL, 10[CX]</a:t>
                      </a:r>
                      <a:endParaRPr/>
                    </a:p>
                  </a:txBody>
                  <a:tcPr marT="45725" marB="45725" marR="91450" marL="91450" anchor="ctr"/>
                </a:tc>
              </a:tr>
            </a:tbl>
          </a:graphicData>
        </a:graphic>
      </p:graphicFrame>
      <p:sp>
        <p:nvSpPr>
          <p:cNvPr id="127" name="Google Shape;12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SUB (Example) Cont.</a:t>
            </a:r>
            <a:endParaRPr/>
          </a:p>
        </p:txBody>
      </p:sp>
      <p:sp>
        <p:nvSpPr>
          <p:cNvPr id="134" name="Google Shape;134;p7"/>
          <p:cNvSpPr txBox="1"/>
          <p:nvPr>
            <p:ph idx="1" type="body"/>
          </p:nvPr>
        </p:nvSpPr>
        <p:spPr>
          <a:xfrm>
            <a:off x="838200" y="1825625"/>
            <a:ext cx="10839450" cy="4351338"/>
          </a:xfrm>
          <a:prstGeom prst="rect">
            <a:avLst/>
          </a:prstGeom>
          <a:noFill/>
          <a:ln>
            <a:noFill/>
          </a:ln>
        </p:spPr>
        <p:txBody>
          <a:bodyPr anchorCtr="0" anchor="t" bIns="45700" lIns="91425" spcFirstLastPara="1" rIns="91425" wrap="square" tIns="45700">
            <a:normAutofit/>
          </a:bodyPr>
          <a:lstStyle/>
          <a:p>
            <a:pPr indent="0" lvl="0" marL="0" rtl="0" algn="l">
              <a:lnSpc>
                <a:spcPct val="50000"/>
              </a:lnSpc>
              <a:spcBef>
                <a:spcPts val="0"/>
              </a:spcBef>
              <a:spcAft>
                <a:spcPts val="0"/>
              </a:spcAft>
              <a:buClr>
                <a:srgbClr val="000000"/>
              </a:buClr>
              <a:buSzPts val="1800"/>
              <a:buNone/>
            </a:pPr>
            <a:r>
              <a:rPr b="0" i="0" lang="en-US" sz="1800">
                <a:solidFill>
                  <a:srgbClr val="000000"/>
                </a:solidFill>
                <a:latin typeface="Consolas"/>
                <a:ea typeface="Consolas"/>
                <a:cs typeface="Consolas"/>
                <a:sym typeface="Consolas"/>
              </a:rPr>
              <a:t>ORG </a:t>
            </a:r>
            <a:r>
              <a:rPr b="0" i="0" lang="en-US" sz="1800">
                <a:solidFill>
                  <a:srgbClr val="990055"/>
                </a:solidFill>
                <a:latin typeface="Consolas"/>
                <a:ea typeface="Consolas"/>
                <a:cs typeface="Consolas"/>
                <a:sym typeface="Consolas"/>
              </a:rPr>
              <a:t>100</a:t>
            </a:r>
            <a:r>
              <a:rPr b="0" i="0" lang="en-US" sz="1800">
                <a:solidFill>
                  <a:srgbClr val="000000"/>
                </a:solidFill>
                <a:latin typeface="Consolas"/>
                <a:ea typeface="Consolas"/>
                <a:cs typeface="Consolas"/>
                <a:sym typeface="Consolas"/>
              </a:rPr>
              <a:t>h 		</a:t>
            </a:r>
            <a:endParaRPr/>
          </a:p>
          <a:p>
            <a:pPr indent="0" lvl="0" marL="0" rtl="0" algn="l">
              <a:lnSpc>
                <a:spcPct val="50000"/>
              </a:lnSpc>
              <a:spcBef>
                <a:spcPts val="1000"/>
              </a:spcBef>
              <a:spcAft>
                <a:spcPts val="0"/>
              </a:spcAft>
              <a:buClr>
                <a:schemeClr val="dk1"/>
              </a:buClr>
              <a:buSzPts val="1800"/>
              <a:buNone/>
            </a:pPr>
            <a:r>
              <a:t/>
            </a:r>
            <a:endParaRPr b="0" i="0" sz="1800">
              <a:solidFill>
                <a:srgbClr val="000000"/>
              </a:solidFill>
              <a:latin typeface="Consolas"/>
              <a:ea typeface="Consolas"/>
              <a:cs typeface="Consolas"/>
              <a:sym typeface="Consolas"/>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MOV AX</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 </a:t>
            </a:r>
            <a:r>
              <a:rPr b="0" i="0" lang="en-US" sz="1800">
                <a:solidFill>
                  <a:srgbClr val="990055"/>
                </a:solidFill>
                <a:latin typeface="Consolas"/>
                <a:ea typeface="Consolas"/>
                <a:cs typeface="Consolas"/>
                <a:sym typeface="Consolas"/>
              </a:rPr>
              <a:t>2506</a:t>
            </a:r>
            <a:r>
              <a:rPr b="0" i="0" lang="en-US" sz="1800">
                <a:solidFill>
                  <a:srgbClr val="000000"/>
                </a:solidFill>
                <a:latin typeface="Consolas"/>
                <a:ea typeface="Consolas"/>
                <a:cs typeface="Consolas"/>
                <a:sym typeface="Consolas"/>
              </a:rPr>
              <a:t>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Sets AX to </a:t>
            </a:r>
            <a:r>
              <a:rPr b="0" i="0" lang="en-US" sz="1800">
                <a:solidFill>
                  <a:srgbClr val="990055"/>
                </a:solidFill>
                <a:latin typeface="Consolas"/>
                <a:ea typeface="Consolas"/>
                <a:cs typeface="Consolas"/>
                <a:sym typeface="Consolas"/>
              </a:rPr>
              <a:t>2506</a:t>
            </a:r>
            <a:r>
              <a:rPr b="0" i="0" lang="en-US" sz="1800">
                <a:solidFill>
                  <a:srgbClr val="000000"/>
                </a:solidFill>
                <a:latin typeface="Consolas"/>
                <a:ea typeface="Consolas"/>
                <a:cs typeface="Consolas"/>
                <a:sym typeface="Consolas"/>
              </a:rPr>
              <a:t> </a:t>
            </a:r>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MOV BX</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 </a:t>
            </a:r>
            <a:r>
              <a:rPr b="0" i="0" lang="en-US" sz="1800">
                <a:solidFill>
                  <a:srgbClr val="990055"/>
                </a:solidFill>
                <a:latin typeface="Consolas"/>
                <a:ea typeface="Consolas"/>
                <a:cs typeface="Consolas"/>
                <a:sym typeface="Consolas"/>
              </a:rPr>
              <a:t>1647</a:t>
            </a:r>
            <a:r>
              <a:rPr b="0" i="0" lang="en-US" sz="1800">
                <a:solidFill>
                  <a:srgbClr val="000000"/>
                </a:solidFill>
                <a:latin typeface="Consolas"/>
                <a:ea typeface="Consolas"/>
                <a:cs typeface="Consolas"/>
                <a:sym typeface="Consolas"/>
              </a:rPr>
              <a:t>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Sets BX to </a:t>
            </a:r>
            <a:r>
              <a:rPr b="0" i="0" lang="en-US" sz="1800">
                <a:solidFill>
                  <a:srgbClr val="990055"/>
                </a:solidFill>
                <a:latin typeface="Consolas"/>
                <a:ea typeface="Consolas"/>
                <a:cs typeface="Consolas"/>
                <a:sym typeface="Consolas"/>
              </a:rPr>
              <a:t>1647</a:t>
            </a:r>
            <a:r>
              <a:rPr b="0" i="0" lang="en-US" sz="1800">
                <a:solidFill>
                  <a:srgbClr val="000000"/>
                </a:solidFill>
                <a:latin typeface="Consolas"/>
                <a:ea typeface="Consolas"/>
                <a:cs typeface="Consolas"/>
                <a:sym typeface="Consolas"/>
              </a:rPr>
              <a:t> </a:t>
            </a:r>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SUB AX</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 BX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AX </a:t>
            </a:r>
            <a:r>
              <a:rPr b="0" i="0" lang="en-US" sz="1800">
                <a:solidFill>
                  <a:srgbClr val="9A6E3A"/>
                </a:solidFill>
                <a:latin typeface="Consolas"/>
                <a:ea typeface="Consolas"/>
                <a:cs typeface="Consolas"/>
                <a:sym typeface="Consolas"/>
              </a:rPr>
              <a:t>= </a:t>
            </a:r>
            <a:r>
              <a:rPr b="0" i="0" lang="en-US" sz="1800">
                <a:solidFill>
                  <a:srgbClr val="000000"/>
                </a:solidFill>
                <a:latin typeface="Consolas"/>
                <a:ea typeface="Consolas"/>
                <a:cs typeface="Consolas"/>
                <a:sym typeface="Consolas"/>
              </a:rPr>
              <a:t>AX </a:t>
            </a:r>
            <a:r>
              <a:rPr b="0" i="0" lang="en-US" sz="1800">
                <a:solidFill>
                  <a:srgbClr val="9A6E3A"/>
                </a:solidFill>
                <a:latin typeface="Consolas"/>
                <a:ea typeface="Consolas"/>
                <a:cs typeface="Consolas"/>
                <a:sym typeface="Consolas"/>
              </a:rPr>
              <a:t>- </a:t>
            </a:r>
            <a:r>
              <a:rPr b="0" i="0" lang="en-US" sz="1800">
                <a:solidFill>
                  <a:srgbClr val="000000"/>
                </a:solidFill>
                <a:latin typeface="Consolas"/>
                <a:ea typeface="Consolas"/>
                <a:cs typeface="Consolas"/>
                <a:sym typeface="Consolas"/>
              </a:rPr>
              <a:t>BX </a:t>
            </a:r>
            <a:endParaRPr/>
          </a:p>
          <a:p>
            <a:pPr indent="0" lvl="0" marL="0" rtl="0" algn="l">
              <a:lnSpc>
                <a:spcPct val="50000"/>
              </a:lnSpc>
              <a:spcBef>
                <a:spcPts val="1000"/>
              </a:spcBef>
              <a:spcAft>
                <a:spcPts val="0"/>
              </a:spcAft>
              <a:buClr>
                <a:schemeClr val="dk1"/>
              </a:buClr>
              <a:buSzPts val="1800"/>
              <a:buNone/>
            </a:pPr>
            <a:r>
              <a:t/>
            </a:r>
            <a:endParaRPr b="0" i="0" sz="1800">
              <a:solidFill>
                <a:srgbClr val="000000"/>
              </a:solidFill>
              <a:latin typeface="Consolas"/>
              <a:ea typeface="Consolas"/>
              <a:cs typeface="Consolas"/>
              <a:sym typeface="Consolas"/>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SUB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SI</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 AX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DS</a:t>
            </a:r>
            <a:r>
              <a:rPr b="0" i="0" lang="en-US" sz="1800">
                <a:solidFill>
                  <a:srgbClr val="9A6E3A"/>
                </a:solidFill>
                <a:latin typeface="Consolas"/>
                <a:ea typeface="Consolas"/>
                <a:cs typeface="Consolas"/>
                <a:sym typeface="Consolas"/>
              </a:rPr>
              <a:t>:</a:t>
            </a:r>
            <a:r>
              <a:rPr b="0" i="0" lang="en-US" sz="1800">
                <a:solidFill>
                  <a:srgbClr val="000000"/>
                </a:solidFill>
                <a:latin typeface="Consolas"/>
                <a:ea typeface="Consolas"/>
                <a:cs typeface="Consolas"/>
                <a:sym typeface="Consolas"/>
              </a:rPr>
              <a:t>SI </a:t>
            </a:r>
            <a:r>
              <a:rPr b="0" i="0" lang="en-US" sz="1800">
                <a:solidFill>
                  <a:srgbClr val="9A6E3A"/>
                </a:solidFill>
                <a:latin typeface="Consolas"/>
                <a:ea typeface="Consolas"/>
                <a:cs typeface="Consolas"/>
                <a:sym typeface="Consolas"/>
              </a:rPr>
              <a:t>= </a:t>
            </a:r>
            <a:r>
              <a:rPr b="0" i="0" lang="en-US" sz="1800">
                <a:solidFill>
                  <a:srgbClr val="000000"/>
                </a:solidFill>
                <a:latin typeface="Consolas"/>
                <a:ea typeface="Consolas"/>
                <a:cs typeface="Consolas"/>
                <a:sym typeface="Consolas"/>
              </a:rPr>
              <a:t>DS</a:t>
            </a:r>
            <a:r>
              <a:rPr b="0" i="0" lang="en-US" sz="1800">
                <a:solidFill>
                  <a:srgbClr val="9A6E3A"/>
                </a:solidFill>
                <a:latin typeface="Consolas"/>
                <a:ea typeface="Consolas"/>
                <a:cs typeface="Consolas"/>
                <a:sym typeface="Consolas"/>
              </a:rPr>
              <a:t>:</a:t>
            </a:r>
            <a:r>
              <a:rPr b="0" i="0" lang="en-US" sz="1800">
                <a:solidFill>
                  <a:srgbClr val="000000"/>
                </a:solidFill>
                <a:latin typeface="Consolas"/>
                <a:ea typeface="Consolas"/>
                <a:cs typeface="Consolas"/>
                <a:sym typeface="Consolas"/>
              </a:rPr>
              <a:t>SI </a:t>
            </a:r>
            <a:r>
              <a:rPr b="0" i="0" lang="en-US" sz="1800">
                <a:solidFill>
                  <a:srgbClr val="9A6E3A"/>
                </a:solidFill>
                <a:latin typeface="Consolas"/>
                <a:ea typeface="Consolas"/>
                <a:cs typeface="Consolas"/>
                <a:sym typeface="Consolas"/>
              </a:rPr>
              <a:t>- </a:t>
            </a:r>
            <a:r>
              <a:rPr b="0" i="0" lang="en-US" sz="1800">
                <a:solidFill>
                  <a:srgbClr val="000000"/>
                </a:solidFill>
                <a:latin typeface="Consolas"/>
                <a:ea typeface="Consolas"/>
                <a:cs typeface="Consolas"/>
                <a:sym typeface="Consolas"/>
              </a:rPr>
              <a:t>AX</a:t>
            </a:r>
            <a:endParaRPr/>
          </a:p>
          <a:p>
            <a:pPr indent="0" lvl="0" marL="0" rtl="0" algn="l">
              <a:lnSpc>
                <a:spcPct val="50000"/>
              </a:lnSpc>
              <a:spcBef>
                <a:spcPts val="1000"/>
              </a:spcBef>
              <a:spcAft>
                <a:spcPts val="0"/>
              </a:spcAft>
              <a:buClr>
                <a:schemeClr val="dk1"/>
              </a:buClr>
              <a:buSzPts val="1800"/>
              <a:buNone/>
            </a:pPr>
            <a:r>
              <a:t/>
            </a:r>
            <a:endParaRPr b="0" i="0" sz="1800">
              <a:solidFill>
                <a:srgbClr val="000000"/>
              </a:solidFill>
              <a:latin typeface="Consolas"/>
              <a:ea typeface="Consolas"/>
              <a:cs typeface="Consolas"/>
              <a:sym typeface="Consolas"/>
            </a:endParaRPr>
          </a:p>
          <a:p>
            <a:pPr indent="0" lvl="0" marL="0" rtl="0" algn="l">
              <a:lnSpc>
                <a:spcPct val="50000"/>
              </a:lnSpc>
              <a:spcBef>
                <a:spcPts val="1000"/>
              </a:spcBef>
              <a:spcAft>
                <a:spcPts val="0"/>
              </a:spcAft>
              <a:buClr>
                <a:srgbClr val="000000"/>
              </a:buClr>
              <a:buSzPts val="1800"/>
              <a:buNone/>
            </a:pPr>
            <a:r>
              <a:rPr b="0" i="0" lang="en-US" sz="1800">
                <a:solidFill>
                  <a:srgbClr val="000000"/>
                </a:solidFill>
                <a:latin typeface="Consolas"/>
                <a:ea typeface="Consolas"/>
                <a:cs typeface="Consolas"/>
                <a:sym typeface="Consolas"/>
              </a:rPr>
              <a:t>RET 			</a:t>
            </a:r>
            <a:r>
              <a:rPr b="0" i="0" lang="en-US" sz="1800">
                <a:solidFill>
                  <a:srgbClr val="999999"/>
                </a:solidFill>
                <a:latin typeface="Consolas"/>
                <a:ea typeface="Consolas"/>
                <a:cs typeface="Consolas"/>
                <a:sym typeface="Consolas"/>
              </a:rPr>
              <a:t>;</a:t>
            </a:r>
            <a:r>
              <a:rPr b="0" i="0" lang="en-US" sz="1800">
                <a:solidFill>
                  <a:srgbClr val="000000"/>
                </a:solidFill>
                <a:latin typeface="Consolas"/>
                <a:ea typeface="Consolas"/>
                <a:cs typeface="Consolas"/>
                <a:sym typeface="Consolas"/>
              </a:rPr>
              <a:t>stops the program</a:t>
            </a:r>
            <a:endParaRPr sz="1800"/>
          </a:p>
        </p:txBody>
      </p:sp>
      <p:sp>
        <p:nvSpPr>
          <p:cNvPr id="135" name="Google Shape;1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INC (Increment)</a:t>
            </a:r>
            <a:endParaRPr/>
          </a:p>
        </p:txBody>
      </p:sp>
      <p:sp>
        <p:nvSpPr>
          <p:cNvPr id="141" name="Google Shape;141;p8"/>
          <p:cNvSpPr txBox="1"/>
          <p:nvPr>
            <p:ph idx="1" type="body"/>
          </p:nvPr>
        </p:nvSpPr>
        <p:spPr>
          <a:xfrm>
            <a:off x="838200" y="1825625"/>
            <a:ext cx="10172700" cy="1184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Takes only one operand.</a:t>
            </a:r>
            <a:endParaRPr/>
          </a:p>
          <a:p>
            <a:pPr indent="-228600" lvl="0" marL="228600" rtl="0" algn="l">
              <a:lnSpc>
                <a:spcPct val="90000"/>
              </a:lnSpc>
              <a:spcBef>
                <a:spcPts val="1000"/>
              </a:spcBef>
              <a:spcAft>
                <a:spcPts val="0"/>
              </a:spcAft>
              <a:buClr>
                <a:schemeClr val="dk1"/>
              </a:buClr>
              <a:buSzPts val="2000"/>
              <a:buChar char="•"/>
            </a:pPr>
            <a:r>
              <a:rPr lang="en-US" sz="2000"/>
              <a:t>Adds 1 to the contents of destination operand. </a:t>
            </a:r>
            <a:endParaRPr/>
          </a:p>
        </p:txBody>
      </p:sp>
      <p:sp>
        <p:nvSpPr>
          <p:cNvPr id="142" name="Google Shape;14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 name="Google Shape;143;p8"/>
          <p:cNvSpPr txBox="1"/>
          <p:nvPr/>
        </p:nvSpPr>
        <p:spPr>
          <a:xfrm>
            <a:off x="847725" y="3225800"/>
            <a:ext cx="10506075" cy="2822575"/>
          </a:xfrm>
          <a:prstGeom prst="rect">
            <a:avLst/>
          </a:prstGeom>
          <a:noFill/>
          <a:ln>
            <a:noFill/>
          </a:ln>
        </p:spPr>
        <p:txBody>
          <a:bodyPr anchorCtr="0" anchor="t" bIns="45700" lIns="91425" spcFirstLastPara="1" rIns="91425" wrap="square" tIns="45700">
            <a:normAutofit/>
          </a:bodyPr>
          <a:lstStyle/>
          <a:p>
            <a:pPr indent="0" lvl="0" marL="0" marR="0" rtl="0" algn="l">
              <a:lnSpc>
                <a:spcPct val="5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ORG </a:t>
            </a:r>
            <a:r>
              <a:rPr b="0" i="0" lang="en-US" sz="1800" u="none" cap="none" strike="noStrike">
                <a:solidFill>
                  <a:srgbClr val="990055"/>
                </a:solidFill>
                <a:latin typeface="Consolas"/>
                <a:ea typeface="Consolas"/>
                <a:cs typeface="Consolas"/>
                <a:sym typeface="Consolas"/>
              </a:rPr>
              <a:t>100</a:t>
            </a:r>
            <a:r>
              <a:rPr b="0" i="0" lang="en-US" sz="1800" u="none" cap="none" strike="noStrike">
                <a:solidFill>
                  <a:srgbClr val="000000"/>
                </a:solidFill>
                <a:latin typeface="Consolas"/>
                <a:ea typeface="Consolas"/>
                <a:cs typeface="Consolas"/>
                <a:sym typeface="Consolas"/>
              </a:rPr>
              <a:t>h 		</a:t>
            </a:r>
            <a:endParaRPr/>
          </a:p>
          <a:p>
            <a:pPr indent="0" lvl="0" marL="0" marR="0" rtl="0" algn="l">
              <a:lnSpc>
                <a:spcPct val="50000"/>
              </a:lnSpc>
              <a:spcBef>
                <a:spcPts val="1000"/>
              </a:spcBef>
              <a:spcAft>
                <a:spcPts val="0"/>
              </a:spcAft>
              <a:buClr>
                <a:schemeClr val="dk1"/>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50000"/>
              </a:lnSpc>
              <a:spcBef>
                <a:spcPts val="100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MOV AL</a:t>
            </a:r>
            <a:r>
              <a:rPr b="0" i="0" lang="en-US" sz="1800" u="none" cap="none" strike="noStrike">
                <a:solidFill>
                  <a:srgbClr val="999999"/>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990055"/>
                </a:solidFill>
                <a:latin typeface="Consolas"/>
                <a:ea typeface="Consolas"/>
                <a:cs typeface="Consolas"/>
                <a:sym typeface="Consolas"/>
              </a:rPr>
              <a:t>7</a:t>
            </a:r>
            <a:r>
              <a:rPr b="0" i="0" lang="en-US" sz="1800" u="none" cap="none" strike="noStrike">
                <a:solidFill>
                  <a:srgbClr val="000000"/>
                </a:solidFill>
                <a:latin typeface="Consolas"/>
                <a:ea typeface="Consolas"/>
                <a:cs typeface="Consolas"/>
                <a:sym typeface="Consolas"/>
              </a:rPr>
              <a:t>DH 		</a:t>
            </a:r>
            <a:r>
              <a:rPr b="0" i="0" lang="en-US" sz="1800" u="none" cap="none" strike="noStrike">
                <a:solidFill>
                  <a:srgbClr val="999999"/>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Sets AL to </a:t>
            </a:r>
            <a:r>
              <a:rPr b="0" i="0" lang="en-US" sz="1800" u="none" cap="none" strike="noStrike">
                <a:solidFill>
                  <a:srgbClr val="990055"/>
                </a:solidFill>
                <a:latin typeface="Consolas"/>
                <a:ea typeface="Consolas"/>
                <a:cs typeface="Consolas"/>
                <a:sym typeface="Consolas"/>
              </a:rPr>
              <a:t>7</a:t>
            </a:r>
            <a:r>
              <a:rPr b="0" i="0" lang="en-US" sz="1800" u="none" cap="none" strike="noStrike">
                <a:solidFill>
                  <a:srgbClr val="000000"/>
                </a:solidFill>
                <a:latin typeface="Consolas"/>
                <a:ea typeface="Consolas"/>
                <a:cs typeface="Consolas"/>
                <a:sym typeface="Consolas"/>
              </a:rPr>
              <a:t>DH </a:t>
            </a:r>
            <a:endParaRPr/>
          </a:p>
          <a:p>
            <a:pPr indent="0" lvl="0" marL="0" marR="0" rtl="0" algn="l">
              <a:lnSpc>
                <a:spcPct val="50000"/>
              </a:lnSpc>
              <a:spcBef>
                <a:spcPts val="100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INC AL 			</a:t>
            </a:r>
            <a:r>
              <a:rPr b="0" i="0" lang="en-US" sz="1800" u="none" cap="none" strike="noStrike">
                <a:solidFill>
                  <a:srgbClr val="999999"/>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AL </a:t>
            </a:r>
            <a:r>
              <a:rPr b="0" i="0" lang="en-US" sz="1800" u="none" cap="none" strike="noStrike">
                <a:solidFill>
                  <a:srgbClr val="9A6E3A"/>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AL</a:t>
            </a:r>
            <a:r>
              <a:rPr b="0" i="0" lang="en-US" sz="1800" u="none" cap="none" strike="noStrike">
                <a:solidFill>
                  <a:srgbClr val="9A6E3A"/>
                </a:solidFill>
                <a:latin typeface="Consolas"/>
                <a:ea typeface="Consolas"/>
                <a:cs typeface="Consolas"/>
                <a:sym typeface="Consolas"/>
              </a:rPr>
              <a:t>+</a:t>
            </a:r>
            <a:r>
              <a:rPr b="0" i="0" lang="en-US" sz="1800" u="none" cap="none" strike="noStrike">
                <a:solidFill>
                  <a:srgbClr val="990055"/>
                </a:solidFill>
                <a:latin typeface="Consolas"/>
                <a:ea typeface="Consolas"/>
                <a:cs typeface="Consolas"/>
                <a:sym typeface="Consolas"/>
              </a:rPr>
              <a:t>1</a:t>
            </a:r>
            <a:endParaRPr b="0" i="0" sz="1800" u="none" cap="none" strike="noStrike">
              <a:solidFill>
                <a:srgbClr val="000000"/>
              </a:solidFill>
              <a:latin typeface="Consolas"/>
              <a:ea typeface="Consolas"/>
              <a:cs typeface="Consolas"/>
              <a:sym typeface="Consolas"/>
            </a:endParaRPr>
          </a:p>
          <a:p>
            <a:pPr indent="0" lvl="0" marL="0" marR="0" rtl="0" algn="l">
              <a:lnSpc>
                <a:spcPct val="50000"/>
              </a:lnSpc>
              <a:spcBef>
                <a:spcPts val="1000"/>
              </a:spcBef>
              <a:spcAft>
                <a:spcPts val="0"/>
              </a:spcAft>
              <a:buClr>
                <a:schemeClr val="dk1"/>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50000"/>
              </a:lnSpc>
              <a:spcBef>
                <a:spcPts val="100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RET 			</a:t>
            </a:r>
            <a:r>
              <a:rPr b="0" i="0" lang="en-US" sz="1800" u="none" cap="none" strike="noStrike">
                <a:solidFill>
                  <a:srgbClr val="999999"/>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stops the program</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DEC (Decrement)</a:t>
            </a:r>
            <a:endParaRPr/>
          </a:p>
        </p:txBody>
      </p:sp>
      <p:sp>
        <p:nvSpPr>
          <p:cNvPr id="149" name="Google Shape;149;p9"/>
          <p:cNvSpPr txBox="1"/>
          <p:nvPr>
            <p:ph idx="1" type="body"/>
          </p:nvPr>
        </p:nvSpPr>
        <p:spPr>
          <a:xfrm>
            <a:off x="838200" y="1825625"/>
            <a:ext cx="10172700" cy="1184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Subtracts 1 from the destination operand and loads the result back into the same destination.</a:t>
            </a:r>
            <a:endParaRPr/>
          </a:p>
        </p:txBody>
      </p:sp>
      <p:sp>
        <p:nvSpPr>
          <p:cNvPr id="150" name="Google Shape;15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 name="Google Shape;151;p9"/>
          <p:cNvSpPr txBox="1"/>
          <p:nvPr/>
        </p:nvSpPr>
        <p:spPr>
          <a:xfrm>
            <a:off x="847725" y="3225800"/>
            <a:ext cx="10506075" cy="2822575"/>
          </a:xfrm>
          <a:prstGeom prst="rect">
            <a:avLst/>
          </a:prstGeom>
          <a:noFill/>
          <a:ln>
            <a:noFill/>
          </a:ln>
        </p:spPr>
        <p:txBody>
          <a:bodyPr anchorCtr="0" anchor="t" bIns="45700" lIns="91425" spcFirstLastPara="1" rIns="91425" wrap="square" tIns="45700">
            <a:normAutofit/>
          </a:bodyPr>
          <a:lstStyle/>
          <a:p>
            <a:pPr indent="0" lvl="0" marL="0" marR="0" rtl="0" algn="l">
              <a:lnSpc>
                <a:spcPct val="50000"/>
              </a:lnSpc>
              <a:spcBef>
                <a:spcPts val="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ORG </a:t>
            </a:r>
            <a:r>
              <a:rPr b="0" i="0" lang="en-US" sz="1800" u="none" cap="none" strike="noStrike">
                <a:solidFill>
                  <a:srgbClr val="990055"/>
                </a:solidFill>
                <a:latin typeface="Consolas"/>
                <a:ea typeface="Consolas"/>
                <a:cs typeface="Consolas"/>
                <a:sym typeface="Consolas"/>
              </a:rPr>
              <a:t>100</a:t>
            </a:r>
            <a:r>
              <a:rPr b="0" i="0" lang="en-US" sz="1800" u="none" cap="none" strike="noStrike">
                <a:solidFill>
                  <a:srgbClr val="000000"/>
                </a:solidFill>
                <a:latin typeface="Consolas"/>
                <a:ea typeface="Consolas"/>
                <a:cs typeface="Consolas"/>
                <a:sym typeface="Consolas"/>
              </a:rPr>
              <a:t>h 		</a:t>
            </a:r>
            <a:endParaRPr/>
          </a:p>
          <a:p>
            <a:pPr indent="0" lvl="0" marL="0" marR="0" rtl="0" algn="l">
              <a:lnSpc>
                <a:spcPct val="50000"/>
              </a:lnSpc>
              <a:spcBef>
                <a:spcPts val="1000"/>
              </a:spcBef>
              <a:spcAft>
                <a:spcPts val="0"/>
              </a:spcAft>
              <a:buClr>
                <a:schemeClr val="dk1"/>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50000"/>
              </a:lnSpc>
              <a:spcBef>
                <a:spcPts val="100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MOV AL</a:t>
            </a:r>
            <a:r>
              <a:rPr b="0" i="0" lang="en-US" sz="1800" u="none" cap="none" strike="noStrike">
                <a:solidFill>
                  <a:srgbClr val="999999"/>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 </a:t>
            </a:r>
            <a:r>
              <a:rPr b="0" i="0" lang="en-US" sz="1800" u="none" cap="none" strike="noStrike">
                <a:solidFill>
                  <a:srgbClr val="990055"/>
                </a:solidFill>
                <a:latin typeface="Consolas"/>
                <a:ea typeface="Consolas"/>
                <a:cs typeface="Consolas"/>
                <a:sym typeface="Consolas"/>
              </a:rPr>
              <a:t>7</a:t>
            </a:r>
            <a:r>
              <a:rPr b="0" i="0" lang="en-US" sz="1800" u="none" cap="none" strike="noStrike">
                <a:solidFill>
                  <a:srgbClr val="000000"/>
                </a:solidFill>
                <a:latin typeface="Consolas"/>
                <a:ea typeface="Consolas"/>
                <a:cs typeface="Consolas"/>
                <a:sym typeface="Consolas"/>
              </a:rPr>
              <a:t>DH 		</a:t>
            </a:r>
            <a:r>
              <a:rPr b="0" i="0" lang="en-US" sz="1800" u="none" cap="none" strike="noStrike">
                <a:solidFill>
                  <a:srgbClr val="999999"/>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Sets AL to </a:t>
            </a:r>
            <a:r>
              <a:rPr b="0" i="0" lang="en-US" sz="1800" u="none" cap="none" strike="noStrike">
                <a:solidFill>
                  <a:srgbClr val="990055"/>
                </a:solidFill>
                <a:latin typeface="Consolas"/>
                <a:ea typeface="Consolas"/>
                <a:cs typeface="Consolas"/>
                <a:sym typeface="Consolas"/>
              </a:rPr>
              <a:t>7</a:t>
            </a:r>
            <a:r>
              <a:rPr b="0" i="0" lang="en-US" sz="1800" u="none" cap="none" strike="noStrike">
                <a:solidFill>
                  <a:srgbClr val="000000"/>
                </a:solidFill>
                <a:latin typeface="Consolas"/>
                <a:ea typeface="Consolas"/>
                <a:cs typeface="Consolas"/>
                <a:sym typeface="Consolas"/>
              </a:rPr>
              <a:t>DH </a:t>
            </a:r>
            <a:endParaRPr/>
          </a:p>
          <a:p>
            <a:pPr indent="0" lvl="0" marL="0" marR="0" rtl="0" algn="l">
              <a:lnSpc>
                <a:spcPct val="50000"/>
              </a:lnSpc>
              <a:spcBef>
                <a:spcPts val="100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DEC AL 			</a:t>
            </a:r>
            <a:r>
              <a:rPr b="0" i="0" lang="en-US" sz="1800" u="none" cap="none" strike="noStrike">
                <a:solidFill>
                  <a:srgbClr val="999999"/>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AL </a:t>
            </a:r>
            <a:r>
              <a:rPr b="0" i="0" lang="en-US" sz="1800" u="none" cap="none" strike="noStrike">
                <a:solidFill>
                  <a:srgbClr val="9A6E3A"/>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AL</a:t>
            </a:r>
            <a:r>
              <a:rPr b="0" i="0" lang="en-US" sz="1800" u="none" cap="none" strike="noStrike">
                <a:solidFill>
                  <a:srgbClr val="9A6E3A"/>
                </a:solidFill>
                <a:latin typeface="Consolas"/>
                <a:ea typeface="Consolas"/>
                <a:cs typeface="Consolas"/>
                <a:sym typeface="Consolas"/>
              </a:rPr>
              <a:t>-</a:t>
            </a:r>
            <a:r>
              <a:rPr b="0" i="0" lang="en-US" sz="1800" u="none" cap="none" strike="noStrike">
                <a:solidFill>
                  <a:srgbClr val="990055"/>
                </a:solidFill>
                <a:latin typeface="Consolas"/>
                <a:ea typeface="Consolas"/>
                <a:cs typeface="Consolas"/>
                <a:sym typeface="Consolas"/>
              </a:rPr>
              <a:t>1</a:t>
            </a:r>
            <a:endParaRPr b="0" i="0" sz="1800" u="none" cap="none" strike="noStrike">
              <a:solidFill>
                <a:srgbClr val="000000"/>
              </a:solidFill>
              <a:latin typeface="Consolas"/>
              <a:ea typeface="Consolas"/>
              <a:cs typeface="Consolas"/>
              <a:sym typeface="Consolas"/>
            </a:endParaRPr>
          </a:p>
          <a:p>
            <a:pPr indent="0" lvl="0" marL="0" marR="0" rtl="0" algn="l">
              <a:lnSpc>
                <a:spcPct val="50000"/>
              </a:lnSpc>
              <a:spcBef>
                <a:spcPts val="1000"/>
              </a:spcBef>
              <a:spcAft>
                <a:spcPts val="0"/>
              </a:spcAft>
              <a:buClr>
                <a:schemeClr val="dk1"/>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50000"/>
              </a:lnSpc>
              <a:spcBef>
                <a:spcPts val="1000"/>
              </a:spcBef>
              <a:spcAft>
                <a:spcPts val="0"/>
              </a:spcAft>
              <a:buClr>
                <a:srgbClr val="000000"/>
              </a:buClr>
              <a:buSzPts val="1800"/>
              <a:buFont typeface="Arial"/>
              <a:buNone/>
            </a:pPr>
            <a:r>
              <a:rPr b="0" i="0" lang="en-US" sz="1800" u="none" cap="none" strike="noStrike">
                <a:solidFill>
                  <a:srgbClr val="000000"/>
                </a:solidFill>
                <a:latin typeface="Consolas"/>
                <a:ea typeface="Consolas"/>
                <a:cs typeface="Consolas"/>
                <a:sym typeface="Consolas"/>
              </a:rPr>
              <a:t>RET 			</a:t>
            </a:r>
            <a:r>
              <a:rPr b="0" i="0" lang="en-US" sz="1800" u="none" cap="none" strike="noStrike">
                <a:solidFill>
                  <a:srgbClr val="999999"/>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stops the program</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2023-08-13T06:39:34Z</dcterms:created>
  <dc:creator>Microsoft account</dc:creator>
</cp:coreProperties>
</file>