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7SAGWuOjRyqaFrhCW0mq62xvuO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D. IQBAL MAHAMUD MO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1-13T23:35:42.387">
    <p:pos x="6000" y="0"/>
    <p:text>intrasegment occurs during procedure call and intersegment occurs during interrupt.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AdAYOow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brainkart.com/article/memory-Stacks-in-8086-Microprocessor_7851/" TargetMode="External"/><Relationship Id="rId4" Type="http://schemas.openxmlformats.org/officeDocument/2006/relationships/hyperlink" Target="https://faculty.kfupm.edu.sa/COE/shazli/coe205/Help/asm_tutorial_09.html#:~:text=there%20are%20two%20instructions%20that,bit%20value%20from%20the%20stack.&amp;text=REG%3A%20AX%2C%20BX%2C%20CX,%2C%20SI%2C%20BP%2C%20SP" TargetMode="External"/><Relationship Id="rId5" Type="http://schemas.openxmlformats.org/officeDocument/2006/relationships/hyperlink" Target="https://www.includehelp.com/embedded-system/procedures-in-the-8086-microprocessor.aspx" TargetMode="External"/><Relationship Id="rId6" Type="http://schemas.openxmlformats.org/officeDocument/2006/relationships/hyperlink" Target="https://www.snjb.org/polytechnic/up-images/downloads/chapter%206-MAPupFile_058d4fa990abaa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8086 Stack, Procedures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Md. Shahidul Salim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Farhan Sadaf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 Examples (Cont.)</a:t>
            </a:r>
            <a:endParaRPr/>
          </a:p>
        </p:txBody>
      </p:sp>
      <p:sp>
        <p:nvSpPr>
          <p:cNvPr id="157" name="Google Shape;1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838200" y="1530350"/>
            <a:ext cx="10500360" cy="4912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Another use of the stack is for exchanging the values.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2005818" y="2288612"/>
            <a:ext cx="8966982" cy="370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ORG    100h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    AX, 1212h   ; store 1212h in AX.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    BX, 3434h   ; store 3434h in BX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PUSH   AX          ; store value of AX in stack.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PUSH   BX          ; store value of BX in stack.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POP    AX          ; set AX to original value of BX.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POP    BX          ; set BX to original value of AX.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 b="9184" l="0" r="496" t="45110"/>
          <a:stretch/>
        </p:blipFill>
        <p:spPr>
          <a:xfrm>
            <a:off x="5390360" y="2855738"/>
            <a:ext cx="5363096" cy="308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1"/>
          <p:cNvPicPr preferRelativeResize="0"/>
          <p:nvPr/>
        </p:nvPicPr>
        <p:blipFill rotWithShape="1">
          <a:blip r:embed="rId4">
            <a:alphaModFix/>
          </a:blip>
          <a:srcRect b="55512" l="0" r="-914" t="0"/>
          <a:stretch/>
        </p:blipFill>
        <p:spPr>
          <a:xfrm>
            <a:off x="649549" y="2948865"/>
            <a:ext cx="5469898" cy="3015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1"/>
          <p:cNvPicPr preferRelativeResize="0"/>
          <p:nvPr/>
        </p:nvPicPr>
        <p:blipFill rotWithShape="1">
          <a:blip r:embed="rId4">
            <a:alphaModFix/>
          </a:blip>
          <a:srcRect b="0" l="0" r="1941" t="90558"/>
          <a:stretch/>
        </p:blipFill>
        <p:spPr>
          <a:xfrm>
            <a:off x="3167666" y="6006904"/>
            <a:ext cx="5315154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Procedures</a:t>
            </a:r>
            <a:endParaRPr/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838200" y="15303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a program, we very frequently face situations where there is a need to perform the same set of task again and again. So, for that instead of writing the same sequence of instructions, again and again, they are written separately in a subprogram. This subprogram is called a procedure.</a:t>
            </a:r>
            <a:endParaRPr sz="2400"/>
          </a:p>
        </p:txBody>
      </p:sp>
      <p:sp>
        <p:nvSpPr>
          <p:cNvPr id="169" name="Google Shape;16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 b="7226" l="5133" r="0" t="0"/>
          <a:stretch/>
        </p:blipFill>
        <p:spPr>
          <a:xfrm>
            <a:off x="7318258" y="3054290"/>
            <a:ext cx="3524560" cy="343091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Procedure Types</a:t>
            </a:r>
            <a:endParaRPr/>
          </a:p>
        </p:txBody>
      </p:sp>
      <p:sp>
        <p:nvSpPr>
          <p:cNvPr id="176" name="Google Shape;176;p12"/>
          <p:cNvSpPr txBox="1"/>
          <p:nvPr>
            <p:ph idx="1" type="body"/>
          </p:nvPr>
        </p:nvSpPr>
        <p:spPr>
          <a:xfrm>
            <a:off x="838200" y="16065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/>
              <a:t>Near Call or Intra-segment call </a:t>
            </a:r>
            <a:endParaRPr b="1" sz="240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near call refers a procedure which is </a:t>
            </a:r>
            <a:r>
              <a:rPr lang="en-US">
                <a:solidFill>
                  <a:srgbClr val="FF0000"/>
                </a:solidFill>
              </a:rPr>
              <a:t>in the same code segment</a:t>
            </a:r>
            <a:r>
              <a:rPr lang="en-US"/>
              <a:t>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Instruction Pointer (IP) contents will be changed in NEAR procedure.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Near calls are more efficient in terms of execution time because they do not involve changing the code segment register.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1513449" y="3744620"/>
            <a:ext cx="6561406" cy="1193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 &lt;- SP-2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IP -&gt; stores onto stack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IP &lt;- starting address of a procedure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3"/>
          <p:cNvPicPr preferRelativeResize="0"/>
          <p:nvPr/>
        </p:nvPicPr>
        <p:blipFill rotWithShape="1">
          <a:blip r:embed="rId4">
            <a:alphaModFix/>
          </a:blip>
          <a:srcRect b="12265" l="19475" r="27187" t="4681"/>
          <a:stretch/>
        </p:blipFill>
        <p:spPr>
          <a:xfrm rot="5400000">
            <a:off x="7820638" y="2636901"/>
            <a:ext cx="3446522" cy="402501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Procedure Types (Cont.)</a:t>
            </a:r>
            <a:endParaRPr/>
          </a:p>
        </p:txBody>
      </p: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838200" y="15303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b="1" lang="en-US" sz="2400"/>
              <a:t>Far Call or Inter-segment call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Far call refers a procedure which is </a:t>
            </a:r>
            <a:r>
              <a:rPr lang="en-US">
                <a:solidFill>
                  <a:srgbClr val="FF0000"/>
                </a:solidFill>
              </a:rPr>
              <a:t>in different code segment</a:t>
            </a:r>
            <a:r>
              <a:rPr lang="en-US"/>
              <a:t>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In this case both Instruction Pointer (IP) and the Code Segment (CS) register content will be changed.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3"/>
          <p:cNvSpPr txBox="1"/>
          <p:nvPr/>
        </p:nvSpPr>
        <p:spPr>
          <a:xfrm>
            <a:off x="1513448" y="3744619"/>
            <a:ext cx="7208521" cy="283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 &lt;- sp-2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cs contents -&gt; stored on stack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 &lt;- sp-2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IP contents -&gt; stored on stack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CS &lt;- Base address of segment having procedure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IP &lt;- address of first instruction in procedure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Procedure Syntax</a:t>
            </a:r>
            <a:endParaRPr/>
          </a:p>
        </p:txBody>
      </p:sp>
      <p:sp>
        <p:nvSpPr>
          <p:cNvPr id="194" name="Google Shape;19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4"/>
          <p:cNvSpPr txBox="1"/>
          <p:nvPr/>
        </p:nvSpPr>
        <p:spPr>
          <a:xfrm>
            <a:off x="1513448" y="2999032"/>
            <a:ext cx="7208521" cy="283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procedure_name PROC  [NEAR / FAR]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Instruction 1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Instruction 2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- - - - - - - - - - -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- - - - - - - - - - -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Instruction n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procedure_name ENDP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4"/>
          <p:cNvSpPr txBox="1"/>
          <p:nvPr>
            <p:ph idx="1" type="body"/>
          </p:nvPr>
        </p:nvSpPr>
        <p:spPr>
          <a:xfrm>
            <a:off x="838200" y="1530350"/>
            <a:ext cx="10345615" cy="4814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PROC</a:t>
            </a:r>
            <a:r>
              <a:rPr lang="en-US" sz="2400"/>
              <a:t> is a keyword to define that the set of instructions enclosed by the given name is a procedure.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</a:t>
            </a:r>
            <a:r>
              <a:rPr b="1" lang="en-US" sz="2400"/>
              <a:t>ENDP</a:t>
            </a:r>
            <a:r>
              <a:rPr lang="en-US" sz="2400"/>
              <a:t> keyword defines that the body of the procedure has been ended.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procedure will be executed whenever a </a:t>
            </a:r>
            <a:r>
              <a:rPr b="1" lang="en-US" sz="2400"/>
              <a:t>CALL </a:t>
            </a:r>
            <a:r>
              <a:rPr lang="en-US" sz="2400"/>
              <a:t>to the procedure is made.</a:t>
            </a:r>
            <a:endParaRPr sz="2400"/>
          </a:p>
        </p:txBody>
      </p:sp>
      <p:sp>
        <p:nvSpPr>
          <p:cNvPr id="197" name="Google Shape;197;p14"/>
          <p:cNvSpPr txBox="1"/>
          <p:nvPr/>
        </p:nvSpPr>
        <p:spPr>
          <a:xfrm>
            <a:off x="1539240" y="5663553"/>
            <a:ext cx="6901375" cy="568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CALL procedure_name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Procedure Examples</a:t>
            </a:r>
            <a:endParaRPr/>
          </a:p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" name="Google Shape;205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2953" y="1699015"/>
            <a:ext cx="850474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6"/>
          <p:cNvPicPr preferRelativeResize="0"/>
          <p:nvPr/>
        </p:nvPicPr>
        <p:blipFill rotWithShape="1">
          <a:blip r:embed="rId3">
            <a:alphaModFix/>
          </a:blip>
          <a:srcRect b="13790" l="12311" r="6402" t="28729"/>
          <a:stretch/>
        </p:blipFill>
        <p:spPr>
          <a:xfrm rot="5400000">
            <a:off x="3377919" y="3057050"/>
            <a:ext cx="4517033" cy="239554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Procedure Examples (Cont.)</a:t>
            </a:r>
            <a:endParaRPr/>
          </a:p>
        </p:txBody>
      </p:sp>
      <p:sp>
        <p:nvSpPr>
          <p:cNvPr id="212" name="Google Shape;21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16"/>
          <p:cNvSpPr txBox="1"/>
          <p:nvPr>
            <p:ph idx="1" type="body"/>
          </p:nvPr>
        </p:nvSpPr>
        <p:spPr>
          <a:xfrm>
            <a:off x="838200" y="1530351"/>
            <a:ext cx="10430022" cy="833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Read 100 samples of data at 1-ms interval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7"/>
          <p:cNvPicPr preferRelativeResize="0"/>
          <p:nvPr/>
        </p:nvPicPr>
        <p:blipFill rotWithShape="1">
          <a:blip r:embed="rId3">
            <a:alphaModFix/>
          </a:blip>
          <a:srcRect b="72958" l="0" r="-374" t="0"/>
          <a:stretch/>
        </p:blipFill>
        <p:spPr>
          <a:xfrm>
            <a:off x="408213" y="1979704"/>
            <a:ext cx="5640888" cy="1818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7"/>
          <p:cNvPicPr preferRelativeResize="0"/>
          <p:nvPr/>
        </p:nvPicPr>
        <p:blipFill rotWithShape="1">
          <a:blip r:embed="rId3">
            <a:alphaModFix/>
          </a:blip>
          <a:srcRect b="0" l="496" r="0" t="27669"/>
          <a:stretch/>
        </p:blipFill>
        <p:spPr>
          <a:xfrm>
            <a:off x="5852159" y="1923439"/>
            <a:ext cx="5591908" cy="48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Procedure Examples (Cont.)</a:t>
            </a:r>
            <a:endParaRPr/>
          </a:p>
        </p:txBody>
      </p:sp>
      <p:sp>
        <p:nvSpPr>
          <p:cNvPr id="221" name="Google Shape;22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838200" y="1530351"/>
            <a:ext cx="10430022" cy="833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Read 100 samples of data at 1-ms interval (Cont.)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28" name="Google Shape;22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https://www.brainkart.com/article/memory-Stacks-in-8086-Microprocessor_7851/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https://faculty.kfupm.edu.sa/COE/shazli/coe205/Help/asm_tutorial_09.html#:~:text=there%20are%20two%20instructions%20that,bit%20value%20from%20the%20stack.&amp;text=REG%3A%20AX%2C%20BX%2C%20CX,%2C%20SI%2C%20BP%2C%20SP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5"/>
              </a:rPr>
              <a:t>https://www.includehelp.com/embedded-system/procedures-in-the-8086-microprocessor.aspx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6"/>
              </a:rPr>
              <a:t>https://www.snjb.org/polytechnic/up-images/downloads/chapter%206-MAPupFile_058d4fa990abaa.pdf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5303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8086 microprocessor has a dedicated area in memory called the stack, which is used for temporary storage of data during program execution.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operates on a </a:t>
            </a:r>
            <a:r>
              <a:rPr b="1" lang="en-US" sz="2400"/>
              <a:t>Last-In-First-Out (LIFO)</a:t>
            </a:r>
            <a:r>
              <a:rPr lang="en-US" sz="2400"/>
              <a:t> principle, meaning that the most recently stored data is the first to be retrieved.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</a:t>
            </a:r>
            <a:r>
              <a:rPr b="1" lang="en-US" sz="2400"/>
              <a:t>stack pointer (SP) </a:t>
            </a:r>
            <a:r>
              <a:rPr lang="en-US" sz="2400"/>
              <a:t>is a 16-bit register that points to the current top of the stack. It contains the offset address of the memory location in the stack segment.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Stack Segment (SS)</a:t>
            </a:r>
            <a:r>
              <a:rPr lang="en-US" sz="2400"/>
              <a:t> register contains the base address of the stack segment in the memory.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stack segment, like any other segment, may have a memory block of a maximum of 64 Kbytes locations, and thus may overlap with any other segments.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 (Cont.)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5303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Stack Segment register (SS) and Stack pointer register (SP) together address the stack-top.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a selected value of SS, the maximum value of SP=FFFFH and the segment can have maximum of 64K locations.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the SP starts with an initial value of FFFFH, it will be decremented by two whenever a 16-bit data is pushed onto the stack.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After successive push operations, when the stack pointer contains 0000H, any attempt to further push the data to the stack will result in stack overflow.</a:t>
            </a:r>
            <a:endParaRPr/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6198" y="2219062"/>
            <a:ext cx="2050536" cy="919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 (Cont.)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838200" y="15303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Stack is used by </a:t>
            </a:r>
            <a:r>
              <a:rPr b="1" lang="en-US" sz="2400"/>
              <a:t>CALL</a:t>
            </a:r>
            <a:r>
              <a:rPr lang="en-US" sz="2400"/>
              <a:t> instruction to keep return address for procedure, </a:t>
            </a:r>
            <a:r>
              <a:rPr b="1" lang="en-US" sz="2400"/>
              <a:t>RET</a:t>
            </a:r>
            <a:r>
              <a:rPr lang="en-US" sz="2400"/>
              <a:t> instruction gets this value from the stack and returns to that offset.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Quite the same thing happens when </a:t>
            </a:r>
            <a:r>
              <a:rPr b="1" lang="en-US" sz="2400"/>
              <a:t>INT</a:t>
            </a:r>
            <a:r>
              <a:rPr lang="en-US" sz="2400"/>
              <a:t> instruction calls an interrupt, it stores in stack flag register, code segment and offset.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IRET</a:t>
            </a:r>
            <a:r>
              <a:rPr lang="en-US" sz="2400"/>
              <a:t> instruction is used to return from interrupt call.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 Operations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838200" y="15303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/>
              <a:t>PUSH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Stores a 16 bit value in the stack. Stack pointer (SP) is decremented by 2, for every PUSH operation.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E.g.</a:t>
            </a:r>
            <a:r>
              <a:rPr lang="en-US">
                <a:solidFill>
                  <a:srgbClr val="FF0000"/>
                </a:solidFill>
              </a:rPr>
              <a:t> PUSH AX </a:t>
            </a:r>
            <a:r>
              <a:rPr lang="en-US"/>
              <a:t>means </a:t>
            </a:r>
            <a:r>
              <a:rPr lang="en-US">
                <a:solidFill>
                  <a:srgbClr val="FF0000"/>
                </a:solidFill>
              </a:rPr>
              <a:t>SP=SP-2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AX-&gt;[SP]</a:t>
            </a:r>
            <a:r>
              <a:rPr lang="en-US"/>
              <a:t>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1513449" y="3350723"/>
            <a:ext cx="6941234" cy="3204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Syntax for PUSH instruction: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PUSH REG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PUSH SREG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PUSH memory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PUSH immediate (Only works on 80186 CPU and later)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REG: AX, BX, CX, DX, DI, SI, BP, SP.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SREG: DS, ES, SS, CS.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memory: [BX], [BX+SI+7], 16 bit variable, etc...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immediate: 5, -24, 3Fh, 10001101b, etc...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 Operations (Cont.)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838200" y="15303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b="1" lang="en-US" sz="2400"/>
              <a:t>POP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Gets 16 bit value from the stack. Stack pointer (SP) is incremented by 2, for every POP operation.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E.g.</a:t>
            </a:r>
            <a:r>
              <a:rPr lang="en-US">
                <a:solidFill>
                  <a:srgbClr val="FF0000"/>
                </a:solidFill>
              </a:rPr>
              <a:t> POP AX </a:t>
            </a:r>
            <a:r>
              <a:rPr lang="en-US"/>
              <a:t>means </a:t>
            </a:r>
            <a:r>
              <a:rPr lang="en-US">
                <a:solidFill>
                  <a:srgbClr val="FF0000"/>
                </a:solidFill>
              </a:rPr>
              <a:t>[SP]-&gt;AX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SP=SP+2</a:t>
            </a:r>
            <a:r>
              <a:rPr lang="en-US"/>
              <a:t>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7" name="Google Shape;12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1513449" y="3350723"/>
            <a:ext cx="6941234" cy="3204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Syntax for POP instruction: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POP REG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POP SREG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POP memory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REG: AX, BX, CX, DX, DI, SI, BP, SP.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SREG: DS, ES, SS, (except CS).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memory: [BX], [BX+SI+7], 16 bit variable, etc...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 Operations (Cont.)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838200" y="15303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b="1" lang="en-US" sz="2400"/>
              <a:t>PUSHF and POPF</a:t>
            </a:r>
            <a:endParaRPr b="1" sz="240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These instructions are used to push and pop the flags register (FLAGS) onto and from the stack.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They are often used when preserving and restoring the processor's status during subroutine calls or context switches.</a:t>
            </a:r>
            <a:endParaRPr/>
          </a:p>
        </p:txBody>
      </p:sp>
      <p:sp>
        <p:nvSpPr>
          <p:cNvPr id="135" name="Google Shape;1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3804" y="2239540"/>
            <a:ext cx="2364736" cy="296550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 Operations (Cont.)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838200" y="1530350"/>
            <a:ext cx="10500360" cy="4912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If we push these values one by one into the stack:</a:t>
            </a:r>
            <a:r>
              <a:rPr lang="en-US" sz="2400"/>
              <a:t> </a:t>
            </a:r>
            <a:r>
              <a:rPr b="1" lang="en-US" sz="2400">
                <a:solidFill>
                  <a:srgbClr val="000000"/>
                </a:solidFill>
              </a:rPr>
              <a:t>1, 2, 3, 4, 5</a:t>
            </a:r>
            <a:r>
              <a:rPr lang="en-US" sz="2400"/>
              <a:t>                                 the first value that we will get on pop will be </a:t>
            </a:r>
            <a:r>
              <a:rPr b="1" lang="en-US" sz="2400"/>
              <a:t>5,</a:t>
            </a:r>
            <a:r>
              <a:rPr lang="en-US" sz="2400"/>
              <a:t> then </a:t>
            </a:r>
            <a:r>
              <a:rPr b="1" lang="en-US" sz="2400"/>
              <a:t>4, 3, 2, </a:t>
            </a:r>
            <a:r>
              <a:rPr lang="en-US" sz="2400"/>
              <a:t>and only then </a:t>
            </a:r>
            <a:r>
              <a:rPr b="1" lang="en-US" sz="2400"/>
              <a:t>1</a:t>
            </a:r>
            <a:r>
              <a:rPr lang="en-US" sz="2400"/>
              <a:t>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It is very important to do equal number of </a:t>
            </a:r>
            <a:r>
              <a:rPr b="1" lang="en-US" sz="2400">
                <a:solidFill>
                  <a:srgbClr val="000000"/>
                </a:solidFill>
              </a:rPr>
              <a:t>PUSH</a:t>
            </a:r>
            <a:r>
              <a:rPr lang="en-US" sz="2400">
                <a:solidFill>
                  <a:srgbClr val="000000"/>
                </a:solidFill>
              </a:rPr>
              <a:t>s and </a:t>
            </a:r>
            <a:r>
              <a:rPr b="1" lang="en-US" sz="2400">
                <a:solidFill>
                  <a:srgbClr val="000000"/>
                </a:solidFill>
              </a:rPr>
              <a:t>POP</a:t>
            </a:r>
            <a:r>
              <a:rPr lang="en-US" sz="2400">
                <a:solidFill>
                  <a:srgbClr val="000000"/>
                </a:solidFill>
              </a:rPr>
              <a:t>s, otherwise the stack maybe corrupted and it will be impossible to return to operating system.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 Examples</a:t>
            </a:r>
            <a:endParaRPr/>
          </a:p>
        </p:txBody>
      </p:sp>
      <p:sp>
        <p:nvSpPr>
          <p:cNvPr id="149" name="Google Shape;1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838200" y="1530350"/>
            <a:ext cx="10500360" cy="4912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1" lang="en-US" sz="2400">
                <a:solidFill>
                  <a:srgbClr val="000000"/>
                </a:solidFill>
              </a:rPr>
              <a:t>PUSH</a:t>
            </a:r>
            <a:r>
              <a:rPr lang="en-US" sz="2400">
                <a:solidFill>
                  <a:srgbClr val="000000"/>
                </a:solidFill>
              </a:rPr>
              <a:t> and </a:t>
            </a:r>
            <a:r>
              <a:rPr b="1" lang="en-US" sz="2400">
                <a:solidFill>
                  <a:srgbClr val="000000"/>
                </a:solidFill>
              </a:rPr>
              <a:t>POP</a:t>
            </a:r>
            <a:r>
              <a:rPr lang="en-US" sz="2400">
                <a:solidFill>
                  <a:srgbClr val="000000"/>
                </a:solidFill>
              </a:rPr>
              <a:t> instruction are especially useful because we don't have too much registers to operate with, so here is a trick: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Store original value of the register in stack (using PUSH).</a:t>
            </a:r>
            <a:endParaRPr>
              <a:solidFill>
                <a:srgbClr val="000000"/>
              </a:solidFill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Use the register for any purpose.</a:t>
            </a:r>
            <a:endParaRPr>
              <a:solidFill>
                <a:srgbClr val="000000"/>
              </a:solidFill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Restore the original value of the register from stack (using POP).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2005818" y="3653179"/>
            <a:ext cx="8966982" cy="3204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ORG    100h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    AX, 1234h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PUSH   AX          ; store value of AX in stack.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    AX, 5678h   ; modify the AX value.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POP    AX          ; restore the original value of AX.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2023-08-13T06:39:34Z</dcterms:created>
  <dc:creator>Microsoft account</dc:creator>
</cp:coreProperties>
</file>