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gZGgs1vKuC9+nBhfQovyol878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C2F65D-8190-4E60-B3C8-1789BF6249FA}">
  <a:tblStyle styleId="{5BC2F65D-8190-4E60-B3C8-1789BF6249F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685800" y="2130425"/>
            <a:ext cx="7772400" cy="1470025"/>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6"/>
          <p:cNvSpPr txBox="1"/>
          <p:nvPr>
            <p:ph idx="1" type="subTitle"/>
          </p:nvPr>
        </p:nvSpPr>
        <p:spPr>
          <a:xfrm>
            <a:off x="1371600" y="3886200"/>
            <a:ext cx="6400800" cy="1752600"/>
          </a:xfrm>
          <a:prstGeom prst="rect">
            <a:avLst/>
          </a:prstGeom>
          <a:solidFill>
            <a:srgbClr val="FFFF99"/>
          </a:solid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4" name="Google Shape;14;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35"/>
          <p:cNvSpPr txBox="1"/>
          <p:nvPr>
            <p:ph type="title"/>
          </p:nvPr>
        </p:nvSpPr>
        <p:spPr>
          <a:xfrm>
            <a:off x="457200" y="274637"/>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35"/>
          <p:cNvSpPr txBox="1"/>
          <p:nvPr>
            <p:ph idx="1" type="body"/>
          </p:nvPr>
        </p:nvSpPr>
        <p:spPr>
          <a:xfrm rot="5400000">
            <a:off x="2309019" y="-251619"/>
            <a:ext cx="4525962" cy="8229600"/>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6"/>
          <p:cNvSpPr txBox="1"/>
          <p:nvPr>
            <p:ph type="title"/>
          </p:nvPr>
        </p:nvSpPr>
        <p:spPr>
          <a:xfrm>
            <a:off x="1792288" y="4800600"/>
            <a:ext cx="5486400" cy="566738"/>
          </a:xfrm>
          <a:prstGeom prst="rect">
            <a:avLst/>
          </a:prstGeom>
          <a:solidFill>
            <a:srgbClr val="993366"/>
          </a:solid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6"/>
          <p:cNvSpPr/>
          <p:nvPr>
            <p:ph idx="2" type="pic"/>
          </p:nvPr>
        </p:nvSpPr>
        <p:spPr>
          <a:xfrm>
            <a:off x="1792288" y="612775"/>
            <a:ext cx="5486400" cy="4114800"/>
          </a:xfrm>
          <a:prstGeom prst="rect">
            <a:avLst/>
          </a:prstGeom>
          <a:solidFill>
            <a:srgbClr val="FFFF99"/>
          </a:solidFill>
          <a:ln>
            <a:noFill/>
          </a:ln>
        </p:spPr>
      </p:sp>
      <p:sp>
        <p:nvSpPr>
          <p:cNvPr id="75" name="Google Shape;75;p36"/>
          <p:cNvSpPr txBox="1"/>
          <p:nvPr>
            <p:ph idx="1" type="body"/>
          </p:nvPr>
        </p:nvSpPr>
        <p:spPr>
          <a:xfrm>
            <a:off x="1792288" y="5367338"/>
            <a:ext cx="5486400" cy="804862"/>
          </a:xfrm>
          <a:prstGeom prst="rect">
            <a:avLst/>
          </a:prstGeom>
          <a:solidFill>
            <a:srgbClr val="FFFF99"/>
          </a:solid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6" name="Google Shape;76;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37"/>
          <p:cNvSpPr txBox="1"/>
          <p:nvPr>
            <p:ph type="title"/>
          </p:nvPr>
        </p:nvSpPr>
        <p:spPr>
          <a:xfrm>
            <a:off x="457200" y="273050"/>
            <a:ext cx="3008313" cy="1162050"/>
          </a:xfrm>
          <a:prstGeom prst="rect">
            <a:avLst/>
          </a:prstGeom>
          <a:solidFill>
            <a:srgbClr val="993366"/>
          </a:solid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37"/>
          <p:cNvSpPr txBox="1"/>
          <p:nvPr>
            <p:ph idx="1" type="body"/>
          </p:nvPr>
        </p:nvSpPr>
        <p:spPr>
          <a:xfrm>
            <a:off x="3575050" y="273050"/>
            <a:ext cx="5111750" cy="5853113"/>
          </a:xfrm>
          <a:prstGeom prst="rect">
            <a:avLst/>
          </a:prstGeom>
          <a:solidFill>
            <a:srgbClr val="FFFF99"/>
          </a:solid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82" name="Google Shape;82;p37"/>
          <p:cNvSpPr txBox="1"/>
          <p:nvPr>
            <p:ph idx="2" type="body"/>
          </p:nvPr>
        </p:nvSpPr>
        <p:spPr>
          <a:xfrm>
            <a:off x="457200" y="1435100"/>
            <a:ext cx="3008313" cy="4691063"/>
          </a:xfrm>
          <a:prstGeom prst="rect">
            <a:avLst/>
          </a:prstGeom>
          <a:solidFill>
            <a:srgbClr val="FFFF99"/>
          </a:solid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3" name="Google Shape;83;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38"/>
          <p:cNvSpPr txBox="1"/>
          <p:nvPr>
            <p:ph type="title"/>
          </p:nvPr>
        </p:nvSpPr>
        <p:spPr>
          <a:xfrm>
            <a:off x="457200" y="274637"/>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38"/>
          <p:cNvSpPr txBox="1"/>
          <p:nvPr>
            <p:ph idx="1" type="body"/>
          </p:nvPr>
        </p:nvSpPr>
        <p:spPr>
          <a:xfrm>
            <a:off x="457200" y="1535113"/>
            <a:ext cx="4040188" cy="639762"/>
          </a:xfrm>
          <a:prstGeom prst="rect">
            <a:avLst/>
          </a:prstGeom>
          <a:solidFill>
            <a:srgbClr val="FFFF99"/>
          </a:solid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89" name="Google Shape;89;p38"/>
          <p:cNvSpPr txBox="1"/>
          <p:nvPr>
            <p:ph idx="2" type="body"/>
          </p:nvPr>
        </p:nvSpPr>
        <p:spPr>
          <a:xfrm>
            <a:off x="457200" y="2174875"/>
            <a:ext cx="4040188" cy="3951288"/>
          </a:xfrm>
          <a:prstGeom prst="rect">
            <a:avLst/>
          </a:prstGeom>
          <a:solidFill>
            <a:srgbClr val="FFFF99"/>
          </a:solid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90" name="Google Shape;90;p38"/>
          <p:cNvSpPr txBox="1"/>
          <p:nvPr>
            <p:ph idx="3" type="body"/>
          </p:nvPr>
        </p:nvSpPr>
        <p:spPr>
          <a:xfrm>
            <a:off x="4645025" y="1535113"/>
            <a:ext cx="4041775" cy="639762"/>
          </a:xfrm>
          <a:prstGeom prst="rect">
            <a:avLst/>
          </a:prstGeom>
          <a:solidFill>
            <a:srgbClr val="FFFF99"/>
          </a:solid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91" name="Google Shape;91;p38"/>
          <p:cNvSpPr txBox="1"/>
          <p:nvPr>
            <p:ph idx="4" type="body"/>
          </p:nvPr>
        </p:nvSpPr>
        <p:spPr>
          <a:xfrm>
            <a:off x="4645025" y="2174875"/>
            <a:ext cx="4041775" cy="3951288"/>
          </a:xfrm>
          <a:prstGeom prst="rect">
            <a:avLst/>
          </a:prstGeom>
          <a:solidFill>
            <a:srgbClr val="FFFF99"/>
          </a:solid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92" name="Google Shape;92;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39"/>
          <p:cNvSpPr txBox="1"/>
          <p:nvPr>
            <p:ph type="title"/>
          </p:nvPr>
        </p:nvSpPr>
        <p:spPr>
          <a:xfrm>
            <a:off x="457200" y="274637"/>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39"/>
          <p:cNvSpPr txBox="1"/>
          <p:nvPr>
            <p:ph idx="1" type="body"/>
          </p:nvPr>
        </p:nvSpPr>
        <p:spPr>
          <a:xfrm>
            <a:off x="457200" y="1600200"/>
            <a:ext cx="4038600" cy="4525963"/>
          </a:xfrm>
          <a:prstGeom prst="rect">
            <a:avLst/>
          </a:prstGeom>
          <a:solidFill>
            <a:srgbClr val="FFFF99"/>
          </a:solid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98" name="Google Shape;98;p39"/>
          <p:cNvSpPr txBox="1"/>
          <p:nvPr>
            <p:ph idx="2" type="body"/>
          </p:nvPr>
        </p:nvSpPr>
        <p:spPr>
          <a:xfrm>
            <a:off x="4648200" y="1600200"/>
            <a:ext cx="4038600" cy="4525963"/>
          </a:xfrm>
          <a:prstGeom prst="rect">
            <a:avLst/>
          </a:prstGeom>
          <a:solidFill>
            <a:srgbClr val="FFFF99"/>
          </a:solid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99" name="Google Shape;99;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40"/>
          <p:cNvSpPr txBox="1"/>
          <p:nvPr>
            <p:ph type="title"/>
          </p:nvPr>
        </p:nvSpPr>
        <p:spPr>
          <a:xfrm>
            <a:off x="722313" y="4406900"/>
            <a:ext cx="7772400" cy="1362075"/>
          </a:xfrm>
          <a:prstGeom prst="rect">
            <a:avLst/>
          </a:prstGeom>
          <a:solidFill>
            <a:srgbClr val="993366"/>
          </a:solid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4" name="Google Shape;104;p40"/>
          <p:cNvSpPr txBox="1"/>
          <p:nvPr>
            <p:ph idx="1" type="body"/>
          </p:nvPr>
        </p:nvSpPr>
        <p:spPr>
          <a:xfrm>
            <a:off x="722313" y="2906713"/>
            <a:ext cx="7772400" cy="1500187"/>
          </a:xfrm>
          <a:prstGeom prst="rect">
            <a:avLst/>
          </a:prstGeom>
          <a:solidFill>
            <a:srgbClr val="FFFF99"/>
          </a:solid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05" name="Google Shape;105;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457200" y="274637"/>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7"/>
          <p:cNvSpPr txBox="1"/>
          <p:nvPr>
            <p:ph idx="1" type="body"/>
          </p:nvPr>
        </p:nvSpPr>
        <p:spPr>
          <a:xfrm>
            <a:off x="457200" y="1600200"/>
            <a:ext cx="8229600" cy="4525962"/>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3" name="Shape 23"/>
        <p:cNvGrpSpPr/>
        <p:nvPr/>
      </p:nvGrpSpPr>
      <p:grpSpPr>
        <a:xfrm>
          <a:off x="0" y="0"/>
          <a:ext cx="0" cy="0"/>
          <a:chOff x="0" y="0"/>
          <a:chExt cx="0" cy="0"/>
        </a:xfrm>
      </p:grpSpPr>
      <p:sp>
        <p:nvSpPr>
          <p:cNvPr id="24" name="Google Shape;24;p28"/>
          <p:cNvSpPr txBox="1"/>
          <p:nvPr>
            <p:ph type="title"/>
          </p:nvPr>
        </p:nvSpPr>
        <p:spPr>
          <a:xfrm>
            <a:off x="457200" y="274638"/>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30"/>
          <p:cNvSpPr txBox="1"/>
          <p:nvPr>
            <p:ph type="title"/>
          </p:nvPr>
        </p:nvSpPr>
        <p:spPr>
          <a:xfrm>
            <a:off x="457200" y="274637"/>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37" name="Shape 37"/>
        <p:cNvGrpSpPr/>
        <p:nvPr/>
      </p:nvGrpSpPr>
      <p:grpSpPr>
        <a:xfrm>
          <a:off x="0" y="0"/>
          <a:ext cx="0" cy="0"/>
          <a:chOff x="0" y="0"/>
          <a:chExt cx="0" cy="0"/>
        </a:xfrm>
      </p:grpSpPr>
      <p:sp>
        <p:nvSpPr>
          <p:cNvPr id="38" name="Google Shape;38;p31"/>
          <p:cNvSpPr txBox="1"/>
          <p:nvPr>
            <p:ph type="title"/>
          </p:nvPr>
        </p:nvSpPr>
        <p:spPr>
          <a:xfrm>
            <a:off x="457200" y="274638"/>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31"/>
          <p:cNvSpPr txBox="1"/>
          <p:nvPr>
            <p:ph idx="1" type="body"/>
          </p:nvPr>
        </p:nvSpPr>
        <p:spPr>
          <a:xfrm>
            <a:off x="457200" y="1600200"/>
            <a:ext cx="8229600" cy="2185988"/>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31"/>
          <p:cNvSpPr txBox="1"/>
          <p:nvPr>
            <p:ph idx="2" type="body"/>
          </p:nvPr>
        </p:nvSpPr>
        <p:spPr>
          <a:xfrm>
            <a:off x="457200" y="3938588"/>
            <a:ext cx="8229600" cy="2187575"/>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4" name="Shape 44"/>
        <p:cNvGrpSpPr/>
        <p:nvPr/>
      </p:nvGrpSpPr>
      <p:grpSpPr>
        <a:xfrm>
          <a:off x="0" y="0"/>
          <a:ext cx="0" cy="0"/>
          <a:chOff x="0" y="0"/>
          <a:chExt cx="0" cy="0"/>
        </a:xfrm>
      </p:grpSpPr>
      <p:sp>
        <p:nvSpPr>
          <p:cNvPr id="45" name="Google Shape;45;p32"/>
          <p:cNvSpPr txBox="1"/>
          <p:nvPr>
            <p:ph type="title"/>
          </p:nvPr>
        </p:nvSpPr>
        <p:spPr>
          <a:xfrm>
            <a:off x="457200" y="274638"/>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32"/>
          <p:cNvSpPr txBox="1"/>
          <p:nvPr>
            <p:ph idx="1" type="body"/>
          </p:nvPr>
        </p:nvSpPr>
        <p:spPr>
          <a:xfrm>
            <a:off x="457200" y="1600200"/>
            <a:ext cx="4038600" cy="4525963"/>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32"/>
          <p:cNvSpPr txBox="1"/>
          <p:nvPr>
            <p:ph idx="2" type="body"/>
          </p:nvPr>
        </p:nvSpPr>
        <p:spPr>
          <a:xfrm>
            <a:off x="4648200" y="1600200"/>
            <a:ext cx="4038600" cy="2185988"/>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32"/>
          <p:cNvSpPr txBox="1"/>
          <p:nvPr>
            <p:ph idx="3" type="body"/>
          </p:nvPr>
        </p:nvSpPr>
        <p:spPr>
          <a:xfrm>
            <a:off x="4648200" y="3938588"/>
            <a:ext cx="4038600" cy="2187575"/>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33"/>
          <p:cNvSpPr txBox="1"/>
          <p:nvPr>
            <p:ph type="title"/>
          </p:nvPr>
        </p:nvSpPr>
        <p:spPr>
          <a:xfrm>
            <a:off x="457200" y="274638"/>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33"/>
          <p:cNvSpPr txBox="1"/>
          <p:nvPr>
            <p:ph idx="1" type="body"/>
          </p:nvPr>
        </p:nvSpPr>
        <p:spPr>
          <a:xfrm>
            <a:off x="457200" y="1600200"/>
            <a:ext cx="4038600" cy="4525963"/>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33"/>
          <p:cNvSpPr txBox="1"/>
          <p:nvPr>
            <p:ph idx="2" type="body"/>
          </p:nvPr>
        </p:nvSpPr>
        <p:spPr>
          <a:xfrm>
            <a:off x="4648200" y="1600200"/>
            <a:ext cx="4038600" cy="2185988"/>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33"/>
          <p:cNvSpPr txBox="1"/>
          <p:nvPr>
            <p:ph idx="3" type="body"/>
          </p:nvPr>
        </p:nvSpPr>
        <p:spPr>
          <a:xfrm>
            <a:off x="4648200" y="3938588"/>
            <a:ext cx="4038600" cy="2187575"/>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34"/>
          <p:cNvSpPr txBox="1"/>
          <p:nvPr>
            <p:ph type="title"/>
          </p:nvPr>
        </p:nvSpPr>
        <p:spPr>
          <a:xfrm rot="5400000">
            <a:off x="4732338" y="2171701"/>
            <a:ext cx="5851525" cy="2057400"/>
          </a:xfrm>
          <a:prstGeom prst="rect">
            <a:avLst/>
          </a:prstGeom>
          <a:solidFill>
            <a:srgbClr val="993366"/>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34"/>
          <p:cNvSpPr txBox="1"/>
          <p:nvPr>
            <p:ph idx="1" type="body"/>
          </p:nvPr>
        </p:nvSpPr>
        <p:spPr>
          <a:xfrm rot="5400000">
            <a:off x="541338" y="190500"/>
            <a:ext cx="5851525" cy="6019800"/>
          </a:xfrm>
          <a:prstGeom prst="rect">
            <a:avLst/>
          </a:prstGeom>
          <a:solidFill>
            <a:srgbClr val="FFFF99"/>
          </a:solid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7"/>
            <a:ext cx="8229600" cy="1143000"/>
          </a:xfrm>
          <a:prstGeom prst="rect">
            <a:avLst/>
          </a:prstGeom>
          <a:solidFill>
            <a:srgbClr val="993366"/>
          </a:solid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rgbClr val="FFFF00"/>
                </a:solidFill>
                <a:latin typeface="Arial"/>
                <a:ea typeface="Arial"/>
                <a:cs typeface="Arial"/>
                <a:sym typeface="Arial"/>
              </a:defRPr>
            </a:lvl9pPr>
          </a:lstStyle>
          <a:p/>
        </p:txBody>
      </p:sp>
      <p:sp>
        <p:nvSpPr>
          <p:cNvPr id="7" name="Google Shape;7;p25"/>
          <p:cNvSpPr txBox="1"/>
          <p:nvPr>
            <p:ph idx="1" type="body"/>
          </p:nvPr>
        </p:nvSpPr>
        <p:spPr>
          <a:xfrm>
            <a:off x="457200" y="1600200"/>
            <a:ext cx="8229600" cy="4525962"/>
          </a:xfrm>
          <a:prstGeom prst="rect">
            <a:avLst/>
          </a:prstGeom>
          <a:solidFill>
            <a:srgbClr val="FFFF99"/>
          </a:solid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685800" y="2130425"/>
            <a:ext cx="7772400" cy="1470025"/>
          </a:xfrm>
          <a:prstGeom prst="rect">
            <a:avLst/>
          </a:prstGeom>
          <a:solidFill>
            <a:srgbClr val="295AF7"/>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Introduction to 8086 Microprocessor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nvSpPr>
        <p:spPr>
          <a:xfrm>
            <a:off x="2841625" y="5943600"/>
            <a:ext cx="838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10"/>
          <p:cNvSpPr txBox="1"/>
          <p:nvPr/>
        </p:nvSpPr>
        <p:spPr>
          <a:xfrm>
            <a:off x="2873375" y="2416175"/>
            <a:ext cx="838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10"/>
          <p:cNvSpPr txBox="1"/>
          <p:nvPr/>
        </p:nvSpPr>
        <p:spPr>
          <a:xfrm>
            <a:off x="2863850" y="1981200"/>
            <a:ext cx="838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10"/>
          <p:cNvSpPr txBox="1"/>
          <p:nvPr/>
        </p:nvSpPr>
        <p:spPr>
          <a:xfrm>
            <a:off x="2873375" y="958850"/>
            <a:ext cx="838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82" name="Google Shape;182;p10"/>
          <p:cNvGraphicFramePr/>
          <p:nvPr/>
        </p:nvGraphicFramePr>
        <p:xfrm>
          <a:off x="4267200" y="609600"/>
          <a:ext cx="3000000" cy="3000000"/>
        </p:xfrm>
        <a:graphic>
          <a:graphicData uri="http://schemas.openxmlformats.org/drawingml/2006/table">
            <a:tbl>
              <a:tblPr>
                <a:noFill/>
                <a:tableStyleId>{5BC2F65D-8190-4E60-B3C8-1789BF6249FA}</a:tableStyleId>
              </a:tblPr>
              <a:tblGrid>
                <a:gridCol w="2438400"/>
              </a:tblGrid>
              <a:tr h="3810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40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Code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40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Data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191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Extra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56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0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25">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0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0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175">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0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685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15</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40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Stack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
        <p:nvSpPr>
          <p:cNvPr id="183" name="Google Shape;183;p10"/>
          <p:cNvSpPr txBox="1"/>
          <p:nvPr/>
        </p:nvSpPr>
        <p:spPr>
          <a:xfrm>
            <a:off x="4876800" y="152400"/>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Memory</a:t>
            </a:r>
            <a:endParaRPr/>
          </a:p>
        </p:txBody>
      </p:sp>
      <p:sp>
        <p:nvSpPr>
          <p:cNvPr id="184" name="Google Shape;184;p10"/>
          <p:cNvSpPr txBox="1"/>
          <p:nvPr/>
        </p:nvSpPr>
        <p:spPr>
          <a:xfrm>
            <a:off x="6858000" y="533400"/>
            <a:ext cx="1219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00000H</a:t>
            </a:r>
            <a:endParaRPr/>
          </a:p>
        </p:txBody>
      </p:sp>
      <p:sp>
        <p:nvSpPr>
          <p:cNvPr id="185" name="Google Shape;185;p10"/>
          <p:cNvSpPr txBox="1"/>
          <p:nvPr/>
        </p:nvSpPr>
        <p:spPr>
          <a:xfrm>
            <a:off x="6858000" y="6019800"/>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FFFFFH</a:t>
            </a:r>
            <a:endParaRPr/>
          </a:p>
        </p:txBody>
      </p:sp>
      <p:sp>
        <p:nvSpPr>
          <p:cNvPr id="186" name="Google Shape;186;p10"/>
          <p:cNvSpPr txBox="1"/>
          <p:nvPr/>
        </p:nvSpPr>
        <p:spPr>
          <a:xfrm>
            <a:off x="7010400" y="3124200"/>
            <a:ext cx="12954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1MB Address Range</a:t>
            </a:r>
            <a:endParaRPr/>
          </a:p>
        </p:txBody>
      </p:sp>
      <p:cxnSp>
        <p:nvCxnSpPr>
          <p:cNvPr id="187" name="Google Shape;187;p10"/>
          <p:cNvCxnSpPr/>
          <p:nvPr/>
        </p:nvCxnSpPr>
        <p:spPr>
          <a:xfrm>
            <a:off x="7543800" y="4419600"/>
            <a:ext cx="0" cy="1600200"/>
          </a:xfrm>
          <a:prstGeom prst="straightConnector1">
            <a:avLst/>
          </a:prstGeom>
          <a:noFill/>
          <a:ln cap="flat" cmpd="sng" w="38100">
            <a:solidFill>
              <a:schemeClr val="dk1"/>
            </a:solidFill>
            <a:prstDash val="solid"/>
            <a:miter lim="800000"/>
            <a:headEnd len="med" w="med" type="none"/>
            <a:tailEnd len="med" w="med" type="triangle"/>
          </a:ln>
        </p:spPr>
      </p:cxnSp>
      <p:cxnSp>
        <p:nvCxnSpPr>
          <p:cNvPr id="188" name="Google Shape;188;p10"/>
          <p:cNvCxnSpPr/>
          <p:nvPr/>
        </p:nvCxnSpPr>
        <p:spPr>
          <a:xfrm>
            <a:off x="7543800" y="990600"/>
            <a:ext cx="0" cy="2057400"/>
          </a:xfrm>
          <a:prstGeom prst="straightConnector1">
            <a:avLst/>
          </a:prstGeom>
          <a:noFill/>
          <a:ln cap="flat" cmpd="sng" w="38100">
            <a:solidFill>
              <a:schemeClr val="dk1"/>
            </a:solidFill>
            <a:prstDash val="solid"/>
            <a:miter lim="800000"/>
            <a:headEnd len="med" w="med" type="triangle"/>
            <a:tailEnd len="med" w="med" type="none"/>
          </a:ln>
        </p:spPr>
      </p:cxnSp>
      <p:sp>
        <p:nvSpPr>
          <p:cNvPr id="189" name="Google Shape;189;p10"/>
          <p:cNvSpPr txBox="1"/>
          <p:nvPr/>
        </p:nvSpPr>
        <p:spPr>
          <a:xfrm rot="-5400000">
            <a:off x="2392362" y="3916362"/>
            <a:ext cx="25908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Starting Addresses of Segments</a:t>
            </a:r>
            <a:endParaRPr/>
          </a:p>
        </p:txBody>
      </p:sp>
      <p:sp>
        <p:nvSpPr>
          <p:cNvPr id="190" name="Google Shape;190;p10"/>
          <p:cNvSpPr txBox="1"/>
          <p:nvPr/>
        </p:nvSpPr>
        <p:spPr>
          <a:xfrm>
            <a:off x="2971800" y="914400"/>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1000 0H</a:t>
            </a:r>
            <a:endParaRPr/>
          </a:p>
        </p:txBody>
      </p:sp>
      <p:sp>
        <p:nvSpPr>
          <p:cNvPr id="191" name="Google Shape;191;p10"/>
          <p:cNvSpPr txBox="1"/>
          <p:nvPr/>
        </p:nvSpPr>
        <p:spPr>
          <a:xfrm>
            <a:off x="2971800" y="1949450"/>
            <a:ext cx="1371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4000 0H</a:t>
            </a:r>
            <a:endParaRPr/>
          </a:p>
        </p:txBody>
      </p:sp>
      <p:sp>
        <p:nvSpPr>
          <p:cNvPr id="192" name="Google Shape;192;p10"/>
          <p:cNvSpPr txBox="1"/>
          <p:nvPr/>
        </p:nvSpPr>
        <p:spPr>
          <a:xfrm>
            <a:off x="2971800" y="2362200"/>
            <a:ext cx="1524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5000 0H</a:t>
            </a:r>
            <a:endParaRPr/>
          </a:p>
        </p:txBody>
      </p:sp>
      <p:sp>
        <p:nvSpPr>
          <p:cNvPr id="193" name="Google Shape;193;p10"/>
          <p:cNvSpPr txBox="1"/>
          <p:nvPr/>
        </p:nvSpPr>
        <p:spPr>
          <a:xfrm>
            <a:off x="2940050" y="5899150"/>
            <a:ext cx="1524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F000 0H</a:t>
            </a:r>
            <a:endParaRPr/>
          </a:p>
        </p:txBody>
      </p:sp>
      <p:sp>
        <p:nvSpPr>
          <p:cNvPr id="194" name="Google Shape;194;p10"/>
          <p:cNvSpPr txBox="1"/>
          <p:nvPr/>
        </p:nvSpPr>
        <p:spPr>
          <a:xfrm>
            <a:off x="2209800" y="914400"/>
            <a:ext cx="60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CS</a:t>
            </a:r>
            <a:endParaRPr/>
          </a:p>
        </p:txBody>
      </p:sp>
      <p:sp>
        <p:nvSpPr>
          <p:cNvPr id="195" name="Google Shape;195;p10"/>
          <p:cNvSpPr txBox="1"/>
          <p:nvPr/>
        </p:nvSpPr>
        <p:spPr>
          <a:xfrm>
            <a:off x="2209800" y="1905000"/>
            <a:ext cx="60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DS</a:t>
            </a:r>
            <a:endParaRPr/>
          </a:p>
        </p:txBody>
      </p:sp>
      <p:sp>
        <p:nvSpPr>
          <p:cNvPr id="196" name="Google Shape;196;p10"/>
          <p:cNvSpPr txBox="1"/>
          <p:nvPr/>
        </p:nvSpPr>
        <p:spPr>
          <a:xfrm>
            <a:off x="2209800" y="2362200"/>
            <a:ext cx="60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a:t>
            </a:r>
            <a:endParaRPr/>
          </a:p>
        </p:txBody>
      </p:sp>
      <p:sp>
        <p:nvSpPr>
          <p:cNvPr id="197" name="Google Shape;197;p10"/>
          <p:cNvSpPr txBox="1"/>
          <p:nvPr/>
        </p:nvSpPr>
        <p:spPr>
          <a:xfrm>
            <a:off x="2209800" y="5867400"/>
            <a:ext cx="60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2000"/>
                                        <p:tgtEl>
                                          <p:spTgt spid="1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2000"/>
                                        <p:tgtEl>
                                          <p:spTgt spid="1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2000"/>
                                        <p:tgtEl>
                                          <p:spTgt spid="1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2000"/>
                                        <p:tgtEl>
                                          <p:spTgt spid="1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2000"/>
                                        <p:tgtEl>
                                          <p:spTgt spid="1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2000"/>
                                        <p:tgtEl>
                                          <p:spTgt spid="1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2000"/>
                                        <p:tgtEl>
                                          <p:spTgt spid="1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2000"/>
                                        <p:tgtEl>
                                          <p:spTgt spid="1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211137" y="138112"/>
            <a:ext cx="8221662" cy="547687"/>
          </a:xfrm>
          <a:prstGeom prst="rect">
            <a:avLst/>
          </a:prstGeom>
          <a:solidFill>
            <a:srgbClr val="0070C0"/>
          </a:solidFill>
          <a:ln>
            <a:noFill/>
          </a:ln>
          <a:effectLst>
            <a:outerShdw blurRad="63500" dir="2700000" dist="35921">
              <a:schemeClr val="lt2"/>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1" i="0" lang="en-US" sz="2800" u="none">
                <a:solidFill>
                  <a:srgbClr val="FFFF00"/>
                </a:solidFill>
                <a:latin typeface="Arial"/>
                <a:ea typeface="Arial"/>
                <a:cs typeface="Arial"/>
                <a:sym typeface="Arial"/>
              </a:rPr>
              <a:t>Instruction pointer &amp; summing block</a:t>
            </a:r>
            <a:endParaRPr/>
          </a:p>
        </p:txBody>
      </p:sp>
      <p:sp>
        <p:nvSpPr>
          <p:cNvPr id="203" name="Google Shape;203;p11"/>
          <p:cNvSpPr txBox="1"/>
          <p:nvPr>
            <p:ph idx="1" type="body"/>
          </p:nvPr>
        </p:nvSpPr>
        <p:spPr>
          <a:xfrm>
            <a:off x="152400" y="838200"/>
            <a:ext cx="8839200" cy="54864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 instruction pointer register contains a 16-bit offset address of instruction that is to be executed next. </a:t>
            </a:r>
            <a:endParaRPr/>
          </a:p>
          <a:p>
            <a:pPr indent="-311150" lvl="0" marL="342900" rtl="0" algn="just">
              <a:lnSpc>
                <a:spcPct val="90000"/>
              </a:lnSpc>
              <a:spcBef>
                <a:spcPts val="100"/>
              </a:spcBef>
              <a:spcAft>
                <a:spcPts val="0"/>
              </a:spcAft>
              <a:buClr>
                <a:schemeClr val="dk1"/>
              </a:buClr>
              <a:buSzPts val="500"/>
              <a:buFont typeface="Noto Sans Symbols"/>
              <a:buNone/>
            </a:pPr>
            <a:r>
              <a:t/>
            </a:r>
            <a:endParaRPr b="1" i="0" sz="500" u="none">
              <a:solidFill>
                <a:schemeClr val="dk1"/>
              </a:solidFill>
              <a:latin typeface="Arial"/>
              <a:ea typeface="Arial"/>
              <a:cs typeface="Arial"/>
              <a:sym typeface="Arial"/>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 IP always references the Code segment register (CS).</a:t>
            </a:r>
            <a:endParaRPr/>
          </a:p>
          <a:p>
            <a:pPr indent="-311150" lvl="0" marL="342900" rtl="0" algn="just">
              <a:lnSpc>
                <a:spcPct val="90000"/>
              </a:lnSpc>
              <a:spcBef>
                <a:spcPts val="100"/>
              </a:spcBef>
              <a:spcAft>
                <a:spcPts val="0"/>
              </a:spcAft>
              <a:buClr>
                <a:schemeClr val="dk1"/>
              </a:buClr>
              <a:buSzPts val="500"/>
              <a:buFont typeface="Noto Sans Symbols"/>
              <a:buNone/>
            </a:pPr>
            <a:r>
              <a:t/>
            </a:r>
            <a:endParaRPr b="1" i="0" sz="500" u="none">
              <a:solidFill>
                <a:schemeClr val="dk1"/>
              </a:solidFill>
              <a:latin typeface="Arial"/>
              <a:ea typeface="Arial"/>
              <a:cs typeface="Arial"/>
              <a:sym typeface="Arial"/>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 value contained in the instruction pointer is called as an </a:t>
            </a:r>
            <a:r>
              <a:rPr b="1" i="0" lang="en-US" sz="2400" u="none">
                <a:solidFill>
                  <a:srgbClr val="295AF7"/>
                </a:solidFill>
                <a:latin typeface="Arial"/>
                <a:ea typeface="Arial"/>
                <a:cs typeface="Arial"/>
                <a:sym typeface="Arial"/>
              </a:rPr>
              <a:t>offset</a:t>
            </a:r>
            <a:r>
              <a:rPr b="1" i="0" lang="en-US" sz="2400" u="none">
                <a:solidFill>
                  <a:schemeClr val="dk1"/>
                </a:solidFill>
                <a:latin typeface="Arial"/>
                <a:ea typeface="Arial"/>
                <a:cs typeface="Arial"/>
                <a:sym typeface="Arial"/>
              </a:rPr>
              <a:t> because this value must be added to the base address of the </a:t>
            </a:r>
            <a:r>
              <a:rPr b="1" i="0" lang="en-US" sz="2400" u="none">
                <a:solidFill>
                  <a:srgbClr val="5752B8"/>
                </a:solidFill>
                <a:latin typeface="Arial"/>
                <a:ea typeface="Arial"/>
                <a:cs typeface="Arial"/>
                <a:sym typeface="Arial"/>
              </a:rPr>
              <a:t>code segment</a:t>
            </a:r>
            <a:r>
              <a:rPr b="1" i="0" lang="en-US" sz="2400" u="none">
                <a:solidFill>
                  <a:schemeClr val="dk1"/>
                </a:solidFill>
                <a:latin typeface="Arial"/>
                <a:ea typeface="Arial"/>
                <a:cs typeface="Arial"/>
                <a:sym typeface="Arial"/>
              </a:rPr>
              <a:t>, which is available in the CS register to find the </a:t>
            </a:r>
            <a:r>
              <a:rPr b="1" i="0" lang="en-US" sz="2400" u="none">
                <a:solidFill>
                  <a:srgbClr val="295AF7"/>
                </a:solidFill>
                <a:latin typeface="Arial"/>
                <a:ea typeface="Arial"/>
                <a:cs typeface="Arial"/>
                <a:sym typeface="Arial"/>
              </a:rPr>
              <a:t>20-bit physical address. </a:t>
            </a:r>
            <a:endParaRPr/>
          </a:p>
          <a:p>
            <a:pPr indent="-311150" lvl="0" marL="342900" rtl="0" algn="just">
              <a:lnSpc>
                <a:spcPct val="90000"/>
              </a:lnSpc>
              <a:spcBef>
                <a:spcPts val="100"/>
              </a:spcBef>
              <a:spcAft>
                <a:spcPts val="0"/>
              </a:spcAft>
              <a:buClr>
                <a:schemeClr val="dk1"/>
              </a:buClr>
              <a:buSzPts val="500"/>
              <a:buFont typeface="Noto Sans Symbols"/>
              <a:buNone/>
            </a:pPr>
            <a:r>
              <a:t/>
            </a:r>
            <a:endParaRPr b="1" i="0" sz="500" u="none">
              <a:solidFill>
                <a:schemeClr val="dk1"/>
              </a:solidFill>
              <a:latin typeface="Arial"/>
              <a:ea typeface="Arial"/>
              <a:cs typeface="Arial"/>
              <a:sym typeface="Arial"/>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 value of the instruction pointer is incremented after executing every instruction.</a:t>
            </a:r>
            <a:endParaRPr/>
          </a:p>
          <a:p>
            <a:pPr indent="-317500" lvl="0" marL="342900" rtl="0" algn="just">
              <a:lnSpc>
                <a:spcPct val="90000"/>
              </a:lnSpc>
              <a:spcBef>
                <a:spcPts val="80"/>
              </a:spcBef>
              <a:spcAft>
                <a:spcPts val="0"/>
              </a:spcAft>
              <a:buClr>
                <a:schemeClr val="dk1"/>
              </a:buClr>
              <a:buSzPts val="400"/>
              <a:buFont typeface="Noto Sans Symbols"/>
              <a:buNone/>
            </a:pPr>
            <a:r>
              <a:t/>
            </a:r>
            <a:endParaRPr b="1" i="0" sz="400" u="none">
              <a:solidFill>
                <a:schemeClr val="dk1"/>
              </a:solidFill>
              <a:latin typeface="Arial"/>
              <a:ea typeface="Arial"/>
              <a:cs typeface="Arial"/>
              <a:sym typeface="Arial"/>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To form a 20bit address of the next instruction, the 16 bit address of the IP is added (by the address summing block) to the address contained in the CS , which has been shifted four bits to the left.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nvSpPr>
        <p:spPr>
          <a:xfrm>
            <a:off x="877887" y="273050"/>
            <a:ext cx="7772400" cy="1143000"/>
          </a:xfrm>
          <a:prstGeom prst="rect">
            <a:avLst/>
          </a:prstGeom>
          <a:noFill/>
          <a:ln>
            <a:noFill/>
          </a:ln>
          <a:effectLst>
            <a:outerShdw blurRad="63500" dir="2700000" dist="35921">
              <a:srgbClr val="AA2A00"/>
            </a:outerShdw>
          </a:effectLst>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Memory Address Generation</a:t>
            </a:r>
            <a:endParaRPr/>
          </a:p>
        </p:txBody>
      </p:sp>
      <p:sp>
        <p:nvSpPr>
          <p:cNvPr id="209" name="Google Shape;209;p12"/>
          <p:cNvSpPr txBox="1"/>
          <p:nvPr/>
        </p:nvSpPr>
        <p:spPr>
          <a:xfrm>
            <a:off x="182562" y="1643062"/>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BIU has a dedicated adder for determining physical memory addresses</a:t>
            </a:r>
            <a:endParaRPr/>
          </a:p>
        </p:txBody>
      </p:sp>
      <p:graphicFrame>
        <p:nvGraphicFramePr>
          <p:cNvPr id="210" name="Google Shape;210;p12"/>
          <p:cNvGraphicFramePr/>
          <p:nvPr/>
        </p:nvGraphicFramePr>
        <p:xfrm>
          <a:off x="103187" y="95250"/>
          <a:ext cx="1400175" cy="1412875"/>
        </p:xfrm>
        <a:graphic>
          <a:graphicData uri="http://schemas.openxmlformats.org/presentationml/2006/ole">
            <mc:AlternateContent>
              <mc:Choice Requires="v">
                <p:oleObj r:id="rId4" imgH="1412875" imgW="1400175" progId="PictureIt!.Picture" spid="_x0000_s1">
                  <p:embed/>
                </p:oleObj>
              </mc:Choice>
              <mc:Fallback>
                <p:oleObj r:id="rId5" imgH="1412875" imgW="1400175" progId="PictureIt!.Picture">
                  <p:embed/>
                  <p:pic>
                    <p:nvPicPr>
                      <p:cNvPr id="210" name="Google Shape;210;p12"/>
                      <p:cNvPicPr preferRelativeResize="0"/>
                      <p:nvPr/>
                    </p:nvPicPr>
                    <p:blipFill rotWithShape="1">
                      <a:blip r:embed="rId6">
                        <a:alphaModFix/>
                      </a:blip>
                      <a:srcRect b="0" l="0" r="0" t="0"/>
                      <a:stretch/>
                    </p:blipFill>
                    <p:spPr>
                      <a:xfrm>
                        <a:off x="103187" y="95250"/>
                        <a:ext cx="1400175" cy="1412875"/>
                      </a:xfrm>
                      <a:prstGeom prst="rect">
                        <a:avLst/>
                      </a:prstGeom>
                      <a:noFill/>
                      <a:ln>
                        <a:noFill/>
                      </a:ln>
                    </p:spPr>
                  </p:pic>
                </p:oleObj>
              </mc:Fallback>
            </mc:AlternateContent>
          </a:graphicData>
        </a:graphic>
      </p:graphicFrame>
      <p:sp>
        <p:nvSpPr>
          <p:cNvPr id="211" name="Google Shape;211;p12"/>
          <p:cNvSpPr txBox="1"/>
          <p:nvPr/>
        </p:nvSpPr>
        <p:spPr>
          <a:xfrm>
            <a:off x="250825" y="314325"/>
            <a:ext cx="698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imes New Roman"/>
              <a:buNone/>
            </a:pPr>
            <a:r>
              <a:rPr b="1" i="0" lang="en-US" sz="1800" u="none">
                <a:solidFill>
                  <a:schemeClr val="lt1"/>
                </a:solidFill>
                <a:latin typeface="Times New Roman"/>
                <a:ea typeface="Times New Roman"/>
                <a:cs typeface="Times New Roman"/>
                <a:sym typeface="Times New Roman"/>
              </a:rPr>
              <a:t>Intel </a:t>
            </a:r>
            <a:endParaRPr/>
          </a:p>
        </p:txBody>
      </p:sp>
      <p:grpSp>
        <p:nvGrpSpPr>
          <p:cNvPr id="212" name="Google Shape;212;p12"/>
          <p:cNvGrpSpPr/>
          <p:nvPr/>
        </p:nvGrpSpPr>
        <p:grpSpPr>
          <a:xfrm>
            <a:off x="4197350" y="6169025"/>
            <a:ext cx="3868737" cy="439737"/>
            <a:chOff x="1500" y="3788"/>
            <a:chExt cx="2437" cy="277"/>
          </a:xfrm>
        </p:grpSpPr>
        <p:sp>
          <p:nvSpPr>
            <p:cNvPr id="213" name="Google Shape;213;p12"/>
            <p:cNvSpPr/>
            <p:nvPr/>
          </p:nvSpPr>
          <p:spPr>
            <a:xfrm>
              <a:off x="1500" y="3788"/>
              <a:ext cx="2437" cy="277"/>
            </a:xfrm>
            <a:prstGeom prst="cube">
              <a:avLst>
                <a:gd fmla="val 5399" name="adj"/>
              </a:avLst>
            </a:prstGeom>
            <a:solidFill>
              <a:schemeClr val="hlink"/>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12"/>
            <p:cNvSpPr txBox="1"/>
            <p:nvPr/>
          </p:nvSpPr>
          <p:spPr>
            <a:xfrm>
              <a:off x="1610" y="3877"/>
              <a:ext cx="1318"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Physical Address (20 Bits)</a:t>
              </a:r>
              <a:endParaRPr/>
            </a:p>
          </p:txBody>
        </p:sp>
      </p:grpSp>
      <p:grpSp>
        <p:nvGrpSpPr>
          <p:cNvPr id="215" name="Google Shape;215;p12"/>
          <p:cNvGrpSpPr/>
          <p:nvPr/>
        </p:nvGrpSpPr>
        <p:grpSpPr>
          <a:xfrm>
            <a:off x="5467350" y="4768850"/>
            <a:ext cx="1155700" cy="1454150"/>
            <a:chOff x="2300" y="2906"/>
            <a:chExt cx="728" cy="916"/>
          </a:xfrm>
        </p:grpSpPr>
        <p:sp>
          <p:nvSpPr>
            <p:cNvPr id="216" name="Google Shape;216;p12"/>
            <p:cNvSpPr/>
            <p:nvPr/>
          </p:nvSpPr>
          <p:spPr>
            <a:xfrm>
              <a:off x="2307" y="2906"/>
              <a:ext cx="721" cy="496"/>
            </a:xfrm>
            <a:prstGeom prst="cube">
              <a:avLst>
                <a:gd fmla="val 5399" name="adj"/>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12"/>
            <p:cNvSpPr txBox="1"/>
            <p:nvPr/>
          </p:nvSpPr>
          <p:spPr>
            <a:xfrm>
              <a:off x="2300" y="3049"/>
              <a:ext cx="627"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Adder</a:t>
              </a:r>
              <a:endParaRPr/>
            </a:p>
          </p:txBody>
        </p:sp>
        <p:cxnSp>
          <p:nvCxnSpPr>
            <p:cNvPr id="218" name="Google Shape;218;p12"/>
            <p:cNvCxnSpPr/>
            <p:nvPr/>
          </p:nvCxnSpPr>
          <p:spPr>
            <a:xfrm>
              <a:off x="2609" y="3407"/>
              <a:ext cx="0" cy="415"/>
            </a:xfrm>
            <a:prstGeom prst="straightConnector1">
              <a:avLst/>
            </a:prstGeom>
            <a:noFill/>
            <a:ln cap="flat" cmpd="sng" w="12700">
              <a:solidFill>
                <a:schemeClr val="dk1"/>
              </a:solidFill>
              <a:prstDash val="solid"/>
              <a:miter lim="800000"/>
              <a:headEnd len="med" w="med" type="none"/>
              <a:tailEnd len="med" w="med" type="triangle"/>
            </a:ln>
          </p:spPr>
        </p:cxnSp>
      </p:grpSp>
      <p:grpSp>
        <p:nvGrpSpPr>
          <p:cNvPr id="219" name="Google Shape;219;p12"/>
          <p:cNvGrpSpPr/>
          <p:nvPr/>
        </p:nvGrpSpPr>
        <p:grpSpPr>
          <a:xfrm>
            <a:off x="2251075" y="3762375"/>
            <a:ext cx="3835400" cy="1158875"/>
            <a:chOff x="1418" y="2370"/>
            <a:chExt cx="2416" cy="730"/>
          </a:xfrm>
        </p:grpSpPr>
        <p:cxnSp>
          <p:nvCxnSpPr>
            <p:cNvPr id="220" name="Google Shape;220;p12"/>
            <p:cNvCxnSpPr/>
            <p:nvPr/>
          </p:nvCxnSpPr>
          <p:spPr>
            <a:xfrm>
              <a:off x="3681" y="2783"/>
              <a:ext cx="0" cy="317"/>
            </a:xfrm>
            <a:prstGeom prst="straightConnector1">
              <a:avLst/>
            </a:prstGeom>
            <a:noFill/>
            <a:ln cap="flat" cmpd="sng" w="12700">
              <a:solidFill>
                <a:schemeClr val="dk1"/>
              </a:solidFill>
              <a:prstDash val="solid"/>
              <a:miter lim="800000"/>
              <a:headEnd len="med" w="med" type="none"/>
              <a:tailEnd len="med" w="med" type="triangle"/>
            </a:ln>
          </p:spPr>
        </p:cxnSp>
        <p:sp>
          <p:nvSpPr>
            <p:cNvPr id="221" name="Google Shape;221;p12"/>
            <p:cNvSpPr/>
            <p:nvPr/>
          </p:nvSpPr>
          <p:spPr>
            <a:xfrm>
              <a:off x="1418" y="2370"/>
              <a:ext cx="2416" cy="247"/>
            </a:xfrm>
            <a:prstGeom prst="cube">
              <a:avLst>
                <a:gd fmla="val 5399" name="adj"/>
              </a:avLst>
            </a:prstGeom>
            <a:solidFill>
              <a:schemeClr val="hlink"/>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12"/>
            <p:cNvSpPr txBox="1"/>
            <p:nvPr/>
          </p:nvSpPr>
          <p:spPr>
            <a:xfrm>
              <a:off x="1661" y="2447"/>
              <a:ext cx="1324"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Segment Register (16 bits)</a:t>
              </a:r>
              <a:endParaRPr/>
            </a:p>
          </p:txBody>
        </p:sp>
        <p:cxnSp>
          <p:nvCxnSpPr>
            <p:cNvPr id="223" name="Google Shape;223;p12"/>
            <p:cNvCxnSpPr/>
            <p:nvPr/>
          </p:nvCxnSpPr>
          <p:spPr>
            <a:xfrm rot="10800000">
              <a:off x="2365" y="2781"/>
              <a:ext cx="1318" cy="0"/>
            </a:xfrm>
            <a:prstGeom prst="straightConnector1">
              <a:avLst/>
            </a:prstGeom>
            <a:noFill/>
            <a:ln cap="flat" cmpd="sng" w="12700">
              <a:solidFill>
                <a:schemeClr val="dk1"/>
              </a:solidFill>
              <a:prstDash val="solid"/>
              <a:miter lim="800000"/>
              <a:headEnd len="med" w="med" type="none"/>
              <a:tailEnd len="med" w="med" type="none"/>
            </a:ln>
          </p:spPr>
        </p:cxnSp>
        <p:cxnSp>
          <p:nvCxnSpPr>
            <p:cNvPr id="224" name="Google Shape;224;p12"/>
            <p:cNvCxnSpPr/>
            <p:nvPr/>
          </p:nvCxnSpPr>
          <p:spPr>
            <a:xfrm>
              <a:off x="2365" y="2622"/>
              <a:ext cx="0" cy="160"/>
            </a:xfrm>
            <a:prstGeom prst="straightConnector1">
              <a:avLst/>
            </a:prstGeom>
            <a:noFill/>
            <a:ln cap="flat" cmpd="sng" w="12700">
              <a:solidFill>
                <a:schemeClr val="dk1"/>
              </a:solidFill>
              <a:prstDash val="solid"/>
              <a:miter lim="800000"/>
              <a:headEnd len="med" w="med" type="none"/>
              <a:tailEnd len="med" w="med" type="none"/>
            </a:ln>
          </p:spPr>
        </p:cxnSp>
        <p:sp>
          <p:nvSpPr>
            <p:cNvPr id="225" name="Google Shape;225;p12"/>
            <p:cNvSpPr/>
            <p:nvPr/>
          </p:nvSpPr>
          <p:spPr>
            <a:xfrm>
              <a:off x="3189" y="2376"/>
              <a:ext cx="642" cy="247"/>
            </a:xfrm>
            <a:prstGeom prst="cube">
              <a:avLst>
                <a:gd fmla="val 5399" name="adj"/>
              </a:avLst>
            </a:prstGeom>
            <a:solidFill>
              <a:srgbClr val="FFCC00"/>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6" name="Google Shape;226;p12"/>
            <p:cNvSpPr txBox="1"/>
            <p:nvPr/>
          </p:nvSpPr>
          <p:spPr>
            <a:xfrm>
              <a:off x="3249" y="2416"/>
              <a:ext cx="506"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0 0 0 0</a:t>
              </a:r>
              <a:endParaRPr/>
            </a:p>
          </p:txBody>
        </p:sp>
      </p:grpSp>
      <p:grpSp>
        <p:nvGrpSpPr>
          <p:cNvPr id="227" name="Google Shape;227;p12"/>
          <p:cNvGrpSpPr/>
          <p:nvPr/>
        </p:nvGrpSpPr>
        <p:grpSpPr>
          <a:xfrm>
            <a:off x="5164137" y="2835275"/>
            <a:ext cx="3030537" cy="1987550"/>
            <a:chOff x="3253" y="1786"/>
            <a:chExt cx="1909" cy="1252"/>
          </a:xfrm>
        </p:grpSpPr>
        <p:grpSp>
          <p:nvGrpSpPr>
            <p:cNvPr id="228" name="Google Shape;228;p12"/>
            <p:cNvGrpSpPr/>
            <p:nvPr/>
          </p:nvGrpSpPr>
          <p:grpSpPr>
            <a:xfrm>
              <a:off x="3253" y="1786"/>
              <a:ext cx="1909" cy="269"/>
              <a:chOff x="2109" y="1688"/>
              <a:chExt cx="1909" cy="269"/>
            </a:xfrm>
          </p:grpSpPr>
          <p:sp>
            <p:nvSpPr>
              <p:cNvPr id="229" name="Google Shape;229;p12"/>
              <p:cNvSpPr/>
              <p:nvPr/>
            </p:nvSpPr>
            <p:spPr>
              <a:xfrm>
                <a:off x="2109" y="1688"/>
                <a:ext cx="1909" cy="262"/>
              </a:xfrm>
              <a:prstGeom prst="cube">
                <a:avLst>
                  <a:gd fmla="val 5399" name="adj"/>
                </a:avLst>
              </a:prstGeom>
              <a:solidFill>
                <a:schemeClr val="hlink"/>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12"/>
              <p:cNvSpPr txBox="1"/>
              <p:nvPr/>
            </p:nvSpPr>
            <p:spPr>
              <a:xfrm>
                <a:off x="2426" y="1786"/>
                <a:ext cx="1069" cy="17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Offset Value (16 bits)</a:t>
                </a:r>
                <a:endParaRPr/>
              </a:p>
            </p:txBody>
          </p:sp>
        </p:grpSp>
        <p:cxnSp>
          <p:nvCxnSpPr>
            <p:cNvPr id="231" name="Google Shape;231;p12"/>
            <p:cNvCxnSpPr/>
            <p:nvPr/>
          </p:nvCxnSpPr>
          <p:spPr>
            <a:xfrm>
              <a:off x="3987" y="2074"/>
              <a:ext cx="0" cy="964"/>
            </a:xfrm>
            <a:prstGeom prst="straightConnector1">
              <a:avLst/>
            </a:prstGeom>
            <a:noFill/>
            <a:ln cap="flat" cmpd="sng" w="12700">
              <a:solidFill>
                <a:schemeClr val="dk1"/>
              </a:solidFill>
              <a:prstDash val="solid"/>
              <a:miter lim="800000"/>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500"/>
                                        <p:tgtEl>
                                          <p:spTgt spid="20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nvSpPr>
        <p:spPr>
          <a:xfrm>
            <a:off x="1133475" y="296862"/>
            <a:ext cx="7772400" cy="1143000"/>
          </a:xfrm>
          <a:prstGeom prst="rect">
            <a:avLst/>
          </a:prstGeom>
          <a:noFill/>
          <a:ln>
            <a:noFill/>
          </a:ln>
          <a:effectLst>
            <a:outerShdw blurRad="63500" dir="2700000" dist="35921">
              <a:srgbClr val="AA2A00"/>
            </a:outerShdw>
          </a:effectLst>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Address Calculation</a:t>
            </a:r>
            <a:endParaRPr/>
          </a:p>
        </p:txBody>
      </p:sp>
      <p:sp>
        <p:nvSpPr>
          <p:cNvPr id="237" name="Google Shape;237;p13"/>
          <p:cNvSpPr txBox="1"/>
          <p:nvPr/>
        </p:nvSpPr>
        <p:spPr>
          <a:xfrm>
            <a:off x="700087" y="1739900"/>
            <a:ext cx="7772400" cy="15509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If the data segment starts at location 1000h and a data reference contains the address 29h where is the actual data?</a:t>
            </a:r>
            <a:endParaRPr/>
          </a:p>
        </p:txBody>
      </p:sp>
      <p:graphicFrame>
        <p:nvGraphicFramePr>
          <p:cNvPr id="238" name="Google Shape;238;p13"/>
          <p:cNvGraphicFramePr/>
          <p:nvPr/>
        </p:nvGraphicFramePr>
        <p:xfrm>
          <a:off x="153987" y="95250"/>
          <a:ext cx="1400175" cy="1412875"/>
        </p:xfrm>
        <a:graphic>
          <a:graphicData uri="http://schemas.openxmlformats.org/presentationml/2006/ole">
            <mc:AlternateContent>
              <mc:Choice Requires="v">
                <p:oleObj r:id="rId4" imgH="1412875" imgW="1400175" progId="PictureIt!.Picture" spid="_x0000_s1">
                  <p:embed/>
                </p:oleObj>
              </mc:Choice>
              <mc:Fallback>
                <p:oleObj r:id="rId5" imgH="1412875" imgW="1400175" progId="PictureIt!.Picture">
                  <p:embed/>
                  <p:pic>
                    <p:nvPicPr>
                      <p:cNvPr id="238" name="Google Shape;238;p13"/>
                      <p:cNvPicPr preferRelativeResize="0"/>
                      <p:nvPr/>
                    </p:nvPicPr>
                    <p:blipFill rotWithShape="1">
                      <a:blip r:embed="rId6">
                        <a:alphaModFix/>
                      </a:blip>
                      <a:srcRect b="0" l="0" r="0" t="0"/>
                      <a:stretch/>
                    </p:blipFill>
                    <p:spPr>
                      <a:xfrm>
                        <a:off x="153987" y="95250"/>
                        <a:ext cx="1400175" cy="1412875"/>
                      </a:xfrm>
                      <a:prstGeom prst="rect">
                        <a:avLst/>
                      </a:prstGeom>
                      <a:noFill/>
                      <a:ln>
                        <a:noFill/>
                      </a:ln>
                    </p:spPr>
                  </p:pic>
                </p:oleObj>
              </mc:Fallback>
            </mc:AlternateContent>
          </a:graphicData>
        </a:graphic>
      </p:graphicFrame>
      <p:sp>
        <p:nvSpPr>
          <p:cNvPr id="239" name="Google Shape;239;p13"/>
          <p:cNvSpPr txBox="1"/>
          <p:nvPr/>
        </p:nvSpPr>
        <p:spPr>
          <a:xfrm>
            <a:off x="301625" y="314325"/>
            <a:ext cx="698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imes New Roman"/>
              <a:buNone/>
            </a:pPr>
            <a:r>
              <a:rPr b="1" i="0" lang="en-US" sz="1800" u="none">
                <a:solidFill>
                  <a:schemeClr val="lt1"/>
                </a:solidFill>
                <a:latin typeface="Times New Roman"/>
                <a:ea typeface="Times New Roman"/>
                <a:cs typeface="Times New Roman"/>
                <a:sym typeface="Times New Roman"/>
              </a:rPr>
              <a:t>Intel </a:t>
            </a:r>
            <a:endParaRPr/>
          </a:p>
        </p:txBody>
      </p:sp>
      <p:grpSp>
        <p:nvGrpSpPr>
          <p:cNvPr id="240" name="Google Shape;240;p13"/>
          <p:cNvGrpSpPr/>
          <p:nvPr/>
        </p:nvGrpSpPr>
        <p:grpSpPr>
          <a:xfrm>
            <a:off x="311150" y="3894137"/>
            <a:ext cx="5926137" cy="458787"/>
            <a:chOff x="164" y="2453"/>
            <a:chExt cx="3733" cy="289"/>
          </a:xfrm>
        </p:grpSpPr>
        <p:sp>
          <p:nvSpPr>
            <p:cNvPr id="241" name="Google Shape;241;p13"/>
            <p:cNvSpPr txBox="1"/>
            <p:nvPr/>
          </p:nvSpPr>
          <p:spPr>
            <a:xfrm>
              <a:off x="164" y="2454"/>
              <a:ext cx="64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Offset:</a:t>
              </a:r>
              <a:endParaRPr/>
            </a:p>
          </p:txBody>
        </p:sp>
        <p:grpSp>
          <p:nvGrpSpPr>
            <p:cNvPr id="242" name="Google Shape;242;p13"/>
            <p:cNvGrpSpPr/>
            <p:nvPr/>
          </p:nvGrpSpPr>
          <p:grpSpPr>
            <a:xfrm>
              <a:off x="1692" y="2453"/>
              <a:ext cx="2205" cy="267"/>
              <a:chOff x="1692" y="2453"/>
              <a:chExt cx="2205" cy="267"/>
            </a:xfrm>
          </p:grpSpPr>
          <p:sp>
            <p:nvSpPr>
              <p:cNvPr id="243" name="Google Shape;243;p13"/>
              <p:cNvSpPr/>
              <p:nvPr/>
            </p:nvSpPr>
            <p:spPr>
              <a:xfrm>
                <a:off x="1692" y="2453"/>
                <a:ext cx="2205" cy="262"/>
              </a:xfrm>
              <a:prstGeom prst="cube">
                <a:avLst>
                  <a:gd fmla="val 5399" name="adj"/>
                </a:avLst>
              </a:prstGeom>
              <a:solidFill>
                <a:schemeClr val="hlink"/>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4" name="Google Shape;244;p13"/>
              <p:cNvSpPr txBox="1"/>
              <p:nvPr/>
            </p:nvSpPr>
            <p:spPr>
              <a:xfrm>
                <a:off x="1752" y="2491"/>
                <a:ext cx="1994"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0 0 0 0 0 0 0 0 0 0 1 0 1 0 0 1</a:t>
                </a:r>
                <a:endParaRPr/>
              </a:p>
            </p:txBody>
          </p:sp>
        </p:grpSp>
      </p:grpSp>
      <p:grpSp>
        <p:nvGrpSpPr>
          <p:cNvPr id="245" name="Google Shape;245;p13"/>
          <p:cNvGrpSpPr/>
          <p:nvPr/>
        </p:nvGrpSpPr>
        <p:grpSpPr>
          <a:xfrm>
            <a:off x="4418012" y="3133725"/>
            <a:ext cx="1549400" cy="1173162"/>
            <a:chOff x="2751" y="1974"/>
            <a:chExt cx="976" cy="739"/>
          </a:xfrm>
        </p:grpSpPr>
        <p:grpSp>
          <p:nvGrpSpPr>
            <p:cNvPr id="246" name="Google Shape;246;p13"/>
            <p:cNvGrpSpPr/>
            <p:nvPr/>
          </p:nvGrpSpPr>
          <p:grpSpPr>
            <a:xfrm>
              <a:off x="2751" y="1976"/>
              <a:ext cx="485" cy="737"/>
              <a:chOff x="2751" y="1976"/>
              <a:chExt cx="485" cy="737"/>
            </a:xfrm>
          </p:grpSpPr>
          <p:sp>
            <p:nvSpPr>
              <p:cNvPr id="247" name="Google Shape;247;p13"/>
              <p:cNvSpPr txBox="1"/>
              <p:nvPr/>
            </p:nvSpPr>
            <p:spPr>
              <a:xfrm>
                <a:off x="2859" y="1976"/>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endParaRPr/>
              </a:p>
            </p:txBody>
          </p:sp>
          <p:sp>
            <p:nvSpPr>
              <p:cNvPr id="248" name="Google Shape;248;p13"/>
              <p:cNvSpPr txBox="1"/>
              <p:nvPr/>
            </p:nvSpPr>
            <p:spPr>
              <a:xfrm>
                <a:off x="2751" y="2524"/>
                <a:ext cx="485" cy="189"/>
              </a:xfrm>
              <a:prstGeom prst="rect">
                <a:avLst/>
              </a:prstGeom>
              <a:noFill/>
              <a:ln cap="flat" cmpd="sng" w="2857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9" name="Google Shape;249;p13"/>
              <p:cNvCxnSpPr/>
              <p:nvPr/>
            </p:nvCxnSpPr>
            <p:spPr>
              <a:xfrm>
                <a:off x="2971" y="2205"/>
                <a:ext cx="0" cy="281"/>
              </a:xfrm>
              <a:prstGeom prst="straightConnector1">
                <a:avLst/>
              </a:prstGeom>
              <a:noFill/>
              <a:ln cap="flat" cmpd="sng" w="28575">
                <a:solidFill>
                  <a:srgbClr val="FFCC00"/>
                </a:solidFill>
                <a:prstDash val="solid"/>
                <a:miter lim="800000"/>
                <a:headEnd len="med" w="med" type="none"/>
                <a:tailEnd len="sm" w="sm" type="triangle"/>
              </a:ln>
            </p:spPr>
          </p:cxnSp>
        </p:grpSp>
        <p:grpSp>
          <p:nvGrpSpPr>
            <p:cNvPr id="250" name="Google Shape;250;p13"/>
            <p:cNvGrpSpPr/>
            <p:nvPr/>
          </p:nvGrpSpPr>
          <p:grpSpPr>
            <a:xfrm>
              <a:off x="3242" y="1974"/>
              <a:ext cx="485" cy="737"/>
              <a:chOff x="2751" y="1976"/>
              <a:chExt cx="485" cy="737"/>
            </a:xfrm>
          </p:grpSpPr>
          <p:sp>
            <p:nvSpPr>
              <p:cNvPr id="251" name="Google Shape;251;p13"/>
              <p:cNvSpPr txBox="1"/>
              <p:nvPr/>
            </p:nvSpPr>
            <p:spPr>
              <a:xfrm>
                <a:off x="2859" y="1976"/>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9</a:t>
                </a:r>
                <a:endParaRPr/>
              </a:p>
            </p:txBody>
          </p:sp>
          <p:sp>
            <p:nvSpPr>
              <p:cNvPr id="252" name="Google Shape;252;p13"/>
              <p:cNvSpPr txBox="1"/>
              <p:nvPr/>
            </p:nvSpPr>
            <p:spPr>
              <a:xfrm>
                <a:off x="2751" y="2524"/>
                <a:ext cx="485" cy="189"/>
              </a:xfrm>
              <a:prstGeom prst="rect">
                <a:avLst/>
              </a:prstGeom>
              <a:noFill/>
              <a:ln cap="flat" cmpd="sng" w="2857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3" name="Google Shape;253;p13"/>
              <p:cNvCxnSpPr/>
              <p:nvPr/>
            </p:nvCxnSpPr>
            <p:spPr>
              <a:xfrm>
                <a:off x="2971" y="2205"/>
                <a:ext cx="0" cy="281"/>
              </a:xfrm>
              <a:prstGeom prst="straightConnector1">
                <a:avLst/>
              </a:prstGeom>
              <a:noFill/>
              <a:ln cap="flat" cmpd="sng" w="28575">
                <a:solidFill>
                  <a:srgbClr val="FFCC00"/>
                </a:solidFill>
                <a:prstDash val="solid"/>
                <a:miter lim="800000"/>
                <a:headEnd len="med" w="med" type="none"/>
                <a:tailEnd len="sm" w="sm" type="triangle"/>
              </a:ln>
            </p:spPr>
          </p:cxnSp>
        </p:grpSp>
      </p:grpSp>
      <p:grpSp>
        <p:nvGrpSpPr>
          <p:cNvPr id="254" name="Google Shape;254;p13"/>
          <p:cNvGrpSpPr/>
          <p:nvPr/>
        </p:nvGrpSpPr>
        <p:grpSpPr>
          <a:xfrm>
            <a:off x="0" y="4535487"/>
            <a:ext cx="6302375" cy="457200"/>
            <a:chOff x="-32" y="2793"/>
            <a:chExt cx="3970" cy="288"/>
          </a:xfrm>
        </p:grpSpPr>
        <p:sp>
          <p:nvSpPr>
            <p:cNvPr id="255" name="Google Shape;255;p13"/>
            <p:cNvSpPr/>
            <p:nvPr/>
          </p:nvSpPr>
          <p:spPr>
            <a:xfrm>
              <a:off x="1333" y="2795"/>
              <a:ext cx="2605" cy="247"/>
            </a:xfrm>
            <a:prstGeom prst="cube">
              <a:avLst>
                <a:gd fmla="val 5399" name="adj"/>
              </a:avLst>
            </a:prstGeom>
            <a:solidFill>
              <a:schemeClr val="hlink"/>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56" name="Google Shape;256;p13"/>
            <p:cNvGrpSpPr/>
            <p:nvPr/>
          </p:nvGrpSpPr>
          <p:grpSpPr>
            <a:xfrm>
              <a:off x="-32" y="2793"/>
              <a:ext cx="3951" cy="288"/>
              <a:chOff x="-32" y="2793"/>
              <a:chExt cx="3951" cy="288"/>
            </a:xfrm>
          </p:grpSpPr>
          <p:sp>
            <p:nvSpPr>
              <p:cNvPr id="257" name="Google Shape;257;p13"/>
              <p:cNvSpPr txBox="1"/>
              <p:nvPr/>
            </p:nvSpPr>
            <p:spPr>
              <a:xfrm>
                <a:off x="1293" y="2834"/>
                <a:ext cx="1994"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0 0 0 1 0 0 0 0 0 0 0 0 0 0 0 0</a:t>
                </a:r>
                <a:endParaRPr/>
              </a:p>
            </p:txBody>
          </p:sp>
          <p:sp>
            <p:nvSpPr>
              <p:cNvPr id="258" name="Google Shape;258;p13"/>
              <p:cNvSpPr/>
              <p:nvPr/>
            </p:nvSpPr>
            <p:spPr>
              <a:xfrm>
                <a:off x="3277" y="2794"/>
                <a:ext cx="642" cy="247"/>
              </a:xfrm>
              <a:prstGeom prst="cube">
                <a:avLst>
                  <a:gd fmla="val 5399" name="adj"/>
                </a:avLst>
              </a:prstGeom>
              <a:solidFill>
                <a:srgbClr val="FFCC00"/>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13"/>
              <p:cNvSpPr txBox="1"/>
              <p:nvPr/>
            </p:nvSpPr>
            <p:spPr>
              <a:xfrm>
                <a:off x="3230" y="2834"/>
                <a:ext cx="554"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0 0 0 0</a:t>
                </a:r>
                <a:endParaRPr/>
              </a:p>
            </p:txBody>
          </p:sp>
          <p:sp>
            <p:nvSpPr>
              <p:cNvPr id="260" name="Google Shape;260;p13"/>
              <p:cNvSpPr txBox="1"/>
              <p:nvPr/>
            </p:nvSpPr>
            <p:spPr>
              <a:xfrm>
                <a:off x="-32" y="2793"/>
                <a:ext cx="84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Segment:</a:t>
                </a:r>
                <a:endParaRPr/>
              </a:p>
            </p:txBody>
          </p:sp>
        </p:grpSp>
      </p:grpSp>
      <p:grpSp>
        <p:nvGrpSpPr>
          <p:cNvPr id="261" name="Google Shape;261;p13"/>
          <p:cNvGrpSpPr/>
          <p:nvPr/>
        </p:nvGrpSpPr>
        <p:grpSpPr>
          <a:xfrm>
            <a:off x="50800" y="5178425"/>
            <a:ext cx="6302375" cy="457200"/>
            <a:chOff x="0" y="3262"/>
            <a:chExt cx="3970" cy="288"/>
          </a:xfrm>
        </p:grpSpPr>
        <p:sp>
          <p:nvSpPr>
            <p:cNvPr id="262" name="Google Shape;262;p13"/>
            <p:cNvSpPr/>
            <p:nvPr/>
          </p:nvSpPr>
          <p:spPr>
            <a:xfrm>
              <a:off x="1365" y="3264"/>
              <a:ext cx="2605" cy="247"/>
            </a:xfrm>
            <a:prstGeom prst="cube">
              <a:avLst>
                <a:gd fmla="val 5399" name="adj"/>
              </a:avLst>
            </a:prstGeom>
            <a:solidFill>
              <a:schemeClr val="hlink"/>
            </a:solidFill>
            <a:ln cap="flat" cmpd="sng" w="12700">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13"/>
            <p:cNvSpPr txBox="1"/>
            <p:nvPr/>
          </p:nvSpPr>
          <p:spPr>
            <a:xfrm>
              <a:off x="1325" y="3303"/>
              <a:ext cx="1994"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0 0 0 1 0 0 0 0 0 0 0 0 0 0 1 0</a:t>
              </a:r>
              <a:endParaRPr/>
            </a:p>
          </p:txBody>
        </p:sp>
        <p:sp>
          <p:nvSpPr>
            <p:cNvPr id="264" name="Google Shape;264;p13"/>
            <p:cNvSpPr txBox="1"/>
            <p:nvPr/>
          </p:nvSpPr>
          <p:spPr>
            <a:xfrm>
              <a:off x="3262" y="3303"/>
              <a:ext cx="554"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1 0 0 1</a:t>
              </a:r>
              <a:endParaRPr/>
            </a:p>
          </p:txBody>
        </p:sp>
        <p:sp>
          <p:nvSpPr>
            <p:cNvPr id="265" name="Google Shape;265;p13"/>
            <p:cNvSpPr txBox="1"/>
            <p:nvPr/>
          </p:nvSpPr>
          <p:spPr>
            <a:xfrm>
              <a:off x="0" y="3262"/>
              <a:ext cx="79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Address: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500"/>
                                        <p:tgtEl>
                                          <p:spTgt spid="2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71" name="Google Shape;271;p14"/>
          <p:cNvSpPr txBox="1"/>
          <p:nvPr>
            <p:ph idx="1" type="body"/>
          </p:nvPr>
        </p:nvSpPr>
        <p:spPr>
          <a:xfrm>
            <a:off x="228600" y="152400"/>
            <a:ext cx="8686800" cy="63246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Noto Sans Symbols"/>
              <a:buChar char="⮚"/>
            </a:pPr>
            <a:r>
              <a:rPr b="1" i="0" lang="en-US" sz="3200" u="none">
                <a:solidFill>
                  <a:schemeClr val="dk1"/>
                </a:solidFill>
                <a:latin typeface="Arial"/>
                <a:ea typeface="Arial"/>
                <a:cs typeface="Arial"/>
                <a:sym typeface="Arial"/>
              </a:rPr>
              <a:t>The following examples shows the CS:IP scheme of address formation:</a:t>
            </a:r>
            <a:endParaRPr/>
          </a:p>
        </p:txBody>
      </p:sp>
      <p:sp>
        <p:nvSpPr>
          <p:cNvPr id="272" name="Google Shape;272;p14"/>
          <p:cNvSpPr txBox="1"/>
          <p:nvPr/>
        </p:nvSpPr>
        <p:spPr>
          <a:xfrm>
            <a:off x="152400" y="2438400"/>
            <a:ext cx="3657600" cy="11430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Inserting a hexadecimal 0H (0000B)</a:t>
            </a:r>
            <a:endParaRPr/>
          </a:p>
          <a:p>
            <a:pPr indent="0" lvl="0" marL="0" marR="0" rtl="0" algn="ct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with the CSR or shifting the CSR</a:t>
            </a:r>
            <a:endParaRPr/>
          </a:p>
          <a:p>
            <a:pPr indent="0" lvl="0" marL="0" marR="0" rtl="0" algn="ctr">
              <a:lnSpc>
                <a:spcPct val="100000"/>
              </a:lnSpc>
              <a:spcBef>
                <a:spcPts val="0"/>
              </a:spcBef>
              <a:spcAft>
                <a:spcPts val="0"/>
              </a:spcAft>
              <a:buClr>
                <a:schemeClr val="dk1"/>
              </a:buClr>
              <a:buSzPts val="800"/>
              <a:buFont typeface="Arial"/>
              <a:buNone/>
            </a:pPr>
            <a:r>
              <a:t/>
            </a:r>
            <a:endParaRPr b="1" i="0" sz="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four binary digits left</a:t>
            </a:r>
            <a:endParaRPr/>
          </a:p>
        </p:txBody>
      </p:sp>
      <p:grpSp>
        <p:nvGrpSpPr>
          <p:cNvPr id="273" name="Google Shape;273;p14"/>
          <p:cNvGrpSpPr/>
          <p:nvPr/>
        </p:nvGrpSpPr>
        <p:grpSpPr>
          <a:xfrm>
            <a:off x="304800" y="1371600"/>
            <a:ext cx="8382000" cy="4573587"/>
            <a:chOff x="192" y="864"/>
            <a:chExt cx="5280" cy="2881"/>
          </a:xfrm>
        </p:grpSpPr>
        <p:sp>
          <p:nvSpPr>
            <p:cNvPr id="274" name="Google Shape;274;p14"/>
            <p:cNvSpPr txBox="1"/>
            <p:nvPr/>
          </p:nvSpPr>
          <p:spPr>
            <a:xfrm>
              <a:off x="192" y="2544"/>
              <a:ext cx="2592" cy="1152"/>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3 4 B A </a:t>
              </a:r>
              <a:r>
                <a:rPr b="1" i="0" lang="en-US" sz="2800" u="none">
                  <a:solidFill>
                    <a:srgbClr val="0070C0"/>
                  </a:solidFill>
                  <a:latin typeface="Arial"/>
                  <a:ea typeface="Arial"/>
                  <a:cs typeface="Arial"/>
                  <a:sym typeface="Arial"/>
                </a:rPr>
                <a:t>0</a:t>
              </a:r>
              <a:r>
                <a:rPr b="1" i="0" lang="en-US" sz="2800" u="none">
                  <a:solidFill>
                    <a:schemeClr val="dk1"/>
                  </a:solidFill>
                  <a:latin typeface="Arial"/>
                  <a:ea typeface="Arial"/>
                  <a:cs typeface="Arial"/>
                  <a:sym typeface="Arial"/>
                </a:rPr>
                <a:t> ( C S ) +</a:t>
              </a:r>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8 A B 4 ( I P )</a:t>
              </a:r>
              <a:endParaRPr/>
            </a:p>
            <a:p>
              <a:pPr indent="0" lvl="0" marL="0" marR="0" rtl="0" algn="ct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  3 D 6 5  4 </a:t>
              </a:r>
              <a:r>
                <a:rPr b="1" i="0" lang="en-US" sz="1800" u="none">
                  <a:solidFill>
                    <a:schemeClr val="dk1"/>
                  </a:solidFill>
                  <a:latin typeface="Arial"/>
                  <a:ea typeface="Arial"/>
                  <a:cs typeface="Arial"/>
                  <a:sym typeface="Arial"/>
                </a:rPr>
                <a:t>(next address)</a:t>
              </a:r>
              <a:endParaRPr/>
            </a:p>
          </p:txBody>
        </p:sp>
        <p:grpSp>
          <p:nvGrpSpPr>
            <p:cNvPr id="275" name="Google Shape;275;p14"/>
            <p:cNvGrpSpPr/>
            <p:nvPr/>
          </p:nvGrpSpPr>
          <p:grpSpPr>
            <a:xfrm>
              <a:off x="381" y="864"/>
              <a:ext cx="5091" cy="2881"/>
              <a:chOff x="381" y="864"/>
              <a:chExt cx="5091" cy="2881"/>
            </a:xfrm>
          </p:grpSpPr>
          <p:sp>
            <p:nvSpPr>
              <p:cNvPr id="276" name="Google Shape;276;p14"/>
              <p:cNvSpPr txBox="1"/>
              <p:nvPr/>
            </p:nvSpPr>
            <p:spPr>
              <a:xfrm>
                <a:off x="720" y="864"/>
                <a:ext cx="960" cy="336"/>
              </a:xfrm>
              <a:prstGeom prst="rect">
                <a:avLst/>
              </a:prstGeom>
              <a:solidFill>
                <a:srgbClr val="FF00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34BA</a:t>
                </a:r>
                <a:endParaRPr/>
              </a:p>
            </p:txBody>
          </p:sp>
          <p:sp>
            <p:nvSpPr>
              <p:cNvPr id="277" name="Google Shape;277;p14"/>
              <p:cNvSpPr txBox="1"/>
              <p:nvPr/>
            </p:nvSpPr>
            <p:spPr>
              <a:xfrm>
                <a:off x="2304" y="882"/>
                <a:ext cx="912" cy="336"/>
              </a:xfrm>
              <a:prstGeom prst="rect">
                <a:avLst/>
              </a:prstGeom>
              <a:solidFill>
                <a:srgbClr val="FF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8AB4</a:t>
                </a:r>
                <a:endParaRPr/>
              </a:p>
            </p:txBody>
          </p:sp>
          <p:sp>
            <p:nvSpPr>
              <p:cNvPr id="278" name="Google Shape;278;p14"/>
              <p:cNvSpPr txBox="1"/>
              <p:nvPr/>
            </p:nvSpPr>
            <p:spPr>
              <a:xfrm>
                <a:off x="3552" y="1392"/>
                <a:ext cx="1920" cy="2256"/>
              </a:xfrm>
              <a:prstGeom prst="rect">
                <a:avLst/>
              </a:prstGeom>
              <a:gradFill>
                <a:gsLst>
                  <a:gs pos="0">
                    <a:srgbClr val="5F5F5F"/>
                  </a:gs>
                  <a:gs pos="100000">
                    <a:srgbClr val="2C2C2C"/>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14"/>
              <p:cNvSpPr txBox="1"/>
              <p:nvPr/>
            </p:nvSpPr>
            <p:spPr>
              <a:xfrm>
                <a:off x="3552" y="2304"/>
                <a:ext cx="1920" cy="288"/>
              </a:xfrm>
              <a:prstGeom prst="rect">
                <a:avLst/>
              </a:prstGeom>
              <a:solidFill>
                <a:srgbClr val="00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 name="Google Shape;280;p14"/>
              <p:cNvSpPr txBox="1"/>
              <p:nvPr/>
            </p:nvSpPr>
            <p:spPr>
              <a:xfrm>
                <a:off x="381" y="873"/>
                <a:ext cx="38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CS</a:t>
                </a:r>
                <a:endParaRPr/>
              </a:p>
            </p:txBody>
          </p:sp>
          <p:sp>
            <p:nvSpPr>
              <p:cNvPr id="281" name="Google Shape;281;p14"/>
              <p:cNvSpPr txBox="1"/>
              <p:nvPr/>
            </p:nvSpPr>
            <p:spPr>
              <a:xfrm>
                <a:off x="2022" y="864"/>
                <a:ext cx="33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IP</a:t>
                </a:r>
                <a:endParaRPr/>
              </a:p>
            </p:txBody>
          </p:sp>
          <p:sp>
            <p:nvSpPr>
              <p:cNvPr id="282" name="Google Shape;282;p14"/>
              <p:cNvSpPr txBox="1"/>
              <p:nvPr/>
            </p:nvSpPr>
            <p:spPr>
              <a:xfrm>
                <a:off x="2955" y="1296"/>
                <a:ext cx="62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34BA0</a:t>
                </a:r>
                <a:endParaRPr/>
              </a:p>
            </p:txBody>
          </p:sp>
          <p:sp>
            <p:nvSpPr>
              <p:cNvPr id="283" name="Google Shape;283;p14"/>
              <p:cNvSpPr txBox="1"/>
              <p:nvPr/>
            </p:nvSpPr>
            <p:spPr>
              <a:xfrm>
                <a:off x="2976" y="2199"/>
                <a:ext cx="67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3D645</a:t>
                </a:r>
                <a:endParaRPr/>
              </a:p>
            </p:txBody>
          </p:sp>
          <p:sp>
            <p:nvSpPr>
              <p:cNvPr id="284" name="Google Shape;284;p14"/>
              <p:cNvSpPr txBox="1"/>
              <p:nvPr/>
            </p:nvSpPr>
            <p:spPr>
              <a:xfrm>
                <a:off x="2976" y="3495"/>
                <a:ext cx="7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44B9F</a:t>
                </a:r>
                <a:endParaRPr/>
              </a:p>
            </p:txBody>
          </p:sp>
          <p:sp>
            <p:nvSpPr>
              <p:cNvPr id="285" name="Google Shape;285;p14"/>
              <p:cNvSpPr txBox="1"/>
              <p:nvPr/>
            </p:nvSpPr>
            <p:spPr>
              <a:xfrm>
                <a:off x="3792" y="939"/>
                <a:ext cx="153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752B8"/>
                  </a:buClr>
                  <a:buSzPts val="2400"/>
                  <a:buFont typeface="Arial"/>
                  <a:buNone/>
                </a:pPr>
                <a:r>
                  <a:rPr b="1" i="0" lang="en-US" sz="2400" u="none">
                    <a:solidFill>
                      <a:srgbClr val="5752B8"/>
                    </a:solidFill>
                    <a:latin typeface="Arial"/>
                    <a:ea typeface="Arial"/>
                    <a:cs typeface="Arial"/>
                    <a:sym typeface="Arial"/>
                  </a:rPr>
                  <a:t>Code segment</a:t>
                </a:r>
                <a:endParaRPr/>
              </a:p>
            </p:txBody>
          </p:sp>
          <p:cxnSp>
            <p:nvCxnSpPr>
              <p:cNvPr id="286" name="Google Shape;286;p14"/>
              <p:cNvCxnSpPr/>
              <p:nvPr/>
            </p:nvCxnSpPr>
            <p:spPr>
              <a:xfrm>
                <a:off x="384" y="3252"/>
                <a:ext cx="2016" cy="0"/>
              </a:xfrm>
              <a:prstGeom prst="straightConnector1">
                <a:avLst/>
              </a:prstGeom>
              <a:noFill/>
              <a:ln cap="flat" cmpd="sng" w="38100">
                <a:solidFill>
                  <a:schemeClr val="dk1"/>
                </a:solidFill>
                <a:prstDash val="solid"/>
                <a:miter lim="800000"/>
                <a:headEnd len="med" w="med" type="none"/>
                <a:tailEnd len="med" w="med" type="none"/>
              </a:ln>
            </p:spPr>
          </p:cxnSp>
          <p:sp>
            <p:nvSpPr>
              <p:cNvPr id="287" name="Google Shape;287;p14"/>
              <p:cNvSpPr txBox="1"/>
              <p:nvPr/>
            </p:nvSpPr>
            <p:spPr>
              <a:xfrm>
                <a:off x="3888" y="1689"/>
                <a:ext cx="1344"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FF00"/>
                  </a:buClr>
                  <a:buSzPts val="2800"/>
                  <a:buFont typeface="Arial"/>
                  <a:buNone/>
                </a:pPr>
                <a:r>
                  <a:rPr b="1" i="0" lang="en-US" sz="2800" u="none">
                    <a:solidFill>
                      <a:srgbClr val="00FF00"/>
                    </a:solidFill>
                    <a:latin typeface="Arial"/>
                    <a:ea typeface="Arial"/>
                    <a:cs typeface="Arial"/>
                    <a:sym typeface="Arial"/>
                  </a:rPr>
                  <a:t>8AB4 </a:t>
                </a:r>
                <a:r>
                  <a:rPr b="1" i="0" lang="en-US" sz="2000" u="none">
                    <a:solidFill>
                      <a:srgbClr val="00FF00"/>
                    </a:solidFill>
                    <a:latin typeface="Arial"/>
                    <a:ea typeface="Arial"/>
                    <a:cs typeface="Arial"/>
                    <a:sym typeface="Arial"/>
                  </a:rPr>
                  <a:t>(offset)</a:t>
                </a:r>
                <a:endParaRPr/>
              </a:p>
            </p:txBody>
          </p:sp>
          <p:cxnSp>
            <p:nvCxnSpPr>
              <p:cNvPr id="288" name="Google Shape;288;p14"/>
              <p:cNvCxnSpPr/>
              <p:nvPr/>
            </p:nvCxnSpPr>
            <p:spPr>
              <a:xfrm>
                <a:off x="4464" y="1392"/>
                <a:ext cx="0" cy="336"/>
              </a:xfrm>
              <a:prstGeom prst="straightConnector1">
                <a:avLst/>
              </a:prstGeom>
              <a:noFill/>
              <a:ln cap="flat" cmpd="sng" w="28575">
                <a:solidFill>
                  <a:srgbClr val="FF6600"/>
                </a:solidFill>
                <a:prstDash val="solid"/>
                <a:miter lim="800000"/>
                <a:headEnd len="med" w="med" type="triangle"/>
                <a:tailEnd len="med" w="med" type="none"/>
              </a:ln>
            </p:spPr>
          </p:cxnSp>
          <p:cxnSp>
            <p:nvCxnSpPr>
              <p:cNvPr id="289" name="Google Shape;289;p14"/>
              <p:cNvCxnSpPr/>
              <p:nvPr/>
            </p:nvCxnSpPr>
            <p:spPr>
              <a:xfrm>
                <a:off x="4464" y="1968"/>
                <a:ext cx="0" cy="240"/>
              </a:xfrm>
              <a:prstGeom prst="straightConnector1">
                <a:avLst/>
              </a:prstGeom>
              <a:noFill/>
              <a:ln cap="flat" cmpd="sng" w="28575">
                <a:solidFill>
                  <a:srgbClr val="FF6600"/>
                </a:solidFill>
                <a:prstDash val="solid"/>
                <a:miter lim="800000"/>
                <a:headEnd len="med" w="med" type="none"/>
                <a:tailEnd len="med" w="med" type="triangle"/>
              </a:ln>
            </p:spPr>
          </p:cxnSp>
          <p:cxnSp>
            <p:nvCxnSpPr>
              <p:cNvPr id="290" name="Google Shape;290;p14"/>
              <p:cNvCxnSpPr/>
              <p:nvPr/>
            </p:nvCxnSpPr>
            <p:spPr>
              <a:xfrm flipH="1" rot="10800000">
                <a:off x="1446" y="2259"/>
                <a:ext cx="90" cy="426"/>
              </a:xfrm>
              <a:prstGeom prst="straightConnector1">
                <a:avLst/>
              </a:prstGeom>
              <a:noFill/>
              <a:ln cap="flat" cmpd="sng" w="28575">
                <a:solidFill>
                  <a:schemeClr val="dk1"/>
                </a:solidFill>
                <a:prstDash val="solid"/>
                <a:miter lim="800000"/>
                <a:headEnd len="med" w="med" type="none"/>
                <a:tailEnd len="med" w="med" type="triangle"/>
              </a:ln>
            </p:spPr>
          </p:cxnSp>
          <p:cxnSp>
            <p:nvCxnSpPr>
              <p:cNvPr id="291" name="Google Shape;291;p14"/>
              <p:cNvCxnSpPr/>
              <p:nvPr/>
            </p:nvCxnSpPr>
            <p:spPr>
              <a:xfrm rot="10800000">
                <a:off x="2640" y="1152"/>
                <a:ext cx="1296" cy="672"/>
              </a:xfrm>
              <a:prstGeom prst="straightConnector1">
                <a:avLst/>
              </a:prstGeom>
              <a:noFill/>
              <a:ln cap="flat" cmpd="sng" w="9525">
                <a:solidFill>
                  <a:srgbClr val="CC0099"/>
                </a:solidFill>
                <a:prstDash val="solid"/>
                <a:miter lim="800000"/>
                <a:headEnd len="med" w="med" type="none"/>
                <a:tailEnd len="med" w="med" type="triangle"/>
              </a:ln>
            </p:spPr>
          </p:cxn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aphicFrame>
        <p:nvGraphicFramePr>
          <p:cNvPr id="296" name="Google Shape;296;p15"/>
          <p:cNvGraphicFramePr/>
          <p:nvPr/>
        </p:nvGraphicFramePr>
        <p:xfrm>
          <a:off x="6324600" y="587375"/>
          <a:ext cx="3000000" cy="3000000"/>
        </p:xfrm>
        <a:graphic>
          <a:graphicData uri="http://schemas.openxmlformats.org/drawingml/2006/table">
            <a:tbl>
              <a:tblPr>
                <a:noFill/>
                <a:tableStyleId>{5BC2F65D-8190-4E60-B3C8-1789BF6249FA}</a:tableStyleId>
              </a:tblPr>
              <a:tblGrid>
                <a:gridCol w="1066800"/>
              </a:tblGrid>
              <a:tr h="33495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79425">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Data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40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625">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79425">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Code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7785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Extra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56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7325">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9685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15</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79425">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Stack Segment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
        <p:nvSpPr>
          <p:cNvPr id="297" name="Google Shape;297;p15"/>
          <p:cNvSpPr txBox="1"/>
          <p:nvPr/>
        </p:nvSpPr>
        <p:spPr>
          <a:xfrm>
            <a:off x="6248400" y="76200"/>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Memory</a:t>
            </a:r>
            <a:endParaRPr/>
          </a:p>
        </p:txBody>
      </p:sp>
      <p:sp>
        <p:nvSpPr>
          <p:cNvPr id="298" name="Google Shape;298;p15"/>
          <p:cNvSpPr txBox="1"/>
          <p:nvPr/>
        </p:nvSpPr>
        <p:spPr>
          <a:xfrm>
            <a:off x="7543800" y="533400"/>
            <a:ext cx="1219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00000H</a:t>
            </a:r>
            <a:endParaRPr/>
          </a:p>
        </p:txBody>
      </p:sp>
      <p:sp>
        <p:nvSpPr>
          <p:cNvPr id="299" name="Google Shape;299;p15"/>
          <p:cNvSpPr txBox="1"/>
          <p:nvPr/>
        </p:nvSpPr>
        <p:spPr>
          <a:xfrm>
            <a:off x="7543800" y="6248400"/>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FFFFFH</a:t>
            </a:r>
            <a:endParaRPr/>
          </a:p>
        </p:txBody>
      </p:sp>
      <p:sp>
        <p:nvSpPr>
          <p:cNvPr id="300" name="Google Shape;300;p15"/>
          <p:cNvSpPr txBox="1"/>
          <p:nvPr/>
        </p:nvSpPr>
        <p:spPr>
          <a:xfrm>
            <a:off x="7696200" y="3124200"/>
            <a:ext cx="12954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1MB Address Range</a:t>
            </a:r>
            <a:endParaRPr/>
          </a:p>
        </p:txBody>
      </p:sp>
      <p:cxnSp>
        <p:nvCxnSpPr>
          <p:cNvPr id="301" name="Google Shape;301;p15"/>
          <p:cNvCxnSpPr/>
          <p:nvPr/>
        </p:nvCxnSpPr>
        <p:spPr>
          <a:xfrm>
            <a:off x="8229600" y="4419600"/>
            <a:ext cx="0" cy="1828800"/>
          </a:xfrm>
          <a:prstGeom prst="straightConnector1">
            <a:avLst/>
          </a:prstGeom>
          <a:noFill/>
          <a:ln cap="flat" cmpd="sng" w="38100">
            <a:solidFill>
              <a:schemeClr val="dk1"/>
            </a:solidFill>
            <a:prstDash val="solid"/>
            <a:miter lim="800000"/>
            <a:headEnd len="med" w="med" type="none"/>
            <a:tailEnd len="med" w="med" type="triangle"/>
          </a:ln>
        </p:spPr>
      </p:cxnSp>
      <p:cxnSp>
        <p:nvCxnSpPr>
          <p:cNvPr id="302" name="Google Shape;302;p15"/>
          <p:cNvCxnSpPr/>
          <p:nvPr/>
        </p:nvCxnSpPr>
        <p:spPr>
          <a:xfrm>
            <a:off x="8229600" y="990600"/>
            <a:ext cx="0" cy="2057400"/>
          </a:xfrm>
          <a:prstGeom prst="straightConnector1">
            <a:avLst/>
          </a:prstGeom>
          <a:noFill/>
          <a:ln cap="flat" cmpd="sng" w="38100">
            <a:solidFill>
              <a:schemeClr val="dk1"/>
            </a:solidFill>
            <a:prstDash val="solid"/>
            <a:miter lim="800000"/>
            <a:headEnd len="med" w="med" type="triangle"/>
            <a:tailEnd len="med" w="med" type="none"/>
          </a:ln>
        </p:spPr>
      </p:cxnSp>
      <p:sp>
        <p:nvSpPr>
          <p:cNvPr id="303" name="Google Shape;303;p15"/>
          <p:cNvSpPr txBox="1"/>
          <p:nvPr/>
        </p:nvSpPr>
        <p:spPr>
          <a:xfrm>
            <a:off x="3238500" y="4114800"/>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348A   H</a:t>
            </a:r>
            <a:endParaRPr/>
          </a:p>
        </p:txBody>
      </p:sp>
      <p:sp>
        <p:nvSpPr>
          <p:cNvPr id="304" name="Google Shape;304;p15"/>
          <p:cNvSpPr txBox="1"/>
          <p:nvPr/>
        </p:nvSpPr>
        <p:spPr>
          <a:xfrm>
            <a:off x="3429000" y="4572000"/>
            <a:ext cx="1371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4214 H</a:t>
            </a:r>
            <a:endParaRPr/>
          </a:p>
        </p:txBody>
      </p:sp>
      <p:sp>
        <p:nvSpPr>
          <p:cNvPr id="305" name="Google Shape;305;p15"/>
          <p:cNvSpPr txBox="1"/>
          <p:nvPr/>
        </p:nvSpPr>
        <p:spPr>
          <a:xfrm>
            <a:off x="3200400" y="5029200"/>
            <a:ext cx="1524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38AB4 H</a:t>
            </a:r>
            <a:endParaRPr/>
          </a:p>
        </p:txBody>
      </p:sp>
      <p:sp>
        <p:nvSpPr>
          <p:cNvPr id="306" name="Google Shape;306;p15"/>
          <p:cNvSpPr txBox="1"/>
          <p:nvPr/>
        </p:nvSpPr>
        <p:spPr>
          <a:xfrm>
            <a:off x="2514600" y="4191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CS</a:t>
            </a:r>
            <a:endParaRPr/>
          </a:p>
        </p:txBody>
      </p:sp>
      <p:sp>
        <p:nvSpPr>
          <p:cNvPr id="307" name="Google Shape;307;p15"/>
          <p:cNvSpPr txBox="1"/>
          <p:nvPr/>
        </p:nvSpPr>
        <p:spPr>
          <a:xfrm>
            <a:off x="2590800" y="4587875"/>
            <a:ext cx="609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IP</a:t>
            </a:r>
            <a:endParaRPr/>
          </a:p>
        </p:txBody>
      </p:sp>
      <p:sp>
        <p:nvSpPr>
          <p:cNvPr id="308" name="Google Shape;308;p15"/>
          <p:cNvSpPr txBox="1"/>
          <p:nvPr/>
        </p:nvSpPr>
        <p:spPr>
          <a:xfrm>
            <a:off x="914400" y="5029200"/>
            <a:ext cx="2133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Physical Address</a:t>
            </a:r>
            <a:endParaRPr/>
          </a:p>
        </p:txBody>
      </p:sp>
      <p:sp>
        <p:nvSpPr>
          <p:cNvPr id="309" name="Google Shape;309;p15"/>
          <p:cNvSpPr txBox="1"/>
          <p:nvPr/>
        </p:nvSpPr>
        <p:spPr>
          <a:xfrm>
            <a:off x="3200400" y="990600"/>
            <a:ext cx="1143000" cy="2133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10" name="Google Shape;310;p15"/>
          <p:cNvCxnSpPr/>
          <p:nvPr/>
        </p:nvCxnSpPr>
        <p:spPr>
          <a:xfrm>
            <a:off x="4343400" y="990600"/>
            <a:ext cx="198120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311" name="Google Shape;311;p15"/>
          <p:cNvCxnSpPr/>
          <p:nvPr/>
        </p:nvCxnSpPr>
        <p:spPr>
          <a:xfrm flipH="1" rot="10800000">
            <a:off x="4343400" y="2743200"/>
            <a:ext cx="1927225" cy="381000"/>
          </a:xfrm>
          <a:prstGeom prst="straightConnector1">
            <a:avLst/>
          </a:prstGeom>
          <a:noFill/>
          <a:ln cap="flat" cmpd="sng" w="9525">
            <a:solidFill>
              <a:schemeClr val="dk1"/>
            </a:solidFill>
            <a:prstDash val="solid"/>
            <a:miter lim="800000"/>
            <a:headEnd len="med" w="med" type="none"/>
            <a:tailEnd len="med" w="med" type="none"/>
          </a:ln>
        </p:spPr>
      </p:cxnSp>
      <p:sp>
        <p:nvSpPr>
          <p:cNvPr id="312" name="Google Shape;312;p15"/>
          <p:cNvSpPr txBox="1"/>
          <p:nvPr/>
        </p:nvSpPr>
        <p:spPr>
          <a:xfrm>
            <a:off x="228600" y="439737"/>
            <a:ext cx="26670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Start of Code Segment</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348A0H</a:t>
            </a:r>
            <a:endParaRPr/>
          </a:p>
        </p:txBody>
      </p:sp>
      <p:cxnSp>
        <p:nvCxnSpPr>
          <p:cNvPr id="313" name="Google Shape;313;p15"/>
          <p:cNvCxnSpPr/>
          <p:nvPr/>
        </p:nvCxnSpPr>
        <p:spPr>
          <a:xfrm>
            <a:off x="3200400" y="2971800"/>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314" name="Google Shape;314;p15"/>
          <p:cNvCxnSpPr/>
          <p:nvPr/>
        </p:nvCxnSpPr>
        <p:spPr>
          <a:xfrm>
            <a:off x="3200400" y="2971800"/>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315" name="Google Shape;315;p15"/>
          <p:cNvCxnSpPr/>
          <p:nvPr/>
        </p:nvCxnSpPr>
        <p:spPr>
          <a:xfrm>
            <a:off x="3200400" y="2895600"/>
            <a:ext cx="1143000" cy="0"/>
          </a:xfrm>
          <a:prstGeom prst="straightConnector1">
            <a:avLst/>
          </a:prstGeom>
          <a:noFill/>
          <a:ln cap="flat" cmpd="sng" w="9525">
            <a:solidFill>
              <a:schemeClr val="dk1"/>
            </a:solidFill>
            <a:prstDash val="solid"/>
            <a:miter lim="800000"/>
            <a:headEnd len="med" w="med" type="none"/>
            <a:tailEnd len="med" w="med" type="none"/>
          </a:ln>
        </p:spPr>
      </p:cxnSp>
      <p:cxnSp>
        <p:nvCxnSpPr>
          <p:cNvPr id="316" name="Google Shape;316;p15"/>
          <p:cNvCxnSpPr/>
          <p:nvPr/>
        </p:nvCxnSpPr>
        <p:spPr>
          <a:xfrm>
            <a:off x="3200400" y="1219200"/>
            <a:ext cx="1143000" cy="0"/>
          </a:xfrm>
          <a:prstGeom prst="straightConnector1">
            <a:avLst/>
          </a:prstGeom>
          <a:noFill/>
          <a:ln cap="flat" cmpd="sng" w="9525">
            <a:solidFill>
              <a:schemeClr val="dk1"/>
            </a:solidFill>
            <a:prstDash val="solid"/>
            <a:miter lim="800000"/>
            <a:headEnd len="med" w="med" type="none"/>
            <a:tailEnd len="med" w="med" type="none"/>
          </a:ln>
        </p:spPr>
      </p:cxnSp>
      <p:cxnSp>
        <p:nvCxnSpPr>
          <p:cNvPr id="317" name="Google Shape;317;p15"/>
          <p:cNvCxnSpPr/>
          <p:nvPr/>
        </p:nvCxnSpPr>
        <p:spPr>
          <a:xfrm>
            <a:off x="2514600" y="1066800"/>
            <a:ext cx="609600" cy="0"/>
          </a:xfrm>
          <a:prstGeom prst="straightConnector1">
            <a:avLst/>
          </a:prstGeom>
          <a:noFill/>
          <a:ln cap="flat" cmpd="sng" w="9525">
            <a:solidFill>
              <a:schemeClr val="dk1"/>
            </a:solidFill>
            <a:prstDash val="solid"/>
            <a:miter lim="800000"/>
            <a:headEnd len="med" w="med" type="none"/>
            <a:tailEnd len="med" w="med" type="triangle"/>
          </a:ln>
        </p:spPr>
      </p:cxnSp>
      <p:sp>
        <p:nvSpPr>
          <p:cNvPr id="318" name="Google Shape;318;p15"/>
          <p:cNvSpPr txBox="1"/>
          <p:nvPr/>
        </p:nvSpPr>
        <p:spPr>
          <a:xfrm>
            <a:off x="152400" y="1905000"/>
            <a:ext cx="1371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Code Byte</a:t>
            </a:r>
            <a:endParaRPr/>
          </a:p>
        </p:txBody>
      </p:sp>
      <p:sp>
        <p:nvSpPr>
          <p:cNvPr id="319" name="Google Shape;319;p15"/>
          <p:cNvSpPr txBox="1"/>
          <p:nvPr/>
        </p:nvSpPr>
        <p:spPr>
          <a:xfrm>
            <a:off x="3200400" y="1981200"/>
            <a:ext cx="1143000" cy="2286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MOV AL, BL</a:t>
            </a:r>
            <a:endParaRPr/>
          </a:p>
        </p:txBody>
      </p:sp>
      <p:sp>
        <p:nvSpPr>
          <p:cNvPr id="320" name="Google Shape;320;p15"/>
          <p:cNvSpPr txBox="1"/>
          <p:nvPr/>
        </p:nvSpPr>
        <p:spPr>
          <a:xfrm>
            <a:off x="1089025" y="1719262"/>
            <a:ext cx="247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
        <p:nvSpPr>
          <p:cNvPr id="321" name="Google Shape;321;p15"/>
          <p:cNvSpPr txBox="1"/>
          <p:nvPr/>
        </p:nvSpPr>
        <p:spPr>
          <a:xfrm>
            <a:off x="1524000" y="19192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38AB4H</a:t>
            </a:r>
            <a:endParaRPr/>
          </a:p>
        </p:txBody>
      </p:sp>
      <p:cxnSp>
        <p:nvCxnSpPr>
          <p:cNvPr id="322" name="Google Shape;322;p15"/>
          <p:cNvCxnSpPr/>
          <p:nvPr/>
        </p:nvCxnSpPr>
        <p:spPr>
          <a:xfrm>
            <a:off x="2514600" y="2057400"/>
            <a:ext cx="609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23" name="Google Shape;323;p15"/>
          <p:cNvCxnSpPr/>
          <p:nvPr/>
        </p:nvCxnSpPr>
        <p:spPr>
          <a:xfrm>
            <a:off x="2819400" y="1143000"/>
            <a:ext cx="0" cy="838200"/>
          </a:xfrm>
          <a:prstGeom prst="straightConnector1">
            <a:avLst/>
          </a:prstGeom>
          <a:noFill/>
          <a:ln cap="flat" cmpd="sng" w="9525">
            <a:solidFill>
              <a:schemeClr val="dk1"/>
            </a:solidFill>
            <a:prstDash val="solid"/>
            <a:miter lim="800000"/>
            <a:headEnd len="med" w="med" type="triangle"/>
            <a:tailEnd len="med" w="med" type="triangle"/>
          </a:ln>
        </p:spPr>
      </p:cxnSp>
      <p:sp>
        <p:nvSpPr>
          <p:cNvPr id="324" name="Google Shape;324;p15"/>
          <p:cNvSpPr txBox="1"/>
          <p:nvPr/>
        </p:nvSpPr>
        <p:spPr>
          <a:xfrm>
            <a:off x="1371600" y="1371600"/>
            <a:ext cx="1371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IP = 4214H</a:t>
            </a:r>
            <a:endParaRPr/>
          </a:p>
        </p:txBody>
      </p:sp>
      <p:sp>
        <p:nvSpPr>
          <p:cNvPr id="325" name="Google Shape;325;p15"/>
          <p:cNvSpPr txBox="1"/>
          <p:nvPr/>
        </p:nvSpPr>
        <p:spPr>
          <a:xfrm>
            <a:off x="3219450" y="4629150"/>
            <a:ext cx="381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p:txBody>
      </p:sp>
      <p:cxnSp>
        <p:nvCxnSpPr>
          <p:cNvPr id="326" name="Google Shape;326;p15"/>
          <p:cNvCxnSpPr/>
          <p:nvPr/>
        </p:nvCxnSpPr>
        <p:spPr>
          <a:xfrm>
            <a:off x="2971800" y="5029200"/>
            <a:ext cx="1600200" cy="0"/>
          </a:xfrm>
          <a:prstGeom prst="straightConnector1">
            <a:avLst/>
          </a:prstGeom>
          <a:noFill/>
          <a:ln cap="flat" cmpd="sng" w="9525">
            <a:solidFill>
              <a:schemeClr val="dk1"/>
            </a:solidFill>
            <a:prstDash val="solid"/>
            <a:miter lim="800000"/>
            <a:headEnd len="med" w="med" type="none"/>
            <a:tailEnd len="med" w="med" type="none"/>
          </a:ln>
        </p:spPr>
      </p:cxnSp>
      <p:cxnSp>
        <p:nvCxnSpPr>
          <p:cNvPr id="327" name="Google Shape;327;p15"/>
          <p:cNvCxnSpPr/>
          <p:nvPr/>
        </p:nvCxnSpPr>
        <p:spPr>
          <a:xfrm>
            <a:off x="2971800" y="5486400"/>
            <a:ext cx="1600200" cy="0"/>
          </a:xfrm>
          <a:prstGeom prst="straightConnector1">
            <a:avLst/>
          </a:prstGeom>
          <a:noFill/>
          <a:ln cap="flat" cmpd="sng" w="9525">
            <a:solidFill>
              <a:schemeClr val="dk1"/>
            </a:solidFill>
            <a:prstDash val="solid"/>
            <a:miter lim="800000"/>
            <a:headEnd len="med" w="med" type="none"/>
            <a:tailEnd len="med" w="med" type="none"/>
          </a:ln>
        </p:spPr>
      </p:cxnSp>
      <p:sp>
        <p:nvSpPr>
          <p:cNvPr id="328" name="Google Shape;328;p15"/>
          <p:cNvSpPr txBox="1"/>
          <p:nvPr/>
        </p:nvSpPr>
        <p:spPr>
          <a:xfrm>
            <a:off x="3908425" y="4114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6"/>
          <p:cNvSpPr txBox="1"/>
          <p:nvPr>
            <p:ph type="title"/>
          </p:nvPr>
        </p:nvSpPr>
        <p:spPr>
          <a:xfrm>
            <a:off x="457200" y="274637"/>
            <a:ext cx="8229600" cy="1143000"/>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Stack Segment (SS) Register </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 Stack Pointer (SP) Register</a:t>
            </a:r>
            <a:endParaRPr/>
          </a:p>
        </p:txBody>
      </p:sp>
      <p:sp>
        <p:nvSpPr>
          <p:cNvPr id="334" name="Google Shape;334;p16"/>
          <p:cNvSpPr txBox="1"/>
          <p:nvPr>
            <p:ph idx="1" type="body"/>
          </p:nvPr>
        </p:nvSpPr>
        <p:spPr>
          <a:xfrm>
            <a:off x="457200" y="1600200"/>
            <a:ext cx="8229600" cy="4525962"/>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Noto Sans Symbols"/>
              <a:buChar char="⮚"/>
            </a:pPr>
            <a:r>
              <a:rPr b="1" i="0" lang="en-US" sz="3200" u="none">
                <a:solidFill>
                  <a:schemeClr val="dk1"/>
                </a:solidFill>
                <a:latin typeface="Arial"/>
                <a:ea typeface="Arial"/>
                <a:cs typeface="Arial"/>
                <a:sym typeface="Arial"/>
              </a:rPr>
              <a:t>Upper 16-bits of the starting address of stack segment is stored in SS register</a:t>
            </a:r>
            <a:endParaRPr/>
          </a:p>
          <a:p>
            <a:pPr indent="-342900" lvl="0" marL="342900" rtl="0" algn="l">
              <a:lnSpc>
                <a:spcPct val="100000"/>
              </a:lnSpc>
              <a:spcBef>
                <a:spcPts val="640"/>
              </a:spcBef>
              <a:spcAft>
                <a:spcPts val="0"/>
              </a:spcAft>
              <a:buClr>
                <a:schemeClr val="dk1"/>
              </a:buClr>
              <a:buSzPts val="3200"/>
              <a:buFont typeface="Noto Sans Symbols"/>
              <a:buChar char="⮚"/>
            </a:pPr>
            <a:r>
              <a:rPr b="1" i="0" lang="en-US" sz="3200" u="none">
                <a:solidFill>
                  <a:schemeClr val="dk1"/>
                </a:solidFill>
                <a:latin typeface="Arial"/>
                <a:ea typeface="Arial"/>
                <a:cs typeface="Arial"/>
                <a:sym typeface="Arial"/>
              </a:rPr>
              <a:t>It is located in BIU</a:t>
            </a:r>
            <a:endParaRPr/>
          </a:p>
          <a:p>
            <a:pPr indent="-342900" lvl="0" marL="342900" rtl="0" algn="l">
              <a:lnSpc>
                <a:spcPct val="100000"/>
              </a:lnSpc>
              <a:spcBef>
                <a:spcPts val="640"/>
              </a:spcBef>
              <a:spcAft>
                <a:spcPts val="0"/>
              </a:spcAft>
              <a:buClr>
                <a:schemeClr val="dk1"/>
              </a:buClr>
              <a:buSzPts val="3200"/>
              <a:buFont typeface="Noto Sans Symbols"/>
              <a:buChar char="⮚"/>
            </a:pPr>
            <a:r>
              <a:rPr b="1" i="0" lang="en-US" sz="3200" u="none">
                <a:solidFill>
                  <a:schemeClr val="dk1"/>
                </a:solidFill>
                <a:latin typeface="Arial"/>
                <a:ea typeface="Arial"/>
                <a:cs typeface="Arial"/>
                <a:sym typeface="Arial"/>
              </a:rPr>
              <a:t>SP register holds a 16-bit offset from the start of stack segment to the top of the stack</a:t>
            </a:r>
            <a:endParaRPr/>
          </a:p>
          <a:p>
            <a:pPr indent="-342900" lvl="0" marL="342900" rtl="0" algn="l">
              <a:lnSpc>
                <a:spcPct val="100000"/>
              </a:lnSpc>
              <a:spcBef>
                <a:spcPts val="640"/>
              </a:spcBef>
              <a:spcAft>
                <a:spcPts val="0"/>
              </a:spcAft>
              <a:buClr>
                <a:schemeClr val="dk1"/>
              </a:buClr>
              <a:buSzPts val="3200"/>
              <a:buFont typeface="Noto Sans Symbols"/>
              <a:buChar char="⮚"/>
            </a:pPr>
            <a:r>
              <a:rPr b="1" i="0" lang="en-US" sz="3200" u="none">
                <a:solidFill>
                  <a:schemeClr val="dk1"/>
                </a:solidFill>
                <a:latin typeface="Arial"/>
                <a:ea typeface="Arial"/>
                <a:cs typeface="Arial"/>
                <a:sym typeface="Arial"/>
              </a:rPr>
              <a:t>It is located in EU</a:t>
            </a:r>
            <a:endParaRPr/>
          </a:p>
          <a:p>
            <a:pPr indent="-139700" lvl="0" marL="342900" rtl="0" algn="l">
              <a:spcBef>
                <a:spcPts val="640"/>
              </a:spcBef>
              <a:spcAft>
                <a:spcPts val="0"/>
              </a:spcAft>
              <a:buClr>
                <a:schemeClr val="dk1"/>
              </a:buClr>
              <a:buSzPts val="3200"/>
              <a:buNone/>
            </a:pPr>
            <a:r>
              <a:t/>
            </a:r>
            <a:endParaRPr b="1" i="0" sz="32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type="title"/>
          </p:nvPr>
        </p:nvSpPr>
        <p:spPr>
          <a:xfrm>
            <a:off x="457200" y="274637"/>
            <a:ext cx="8229600" cy="1143000"/>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Other Pointer &amp; Index Registers</a:t>
            </a:r>
            <a:endParaRPr/>
          </a:p>
        </p:txBody>
      </p:sp>
      <p:sp>
        <p:nvSpPr>
          <p:cNvPr id="340" name="Google Shape;340;p17"/>
          <p:cNvSpPr txBox="1"/>
          <p:nvPr>
            <p:ph idx="1" type="body"/>
          </p:nvPr>
        </p:nvSpPr>
        <p:spPr>
          <a:xfrm>
            <a:off x="457200" y="1905000"/>
            <a:ext cx="8229600" cy="32004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Base Pointer (BP) register</a:t>
            </a:r>
            <a:endParaRPr/>
          </a:p>
          <a:p>
            <a:pPr indent="-342900" lvl="0" marL="342900" rtl="0" algn="l">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Source Index (SI) register</a:t>
            </a:r>
            <a:endParaRPr/>
          </a:p>
          <a:p>
            <a:pPr indent="-342900" lvl="0" marL="342900" rtl="0" algn="l">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Destination Index (DI) register</a:t>
            </a:r>
            <a:endParaRPr/>
          </a:p>
          <a:p>
            <a:pPr indent="-342900" lvl="0" marL="342900" rtl="0" algn="l">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Can be used for temporary storage of data</a:t>
            </a:r>
            <a:endParaRPr/>
          </a:p>
          <a:p>
            <a:pPr indent="-342900" lvl="0" marL="342900" rtl="0" algn="l">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Main use is to hold a 16-bit offset of a data word in one of the segments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457200" y="274637"/>
            <a:ext cx="8229600" cy="1143000"/>
          </a:xfrm>
          <a:prstGeom prst="rect">
            <a:avLst/>
          </a:prstGeom>
          <a:solidFill>
            <a:srgbClr val="993366"/>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FF00"/>
              </a:solidFill>
              <a:latin typeface="Arial"/>
              <a:ea typeface="Arial"/>
              <a:cs typeface="Arial"/>
              <a:sym typeface="Arial"/>
            </a:endParaRPr>
          </a:p>
        </p:txBody>
      </p:sp>
      <p:pic>
        <p:nvPicPr>
          <p:cNvPr id="346" name="Google Shape;346;p18"/>
          <p:cNvPicPr preferRelativeResize="0"/>
          <p:nvPr/>
        </p:nvPicPr>
        <p:blipFill rotWithShape="1">
          <a:blip r:embed="rId3">
            <a:alphaModFix/>
          </a:blip>
          <a:srcRect b="0" l="0" r="0" t="0"/>
          <a:stretch/>
        </p:blipFill>
        <p:spPr>
          <a:xfrm>
            <a:off x="438150" y="495300"/>
            <a:ext cx="8267700" cy="586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9"/>
          <p:cNvSpPr txBox="1"/>
          <p:nvPr>
            <p:ph type="title"/>
          </p:nvPr>
        </p:nvSpPr>
        <p:spPr>
          <a:xfrm>
            <a:off x="685800" y="228600"/>
            <a:ext cx="7772400" cy="609600"/>
          </a:xfrm>
          <a:prstGeom prst="rect">
            <a:avLst/>
          </a:prstGeom>
          <a:solidFill>
            <a:srgbClr val="993366"/>
          </a:solid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70C0"/>
              </a:buClr>
              <a:buSzPts val="4400"/>
              <a:buFont typeface="Arial"/>
              <a:buNone/>
            </a:pPr>
            <a:r>
              <a:rPr b="0" i="0" lang="en-US" sz="4400" u="none">
                <a:solidFill>
                  <a:srgbClr val="0070C0"/>
                </a:solidFill>
                <a:latin typeface="Arial"/>
                <a:ea typeface="Arial"/>
                <a:cs typeface="Arial"/>
                <a:sym typeface="Arial"/>
              </a:rPr>
              <a:t>Your turn . . .</a:t>
            </a:r>
            <a:endParaRPr/>
          </a:p>
        </p:txBody>
      </p:sp>
      <p:sp>
        <p:nvSpPr>
          <p:cNvPr id="352" name="Google Shape;352;p19"/>
          <p:cNvSpPr txBox="1"/>
          <p:nvPr/>
        </p:nvSpPr>
        <p:spPr>
          <a:xfrm>
            <a:off x="838200" y="1371600"/>
            <a:ext cx="7543800" cy="923925"/>
          </a:xfrm>
          <a:prstGeom prst="rect">
            <a:avLst/>
          </a:prstGeom>
          <a:noFill/>
          <a:ln cap="flat" cmpd="sng" w="9525">
            <a:solidFill>
              <a:schemeClr val="dk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What physical address corresponds to the segment/offset address 028F:0030?</a:t>
            </a:r>
            <a:endParaRPr/>
          </a:p>
        </p:txBody>
      </p:sp>
      <p:sp>
        <p:nvSpPr>
          <p:cNvPr id="353" name="Google Shape;353;p19"/>
          <p:cNvSpPr txBox="1"/>
          <p:nvPr/>
        </p:nvSpPr>
        <p:spPr>
          <a:xfrm>
            <a:off x="2819400" y="2743200"/>
            <a:ext cx="3657600" cy="603250"/>
          </a:xfrm>
          <a:prstGeom prst="rect">
            <a:avLst/>
          </a:prstGeom>
          <a:noFill/>
          <a:ln cap="flat" cmpd="sng" w="9525">
            <a:solidFill>
              <a:schemeClr val="dk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028F0 + 0030 = </a:t>
            </a:r>
            <a:r>
              <a:rPr b="0" i="0" lang="en-US" sz="2100" u="none">
                <a:solidFill>
                  <a:schemeClr val="dk2"/>
                </a:solidFill>
                <a:latin typeface="Arial"/>
                <a:ea typeface="Arial"/>
                <a:cs typeface="Arial"/>
                <a:sym typeface="Arial"/>
              </a:rPr>
              <a:t>02920</a:t>
            </a:r>
            <a:endParaRPr/>
          </a:p>
        </p:txBody>
      </p:sp>
      <p:sp>
        <p:nvSpPr>
          <p:cNvPr id="354" name="Google Shape;354;p19"/>
          <p:cNvSpPr txBox="1"/>
          <p:nvPr/>
        </p:nvSpPr>
        <p:spPr>
          <a:xfrm>
            <a:off x="838200" y="4114800"/>
            <a:ext cx="6705600" cy="593725"/>
          </a:xfrm>
          <a:prstGeom prst="rect">
            <a:avLst/>
          </a:prstGeom>
          <a:no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dk2"/>
              </a:buClr>
              <a:buSzPts val="2100"/>
              <a:buFont typeface="Arial"/>
              <a:buNone/>
            </a:pPr>
            <a:r>
              <a:rPr b="0" i="0" lang="en-US" sz="2100" u="none">
                <a:solidFill>
                  <a:schemeClr val="dk2"/>
                </a:solidFill>
                <a:latin typeface="Arial"/>
                <a:ea typeface="Arial"/>
                <a:cs typeface="Arial"/>
                <a:sym typeface="Arial"/>
              </a:rPr>
              <a:t>Always use hexadecimal notation for addresses.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18" name="Google Shape;118;p2"/>
          <p:cNvSpPr txBox="1"/>
          <p:nvPr>
            <p:ph type="title"/>
          </p:nvPr>
        </p:nvSpPr>
        <p:spPr>
          <a:xfrm>
            <a:off x="128587" y="100012"/>
            <a:ext cx="8786812" cy="685800"/>
          </a:xfrm>
          <a:prstGeom prst="rect">
            <a:avLst/>
          </a:prstGeom>
          <a:solidFill>
            <a:srgbClr val="0070C0"/>
          </a:solidFill>
          <a:ln>
            <a:noFill/>
          </a:ln>
          <a:effectLst>
            <a:outerShdw blurRad="63500" dir="2700000" dist="35921">
              <a:schemeClr val="lt2"/>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BUS INTERFACE UNIT (BIU)</a:t>
            </a:r>
            <a:endParaRPr/>
          </a:p>
        </p:txBody>
      </p:sp>
      <p:sp>
        <p:nvSpPr>
          <p:cNvPr id="119" name="Google Shape;119;p2"/>
          <p:cNvSpPr txBox="1"/>
          <p:nvPr>
            <p:ph idx="1" type="body"/>
          </p:nvPr>
        </p:nvSpPr>
        <p:spPr>
          <a:xfrm>
            <a:off x="228600" y="914400"/>
            <a:ext cx="8610600" cy="21336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None/>
            </a:pPr>
            <a:r>
              <a:rPr b="0" i="0" lang="en-US" sz="2400" u="none">
                <a:solidFill>
                  <a:schemeClr val="dk1"/>
                </a:solidFill>
                <a:latin typeface="Arial"/>
                <a:ea typeface="Arial"/>
                <a:cs typeface="Arial"/>
                <a:sym typeface="Arial"/>
              </a:rPr>
              <a:t>Contains</a:t>
            </a:r>
            <a:endParaRPr/>
          </a:p>
          <a:p>
            <a:pPr indent="-342900" lvl="0" marL="342900" rtl="0" algn="l">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6-byte Instruction Queue (Q)</a:t>
            </a:r>
            <a:endParaRPr/>
          </a:p>
          <a:p>
            <a:pPr indent="-342900" lvl="0" marL="342900" rtl="0" algn="l">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 Segment Registers (CS, DS, ES, SS).</a:t>
            </a:r>
            <a:endParaRPr/>
          </a:p>
          <a:p>
            <a:pPr indent="-342900" lvl="0" marL="342900" rtl="0" algn="l">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 Instruction Pointer (IP).</a:t>
            </a:r>
            <a:endParaRPr/>
          </a:p>
          <a:p>
            <a:pPr indent="-342900" lvl="0" marL="342900" rtl="0" algn="l">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 Address Summing block (Σ)</a:t>
            </a:r>
            <a:endParaRPr/>
          </a:p>
        </p:txBody>
      </p:sp>
      <p:pic>
        <p:nvPicPr>
          <p:cNvPr descr="archpng1" id="120" name="Google Shape;120;p2"/>
          <p:cNvPicPr preferRelativeResize="0"/>
          <p:nvPr/>
        </p:nvPicPr>
        <p:blipFill rotWithShape="1">
          <a:blip r:embed="rId3">
            <a:alphaModFix/>
          </a:blip>
          <a:srcRect b="0" l="0" r="0" t="0"/>
          <a:stretch/>
        </p:blipFill>
        <p:spPr>
          <a:xfrm>
            <a:off x="304800" y="3124200"/>
            <a:ext cx="8610600" cy="350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txBox="1"/>
          <p:nvPr>
            <p:ph type="title"/>
          </p:nvPr>
        </p:nvSpPr>
        <p:spPr>
          <a:xfrm>
            <a:off x="685800" y="228600"/>
            <a:ext cx="7772400" cy="609600"/>
          </a:xfrm>
          <a:prstGeom prst="rect">
            <a:avLst/>
          </a:prstGeom>
          <a:solidFill>
            <a:srgbClr val="993366"/>
          </a:solid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70C0"/>
              </a:buClr>
              <a:buSzPts val="4400"/>
              <a:buFont typeface="Arial"/>
              <a:buNone/>
            </a:pPr>
            <a:r>
              <a:rPr b="0" i="0" lang="en-US" sz="4400" u="none">
                <a:solidFill>
                  <a:srgbClr val="0070C0"/>
                </a:solidFill>
                <a:latin typeface="Arial"/>
                <a:ea typeface="Arial"/>
                <a:cs typeface="Arial"/>
                <a:sym typeface="Arial"/>
              </a:rPr>
              <a:t>Your turn . . .</a:t>
            </a:r>
            <a:endParaRPr/>
          </a:p>
        </p:txBody>
      </p:sp>
      <p:sp>
        <p:nvSpPr>
          <p:cNvPr id="360" name="Google Shape;360;p20"/>
          <p:cNvSpPr txBox="1"/>
          <p:nvPr/>
        </p:nvSpPr>
        <p:spPr>
          <a:xfrm>
            <a:off x="838200" y="1371600"/>
            <a:ext cx="7543800" cy="923925"/>
          </a:xfrm>
          <a:prstGeom prst="rect">
            <a:avLst/>
          </a:prstGeom>
          <a:noFill/>
          <a:ln cap="flat" cmpd="sng" w="9525">
            <a:solidFill>
              <a:schemeClr val="dk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What segment addresses correspond to the physical address 28F30h?</a:t>
            </a:r>
            <a:endParaRPr/>
          </a:p>
        </p:txBody>
      </p:sp>
      <p:sp>
        <p:nvSpPr>
          <p:cNvPr id="361" name="Google Shape;361;p20"/>
          <p:cNvSpPr txBox="1"/>
          <p:nvPr/>
        </p:nvSpPr>
        <p:spPr>
          <a:xfrm>
            <a:off x="838200" y="2895600"/>
            <a:ext cx="7543800" cy="1404937"/>
          </a:xfrm>
          <a:prstGeom prst="rect">
            <a:avLst/>
          </a:prstGeom>
          <a:noFill/>
          <a:ln cap="flat" cmpd="sng" w="9525">
            <a:solidFill>
              <a:schemeClr val="dk2"/>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dk2"/>
              </a:buClr>
              <a:buSzPts val="2100"/>
              <a:buFont typeface="Arial"/>
              <a:buNone/>
            </a:pPr>
            <a:r>
              <a:rPr b="0" i="0" lang="en-US" sz="2100" u="none">
                <a:solidFill>
                  <a:schemeClr val="dk2"/>
                </a:solidFill>
                <a:latin typeface="Arial"/>
                <a:ea typeface="Arial"/>
                <a:cs typeface="Arial"/>
                <a:sym typeface="Arial"/>
              </a:rPr>
              <a:t>Many different segment-offset addresses can produce the linear address 28F30h. For example:</a:t>
            </a:r>
            <a:endParaRPr/>
          </a:p>
          <a:p>
            <a:pPr indent="0" lvl="0" marL="0" marR="0" rtl="0" algn="l">
              <a:lnSpc>
                <a:spcPct val="100000"/>
              </a:lnSpc>
              <a:spcBef>
                <a:spcPts val="1050"/>
              </a:spcBef>
              <a:spcAft>
                <a:spcPts val="0"/>
              </a:spcAft>
              <a:buClr>
                <a:schemeClr val="dk2"/>
              </a:buClr>
              <a:buSzPts val="2100"/>
              <a:buFont typeface="Arial"/>
              <a:buNone/>
            </a:pPr>
            <a:r>
              <a:rPr b="0" i="0" lang="en-US" sz="2100" u="none">
                <a:solidFill>
                  <a:schemeClr val="dk2"/>
                </a:solidFill>
                <a:latin typeface="Arial"/>
                <a:ea typeface="Arial"/>
                <a:cs typeface="Arial"/>
                <a:sym typeface="Arial"/>
              </a:rPr>
              <a:t>	28F0:0030, 28F3:0000, 28B0:0430, .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1"/>
          <p:cNvSpPr txBox="1"/>
          <p:nvPr/>
        </p:nvSpPr>
        <p:spPr>
          <a:xfrm>
            <a:off x="1106487" y="177800"/>
            <a:ext cx="1685925" cy="295275"/>
          </a:xfrm>
          <a:prstGeom prst="rect">
            <a:avLst/>
          </a:prstGeom>
          <a:noFill/>
          <a:ln>
            <a:noFill/>
          </a:ln>
        </p:spPr>
        <p:txBody>
          <a:bodyPr anchorCtr="0" anchor="t" bIns="25400" lIns="63500" spcFirstLastPara="1" rIns="63500" wrap="square" tIns="25400">
            <a:spAutoFit/>
          </a:bodyPr>
          <a:lstStyle/>
          <a:p>
            <a:pPr indent="0" lvl="0" marL="0" marR="0" rtl="0" algn="ctr">
              <a:lnSpc>
                <a:spcPct val="100000"/>
              </a:lnSpc>
              <a:spcBef>
                <a:spcPts val="0"/>
              </a:spcBef>
              <a:spcAft>
                <a:spcPts val="0"/>
              </a:spcAft>
              <a:buClr>
                <a:schemeClr val="dk2"/>
              </a:buClr>
              <a:buSzPts val="1600"/>
              <a:buFont typeface="Times New Roman"/>
              <a:buNone/>
            </a:pPr>
            <a:r>
              <a:rPr b="0" i="0" lang="en-US" sz="1600" u="none">
                <a:solidFill>
                  <a:schemeClr val="dk2"/>
                </a:solidFill>
                <a:latin typeface="Times New Roman"/>
                <a:ea typeface="Times New Roman"/>
                <a:cs typeface="Times New Roman"/>
                <a:sym typeface="Times New Roman"/>
              </a:rPr>
              <a:t>The Code Segment</a:t>
            </a:r>
            <a:endParaRPr/>
          </a:p>
        </p:txBody>
      </p:sp>
      <p:sp>
        <p:nvSpPr>
          <p:cNvPr id="367" name="Google Shape;367;p21"/>
          <p:cNvSpPr txBox="1"/>
          <p:nvPr/>
        </p:nvSpPr>
        <p:spPr>
          <a:xfrm>
            <a:off x="5035550" y="539750"/>
            <a:ext cx="1587500" cy="35687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8" name="Google Shape;368;p21"/>
          <p:cNvSpPr txBox="1"/>
          <p:nvPr/>
        </p:nvSpPr>
        <p:spPr>
          <a:xfrm>
            <a:off x="1225550" y="1149350"/>
            <a:ext cx="10541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9" name="Google Shape;369;p21"/>
          <p:cNvSpPr txBox="1"/>
          <p:nvPr/>
        </p:nvSpPr>
        <p:spPr>
          <a:xfrm>
            <a:off x="2673350" y="1835150"/>
            <a:ext cx="9017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70" name="Google Shape;370;p21"/>
          <p:cNvCxnSpPr/>
          <p:nvPr/>
        </p:nvCxnSpPr>
        <p:spPr>
          <a:xfrm>
            <a:off x="2363787" y="1295400"/>
            <a:ext cx="2741612" cy="0"/>
          </a:xfrm>
          <a:prstGeom prst="straightConnector1">
            <a:avLst/>
          </a:prstGeom>
          <a:noFill/>
          <a:ln cap="flat" cmpd="sng" w="12700">
            <a:solidFill>
              <a:schemeClr val="dk1"/>
            </a:solidFill>
            <a:prstDash val="solid"/>
            <a:miter lim="800000"/>
            <a:headEnd len="med" w="med" type="none"/>
            <a:tailEnd len="med" w="med" type="stealth"/>
          </a:ln>
        </p:spPr>
      </p:cxnSp>
      <p:cxnSp>
        <p:nvCxnSpPr>
          <p:cNvPr id="371" name="Google Shape;371;p21"/>
          <p:cNvCxnSpPr/>
          <p:nvPr/>
        </p:nvCxnSpPr>
        <p:spPr>
          <a:xfrm>
            <a:off x="3124200" y="1296987"/>
            <a:ext cx="0" cy="531812"/>
          </a:xfrm>
          <a:prstGeom prst="straightConnector1">
            <a:avLst/>
          </a:prstGeom>
          <a:noFill/>
          <a:ln cap="flat" cmpd="sng" w="12700">
            <a:solidFill>
              <a:schemeClr val="dk1"/>
            </a:solidFill>
            <a:prstDash val="solid"/>
            <a:miter lim="800000"/>
            <a:headEnd len="med" w="med" type="none"/>
            <a:tailEnd len="med" w="med" type="stealth"/>
          </a:ln>
        </p:spPr>
      </p:cxnSp>
      <p:cxnSp>
        <p:nvCxnSpPr>
          <p:cNvPr id="372" name="Google Shape;372;p21"/>
          <p:cNvCxnSpPr/>
          <p:nvPr/>
        </p:nvCxnSpPr>
        <p:spPr>
          <a:xfrm>
            <a:off x="3582987" y="1981200"/>
            <a:ext cx="1446212" cy="0"/>
          </a:xfrm>
          <a:prstGeom prst="straightConnector1">
            <a:avLst/>
          </a:prstGeom>
          <a:noFill/>
          <a:ln cap="flat" cmpd="sng" w="12700">
            <a:solidFill>
              <a:schemeClr val="dk1"/>
            </a:solidFill>
            <a:prstDash val="solid"/>
            <a:miter lim="800000"/>
            <a:headEnd len="med" w="med" type="none"/>
            <a:tailEnd len="med" w="med" type="stealth"/>
          </a:ln>
        </p:spPr>
      </p:cxnSp>
      <p:sp>
        <p:nvSpPr>
          <p:cNvPr id="373" name="Google Shape;373;p21"/>
          <p:cNvSpPr txBox="1"/>
          <p:nvPr/>
        </p:nvSpPr>
        <p:spPr>
          <a:xfrm>
            <a:off x="5035550" y="1301750"/>
            <a:ext cx="1587500" cy="635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4" name="Google Shape;374;p21"/>
          <p:cNvSpPr txBox="1"/>
          <p:nvPr/>
        </p:nvSpPr>
        <p:spPr>
          <a:xfrm>
            <a:off x="5035550" y="1987550"/>
            <a:ext cx="1587500" cy="635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5" name="Google Shape;375;p21"/>
          <p:cNvSpPr txBox="1"/>
          <p:nvPr/>
        </p:nvSpPr>
        <p:spPr>
          <a:xfrm>
            <a:off x="5241925" y="2663825"/>
            <a:ext cx="10604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Memory</a:t>
            </a:r>
            <a:endParaRPr/>
          </a:p>
        </p:txBody>
      </p:sp>
      <p:sp>
        <p:nvSpPr>
          <p:cNvPr id="376" name="Google Shape;376;p21"/>
          <p:cNvSpPr txBox="1"/>
          <p:nvPr/>
        </p:nvSpPr>
        <p:spPr>
          <a:xfrm>
            <a:off x="365125" y="3044825"/>
            <a:ext cx="2139950" cy="157797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Segment Register</a:t>
            </a:r>
            <a:endParaRPr/>
          </a:p>
          <a:p>
            <a:pPr indent="0" lvl="0" marL="0" marR="0" rtl="0" algn="l">
              <a:lnSpc>
                <a:spcPct val="9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Offset</a:t>
            </a:r>
            <a:endParaRPr/>
          </a:p>
          <a:p>
            <a:pPr indent="0" lvl="0" marL="0" marR="0" rtl="0" algn="l">
              <a:lnSpc>
                <a:spcPct val="9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Physical or</a:t>
            </a:r>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Absolute Address</a:t>
            </a:r>
            <a:endParaRPr/>
          </a:p>
        </p:txBody>
      </p:sp>
      <p:sp>
        <p:nvSpPr>
          <p:cNvPr id="377" name="Google Shape;377;p21"/>
          <p:cNvSpPr txBox="1"/>
          <p:nvPr/>
        </p:nvSpPr>
        <p:spPr>
          <a:xfrm>
            <a:off x="2901950" y="2901950"/>
            <a:ext cx="8255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 name="Google Shape;378;p21"/>
          <p:cNvSpPr txBox="1"/>
          <p:nvPr/>
        </p:nvSpPr>
        <p:spPr>
          <a:xfrm>
            <a:off x="3816350" y="2901950"/>
            <a:ext cx="2159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t>
            </a:r>
            <a:endParaRPr/>
          </a:p>
        </p:txBody>
      </p:sp>
      <p:sp>
        <p:nvSpPr>
          <p:cNvPr id="379" name="Google Shape;379;p21"/>
          <p:cNvSpPr txBox="1"/>
          <p:nvPr/>
        </p:nvSpPr>
        <p:spPr>
          <a:xfrm>
            <a:off x="3130550" y="3511550"/>
            <a:ext cx="9017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0" name="Google Shape;380;p21"/>
          <p:cNvCxnSpPr/>
          <p:nvPr/>
        </p:nvCxnSpPr>
        <p:spPr>
          <a:xfrm>
            <a:off x="2668587" y="3962400"/>
            <a:ext cx="1598612" cy="0"/>
          </a:xfrm>
          <a:prstGeom prst="straightConnector1">
            <a:avLst/>
          </a:prstGeom>
          <a:noFill/>
          <a:ln cap="flat" cmpd="sng" w="12700">
            <a:solidFill>
              <a:schemeClr val="dk1"/>
            </a:solidFill>
            <a:prstDash val="solid"/>
            <a:miter lim="800000"/>
            <a:headEnd len="med" w="med" type="none"/>
            <a:tailEnd len="med" w="med" type="none"/>
          </a:ln>
        </p:spPr>
      </p:cxnSp>
      <p:sp>
        <p:nvSpPr>
          <p:cNvPr id="381" name="Google Shape;381;p21"/>
          <p:cNvSpPr txBox="1"/>
          <p:nvPr/>
        </p:nvSpPr>
        <p:spPr>
          <a:xfrm>
            <a:off x="2901950" y="4044950"/>
            <a:ext cx="11303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21"/>
          <p:cNvSpPr txBox="1"/>
          <p:nvPr/>
        </p:nvSpPr>
        <p:spPr>
          <a:xfrm>
            <a:off x="2803525" y="3502025"/>
            <a:ext cx="31750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cxnSp>
        <p:nvCxnSpPr>
          <p:cNvPr id="383" name="Google Shape;383;p21"/>
          <p:cNvCxnSpPr/>
          <p:nvPr/>
        </p:nvCxnSpPr>
        <p:spPr>
          <a:xfrm>
            <a:off x="2287587" y="1295400"/>
            <a:ext cx="74612" cy="0"/>
          </a:xfrm>
          <a:prstGeom prst="straightConnector1">
            <a:avLst/>
          </a:prstGeom>
          <a:noFill/>
          <a:ln cap="flat" cmpd="sng" w="12700">
            <a:solidFill>
              <a:schemeClr val="dk1"/>
            </a:solidFill>
            <a:prstDash val="solid"/>
            <a:miter lim="800000"/>
            <a:headEnd len="med" w="med" type="none"/>
            <a:tailEnd len="med" w="med" type="none"/>
          </a:ln>
        </p:spPr>
      </p:cxnSp>
      <p:sp>
        <p:nvSpPr>
          <p:cNvPr id="384" name="Google Shape;384;p21"/>
          <p:cNvSpPr txBox="1"/>
          <p:nvPr/>
        </p:nvSpPr>
        <p:spPr>
          <a:xfrm>
            <a:off x="517525" y="1139825"/>
            <a:ext cx="5778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CS:</a:t>
            </a:r>
            <a:endParaRPr/>
          </a:p>
        </p:txBody>
      </p:sp>
      <p:sp>
        <p:nvSpPr>
          <p:cNvPr id="385" name="Google Shape;385;p21"/>
          <p:cNvSpPr txBox="1"/>
          <p:nvPr/>
        </p:nvSpPr>
        <p:spPr>
          <a:xfrm>
            <a:off x="1965325" y="1825625"/>
            <a:ext cx="4000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IP</a:t>
            </a:r>
            <a:endParaRPr/>
          </a:p>
        </p:txBody>
      </p:sp>
      <p:sp>
        <p:nvSpPr>
          <p:cNvPr id="386" name="Google Shape;386;p21"/>
          <p:cNvSpPr txBox="1"/>
          <p:nvPr/>
        </p:nvSpPr>
        <p:spPr>
          <a:xfrm>
            <a:off x="1279525" y="1139825"/>
            <a:ext cx="857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0400H</a:t>
            </a:r>
            <a:endParaRPr/>
          </a:p>
        </p:txBody>
      </p:sp>
      <p:sp>
        <p:nvSpPr>
          <p:cNvPr id="387" name="Google Shape;387;p21"/>
          <p:cNvSpPr txBox="1"/>
          <p:nvPr/>
        </p:nvSpPr>
        <p:spPr>
          <a:xfrm>
            <a:off x="2651125" y="1825625"/>
            <a:ext cx="857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0056H</a:t>
            </a:r>
            <a:endParaRPr/>
          </a:p>
        </p:txBody>
      </p:sp>
      <p:sp>
        <p:nvSpPr>
          <p:cNvPr id="388" name="Google Shape;388;p21"/>
          <p:cNvSpPr txBox="1"/>
          <p:nvPr/>
        </p:nvSpPr>
        <p:spPr>
          <a:xfrm>
            <a:off x="4098925" y="987425"/>
            <a:ext cx="857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4000H</a:t>
            </a:r>
            <a:endParaRPr/>
          </a:p>
        </p:txBody>
      </p:sp>
      <p:sp>
        <p:nvSpPr>
          <p:cNvPr id="389" name="Google Shape;389;p21"/>
          <p:cNvSpPr txBox="1"/>
          <p:nvPr/>
        </p:nvSpPr>
        <p:spPr>
          <a:xfrm>
            <a:off x="4098925" y="1749425"/>
            <a:ext cx="857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4056H</a:t>
            </a:r>
            <a:endParaRPr/>
          </a:p>
        </p:txBody>
      </p:sp>
      <p:sp>
        <p:nvSpPr>
          <p:cNvPr id="390" name="Google Shape;390;p21"/>
          <p:cNvSpPr txBox="1"/>
          <p:nvPr/>
        </p:nvSpPr>
        <p:spPr>
          <a:xfrm>
            <a:off x="2879725" y="2968625"/>
            <a:ext cx="692150" cy="3397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1" name="Google Shape;391;p21"/>
          <p:cNvSpPr txBox="1"/>
          <p:nvPr/>
        </p:nvSpPr>
        <p:spPr>
          <a:xfrm>
            <a:off x="3108325" y="2892425"/>
            <a:ext cx="692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0400</a:t>
            </a:r>
            <a:endParaRPr/>
          </a:p>
        </p:txBody>
      </p:sp>
      <p:sp>
        <p:nvSpPr>
          <p:cNvPr id="392" name="Google Shape;392;p21"/>
          <p:cNvSpPr txBox="1"/>
          <p:nvPr/>
        </p:nvSpPr>
        <p:spPr>
          <a:xfrm>
            <a:off x="3336925" y="3578225"/>
            <a:ext cx="692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0056</a:t>
            </a:r>
            <a:endParaRPr/>
          </a:p>
        </p:txBody>
      </p:sp>
      <p:sp>
        <p:nvSpPr>
          <p:cNvPr id="393" name="Google Shape;393;p21"/>
          <p:cNvSpPr txBox="1"/>
          <p:nvPr/>
        </p:nvSpPr>
        <p:spPr>
          <a:xfrm>
            <a:off x="3032125" y="4111625"/>
            <a:ext cx="984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04056H</a:t>
            </a:r>
            <a:endParaRPr/>
          </a:p>
        </p:txBody>
      </p:sp>
      <p:sp>
        <p:nvSpPr>
          <p:cNvPr id="394" name="Google Shape;394;p21"/>
          <p:cNvSpPr txBox="1"/>
          <p:nvPr/>
        </p:nvSpPr>
        <p:spPr>
          <a:xfrm>
            <a:off x="6689725" y="1901825"/>
            <a:ext cx="1962150" cy="58737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CS:IP = 400:56</a:t>
            </a:r>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Logical Address</a:t>
            </a:r>
            <a:endParaRPr/>
          </a:p>
        </p:txBody>
      </p:sp>
      <p:sp>
        <p:nvSpPr>
          <p:cNvPr id="395" name="Google Shape;395;p21"/>
          <p:cNvSpPr txBox="1"/>
          <p:nvPr/>
        </p:nvSpPr>
        <p:spPr>
          <a:xfrm>
            <a:off x="6651625" y="469900"/>
            <a:ext cx="401637" cy="242887"/>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600"/>
              <a:buFont typeface="Arial"/>
              <a:buNone/>
            </a:pPr>
            <a:r>
              <a:rPr b="1" baseline="-25000" i="0" lang="en-US" sz="1600" u="none">
                <a:solidFill>
                  <a:schemeClr val="dk1"/>
                </a:solidFill>
                <a:latin typeface="Arial"/>
                <a:ea typeface="Arial"/>
                <a:cs typeface="Arial"/>
                <a:sym typeface="Arial"/>
              </a:rPr>
              <a:t> 0H</a:t>
            </a:r>
            <a:endParaRPr/>
          </a:p>
        </p:txBody>
      </p:sp>
      <p:sp>
        <p:nvSpPr>
          <p:cNvPr id="396" name="Google Shape;396;p21"/>
          <p:cNvSpPr txBox="1"/>
          <p:nvPr/>
        </p:nvSpPr>
        <p:spPr>
          <a:xfrm>
            <a:off x="6651625" y="4013200"/>
            <a:ext cx="792162" cy="242887"/>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600"/>
              <a:buFont typeface="Arial"/>
              <a:buNone/>
            </a:pPr>
            <a:r>
              <a:rPr b="1" baseline="-25000" i="0" lang="en-US" sz="1600" u="none">
                <a:solidFill>
                  <a:schemeClr val="dk1"/>
                </a:solidFill>
                <a:latin typeface="Arial"/>
                <a:ea typeface="Arial"/>
                <a:cs typeface="Arial"/>
                <a:sym typeface="Arial"/>
              </a:rPr>
              <a:t>0FFFFFH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nvSpPr>
        <p:spPr>
          <a:xfrm>
            <a:off x="1090612" y="177800"/>
            <a:ext cx="1641475" cy="295275"/>
          </a:xfrm>
          <a:prstGeom prst="rect">
            <a:avLst/>
          </a:prstGeom>
          <a:noFill/>
          <a:ln>
            <a:noFill/>
          </a:ln>
        </p:spPr>
        <p:txBody>
          <a:bodyPr anchorCtr="0" anchor="t" bIns="25400" lIns="63500" spcFirstLastPara="1" rIns="63500" wrap="square" tIns="25400">
            <a:spAutoFit/>
          </a:bodyPr>
          <a:lstStyle/>
          <a:p>
            <a:pPr indent="0" lvl="0" marL="0" marR="0" rtl="0" algn="ctr">
              <a:lnSpc>
                <a:spcPct val="100000"/>
              </a:lnSpc>
              <a:spcBef>
                <a:spcPts val="0"/>
              </a:spcBef>
              <a:spcAft>
                <a:spcPts val="0"/>
              </a:spcAft>
              <a:buClr>
                <a:schemeClr val="dk2"/>
              </a:buClr>
              <a:buSzPts val="1600"/>
              <a:buFont typeface="Times New Roman"/>
              <a:buNone/>
            </a:pPr>
            <a:r>
              <a:rPr b="0" i="0" lang="en-US" sz="1600" u="none">
                <a:solidFill>
                  <a:schemeClr val="dk2"/>
                </a:solidFill>
                <a:latin typeface="Times New Roman"/>
                <a:ea typeface="Times New Roman"/>
                <a:cs typeface="Times New Roman"/>
                <a:sym typeface="Times New Roman"/>
              </a:rPr>
              <a:t>The Data Segment</a:t>
            </a:r>
            <a:endParaRPr/>
          </a:p>
        </p:txBody>
      </p:sp>
      <p:sp>
        <p:nvSpPr>
          <p:cNvPr id="402" name="Google Shape;402;p22"/>
          <p:cNvSpPr txBox="1"/>
          <p:nvPr/>
        </p:nvSpPr>
        <p:spPr>
          <a:xfrm>
            <a:off x="5035550" y="539750"/>
            <a:ext cx="1587500" cy="35687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22"/>
          <p:cNvSpPr txBox="1"/>
          <p:nvPr/>
        </p:nvSpPr>
        <p:spPr>
          <a:xfrm>
            <a:off x="1225550" y="1149350"/>
            <a:ext cx="10541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 name="Google Shape;404;p22"/>
          <p:cNvSpPr txBox="1"/>
          <p:nvPr/>
        </p:nvSpPr>
        <p:spPr>
          <a:xfrm>
            <a:off x="2673350" y="1835150"/>
            <a:ext cx="9017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05" name="Google Shape;405;p22"/>
          <p:cNvCxnSpPr/>
          <p:nvPr/>
        </p:nvCxnSpPr>
        <p:spPr>
          <a:xfrm>
            <a:off x="2363787" y="1295400"/>
            <a:ext cx="2741612" cy="0"/>
          </a:xfrm>
          <a:prstGeom prst="straightConnector1">
            <a:avLst/>
          </a:prstGeom>
          <a:noFill/>
          <a:ln cap="flat" cmpd="sng" w="12700">
            <a:solidFill>
              <a:schemeClr val="dk1"/>
            </a:solidFill>
            <a:prstDash val="solid"/>
            <a:miter lim="800000"/>
            <a:headEnd len="med" w="med" type="none"/>
            <a:tailEnd len="med" w="med" type="stealth"/>
          </a:ln>
        </p:spPr>
      </p:cxnSp>
      <p:cxnSp>
        <p:nvCxnSpPr>
          <p:cNvPr id="406" name="Google Shape;406;p22"/>
          <p:cNvCxnSpPr/>
          <p:nvPr/>
        </p:nvCxnSpPr>
        <p:spPr>
          <a:xfrm>
            <a:off x="3124200" y="1296987"/>
            <a:ext cx="0" cy="531812"/>
          </a:xfrm>
          <a:prstGeom prst="straightConnector1">
            <a:avLst/>
          </a:prstGeom>
          <a:noFill/>
          <a:ln cap="flat" cmpd="sng" w="12700">
            <a:solidFill>
              <a:schemeClr val="dk1"/>
            </a:solidFill>
            <a:prstDash val="solid"/>
            <a:miter lim="800000"/>
            <a:headEnd len="med" w="med" type="none"/>
            <a:tailEnd len="med" w="med" type="stealth"/>
          </a:ln>
        </p:spPr>
      </p:cxnSp>
      <p:cxnSp>
        <p:nvCxnSpPr>
          <p:cNvPr id="407" name="Google Shape;407;p22"/>
          <p:cNvCxnSpPr/>
          <p:nvPr/>
        </p:nvCxnSpPr>
        <p:spPr>
          <a:xfrm>
            <a:off x="3582987" y="1981200"/>
            <a:ext cx="1446212" cy="0"/>
          </a:xfrm>
          <a:prstGeom prst="straightConnector1">
            <a:avLst/>
          </a:prstGeom>
          <a:noFill/>
          <a:ln cap="flat" cmpd="sng" w="12700">
            <a:solidFill>
              <a:schemeClr val="dk1"/>
            </a:solidFill>
            <a:prstDash val="solid"/>
            <a:miter lim="800000"/>
            <a:headEnd len="med" w="med" type="none"/>
            <a:tailEnd len="med" w="med" type="stealth"/>
          </a:ln>
        </p:spPr>
      </p:cxnSp>
      <p:sp>
        <p:nvSpPr>
          <p:cNvPr id="408" name="Google Shape;408;p22"/>
          <p:cNvSpPr txBox="1"/>
          <p:nvPr/>
        </p:nvSpPr>
        <p:spPr>
          <a:xfrm>
            <a:off x="5035550" y="1301750"/>
            <a:ext cx="1587500" cy="635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9" name="Google Shape;409;p22"/>
          <p:cNvSpPr txBox="1"/>
          <p:nvPr/>
        </p:nvSpPr>
        <p:spPr>
          <a:xfrm>
            <a:off x="5035550" y="1987550"/>
            <a:ext cx="1587500" cy="635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0" name="Google Shape;410;p22"/>
          <p:cNvSpPr txBox="1"/>
          <p:nvPr/>
        </p:nvSpPr>
        <p:spPr>
          <a:xfrm>
            <a:off x="5241925" y="2663825"/>
            <a:ext cx="10604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Memory</a:t>
            </a:r>
            <a:endParaRPr/>
          </a:p>
        </p:txBody>
      </p:sp>
      <p:sp>
        <p:nvSpPr>
          <p:cNvPr id="411" name="Google Shape;411;p22"/>
          <p:cNvSpPr txBox="1"/>
          <p:nvPr/>
        </p:nvSpPr>
        <p:spPr>
          <a:xfrm>
            <a:off x="365125" y="3044825"/>
            <a:ext cx="2127250" cy="13303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Segment Register</a:t>
            </a:r>
            <a:endParaRPr/>
          </a:p>
          <a:p>
            <a:pPr indent="0" lvl="0" marL="0" marR="0" rtl="0" algn="l">
              <a:lnSpc>
                <a:spcPct val="9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Offset</a:t>
            </a:r>
            <a:endParaRPr/>
          </a:p>
          <a:p>
            <a:pPr indent="0" lvl="0" marL="0" marR="0" rtl="0" algn="l">
              <a:lnSpc>
                <a:spcPct val="9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Physical Address</a:t>
            </a:r>
            <a:endParaRPr/>
          </a:p>
        </p:txBody>
      </p:sp>
      <p:sp>
        <p:nvSpPr>
          <p:cNvPr id="412" name="Google Shape;412;p22"/>
          <p:cNvSpPr txBox="1"/>
          <p:nvPr/>
        </p:nvSpPr>
        <p:spPr>
          <a:xfrm>
            <a:off x="2901950" y="2901950"/>
            <a:ext cx="8255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22"/>
          <p:cNvSpPr txBox="1"/>
          <p:nvPr/>
        </p:nvSpPr>
        <p:spPr>
          <a:xfrm>
            <a:off x="3816350" y="2901950"/>
            <a:ext cx="2159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4" name="Google Shape;414;p22"/>
          <p:cNvSpPr txBox="1"/>
          <p:nvPr/>
        </p:nvSpPr>
        <p:spPr>
          <a:xfrm>
            <a:off x="3130550" y="3511550"/>
            <a:ext cx="9017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15" name="Google Shape;415;p22"/>
          <p:cNvCxnSpPr/>
          <p:nvPr/>
        </p:nvCxnSpPr>
        <p:spPr>
          <a:xfrm>
            <a:off x="2668587" y="3962400"/>
            <a:ext cx="1598612" cy="0"/>
          </a:xfrm>
          <a:prstGeom prst="straightConnector1">
            <a:avLst/>
          </a:prstGeom>
          <a:noFill/>
          <a:ln cap="flat" cmpd="sng" w="12700">
            <a:solidFill>
              <a:schemeClr val="dk1"/>
            </a:solidFill>
            <a:prstDash val="solid"/>
            <a:miter lim="800000"/>
            <a:headEnd len="med" w="med" type="none"/>
            <a:tailEnd len="med" w="med" type="none"/>
          </a:ln>
        </p:spPr>
      </p:cxnSp>
      <p:sp>
        <p:nvSpPr>
          <p:cNvPr id="416" name="Google Shape;416;p22"/>
          <p:cNvSpPr txBox="1"/>
          <p:nvPr/>
        </p:nvSpPr>
        <p:spPr>
          <a:xfrm>
            <a:off x="2901950" y="4044950"/>
            <a:ext cx="11303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7" name="Google Shape;417;p22"/>
          <p:cNvSpPr txBox="1"/>
          <p:nvPr/>
        </p:nvSpPr>
        <p:spPr>
          <a:xfrm>
            <a:off x="2803525" y="3502025"/>
            <a:ext cx="31750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418" name="Google Shape;418;p22"/>
          <p:cNvSpPr txBox="1"/>
          <p:nvPr/>
        </p:nvSpPr>
        <p:spPr>
          <a:xfrm>
            <a:off x="517525" y="1216025"/>
            <a:ext cx="5778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DS:</a:t>
            </a:r>
            <a:endParaRPr/>
          </a:p>
        </p:txBody>
      </p:sp>
      <p:sp>
        <p:nvSpPr>
          <p:cNvPr id="419" name="Google Shape;419;p22"/>
          <p:cNvSpPr txBox="1"/>
          <p:nvPr/>
        </p:nvSpPr>
        <p:spPr>
          <a:xfrm>
            <a:off x="2117725" y="1901825"/>
            <a:ext cx="4000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SI</a:t>
            </a:r>
            <a:endParaRPr/>
          </a:p>
        </p:txBody>
      </p:sp>
      <p:cxnSp>
        <p:nvCxnSpPr>
          <p:cNvPr id="420" name="Google Shape;420;p22"/>
          <p:cNvCxnSpPr/>
          <p:nvPr/>
        </p:nvCxnSpPr>
        <p:spPr>
          <a:xfrm>
            <a:off x="2287587" y="1295400"/>
            <a:ext cx="74612" cy="0"/>
          </a:xfrm>
          <a:prstGeom prst="straightConnector1">
            <a:avLst/>
          </a:prstGeom>
          <a:noFill/>
          <a:ln cap="flat" cmpd="sng" w="12700">
            <a:solidFill>
              <a:schemeClr val="dk1"/>
            </a:solidFill>
            <a:prstDash val="solid"/>
            <a:miter lim="800000"/>
            <a:headEnd len="med" w="med" type="none"/>
            <a:tailEnd len="med" w="med" type="none"/>
          </a:ln>
        </p:spPr>
      </p:cxnSp>
      <p:sp>
        <p:nvSpPr>
          <p:cNvPr id="421" name="Google Shape;421;p22"/>
          <p:cNvSpPr txBox="1"/>
          <p:nvPr/>
        </p:nvSpPr>
        <p:spPr>
          <a:xfrm>
            <a:off x="1431925" y="1139825"/>
            <a:ext cx="730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05C0</a:t>
            </a:r>
            <a:endParaRPr/>
          </a:p>
        </p:txBody>
      </p:sp>
      <p:sp>
        <p:nvSpPr>
          <p:cNvPr id="422" name="Google Shape;422;p22"/>
          <p:cNvSpPr txBox="1"/>
          <p:nvPr/>
        </p:nvSpPr>
        <p:spPr>
          <a:xfrm>
            <a:off x="2803525" y="1825625"/>
            <a:ext cx="692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0050</a:t>
            </a:r>
            <a:endParaRPr/>
          </a:p>
        </p:txBody>
      </p:sp>
      <p:sp>
        <p:nvSpPr>
          <p:cNvPr id="423" name="Google Shape;423;p22"/>
          <p:cNvSpPr txBox="1"/>
          <p:nvPr/>
        </p:nvSpPr>
        <p:spPr>
          <a:xfrm>
            <a:off x="4098925" y="987425"/>
            <a:ext cx="10223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05C00H</a:t>
            </a:r>
            <a:endParaRPr/>
          </a:p>
        </p:txBody>
      </p:sp>
      <p:sp>
        <p:nvSpPr>
          <p:cNvPr id="424" name="Google Shape;424;p22"/>
          <p:cNvSpPr txBox="1"/>
          <p:nvPr/>
        </p:nvSpPr>
        <p:spPr>
          <a:xfrm>
            <a:off x="4098925" y="1597025"/>
            <a:ext cx="10223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05C50H</a:t>
            </a:r>
            <a:endParaRPr/>
          </a:p>
        </p:txBody>
      </p:sp>
      <p:sp>
        <p:nvSpPr>
          <p:cNvPr id="425" name="Google Shape;425;p22"/>
          <p:cNvSpPr txBox="1"/>
          <p:nvPr/>
        </p:nvSpPr>
        <p:spPr>
          <a:xfrm>
            <a:off x="2955925" y="2892425"/>
            <a:ext cx="730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05C0</a:t>
            </a:r>
            <a:endParaRPr/>
          </a:p>
        </p:txBody>
      </p:sp>
      <p:sp>
        <p:nvSpPr>
          <p:cNvPr id="426" name="Google Shape;426;p22"/>
          <p:cNvSpPr txBox="1"/>
          <p:nvPr/>
        </p:nvSpPr>
        <p:spPr>
          <a:xfrm>
            <a:off x="3794125" y="2892425"/>
            <a:ext cx="311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t>
            </a:r>
            <a:endParaRPr/>
          </a:p>
        </p:txBody>
      </p:sp>
      <p:sp>
        <p:nvSpPr>
          <p:cNvPr id="427" name="Google Shape;427;p22"/>
          <p:cNvSpPr txBox="1"/>
          <p:nvPr/>
        </p:nvSpPr>
        <p:spPr>
          <a:xfrm>
            <a:off x="3260725" y="3502025"/>
            <a:ext cx="692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0050</a:t>
            </a:r>
            <a:endParaRPr/>
          </a:p>
        </p:txBody>
      </p:sp>
      <p:sp>
        <p:nvSpPr>
          <p:cNvPr id="428" name="Google Shape;428;p22"/>
          <p:cNvSpPr txBox="1"/>
          <p:nvPr/>
        </p:nvSpPr>
        <p:spPr>
          <a:xfrm>
            <a:off x="2955925" y="4111625"/>
            <a:ext cx="10223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05C50H</a:t>
            </a:r>
            <a:endParaRPr/>
          </a:p>
        </p:txBody>
      </p:sp>
      <p:sp>
        <p:nvSpPr>
          <p:cNvPr id="429" name="Google Shape;429;p22"/>
          <p:cNvSpPr txBox="1"/>
          <p:nvPr/>
        </p:nvSpPr>
        <p:spPr>
          <a:xfrm>
            <a:off x="1279525" y="4873625"/>
            <a:ext cx="6091237" cy="8350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Data is usually fetched with respect to the DS register.</a:t>
            </a:r>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The effective address (EA) is the offset.</a:t>
            </a:r>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The EA depends on the addressing mode.</a:t>
            </a:r>
            <a:endParaRPr/>
          </a:p>
        </p:txBody>
      </p:sp>
      <p:sp>
        <p:nvSpPr>
          <p:cNvPr id="430" name="Google Shape;430;p22"/>
          <p:cNvSpPr txBox="1"/>
          <p:nvPr/>
        </p:nvSpPr>
        <p:spPr>
          <a:xfrm>
            <a:off x="6689725" y="1901825"/>
            <a:ext cx="8953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DS:EA</a:t>
            </a:r>
            <a:endParaRPr/>
          </a:p>
        </p:txBody>
      </p:sp>
      <p:sp>
        <p:nvSpPr>
          <p:cNvPr id="431" name="Google Shape;431;p22"/>
          <p:cNvSpPr txBox="1"/>
          <p:nvPr/>
        </p:nvSpPr>
        <p:spPr>
          <a:xfrm>
            <a:off x="6613525" y="485775"/>
            <a:ext cx="395287" cy="271462"/>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2000"/>
              <a:buFont typeface="Arial"/>
              <a:buNone/>
            </a:pPr>
            <a:r>
              <a:rPr b="1" baseline="-25000" i="0" lang="en-US" sz="2000" u="none">
                <a:solidFill>
                  <a:schemeClr val="dk1"/>
                </a:solidFill>
                <a:latin typeface="Arial"/>
                <a:ea typeface="Arial"/>
                <a:cs typeface="Arial"/>
                <a:sym typeface="Arial"/>
              </a:rPr>
              <a:t>0H</a:t>
            </a:r>
            <a:endParaRPr/>
          </a:p>
        </p:txBody>
      </p:sp>
      <p:sp>
        <p:nvSpPr>
          <p:cNvPr id="432" name="Google Shape;432;p22"/>
          <p:cNvSpPr txBox="1"/>
          <p:nvPr/>
        </p:nvSpPr>
        <p:spPr>
          <a:xfrm>
            <a:off x="6632575" y="3952875"/>
            <a:ext cx="900112" cy="271462"/>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2000"/>
              <a:buFont typeface="Arial"/>
              <a:buNone/>
            </a:pPr>
            <a:r>
              <a:rPr b="1" baseline="-25000" i="0" lang="en-US" sz="2000" u="none">
                <a:solidFill>
                  <a:schemeClr val="dk1"/>
                </a:solidFill>
                <a:latin typeface="Arial"/>
                <a:ea typeface="Arial"/>
                <a:cs typeface="Arial"/>
                <a:sym typeface="Arial"/>
              </a:rPr>
              <a:t>0FFFFFH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3"/>
          <p:cNvSpPr txBox="1"/>
          <p:nvPr/>
        </p:nvSpPr>
        <p:spPr>
          <a:xfrm>
            <a:off x="1114425" y="177800"/>
            <a:ext cx="1709737" cy="295275"/>
          </a:xfrm>
          <a:prstGeom prst="rect">
            <a:avLst/>
          </a:prstGeom>
          <a:noFill/>
          <a:ln>
            <a:noFill/>
          </a:ln>
        </p:spPr>
        <p:txBody>
          <a:bodyPr anchorCtr="0" anchor="t" bIns="25400" lIns="63500" spcFirstLastPara="1" rIns="63500" wrap="square" tIns="25400">
            <a:spAutoFit/>
          </a:bodyPr>
          <a:lstStyle/>
          <a:p>
            <a:pPr indent="0" lvl="0" marL="0" marR="0" rtl="0" algn="ctr">
              <a:lnSpc>
                <a:spcPct val="100000"/>
              </a:lnSpc>
              <a:spcBef>
                <a:spcPts val="0"/>
              </a:spcBef>
              <a:spcAft>
                <a:spcPts val="0"/>
              </a:spcAft>
              <a:buClr>
                <a:schemeClr val="dk2"/>
              </a:buClr>
              <a:buSzPts val="1600"/>
              <a:buFont typeface="Times New Roman"/>
              <a:buNone/>
            </a:pPr>
            <a:r>
              <a:rPr b="0" i="0" lang="en-US" sz="1600" u="none">
                <a:solidFill>
                  <a:schemeClr val="dk2"/>
                </a:solidFill>
                <a:latin typeface="Times New Roman"/>
                <a:ea typeface="Times New Roman"/>
                <a:cs typeface="Times New Roman"/>
                <a:sym typeface="Times New Roman"/>
              </a:rPr>
              <a:t>The Stack Segment</a:t>
            </a:r>
            <a:endParaRPr/>
          </a:p>
        </p:txBody>
      </p:sp>
      <p:sp>
        <p:nvSpPr>
          <p:cNvPr id="438" name="Google Shape;438;p23"/>
          <p:cNvSpPr txBox="1"/>
          <p:nvPr/>
        </p:nvSpPr>
        <p:spPr>
          <a:xfrm>
            <a:off x="5035550" y="539750"/>
            <a:ext cx="1587500" cy="35687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23"/>
          <p:cNvSpPr txBox="1"/>
          <p:nvPr/>
        </p:nvSpPr>
        <p:spPr>
          <a:xfrm>
            <a:off x="1225550" y="1149350"/>
            <a:ext cx="10541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0" name="Google Shape;440;p23"/>
          <p:cNvSpPr txBox="1"/>
          <p:nvPr/>
        </p:nvSpPr>
        <p:spPr>
          <a:xfrm>
            <a:off x="2673350" y="1835150"/>
            <a:ext cx="9017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41" name="Google Shape;441;p23"/>
          <p:cNvCxnSpPr/>
          <p:nvPr/>
        </p:nvCxnSpPr>
        <p:spPr>
          <a:xfrm>
            <a:off x="2363787" y="1295400"/>
            <a:ext cx="2741612" cy="0"/>
          </a:xfrm>
          <a:prstGeom prst="straightConnector1">
            <a:avLst/>
          </a:prstGeom>
          <a:noFill/>
          <a:ln cap="flat" cmpd="sng" w="12700">
            <a:solidFill>
              <a:schemeClr val="dk1"/>
            </a:solidFill>
            <a:prstDash val="solid"/>
            <a:miter lim="800000"/>
            <a:headEnd len="med" w="med" type="none"/>
            <a:tailEnd len="med" w="med" type="stealth"/>
          </a:ln>
        </p:spPr>
      </p:cxnSp>
      <p:cxnSp>
        <p:nvCxnSpPr>
          <p:cNvPr id="442" name="Google Shape;442;p23"/>
          <p:cNvCxnSpPr/>
          <p:nvPr/>
        </p:nvCxnSpPr>
        <p:spPr>
          <a:xfrm>
            <a:off x="3124200" y="1296987"/>
            <a:ext cx="0" cy="531812"/>
          </a:xfrm>
          <a:prstGeom prst="straightConnector1">
            <a:avLst/>
          </a:prstGeom>
          <a:noFill/>
          <a:ln cap="flat" cmpd="sng" w="12700">
            <a:solidFill>
              <a:schemeClr val="dk1"/>
            </a:solidFill>
            <a:prstDash val="solid"/>
            <a:miter lim="800000"/>
            <a:headEnd len="med" w="med" type="none"/>
            <a:tailEnd len="med" w="med" type="stealth"/>
          </a:ln>
        </p:spPr>
      </p:cxnSp>
      <p:cxnSp>
        <p:nvCxnSpPr>
          <p:cNvPr id="443" name="Google Shape;443;p23"/>
          <p:cNvCxnSpPr/>
          <p:nvPr/>
        </p:nvCxnSpPr>
        <p:spPr>
          <a:xfrm>
            <a:off x="3582987" y="1981200"/>
            <a:ext cx="1446212" cy="0"/>
          </a:xfrm>
          <a:prstGeom prst="straightConnector1">
            <a:avLst/>
          </a:prstGeom>
          <a:noFill/>
          <a:ln cap="flat" cmpd="sng" w="12700">
            <a:solidFill>
              <a:schemeClr val="dk1"/>
            </a:solidFill>
            <a:prstDash val="solid"/>
            <a:miter lim="800000"/>
            <a:headEnd len="med" w="med" type="none"/>
            <a:tailEnd len="med" w="med" type="stealth"/>
          </a:ln>
        </p:spPr>
      </p:cxnSp>
      <p:sp>
        <p:nvSpPr>
          <p:cNvPr id="444" name="Google Shape;444;p23"/>
          <p:cNvSpPr txBox="1"/>
          <p:nvPr/>
        </p:nvSpPr>
        <p:spPr>
          <a:xfrm>
            <a:off x="5035550" y="1301750"/>
            <a:ext cx="1587500" cy="635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5" name="Google Shape;445;p23"/>
          <p:cNvSpPr txBox="1"/>
          <p:nvPr/>
        </p:nvSpPr>
        <p:spPr>
          <a:xfrm>
            <a:off x="5035550" y="1987550"/>
            <a:ext cx="1587500" cy="635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23"/>
          <p:cNvSpPr txBox="1"/>
          <p:nvPr/>
        </p:nvSpPr>
        <p:spPr>
          <a:xfrm>
            <a:off x="5241925" y="2663825"/>
            <a:ext cx="10604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Memory</a:t>
            </a:r>
            <a:endParaRPr/>
          </a:p>
        </p:txBody>
      </p:sp>
      <p:sp>
        <p:nvSpPr>
          <p:cNvPr id="447" name="Google Shape;447;p23"/>
          <p:cNvSpPr txBox="1"/>
          <p:nvPr/>
        </p:nvSpPr>
        <p:spPr>
          <a:xfrm>
            <a:off x="365125" y="3044825"/>
            <a:ext cx="2127250" cy="13303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Segment Register</a:t>
            </a:r>
            <a:endParaRPr/>
          </a:p>
          <a:p>
            <a:pPr indent="0" lvl="0" marL="0" marR="0" rtl="0" algn="l">
              <a:lnSpc>
                <a:spcPct val="9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Offset</a:t>
            </a:r>
            <a:endParaRPr/>
          </a:p>
          <a:p>
            <a:pPr indent="0" lvl="0" marL="0" marR="0" rtl="0" algn="l">
              <a:lnSpc>
                <a:spcPct val="9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Physical Address</a:t>
            </a:r>
            <a:endParaRPr/>
          </a:p>
        </p:txBody>
      </p:sp>
      <p:sp>
        <p:nvSpPr>
          <p:cNvPr id="448" name="Google Shape;448;p23"/>
          <p:cNvSpPr txBox="1"/>
          <p:nvPr/>
        </p:nvSpPr>
        <p:spPr>
          <a:xfrm>
            <a:off x="2901950" y="2901950"/>
            <a:ext cx="8255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23"/>
          <p:cNvSpPr txBox="1"/>
          <p:nvPr/>
        </p:nvSpPr>
        <p:spPr>
          <a:xfrm>
            <a:off x="3816350" y="2901950"/>
            <a:ext cx="2159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23"/>
          <p:cNvSpPr txBox="1"/>
          <p:nvPr/>
        </p:nvSpPr>
        <p:spPr>
          <a:xfrm>
            <a:off x="3130550" y="3511550"/>
            <a:ext cx="9017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1" name="Google Shape;451;p23"/>
          <p:cNvCxnSpPr/>
          <p:nvPr/>
        </p:nvCxnSpPr>
        <p:spPr>
          <a:xfrm>
            <a:off x="2668587" y="3962400"/>
            <a:ext cx="1598612" cy="0"/>
          </a:xfrm>
          <a:prstGeom prst="straightConnector1">
            <a:avLst/>
          </a:prstGeom>
          <a:noFill/>
          <a:ln cap="flat" cmpd="sng" w="12700">
            <a:solidFill>
              <a:schemeClr val="dk1"/>
            </a:solidFill>
            <a:prstDash val="solid"/>
            <a:miter lim="800000"/>
            <a:headEnd len="med" w="med" type="none"/>
            <a:tailEnd len="med" w="med" type="none"/>
          </a:ln>
        </p:spPr>
      </p:cxnSp>
      <p:sp>
        <p:nvSpPr>
          <p:cNvPr id="452" name="Google Shape;452;p23"/>
          <p:cNvSpPr txBox="1"/>
          <p:nvPr/>
        </p:nvSpPr>
        <p:spPr>
          <a:xfrm>
            <a:off x="2901950" y="4044950"/>
            <a:ext cx="11303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 name="Google Shape;453;p23"/>
          <p:cNvSpPr txBox="1"/>
          <p:nvPr/>
        </p:nvSpPr>
        <p:spPr>
          <a:xfrm>
            <a:off x="2803525" y="3502025"/>
            <a:ext cx="31750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454" name="Google Shape;454;p23"/>
          <p:cNvSpPr txBox="1"/>
          <p:nvPr/>
        </p:nvSpPr>
        <p:spPr>
          <a:xfrm>
            <a:off x="669925" y="1216025"/>
            <a:ext cx="565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SS:</a:t>
            </a:r>
            <a:endParaRPr/>
          </a:p>
        </p:txBody>
      </p:sp>
      <p:sp>
        <p:nvSpPr>
          <p:cNvPr id="455" name="Google Shape;455;p23"/>
          <p:cNvSpPr txBox="1"/>
          <p:nvPr/>
        </p:nvSpPr>
        <p:spPr>
          <a:xfrm>
            <a:off x="2041525" y="1901825"/>
            <a:ext cx="4889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SP</a:t>
            </a:r>
            <a:endParaRPr/>
          </a:p>
        </p:txBody>
      </p:sp>
      <p:cxnSp>
        <p:nvCxnSpPr>
          <p:cNvPr id="456" name="Google Shape;456;p23"/>
          <p:cNvCxnSpPr/>
          <p:nvPr/>
        </p:nvCxnSpPr>
        <p:spPr>
          <a:xfrm rot="10800000">
            <a:off x="2287587" y="1295400"/>
            <a:ext cx="74612" cy="0"/>
          </a:xfrm>
          <a:prstGeom prst="straightConnector1">
            <a:avLst/>
          </a:prstGeom>
          <a:noFill/>
          <a:ln cap="flat" cmpd="sng" w="12700">
            <a:solidFill>
              <a:schemeClr val="dk1"/>
            </a:solidFill>
            <a:prstDash val="solid"/>
            <a:miter lim="800000"/>
            <a:headEnd len="med" w="med" type="none"/>
            <a:tailEnd len="med" w="med" type="none"/>
          </a:ln>
        </p:spPr>
      </p:cxnSp>
      <p:sp>
        <p:nvSpPr>
          <p:cNvPr id="457" name="Google Shape;457;p23"/>
          <p:cNvSpPr txBox="1"/>
          <p:nvPr/>
        </p:nvSpPr>
        <p:spPr>
          <a:xfrm>
            <a:off x="1355725" y="1139825"/>
            <a:ext cx="730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0A00</a:t>
            </a:r>
            <a:endParaRPr/>
          </a:p>
        </p:txBody>
      </p:sp>
      <p:sp>
        <p:nvSpPr>
          <p:cNvPr id="458" name="Google Shape;458;p23"/>
          <p:cNvSpPr txBox="1"/>
          <p:nvPr/>
        </p:nvSpPr>
        <p:spPr>
          <a:xfrm>
            <a:off x="2803525" y="1901825"/>
            <a:ext cx="692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0100</a:t>
            </a:r>
            <a:endParaRPr/>
          </a:p>
        </p:txBody>
      </p:sp>
      <p:sp>
        <p:nvSpPr>
          <p:cNvPr id="459" name="Google Shape;459;p23"/>
          <p:cNvSpPr txBox="1"/>
          <p:nvPr/>
        </p:nvSpPr>
        <p:spPr>
          <a:xfrm>
            <a:off x="4098925" y="1063625"/>
            <a:ext cx="10223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0A000H</a:t>
            </a:r>
            <a:endParaRPr/>
          </a:p>
        </p:txBody>
      </p:sp>
      <p:sp>
        <p:nvSpPr>
          <p:cNvPr id="460" name="Google Shape;460;p23"/>
          <p:cNvSpPr txBox="1"/>
          <p:nvPr/>
        </p:nvSpPr>
        <p:spPr>
          <a:xfrm>
            <a:off x="4098925" y="1673225"/>
            <a:ext cx="10223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0A100H</a:t>
            </a:r>
            <a:endParaRPr/>
          </a:p>
        </p:txBody>
      </p:sp>
      <p:sp>
        <p:nvSpPr>
          <p:cNvPr id="461" name="Google Shape;461;p23"/>
          <p:cNvSpPr txBox="1"/>
          <p:nvPr/>
        </p:nvSpPr>
        <p:spPr>
          <a:xfrm>
            <a:off x="3032125" y="2892425"/>
            <a:ext cx="7302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0A00</a:t>
            </a:r>
            <a:endParaRPr/>
          </a:p>
        </p:txBody>
      </p:sp>
      <p:sp>
        <p:nvSpPr>
          <p:cNvPr id="462" name="Google Shape;462;p23"/>
          <p:cNvSpPr txBox="1"/>
          <p:nvPr/>
        </p:nvSpPr>
        <p:spPr>
          <a:xfrm>
            <a:off x="3794125" y="2892425"/>
            <a:ext cx="311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t>
            </a:r>
            <a:endParaRPr/>
          </a:p>
        </p:txBody>
      </p:sp>
      <p:sp>
        <p:nvSpPr>
          <p:cNvPr id="463" name="Google Shape;463;p23"/>
          <p:cNvSpPr txBox="1"/>
          <p:nvPr/>
        </p:nvSpPr>
        <p:spPr>
          <a:xfrm>
            <a:off x="3260725" y="3502025"/>
            <a:ext cx="6921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0100</a:t>
            </a:r>
            <a:endParaRPr/>
          </a:p>
        </p:txBody>
      </p:sp>
      <p:sp>
        <p:nvSpPr>
          <p:cNvPr id="464" name="Google Shape;464;p23"/>
          <p:cNvSpPr txBox="1"/>
          <p:nvPr/>
        </p:nvSpPr>
        <p:spPr>
          <a:xfrm>
            <a:off x="3032125" y="4035425"/>
            <a:ext cx="10223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0A100H</a:t>
            </a:r>
            <a:endParaRPr/>
          </a:p>
        </p:txBody>
      </p:sp>
      <p:sp>
        <p:nvSpPr>
          <p:cNvPr id="465" name="Google Shape;465;p23"/>
          <p:cNvSpPr txBox="1"/>
          <p:nvPr/>
        </p:nvSpPr>
        <p:spPr>
          <a:xfrm>
            <a:off x="593725" y="4797425"/>
            <a:ext cx="8239125"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The stack is always referenced with respect to the stack segment register.</a:t>
            </a:r>
            <a:endParaRPr/>
          </a:p>
        </p:txBody>
      </p:sp>
      <p:sp>
        <p:nvSpPr>
          <p:cNvPr id="466" name="Google Shape;466;p23"/>
          <p:cNvSpPr txBox="1"/>
          <p:nvPr/>
        </p:nvSpPr>
        <p:spPr>
          <a:xfrm>
            <a:off x="593725" y="4568825"/>
            <a:ext cx="4262437"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The offset is given by the SP register.</a:t>
            </a:r>
            <a:endParaRPr/>
          </a:p>
        </p:txBody>
      </p:sp>
      <p:sp>
        <p:nvSpPr>
          <p:cNvPr id="467" name="Google Shape;467;p23"/>
          <p:cNvSpPr txBox="1"/>
          <p:nvPr/>
        </p:nvSpPr>
        <p:spPr>
          <a:xfrm>
            <a:off x="6765925" y="1901825"/>
            <a:ext cx="869950" cy="3397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SS:SP</a:t>
            </a:r>
            <a:endParaRPr/>
          </a:p>
        </p:txBody>
      </p:sp>
      <p:sp>
        <p:nvSpPr>
          <p:cNvPr id="468" name="Google Shape;468;p23"/>
          <p:cNvSpPr txBox="1"/>
          <p:nvPr/>
        </p:nvSpPr>
        <p:spPr>
          <a:xfrm>
            <a:off x="6613525" y="439737"/>
            <a:ext cx="379412" cy="25717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baseline="-25000" i="0" lang="en-US" sz="1800" u="none">
                <a:solidFill>
                  <a:schemeClr val="dk1"/>
                </a:solidFill>
                <a:latin typeface="Arial"/>
                <a:ea typeface="Arial"/>
                <a:cs typeface="Arial"/>
                <a:sym typeface="Arial"/>
              </a:rPr>
              <a:t>0H</a:t>
            </a:r>
            <a:endParaRPr/>
          </a:p>
        </p:txBody>
      </p:sp>
      <p:sp>
        <p:nvSpPr>
          <p:cNvPr id="469" name="Google Shape;469;p23"/>
          <p:cNvSpPr txBox="1"/>
          <p:nvPr/>
        </p:nvSpPr>
        <p:spPr>
          <a:xfrm>
            <a:off x="6670675" y="3944937"/>
            <a:ext cx="844550" cy="25717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Clr>
                <a:schemeClr val="dk1"/>
              </a:buClr>
              <a:buSzPts val="1800"/>
              <a:buFont typeface="Arial"/>
              <a:buNone/>
            </a:pPr>
            <a:r>
              <a:rPr b="1" baseline="-25000" i="0" lang="en-US" sz="1800" u="none">
                <a:solidFill>
                  <a:schemeClr val="dk1"/>
                </a:solidFill>
                <a:latin typeface="Arial"/>
                <a:ea typeface="Arial"/>
                <a:cs typeface="Arial"/>
                <a:sym typeface="Arial"/>
              </a:rPr>
              <a:t>0FFFFFH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4"/>
          <p:cNvSpPr txBox="1"/>
          <p:nvPr>
            <p:ph type="title"/>
          </p:nvPr>
        </p:nvSpPr>
        <p:spPr>
          <a:xfrm>
            <a:off x="457200" y="274637"/>
            <a:ext cx="8229600" cy="1143000"/>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Segmentation</a:t>
            </a:r>
            <a:endParaRPr/>
          </a:p>
        </p:txBody>
      </p:sp>
      <p:sp>
        <p:nvSpPr>
          <p:cNvPr id="475" name="Google Shape;475;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Advantages</a:t>
            </a:r>
            <a:endParaRPr/>
          </a:p>
          <a:p>
            <a:pPr indent="-285750" lvl="1" marL="742950" marR="0" rtl="0" algn="just">
              <a:lnSpc>
                <a:spcPct val="100000"/>
              </a:lnSpc>
              <a:spcBef>
                <a:spcPts val="40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Segment:offset </a:t>
            </a:r>
            <a:r>
              <a:rPr b="0" i="0" lang="en-US" sz="2000" u="none" cap="none" strike="noStrike">
                <a:solidFill>
                  <a:schemeClr val="dk1"/>
                </a:solidFill>
                <a:latin typeface="Arial"/>
                <a:ea typeface="Arial"/>
                <a:cs typeface="Arial"/>
                <a:sym typeface="Arial"/>
              </a:rPr>
              <a:t>approach is used rather than accessing memory directly with 20-bit addresses. In this approach, requires only 16-bit number to represent base address for segment and only 16-bit offset to access any location within the segment. This means that 8086 has to manipulate and store only 16-bit quantities instead of 20 bit quantities.</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Multi tasking becomes easy. Because segmentation makes it easy to keep user’s programs and data separate from one another. Each user’s program can be assigned a separate set of logical segments for its code and data. To change from one user to another, the CPU has to reload the four segment registers with the segment base addresses assigned to the second user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457200" y="274637"/>
            <a:ext cx="8229600" cy="715962"/>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Instruction Queue</a:t>
            </a:r>
            <a:endParaRPr/>
          </a:p>
        </p:txBody>
      </p:sp>
      <p:sp>
        <p:nvSpPr>
          <p:cNvPr id="126" name="Google Shape;126;p3"/>
          <p:cNvSpPr txBox="1"/>
          <p:nvPr>
            <p:ph idx="1" type="body"/>
          </p:nvPr>
        </p:nvSpPr>
        <p:spPr>
          <a:xfrm>
            <a:off x="457200" y="1219200"/>
            <a:ext cx="8229600" cy="51816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8086 employs parallel processing</a:t>
            </a:r>
            <a:endParaRPr/>
          </a:p>
          <a:p>
            <a:pPr indent="-342900" lvl="0" marL="342900" rtl="0" algn="just">
              <a:lnSpc>
                <a:spcPct val="9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When EU is busy decoding or executing current instruction, the buses of 8086 </a:t>
            </a:r>
            <a:r>
              <a:rPr b="1" i="0" lang="en-US" sz="2800" u="none">
                <a:solidFill>
                  <a:srgbClr val="00B0F0"/>
                </a:solidFill>
                <a:latin typeface="Arial"/>
                <a:ea typeface="Arial"/>
                <a:cs typeface="Arial"/>
                <a:sym typeface="Arial"/>
              </a:rPr>
              <a:t>may not be</a:t>
            </a:r>
            <a:r>
              <a:rPr b="1" i="0" lang="en-US" sz="2800" u="none">
                <a:solidFill>
                  <a:schemeClr val="dk1"/>
                </a:solidFill>
                <a:latin typeface="Arial"/>
                <a:ea typeface="Arial"/>
                <a:cs typeface="Arial"/>
                <a:sym typeface="Arial"/>
              </a:rPr>
              <a:t> in use.</a:t>
            </a:r>
            <a:endParaRPr/>
          </a:p>
          <a:p>
            <a:pPr indent="-342900" lvl="0" marL="342900" rtl="0" algn="just">
              <a:lnSpc>
                <a:spcPct val="9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At that time, BIU can use buses to fetch up to six instruction bytes for the following instructions</a:t>
            </a:r>
            <a:endParaRPr/>
          </a:p>
          <a:p>
            <a:pPr indent="-342900" lvl="0" marL="342900" rtl="0" algn="just">
              <a:lnSpc>
                <a:spcPct val="9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BIU stores these pre-fetched bytes in a </a:t>
            </a:r>
            <a:r>
              <a:rPr b="1" i="0" lang="en-US" sz="2800" u="none">
                <a:solidFill>
                  <a:srgbClr val="00B0F0"/>
                </a:solidFill>
                <a:latin typeface="Arial"/>
                <a:ea typeface="Arial"/>
                <a:cs typeface="Arial"/>
                <a:sym typeface="Arial"/>
              </a:rPr>
              <a:t>FIFO</a:t>
            </a:r>
            <a:r>
              <a:rPr b="1" i="0" lang="en-US" sz="2800" u="none">
                <a:solidFill>
                  <a:schemeClr val="dk1"/>
                </a:solidFill>
                <a:latin typeface="Arial"/>
                <a:ea typeface="Arial"/>
                <a:cs typeface="Arial"/>
                <a:sym typeface="Arial"/>
              </a:rPr>
              <a:t> register called Instruction </a:t>
            </a:r>
            <a:r>
              <a:rPr b="1" i="0" lang="en-US" sz="2800" u="none">
                <a:solidFill>
                  <a:srgbClr val="00B0F0"/>
                </a:solidFill>
                <a:latin typeface="Arial"/>
                <a:ea typeface="Arial"/>
                <a:cs typeface="Arial"/>
                <a:sym typeface="Arial"/>
              </a:rPr>
              <a:t>Queue</a:t>
            </a:r>
            <a:endParaRPr/>
          </a:p>
          <a:p>
            <a:pPr indent="-342900" lvl="0" marL="342900" rtl="0" algn="just">
              <a:lnSpc>
                <a:spcPct val="9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When EU is ready for its next instruction, it simply reads the instruction from the queue in BIU</a:t>
            </a:r>
            <a:endParaRPr/>
          </a:p>
          <a:p>
            <a:pPr indent="-165100" lvl="0" marL="342900" rtl="0" algn="l">
              <a:spcBef>
                <a:spcPts val="560"/>
              </a:spcBef>
              <a:spcAft>
                <a:spcPts val="0"/>
              </a:spcAft>
              <a:buClr>
                <a:schemeClr val="dk1"/>
              </a:buClr>
              <a:buSzPts val="2800"/>
              <a:buNone/>
            </a:pPr>
            <a:r>
              <a:t/>
            </a:r>
            <a:endParaRPr b="1" i="0" sz="2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457200" y="274637"/>
            <a:ext cx="8229600" cy="1143000"/>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Pipelining</a:t>
            </a:r>
            <a:endParaRPr/>
          </a:p>
        </p:txBody>
      </p:sp>
      <p:sp>
        <p:nvSpPr>
          <p:cNvPr id="132" name="Google Shape;132;p4"/>
          <p:cNvSpPr txBox="1"/>
          <p:nvPr>
            <p:ph idx="1" type="body"/>
          </p:nvPr>
        </p:nvSpPr>
        <p:spPr>
          <a:xfrm>
            <a:off x="457200" y="1600200"/>
            <a:ext cx="8229600" cy="49530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EU of 8086 does not have to wait in between for BIU to fetch next instruction byte from memory</a:t>
            </a:r>
            <a:endParaRPr/>
          </a:p>
          <a:p>
            <a:pPr indent="-342900" lvl="0" marL="342900" rtl="0" algn="just">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So the presence of a queue in 8086 speeds up the processing</a:t>
            </a:r>
            <a:endParaRPr/>
          </a:p>
          <a:p>
            <a:pPr indent="-342900" lvl="0" marL="342900" rtl="0" algn="just">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Fetching the next instruction while the current instruction executes is called </a:t>
            </a:r>
            <a:r>
              <a:rPr b="1" i="0" lang="en-US" sz="2800" u="none">
                <a:solidFill>
                  <a:srgbClr val="00B0F0"/>
                </a:solidFill>
                <a:latin typeface="Arial"/>
                <a:ea typeface="Arial"/>
                <a:cs typeface="Arial"/>
                <a:sym typeface="Arial"/>
              </a:rPr>
              <a:t>pipelining.</a:t>
            </a:r>
            <a:endParaRPr/>
          </a:p>
          <a:p>
            <a:pPr indent="-342900" lvl="0" marL="342900" rtl="0" algn="just">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BIU reset the Queue after a CALL or JUMP instruction, and then refill the Queue. </a:t>
            </a:r>
            <a:endParaRPr/>
          </a:p>
          <a:p>
            <a:pPr indent="-165100" lvl="0" marL="342900" rtl="0" algn="l">
              <a:spcBef>
                <a:spcPts val="560"/>
              </a:spcBef>
              <a:spcAft>
                <a:spcPts val="0"/>
              </a:spcAft>
              <a:buClr>
                <a:schemeClr val="dk1"/>
              </a:buClr>
              <a:buSzPts val="2800"/>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457200" y="274637"/>
            <a:ext cx="8229600" cy="1143000"/>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Memory Segmentation</a:t>
            </a:r>
            <a:endParaRPr/>
          </a:p>
        </p:txBody>
      </p:sp>
      <p:sp>
        <p:nvSpPr>
          <p:cNvPr id="138" name="Google Shape;138;p5"/>
          <p:cNvSpPr txBox="1"/>
          <p:nvPr>
            <p:ph idx="1" type="body"/>
          </p:nvPr>
        </p:nvSpPr>
        <p:spPr>
          <a:xfrm>
            <a:off x="457200" y="1752600"/>
            <a:ext cx="8229600" cy="48768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8086 has a </a:t>
            </a:r>
            <a:r>
              <a:rPr b="1" i="0" lang="en-US" sz="2400" u="none">
                <a:solidFill>
                  <a:srgbClr val="00B0F0"/>
                </a:solidFill>
                <a:latin typeface="Arial"/>
                <a:ea typeface="Arial"/>
                <a:cs typeface="Arial"/>
                <a:sym typeface="Arial"/>
              </a:rPr>
              <a:t>20-bit</a:t>
            </a:r>
            <a:r>
              <a:rPr b="1" i="0" lang="en-US" sz="2400" u="none">
                <a:solidFill>
                  <a:schemeClr val="dk1"/>
                </a:solidFill>
                <a:latin typeface="Arial"/>
                <a:ea typeface="Arial"/>
                <a:cs typeface="Arial"/>
                <a:sym typeface="Arial"/>
              </a:rPr>
              <a:t> address bus</a:t>
            </a:r>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So it can address a maximum of </a:t>
            </a:r>
            <a:r>
              <a:rPr b="1" i="0" lang="en-US" sz="2400" u="none">
                <a:solidFill>
                  <a:srgbClr val="00B0F0"/>
                </a:solidFill>
                <a:latin typeface="Arial"/>
                <a:ea typeface="Arial"/>
                <a:cs typeface="Arial"/>
                <a:sym typeface="Arial"/>
              </a:rPr>
              <a:t>1MB </a:t>
            </a:r>
            <a:r>
              <a:rPr b="1" i="0" lang="en-US" sz="2400" u="none">
                <a:solidFill>
                  <a:schemeClr val="dk1"/>
                </a:solidFill>
                <a:latin typeface="Arial"/>
                <a:ea typeface="Arial"/>
                <a:cs typeface="Arial"/>
                <a:sym typeface="Arial"/>
              </a:rPr>
              <a:t>of memory</a:t>
            </a:r>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8086 can work with only </a:t>
            </a:r>
            <a:r>
              <a:rPr b="1" i="0" lang="en-US" sz="2400" u="none">
                <a:solidFill>
                  <a:schemeClr val="accent2"/>
                </a:solidFill>
                <a:latin typeface="Arial"/>
                <a:ea typeface="Arial"/>
                <a:cs typeface="Arial"/>
                <a:sym typeface="Arial"/>
              </a:rPr>
              <a:t>four</a:t>
            </a:r>
            <a:r>
              <a:rPr b="1" i="0" lang="en-US" sz="2400" u="none">
                <a:solidFill>
                  <a:schemeClr val="dk1"/>
                </a:solidFill>
                <a:latin typeface="Arial"/>
                <a:ea typeface="Arial"/>
                <a:cs typeface="Arial"/>
                <a:sym typeface="Arial"/>
              </a:rPr>
              <a:t> </a:t>
            </a:r>
            <a:r>
              <a:rPr b="1" i="0" lang="en-US" sz="2400" u="none">
                <a:solidFill>
                  <a:srgbClr val="00B0F0"/>
                </a:solidFill>
                <a:latin typeface="Arial"/>
                <a:ea typeface="Arial"/>
                <a:cs typeface="Arial"/>
                <a:sym typeface="Arial"/>
              </a:rPr>
              <a:t>64KB</a:t>
            </a:r>
            <a:r>
              <a:rPr b="1" i="0" lang="en-US" sz="2400" u="none">
                <a:solidFill>
                  <a:schemeClr val="dk1"/>
                </a:solidFill>
                <a:latin typeface="Arial"/>
                <a:ea typeface="Arial"/>
                <a:cs typeface="Arial"/>
                <a:sym typeface="Arial"/>
              </a:rPr>
              <a:t> </a:t>
            </a:r>
            <a:r>
              <a:rPr b="1" i="0" lang="en-US" sz="2400" u="none">
                <a:solidFill>
                  <a:schemeClr val="accent2"/>
                </a:solidFill>
                <a:latin typeface="Arial"/>
                <a:ea typeface="Arial"/>
                <a:cs typeface="Arial"/>
                <a:sym typeface="Arial"/>
              </a:rPr>
              <a:t>segments</a:t>
            </a:r>
            <a:r>
              <a:rPr b="1" i="0" lang="en-US" sz="2400" u="none">
                <a:solidFill>
                  <a:schemeClr val="dk1"/>
                </a:solidFill>
                <a:latin typeface="Arial"/>
                <a:ea typeface="Arial"/>
                <a:cs typeface="Arial"/>
                <a:sym typeface="Arial"/>
              </a:rPr>
              <a:t> at a time within this 1MB range</a:t>
            </a:r>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A segment may be located anywhere in the memory</a:t>
            </a:r>
            <a:endParaRPr/>
          </a:p>
          <a:p>
            <a:pPr indent="-342900" lvl="0" marL="342900" rtl="0" algn="just">
              <a:lnSpc>
                <a:spcPct val="90000"/>
              </a:lnSpc>
              <a:spcBef>
                <a:spcPts val="48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These four memory segments are called</a:t>
            </a:r>
            <a:endParaRPr/>
          </a:p>
          <a:p>
            <a:pPr indent="-342900" lvl="0" marL="342900" rtl="0" algn="just">
              <a:lnSpc>
                <a:spcPct val="90000"/>
              </a:lnSpc>
              <a:spcBef>
                <a:spcPts val="480"/>
              </a:spcBef>
              <a:spcAft>
                <a:spcPts val="0"/>
              </a:spcAft>
              <a:buClr>
                <a:schemeClr val="dk1"/>
              </a:buClr>
              <a:buSzPts val="2400"/>
              <a:buNone/>
            </a:pPr>
            <a:r>
              <a:t/>
            </a:r>
            <a:endParaRPr b="1" i="0" sz="2400" u="none">
              <a:solidFill>
                <a:schemeClr val="dk1"/>
              </a:solidFill>
              <a:latin typeface="Arial"/>
              <a:ea typeface="Arial"/>
              <a:cs typeface="Arial"/>
              <a:sym typeface="Arial"/>
            </a:endParaRPr>
          </a:p>
          <a:p>
            <a:pPr indent="-285750" lvl="1" marL="742950" rtl="0" algn="just">
              <a:lnSpc>
                <a:spcPct val="90000"/>
              </a:lnSpc>
              <a:spcBef>
                <a:spcPts val="480"/>
              </a:spcBef>
              <a:spcAft>
                <a:spcPts val="0"/>
              </a:spcAft>
              <a:buClr>
                <a:srgbClr val="00B0F0"/>
              </a:buClr>
              <a:buSzPts val="2400"/>
              <a:buFont typeface="Arial"/>
              <a:buChar char="•"/>
            </a:pPr>
            <a:r>
              <a:rPr b="1" i="0" lang="en-US" sz="2400" u="none">
                <a:solidFill>
                  <a:srgbClr val="00B0F0"/>
                </a:solidFill>
                <a:latin typeface="Arial"/>
                <a:ea typeface="Arial"/>
                <a:cs typeface="Arial"/>
                <a:sym typeface="Arial"/>
              </a:rPr>
              <a:t>Code</a:t>
            </a:r>
            <a:r>
              <a:rPr b="1" i="0" lang="en-US" sz="2000" u="none">
                <a:solidFill>
                  <a:schemeClr val="dk1"/>
                </a:solidFill>
                <a:latin typeface="Arial"/>
                <a:ea typeface="Arial"/>
                <a:cs typeface="Arial"/>
                <a:sym typeface="Arial"/>
              </a:rPr>
              <a:t> segment</a:t>
            </a:r>
            <a:endParaRPr/>
          </a:p>
          <a:p>
            <a:pPr indent="-285750" lvl="1" marL="742950" rtl="0" algn="just">
              <a:lnSpc>
                <a:spcPct val="90000"/>
              </a:lnSpc>
              <a:spcBef>
                <a:spcPts val="480"/>
              </a:spcBef>
              <a:spcAft>
                <a:spcPts val="0"/>
              </a:spcAft>
              <a:buClr>
                <a:srgbClr val="00B0F0"/>
              </a:buClr>
              <a:buSzPts val="2400"/>
              <a:buFont typeface="Arial"/>
              <a:buChar char="•"/>
            </a:pPr>
            <a:r>
              <a:rPr b="1" i="0" lang="en-US" sz="2400" u="none">
                <a:solidFill>
                  <a:srgbClr val="00B0F0"/>
                </a:solidFill>
                <a:latin typeface="Arial"/>
                <a:ea typeface="Arial"/>
                <a:cs typeface="Arial"/>
                <a:sym typeface="Arial"/>
              </a:rPr>
              <a:t>Stack</a:t>
            </a:r>
            <a:r>
              <a:rPr b="1" i="0" lang="en-US" sz="2000" u="none">
                <a:solidFill>
                  <a:schemeClr val="dk1"/>
                </a:solidFill>
                <a:latin typeface="Arial"/>
                <a:ea typeface="Arial"/>
                <a:cs typeface="Arial"/>
                <a:sym typeface="Arial"/>
              </a:rPr>
              <a:t> segment</a:t>
            </a:r>
            <a:endParaRPr/>
          </a:p>
          <a:p>
            <a:pPr indent="-285750" lvl="1" marL="742950" rtl="0" algn="just">
              <a:lnSpc>
                <a:spcPct val="90000"/>
              </a:lnSpc>
              <a:spcBef>
                <a:spcPts val="480"/>
              </a:spcBef>
              <a:spcAft>
                <a:spcPts val="0"/>
              </a:spcAft>
              <a:buClr>
                <a:srgbClr val="00B0F0"/>
              </a:buClr>
              <a:buSzPts val="2400"/>
              <a:buFont typeface="Arial"/>
              <a:buChar char="•"/>
            </a:pPr>
            <a:r>
              <a:rPr b="1" i="0" lang="en-US" sz="2400" u="none">
                <a:solidFill>
                  <a:srgbClr val="00B0F0"/>
                </a:solidFill>
                <a:latin typeface="Arial"/>
                <a:ea typeface="Arial"/>
                <a:cs typeface="Arial"/>
                <a:sym typeface="Arial"/>
              </a:rPr>
              <a:t>Data</a:t>
            </a:r>
            <a:r>
              <a:rPr b="1" i="0" lang="en-US" sz="2000" u="none">
                <a:solidFill>
                  <a:schemeClr val="dk1"/>
                </a:solidFill>
                <a:latin typeface="Arial"/>
                <a:ea typeface="Arial"/>
                <a:cs typeface="Arial"/>
                <a:sym typeface="Arial"/>
              </a:rPr>
              <a:t> segment</a:t>
            </a:r>
            <a:endParaRPr/>
          </a:p>
          <a:p>
            <a:pPr indent="-285750" lvl="1" marL="742950" rtl="0" algn="just">
              <a:lnSpc>
                <a:spcPct val="90000"/>
              </a:lnSpc>
              <a:spcBef>
                <a:spcPts val="480"/>
              </a:spcBef>
              <a:spcAft>
                <a:spcPts val="0"/>
              </a:spcAft>
              <a:buClr>
                <a:srgbClr val="00B0F0"/>
              </a:buClr>
              <a:buSzPts val="2400"/>
              <a:buFont typeface="Arial"/>
              <a:buChar char="•"/>
            </a:pPr>
            <a:r>
              <a:rPr b="1" i="0" lang="en-US" sz="2400" u="none">
                <a:solidFill>
                  <a:srgbClr val="00B0F0"/>
                </a:solidFill>
                <a:latin typeface="Arial"/>
                <a:ea typeface="Arial"/>
                <a:cs typeface="Arial"/>
                <a:sym typeface="Arial"/>
              </a:rPr>
              <a:t>Extra</a:t>
            </a:r>
            <a:r>
              <a:rPr b="1" i="0" lang="en-US" sz="2000" u="none">
                <a:solidFill>
                  <a:schemeClr val="dk1"/>
                </a:solidFill>
                <a:latin typeface="Arial"/>
                <a:ea typeface="Arial"/>
                <a:cs typeface="Arial"/>
                <a:sym typeface="Arial"/>
              </a:rPr>
              <a:t> segment</a:t>
            </a:r>
            <a:endParaRPr/>
          </a:p>
          <a:p>
            <a:pPr indent="-215900" lvl="0" marL="342900" rtl="0" algn="l">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228600" y="1219200"/>
            <a:ext cx="5486400" cy="685800"/>
          </a:xfrm>
          <a:prstGeom prst="rect">
            <a:avLst/>
          </a:prstGeom>
          <a:solidFill>
            <a:srgbClr val="0070C0"/>
          </a:solidFill>
          <a:ln>
            <a:noFill/>
          </a:ln>
          <a:effectLst>
            <a:outerShdw blurRad="63500" dir="2700000" dist="35921">
              <a:schemeClr val="lt2"/>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1" i="0" lang="en-US" sz="4000" u="none">
                <a:solidFill>
                  <a:srgbClr val="FFFF00"/>
                </a:solidFill>
                <a:latin typeface="Arial"/>
                <a:ea typeface="Arial"/>
                <a:cs typeface="Arial"/>
                <a:sym typeface="Arial"/>
              </a:rPr>
              <a:t>Segmented Memory</a:t>
            </a:r>
            <a:endParaRPr/>
          </a:p>
        </p:txBody>
      </p:sp>
      <p:graphicFrame>
        <p:nvGraphicFramePr>
          <p:cNvPr id="144" name="Google Shape;144;p6"/>
          <p:cNvGraphicFramePr/>
          <p:nvPr/>
        </p:nvGraphicFramePr>
        <p:xfrm>
          <a:off x="5791200" y="457200"/>
          <a:ext cx="3000000" cy="3000000"/>
        </p:xfrm>
        <a:graphic>
          <a:graphicData uri="http://schemas.openxmlformats.org/drawingml/2006/table">
            <a:tbl>
              <a:tblPr>
                <a:noFill/>
                <a:tableStyleId>{5BC2F65D-8190-4E60-B3C8-1789BF6249FA}</a:tableStyleId>
              </a:tblPr>
              <a:tblGrid>
                <a:gridCol w="2819400"/>
              </a:tblGrid>
              <a:tr h="3968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049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0200">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Code segment (64KB)</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952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0200">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Data segment (64KB)</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folHlink"/>
                    </a:solidFill>
                  </a:tcPr>
                </a:tc>
              </a:tr>
              <a:tr h="3968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Extra segment (64KB)</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0CB0F"/>
                    </a:solidFill>
                  </a:tcPr>
                </a:tc>
              </a:tr>
              <a:tr h="3952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862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Stack segment (64KB)</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3EF29"/>
                    </a:solidFill>
                  </a:tcPr>
                </a:tc>
              </a:tr>
              <a:tr h="7985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5" name="Google Shape;145;p6"/>
          <p:cNvSpPr/>
          <p:nvPr/>
        </p:nvSpPr>
        <p:spPr>
          <a:xfrm>
            <a:off x="8653462" y="838200"/>
            <a:ext cx="176212" cy="4876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6"/>
          <p:cNvSpPr txBox="1"/>
          <p:nvPr/>
        </p:nvSpPr>
        <p:spPr>
          <a:xfrm rot="5400000">
            <a:off x="8579643" y="3110706"/>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 MB</a:t>
            </a:r>
            <a:endParaRPr/>
          </a:p>
        </p:txBody>
      </p:sp>
      <p:sp>
        <p:nvSpPr>
          <p:cNvPr id="147" name="Google Shape;147;p6"/>
          <p:cNvSpPr txBox="1"/>
          <p:nvPr/>
        </p:nvSpPr>
        <p:spPr>
          <a:xfrm>
            <a:off x="5010150" y="70643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00080"/>
              </a:buClr>
              <a:buSzPts val="1800"/>
              <a:buFont typeface="Arial"/>
              <a:buNone/>
            </a:pPr>
            <a:r>
              <a:rPr b="1" i="0" lang="en-US" sz="1800" u="none">
                <a:solidFill>
                  <a:srgbClr val="800080"/>
                </a:solidFill>
                <a:latin typeface="Arial"/>
                <a:ea typeface="Arial"/>
                <a:cs typeface="Arial"/>
                <a:sym typeface="Arial"/>
              </a:rPr>
              <a:t>00000</a:t>
            </a:r>
            <a:endParaRPr/>
          </a:p>
        </p:txBody>
      </p:sp>
      <p:sp>
        <p:nvSpPr>
          <p:cNvPr id="148" name="Google Shape;148;p6"/>
          <p:cNvSpPr txBox="1"/>
          <p:nvPr/>
        </p:nvSpPr>
        <p:spPr>
          <a:xfrm>
            <a:off x="4929187" y="5614987"/>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00080"/>
              </a:buClr>
              <a:buSzPts val="1800"/>
              <a:buFont typeface="Arial"/>
              <a:buNone/>
            </a:pPr>
            <a:r>
              <a:rPr b="1" i="0" lang="en-US" sz="1800" u="none">
                <a:solidFill>
                  <a:srgbClr val="800080"/>
                </a:solidFill>
                <a:latin typeface="Arial"/>
                <a:ea typeface="Arial"/>
                <a:cs typeface="Arial"/>
                <a:sym typeface="Arial"/>
              </a:rPr>
              <a:t>FFFFF</a:t>
            </a:r>
            <a:endParaRPr/>
          </a:p>
        </p:txBody>
      </p:sp>
      <p:sp>
        <p:nvSpPr>
          <p:cNvPr id="149" name="Google Shape;149;p6"/>
          <p:cNvSpPr txBox="1"/>
          <p:nvPr/>
        </p:nvSpPr>
        <p:spPr>
          <a:xfrm>
            <a:off x="6000750" y="52387"/>
            <a:ext cx="2971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Physical Memory</a:t>
            </a:r>
            <a:endParaRPr/>
          </a:p>
        </p:txBody>
      </p:sp>
      <p:sp>
        <p:nvSpPr>
          <p:cNvPr id="150" name="Google Shape;150;p6"/>
          <p:cNvSpPr txBox="1"/>
          <p:nvPr/>
        </p:nvSpPr>
        <p:spPr>
          <a:xfrm>
            <a:off x="228600" y="2438400"/>
            <a:ext cx="5410200" cy="34131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Segments may be overlapped or non-overlapped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457200" y="274637"/>
            <a:ext cx="8229600" cy="715962"/>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Code Segment</a:t>
            </a:r>
            <a:endParaRPr/>
          </a:p>
        </p:txBody>
      </p:sp>
      <p:sp>
        <p:nvSpPr>
          <p:cNvPr id="156" name="Google Shape;156;p7"/>
          <p:cNvSpPr txBox="1"/>
          <p:nvPr>
            <p:ph idx="1" type="body"/>
          </p:nvPr>
        </p:nvSpPr>
        <p:spPr>
          <a:xfrm>
            <a:off x="457200" y="990600"/>
            <a:ext cx="8229600" cy="10668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Contains all the program instructions</a:t>
            </a:r>
            <a:endParaRPr/>
          </a:p>
        </p:txBody>
      </p:sp>
      <p:sp>
        <p:nvSpPr>
          <p:cNvPr id="157" name="Google Shape;157;p7"/>
          <p:cNvSpPr txBox="1"/>
          <p:nvPr/>
        </p:nvSpPr>
        <p:spPr>
          <a:xfrm>
            <a:off x="457200" y="2057400"/>
            <a:ext cx="8229600" cy="715962"/>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Stack Segment</a:t>
            </a:r>
            <a:endParaRPr/>
          </a:p>
        </p:txBody>
      </p:sp>
      <p:sp>
        <p:nvSpPr>
          <p:cNvPr id="158" name="Google Shape;158;p7"/>
          <p:cNvSpPr txBox="1"/>
          <p:nvPr/>
        </p:nvSpPr>
        <p:spPr>
          <a:xfrm>
            <a:off x="457200" y="2743200"/>
            <a:ext cx="8229600" cy="1447800"/>
          </a:xfrm>
          <a:prstGeom prst="rect">
            <a:avLst/>
          </a:prstGeom>
          <a:solidFill>
            <a:srgbClr val="FFFF99"/>
          </a:solid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A section of memory set aside to store addresses and data while a subprogram executes</a:t>
            </a:r>
            <a:endParaRPr/>
          </a:p>
        </p:txBody>
      </p:sp>
      <p:sp>
        <p:nvSpPr>
          <p:cNvPr id="159" name="Google Shape;159;p7"/>
          <p:cNvSpPr txBox="1"/>
          <p:nvPr/>
        </p:nvSpPr>
        <p:spPr>
          <a:xfrm>
            <a:off x="457200" y="4191000"/>
            <a:ext cx="8229600" cy="715962"/>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Data &amp; Extra Segments</a:t>
            </a:r>
            <a:endParaRPr/>
          </a:p>
        </p:txBody>
      </p:sp>
      <p:sp>
        <p:nvSpPr>
          <p:cNvPr id="160" name="Google Shape;160;p7"/>
          <p:cNvSpPr txBox="1"/>
          <p:nvPr/>
        </p:nvSpPr>
        <p:spPr>
          <a:xfrm>
            <a:off x="457200" y="4876800"/>
            <a:ext cx="8229600" cy="1447800"/>
          </a:xfrm>
          <a:prstGeom prst="rect">
            <a:avLst/>
          </a:prstGeom>
          <a:solidFill>
            <a:srgbClr val="FFFF99"/>
          </a:solid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Used for storing data values to be used in the program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457200" y="274637"/>
            <a:ext cx="8229600" cy="1143000"/>
          </a:xfrm>
          <a:prstGeom prst="rect">
            <a:avLst/>
          </a:prstGeom>
          <a:solidFill>
            <a:srgbClr val="0070C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Segment Registers</a:t>
            </a:r>
            <a:endParaRPr/>
          </a:p>
        </p:txBody>
      </p:sp>
      <p:sp>
        <p:nvSpPr>
          <p:cNvPr id="166" name="Google Shape;166;p8"/>
          <p:cNvSpPr txBox="1"/>
          <p:nvPr>
            <p:ph idx="1" type="body"/>
          </p:nvPr>
        </p:nvSpPr>
        <p:spPr>
          <a:xfrm>
            <a:off x="457200" y="1524000"/>
            <a:ext cx="8229600" cy="5257800"/>
          </a:xfrm>
          <a:prstGeom prst="rect">
            <a:avLst/>
          </a:prstGeom>
          <a:solidFill>
            <a:srgbClr val="FFFF99"/>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Arial"/>
                <a:ea typeface="Arial"/>
                <a:cs typeface="Arial"/>
                <a:sym typeface="Arial"/>
              </a:rPr>
              <a:t>hold the upper 16-bits of the starting address for each of the segments</a:t>
            </a:r>
            <a:endParaRPr/>
          </a:p>
          <a:p>
            <a:pPr indent="-342900" lvl="0" marL="3429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Arial"/>
                <a:ea typeface="Arial"/>
                <a:cs typeface="Arial"/>
                <a:sym typeface="Arial"/>
              </a:rPr>
              <a:t>The four segment registers are</a:t>
            </a:r>
            <a:endParaRPr/>
          </a:p>
          <a:p>
            <a:pPr indent="-285750" lvl="1" marL="74295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CS (Code Segment register)</a:t>
            </a:r>
            <a:endParaRPr/>
          </a:p>
          <a:p>
            <a:pPr indent="-228600" lvl="2" marL="11430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IP can be used as offset.</a:t>
            </a:r>
            <a:endParaRPr/>
          </a:p>
          <a:p>
            <a:pPr indent="-285750" lvl="1" marL="74295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DS (Data Segment register)</a:t>
            </a:r>
            <a:endParaRPr/>
          </a:p>
          <a:p>
            <a:pPr indent="-228600" lvl="2" marL="11430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BX,SI or DI can be used as offset.</a:t>
            </a:r>
            <a:endParaRPr/>
          </a:p>
          <a:p>
            <a:pPr indent="-285750" lvl="1" marL="74295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SS (Stack Segment register)</a:t>
            </a:r>
            <a:endParaRPr/>
          </a:p>
          <a:p>
            <a:pPr indent="-228600" lvl="2" marL="11430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SP and BP can be used as offset.</a:t>
            </a:r>
            <a:endParaRPr/>
          </a:p>
          <a:p>
            <a:pPr indent="-285750" lvl="1" marL="74295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ES (Extra Segment register)</a:t>
            </a:r>
            <a:endParaRPr/>
          </a:p>
          <a:p>
            <a:pPr indent="-228600" lvl="2" marL="11430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DI can be used as offset.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72" name="Google Shape;172;p9"/>
          <p:cNvPicPr preferRelativeResize="0"/>
          <p:nvPr/>
        </p:nvPicPr>
        <p:blipFill rotWithShape="1">
          <a:blip r:embed="rId3">
            <a:alphaModFix/>
          </a:blip>
          <a:srcRect b="0" l="0" r="0" t="0"/>
          <a:stretch/>
        </p:blipFill>
        <p:spPr>
          <a:xfrm>
            <a:off x="241300" y="163512"/>
            <a:ext cx="8534400" cy="4552950"/>
          </a:xfrm>
          <a:prstGeom prst="rect">
            <a:avLst/>
          </a:prstGeom>
          <a:noFill/>
          <a:ln>
            <a:noFill/>
          </a:ln>
        </p:spPr>
      </p:pic>
      <p:pic>
        <p:nvPicPr>
          <p:cNvPr id="173" name="Google Shape;173;p9"/>
          <p:cNvPicPr preferRelativeResize="0"/>
          <p:nvPr/>
        </p:nvPicPr>
        <p:blipFill rotWithShape="1">
          <a:blip r:embed="rId4">
            <a:alphaModFix/>
          </a:blip>
          <a:srcRect b="0" l="0" r="0" t="0"/>
          <a:stretch/>
        </p:blipFill>
        <p:spPr>
          <a:xfrm>
            <a:off x="228600" y="4711700"/>
            <a:ext cx="8534400" cy="1947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2008-10-23T21:25:34Z</dcterms:created>
  <dc:creator>Rajvir</dc:creator>
</cp:coreProperties>
</file>