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6" r:id="rId4"/>
    <p:sldId id="277" r:id="rId5"/>
    <p:sldId id="281" r:id="rId6"/>
    <p:sldId id="261" r:id="rId7"/>
    <p:sldId id="262" r:id="rId8"/>
    <p:sldId id="263" r:id="rId9"/>
    <p:sldId id="268" r:id="rId10"/>
    <p:sldId id="26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78C9D-A2E5-4946-939B-5145488D8C2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B3F38-5E72-459D-91B4-8D696438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4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B3F38-5E72-459D-91B4-8D6964386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6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83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FB8FA-B4BE-46B5-A612-153EB7B62DFD}" type="slidenum">
              <a:rPr lang="el-GR">
                <a:solidFill>
                  <a:srgbClr val="000000"/>
                </a:solidFill>
              </a:rPr>
              <a:pPr/>
              <a:t>9</a:t>
            </a:fld>
            <a:endParaRPr lang="el-GR">
              <a:solidFill>
                <a:srgbClr val="000000"/>
              </a:solidFill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TW"/>
              <a:t>versatility </a:t>
            </a:r>
            <a:r>
              <a:rPr lang="zh-TW" altLang="en-US"/>
              <a:t>多用途的</a:t>
            </a:r>
            <a:r>
              <a:rPr lang="en-US" altLang="zh-TW"/>
              <a:t>: any number of applications for PC</a:t>
            </a:r>
          </a:p>
        </p:txBody>
      </p:sp>
    </p:spTree>
    <p:extLst>
      <p:ext uri="{BB962C8B-B14F-4D97-AF65-F5344CB8AC3E}">
        <p14:creationId xmlns:p14="http://schemas.microsoft.com/office/powerpoint/2010/main" val="11237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32B3-B333-4371-B918-3703DB330A57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C824-281E-4921-80E8-8B9AFDCFDAEC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BAFA-A200-455A-989D-43EC0BEB45EA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032F-24C2-4A6C-BD8B-A23085329F02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4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CF61-53D4-42E6-BBFA-14216A033EBE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2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8CCC-03C0-4F36-AB71-DC678B4F455F}" type="datetime1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1E1E-3F79-4E4C-BE2C-2CF087D9862B}" type="datetime1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8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C596-4DCB-442E-88B6-E2F490E5A697}" type="datetime1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0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420-4C3D-4BED-8DCA-E16AC9FACC71}" type="datetime1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3400-4E93-40A7-A311-2B0E0BC76EFB}" type="datetime1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4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4FC9-56D4-4B40-BDB8-B28E9E362C9A}" type="datetime1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4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D90C-522D-49C1-9561-3C43DB2CFD81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8051 by Vijay Kumar 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F29D-26FD-448D-96CE-580AA943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421" y="1484029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Introduction to </a:t>
            </a:r>
            <a:r>
              <a:rPr lang="en-US" sz="5400" b="1" dirty="0" smtClean="0">
                <a:solidFill>
                  <a:srgbClr val="FF0000"/>
                </a:solidFill>
              </a:rPr>
              <a:t>Microprocessors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6705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Types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333" r="2500" b="5556"/>
          <a:stretch>
            <a:fillRect/>
          </a:stretch>
        </p:blipFill>
        <p:spPr bwMode="auto">
          <a:xfrm>
            <a:off x="1392072" y="1438544"/>
            <a:ext cx="8871045" cy="504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B637-49E2-4D47-A77F-CEBD00C72AFF}" type="slidenum">
              <a:rPr lang="el-GR" smtClean="0">
                <a:solidFill>
                  <a:srgbClr val="000000"/>
                </a:solidFill>
              </a:rPr>
              <a:pPr/>
              <a:t>10</a:t>
            </a:fld>
            <a:endParaRPr lang="el-G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Thank You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7"/>
          <p:cNvSpPr>
            <a:spLocks noGrp="1"/>
          </p:cNvSpPr>
          <p:nvPr>
            <p:ph type="title"/>
          </p:nvPr>
        </p:nvSpPr>
        <p:spPr>
          <a:xfrm>
            <a:off x="1524000" y="142875"/>
            <a:ext cx="9144000" cy="138112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</a:rPr>
              <a:t>Why do  we need to learn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Microprocessors/Microcontrollers?</a:t>
            </a:r>
          </a:p>
        </p:txBody>
      </p:sp>
      <p:sp>
        <p:nvSpPr>
          <p:cNvPr id="21507" name="Content Placeholder 8"/>
          <p:cNvSpPr>
            <a:spLocks noGrp="1"/>
          </p:cNvSpPr>
          <p:nvPr>
            <p:ph idx="1"/>
          </p:nvPr>
        </p:nvSpPr>
        <p:spPr>
          <a:xfrm>
            <a:off x="950794" y="1662112"/>
            <a:ext cx="10403006" cy="4876800"/>
          </a:xfrm>
        </p:spPr>
        <p:txBody>
          <a:bodyPr>
            <a:noAutofit/>
          </a:bodyPr>
          <a:lstStyle/>
          <a:p>
            <a:pPr marL="514350" indent="-514350" algn="just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3000" dirty="0"/>
              <a:t>The microprocessor is the core of computer systems</a:t>
            </a:r>
            <a:r>
              <a:rPr lang="en-US" sz="3000" dirty="0" smtClean="0"/>
              <a:t>.</a:t>
            </a:r>
          </a:p>
          <a:p>
            <a:pPr marL="514350" indent="-514350" algn="just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3000" dirty="0"/>
              <a:t>Its not an </a:t>
            </a:r>
            <a:r>
              <a:rPr lang="en-US" sz="3000" dirty="0" smtClean="0"/>
              <a:t>overstatement </a:t>
            </a:r>
            <a:r>
              <a:rPr lang="en-US" sz="3000" dirty="0"/>
              <a:t>if  </a:t>
            </a:r>
            <a:r>
              <a:rPr lang="en-US" sz="3000" dirty="0" smtClean="0"/>
              <a:t>it says </a:t>
            </a:r>
            <a:r>
              <a:rPr lang="en-US" sz="3000" dirty="0"/>
              <a:t>that ,today  there is no electronic gadget on the earth which is designed without a Microcontroller. Ex: communication devices, digital entertainment, portable devices etc…</a:t>
            </a:r>
          </a:p>
          <a:p>
            <a:pPr marL="514350" indent="-514350" algn="just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3000" dirty="0"/>
              <a:t>Nowadays many communication, digital entertainment, portable devices, are controlled by them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14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35" y="215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Why do  we need to learn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Microprocessors/Microcontrollers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3094"/>
            <a:ext cx="10515600" cy="4673256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</a:rPr>
              <a:t>Personal information products:</a:t>
            </a:r>
            <a:r>
              <a:rPr lang="en-US" sz="3600" dirty="0"/>
              <a:t> Cell phone, pager, watch, pocket recorder, calculator</a:t>
            </a:r>
          </a:p>
          <a:p>
            <a:pPr marL="514350" indent="-514350" algn="just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</a:rPr>
              <a:t>Laptop components:  </a:t>
            </a:r>
            <a:r>
              <a:rPr lang="en-US" sz="3600" dirty="0"/>
              <a:t>mouse, keyboard, modem, fax card, sound card, battery charger</a:t>
            </a:r>
          </a:p>
          <a:p>
            <a:pPr marL="514350" indent="-514350" algn="just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</a:rPr>
              <a:t>Home appliances:  </a:t>
            </a:r>
            <a:r>
              <a:rPr lang="en-US" sz="3600" dirty="0"/>
              <a:t>door lock, alarm clock, thermostat, air conditioner, TV remote, VCR, small refrigerator, exercise equipment, washer/dryer, microwave </a:t>
            </a:r>
            <a:r>
              <a:rPr lang="en-US" sz="3600" dirty="0" smtClean="0"/>
              <a:t>oven</a:t>
            </a:r>
          </a:p>
          <a:p>
            <a:pPr marL="514350" indent="-514350" algn="just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</a:rPr>
              <a:t>Industrial equipment: </a:t>
            </a:r>
            <a:r>
              <a:rPr lang="en-US" sz="3600" dirty="0"/>
              <a:t>Temperature/pressure controllers, Counters, timers, RPM Controllers </a:t>
            </a:r>
          </a:p>
          <a:p>
            <a:pPr marL="514350" indent="-514350" algn="just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</a:rPr>
              <a:t>Toys: </a:t>
            </a:r>
            <a:r>
              <a:rPr lang="en-US" sz="3600" dirty="0"/>
              <a:t>video games, cars, dolls, etc. </a:t>
            </a:r>
          </a:p>
          <a:p>
            <a:pPr marL="0" indent="0" algn="just">
              <a:spcBef>
                <a:spcPct val="0"/>
              </a:spcBef>
              <a:spcAft>
                <a:spcPts val="300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35" y="215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Why do  we need to learn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Microprocessors/Microcontrollers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3094"/>
            <a:ext cx="10515600" cy="4673256"/>
          </a:xfrm>
        </p:spPr>
        <p:txBody>
          <a:bodyPr>
            <a:normAutofit/>
          </a:bodyPr>
          <a:lstStyle/>
          <a:p>
            <a:pPr marL="0" lvl="1" indent="0" algn="just">
              <a:spcBef>
                <a:spcPct val="0"/>
              </a:spcBef>
              <a:spcAft>
                <a:spcPts val="3000"/>
              </a:spcAft>
              <a:buNone/>
            </a:pPr>
            <a:r>
              <a:rPr lang="en-US" sz="1400" dirty="0">
                <a:solidFill>
                  <a:schemeClr val="tx2"/>
                </a:solidFill>
              </a:rPr>
              <a:t> 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0" lvl="1" indent="0" algn="just">
              <a:spcBef>
                <a:spcPct val="0"/>
              </a:spcBef>
              <a:spcAft>
                <a:spcPts val="3000"/>
              </a:spcAft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0" lvl="1" indent="0" algn="just">
              <a:spcBef>
                <a:spcPct val="0"/>
              </a:spcBef>
              <a:spcAft>
                <a:spcPts val="3000"/>
              </a:spcAft>
              <a:buNone/>
            </a:pPr>
            <a:r>
              <a:rPr lang="en-US" sz="3600" dirty="0" smtClean="0"/>
              <a:t>So</a:t>
            </a:r>
            <a:r>
              <a:rPr lang="en-US" sz="3600" dirty="0"/>
              <a:t>, A good designer should always  know what type of controller  he/she  is using ,their architecture, advantages , disadvantages , ways to reduce production costs and product reliability etc….                                                </a:t>
            </a:r>
          </a:p>
          <a:p>
            <a:pPr marL="0" indent="0" algn="just">
              <a:spcBef>
                <a:spcPct val="0"/>
              </a:spcBef>
              <a:spcAft>
                <a:spcPts val="300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825625" y="228601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Microprocessor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736979" y="1527176"/>
            <a:ext cx="9592884" cy="42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marL="457200" indent="-457200" algn="just" eaLnBrk="1" hangingPunct="1">
              <a:spcBef>
                <a:spcPts val="675"/>
              </a:spcBef>
              <a:buSzPct val="85000"/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rgbClr val="000000"/>
                </a:solidFill>
                <a:latin typeface="+mn-lt"/>
              </a:rPr>
              <a:t>Microprocessor and CPU are used </a:t>
            </a:r>
            <a:r>
              <a:rPr lang="en-US" sz="3200" b="0" dirty="0" smtClean="0">
                <a:solidFill>
                  <a:srgbClr val="000000"/>
                </a:solidFill>
                <a:latin typeface="+mn-lt"/>
              </a:rPr>
              <a:t>interchangeably</a:t>
            </a:r>
          </a:p>
          <a:p>
            <a:pPr marL="457200" indent="-457200" algn="just" eaLnBrk="1" hangingPunct="1">
              <a:spcBef>
                <a:spcPts val="675"/>
              </a:spcBef>
              <a:buSzPct val="85000"/>
              <a:buFont typeface="Wingdings" panose="05000000000000000000" pitchFamily="2" charset="2"/>
              <a:buChar char="Ø"/>
            </a:pPr>
            <a:endParaRPr lang="en-US" sz="3200" b="0" dirty="0">
              <a:solidFill>
                <a:srgbClr val="000000"/>
              </a:solidFill>
              <a:latin typeface="+mn-lt"/>
            </a:endParaRPr>
          </a:p>
          <a:p>
            <a:pPr marL="457200" indent="-457200" algn="just" eaLnBrk="1" hangingPunct="1">
              <a:spcBef>
                <a:spcPts val="675"/>
              </a:spcBef>
              <a:buSzPct val="85000"/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rgbClr val="000000"/>
                </a:solidFill>
                <a:latin typeface="+mn-lt"/>
              </a:rPr>
              <a:t>A microprocessor is a multipurpose, programmable, clock-driven, register based electronic device that reads binary instructions from a storage device called memory, accepts binary data as input and processes data according to those instructions and provides results as output.</a:t>
            </a:r>
          </a:p>
        </p:txBody>
      </p:sp>
    </p:spTree>
    <p:extLst>
      <p:ext uri="{BB962C8B-B14F-4D97-AF65-F5344CB8AC3E}">
        <p14:creationId xmlns:p14="http://schemas.microsoft.com/office/powerpoint/2010/main" val="1424841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4900" b="1" dirty="0" smtClean="0">
                <a:solidFill>
                  <a:srgbClr val="FF0000"/>
                </a:solidFill>
              </a:rPr>
              <a:t>Microprocessor(cont’d.)</a:t>
            </a: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74"/>
            <a:ext cx="10515600" cy="483097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CPU built into a single VLSI chip is called a  microprocessor.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It is a   general-purpose device and additional external circuitry are added to make it a microcomputer.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microprocessor   contains arithmetic and logic unit (ALU</a:t>
            </a:r>
            <a:r>
              <a:rPr lang="en-US"/>
              <a:t>), </a:t>
            </a:r>
            <a:r>
              <a:rPr lang="en-US" smtClean="0"/>
              <a:t>control </a:t>
            </a:r>
            <a:r>
              <a:rPr lang="en-US" dirty="0"/>
              <a:t>unit, Instruction register, Program counter (PC), clock circuit (internal or external), reset circuit (internal or external) and registers. But the microprocessor has no on chip I/O Ports, </a:t>
            </a:r>
            <a:r>
              <a:rPr lang="en-US" dirty="0" smtClean="0"/>
              <a:t>Timers, Memory </a:t>
            </a:r>
            <a:r>
              <a:rPr lang="en-US" dirty="0"/>
              <a:t>etc.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For example, Intel 8085 is an 8-bit microprocessor and Intel 8086/8088 a 16-bit microprocessor.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Microprocessor(cont’d.)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348" y="1772576"/>
            <a:ext cx="5486400" cy="423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F29D-26FD-448D-96CE-580AA943208E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01021" y="5987018"/>
            <a:ext cx="40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</a:t>
            </a:r>
            <a:r>
              <a:rPr lang="en-US" b="1" dirty="0" smtClean="0"/>
              <a:t>. </a:t>
            </a:r>
            <a:r>
              <a:rPr lang="en-US" b="1" dirty="0"/>
              <a:t>Block diagram of a Microprocessor.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Microprocessor(cont’d.)</a:t>
            </a:r>
          </a:p>
        </p:txBody>
      </p:sp>
      <p:sp>
        <p:nvSpPr>
          <p:cNvPr id="23555" name="Content Placeholder 8"/>
          <p:cNvSpPr>
            <a:spLocks noGrp="1"/>
          </p:cNvSpPr>
          <p:nvPr>
            <p:ph idx="1"/>
          </p:nvPr>
        </p:nvSpPr>
        <p:spPr>
          <a:xfrm>
            <a:off x="1524000" y="1219200"/>
            <a:ext cx="8229600" cy="1828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3000" dirty="0"/>
              <a:t>CPU for Computers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3000" dirty="0"/>
              <a:t>No RAM, ROM, I/O on CPU chip itself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3000" dirty="0"/>
              <a:t>Example: Intel's x86, Motorola’s 680x0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68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0101" y="2842668"/>
            <a:ext cx="9144000" cy="381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782261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864360" y="738641"/>
            <a:ext cx="3895725" cy="5867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200" b="1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Microprocessor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zh-TW" sz="3000" dirty="0"/>
              <a:t>CPU is stand-alone,  RAM, ROM, I/O, timer are separate</a:t>
            </a:r>
          </a:p>
          <a:p>
            <a:pPr>
              <a:lnSpc>
                <a:spcPct val="80000"/>
              </a:lnSpc>
            </a:pPr>
            <a:r>
              <a:rPr lang="en-US" altLang="zh-TW" sz="3000" dirty="0"/>
              <a:t>designer can decide on the  amount of ROM, RAM and I/O ports</a:t>
            </a:r>
            <a:r>
              <a:rPr lang="en-US" altLang="zh-TW" sz="3000" dirty="0" smtClean="0"/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3000" dirty="0"/>
          </a:p>
          <a:p>
            <a:pPr>
              <a:lnSpc>
                <a:spcPct val="80000"/>
              </a:lnSpc>
            </a:pPr>
            <a:r>
              <a:rPr lang="en-US" altLang="zh-TW" sz="3000" dirty="0"/>
              <a:t>expensive</a:t>
            </a:r>
          </a:p>
          <a:p>
            <a:pPr>
              <a:lnSpc>
                <a:spcPct val="80000"/>
              </a:lnSpc>
            </a:pPr>
            <a:r>
              <a:rPr lang="en-US" altLang="zh-TW" sz="3000" dirty="0" smtClean="0"/>
              <a:t>general-purpose</a:t>
            </a:r>
            <a:endParaRPr lang="en-US" altLang="zh-TW" sz="3000" dirty="0"/>
          </a:p>
          <a:p>
            <a:pPr>
              <a:lnSpc>
                <a:spcPct val="80000"/>
              </a:lnSpc>
            </a:pPr>
            <a:r>
              <a:rPr lang="en-US" altLang="zh-TW" sz="3000" dirty="0"/>
              <a:t>High processing power</a:t>
            </a:r>
          </a:p>
          <a:p>
            <a:pPr>
              <a:lnSpc>
                <a:spcPct val="80000"/>
              </a:lnSpc>
            </a:pPr>
            <a:r>
              <a:rPr lang="en-US" altLang="zh-TW" sz="3000" dirty="0"/>
              <a:t>High power consumption</a:t>
            </a:r>
          </a:p>
          <a:p>
            <a:pPr>
              <a:lnSpc>
                <a:spcPct val="80000"/>
              </a:lnSpc>
            </a:pPr>
            <a:r>
              <a:rPr lang="en-US" altLang="zh-TW" sz="3000" dirty="0"/>
              <a:t>Instruction sets focus on processing-intensive operations</a:t>
            </a:r>
          </a:p>
          <a:p>
            <a:pPr>
              <a:lnSpc>
                <a:spcPct val="80000"/>
              </a:lnSpc>
            </a:pPr>
            <a:r>
              <a:rPr lang="en-US" altLang="zh-TW" sz="3000" dirty="0"/>
              <a:t>Typically </a:t>
            </a:r>
            <a:r>
              <a:rPr lang="en-US" altLang="zh-TW" sz="3000" dirty="0" smtClean="0"/>
              <a:t>16/32/64 </a:t>
            </a:r>
            <a:r>
              <a:rPr lang="en-US" altLang="zh-TW" sz="3000" dirty="0"/>
              <a:t>– bit</a:t>
            </a:r>
          </a:p>
          <a:p>
            <a:pPr>
              <a:lnSpc>
                <a:spcPct val="80000"/>
              </a:lnSpc>
            </a:pPr>
            <a:r>
              <a:rPr lang="en-US" altLang="zh-TW" sz="3000" dirty="0"/>
              <a:t>Typically deep pipeline (5-20 stages)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BF91-29B5-426C-AE72-E94723F30938}" type="slidenum">
              <a:rPr lang="el-GR">
                <a:solidFill>
                  <a:srgbClr val="000000"/>
                </a:solidFill>
              </a:rPr>
              <a:pPr/>
              <a:t>9</a:t>
            </a:fld>
            <a:endParaRPr lang="el-GR">
              <a:solidFill>
                <a:srgbClr val="000000"/>
              </a:solidFill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172200" y="685799"/>
            <a:ext cx="4191000" cy="603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Microcontroller</a:t>
            </a:r>
          </a:p>
          <a:p>
            <a:pPr marL="228600" indent="-228600" fontAlgn="base">
              <a:lnSpc>
                <a:spcPct val="6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+mn-lt"/>
                <a:cs typeface="+mn-cs"/>
              </a:rPr>
              <a:t>CPU, RAM, ROM, I/O and timer are all on a single chip</a:t>
            </a:r>
          </a:p>
          <a:p>
            <a:pPr marL="228600" indent="-228600" fontAlgn="base">
              <a:lnSpc>
                <a:spcPct val="6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+mn-lt"/>
                <a:cs typeface="+mn-cs"/>
              </a:rPr>
              <a:t>fixed amount of on-chip ROM, RAM, I/O ports</a:t>
            </a:r>
          </a:p>
          <a:p>
            <a:pPr marL="228600" indent="-228600" fontAlgn="base">
              <a:lnSpc>
                <a:spcPct val="6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+mn-lt"/>
                <a:cs typeface="+mn-cs"/>
              </a:rPr>
              <a:t>for applications in which cost, power and space are critical</a:t>
            </a:r>
          </a:p>
          <a:p>
            <a:pPr marL="228600" indent="-228600" fontAlgn="base">
              <a:lnSpc>
                <a:spcPct val="6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+mn-lt"/>
                <a:cs typeface="+mn-cs"/>
              </a:rPr>
              <a:t>single-purpose (control-oriented)</a:t>
            </a:r>
          </a:p>
          <a:p>
            <a:pPr marL="228600" indent="-228600" fontAlgn="base">
              <a:lnSpc>
                <a:spcPct val="6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+mn-lt"/>
                <a:cs typeface="+mn-cs"/>
              </a:rPr>
              <a:t>Low processing power</a:t>
            </a:r>
          </a:p>
          <a:p>
            <a:pPr marL="228600" indent="-228600" fontAlgn="base">
              <a:lnSpc>
                <a:spcPct val="6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+mn-lt"/>
                <a:cs typeface="+mn-cs"/>
              </a:rPr>
              <a:t>Low power consumption</a:t>
            </a:r>
          </a:p>
          <a:p>
            <a:pPr marL="228600" indent="-228600" fontAlgn="base">
              <a:lnSpc>
                <a:spcPct val="6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+mn-lt"/>
                <a:cs typeface="+mn-cs"/>
              </a:rPr>
              <a:t>Bit-level operations</a:t>
            </a:r>
          </a:p>
          <a:p>
            <a:pPr marL="228600" indent="-228600" fontAlgn="base">
              <a:lnSpc>
                <a:spcPct val="6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+mn-lt"/>
                <a:cs typeface="+mn-cs"/>
              </a:rPr>
              <a:t>Instruction sets focus on control and bit-level operations</a:t>
            </a:r>
          </a:p>
          <a:p>
            <a:pPr marL="228600" indent="-228600" fontAlgn="base">
              <a:lnSpc>
                <a:spcPct val="6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+mn-lt"/>
                <a:cs typeface="+mn-cs"/>
              </a:rPr>
              <a:t>Typically 8/16 bit</a:t>
            </a:r>
          </a:p>
          <a:p>
            <a:pPr marL="228600" indent="-228600" fontAlgn="base">
              <a:lnSpc>
                <a:spcPct val="6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+mn-lt"/>
                <a:cs typeface="+mn-cs"/>
              </a:rPr>
              <a:t>Typically single-cycle/two-stage pipeline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133601" y="136525"/>
            <a:ext cx="9139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4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Microprocessor vs. </a:t>
            </a:r>
            <a:r>
              <a:rPr lang="en-US" altLang="zh-TW" sz="40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Microcontroller </a:t>
            </a:r>
            <a:r>
              <a:rPr lang="en-US" sz="4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(cont’d.)</a:t>
            </a:r>
          </a:p>
        </p:txBody>
      </p:sp>
    </p:spTree>
    <p:extLst>
      <p:ext uri="{BB962C8B-B14F-4D97-AF65-F5344CB8AC3E}">
        <p14:creationId xmlns:p14="http://schemas.microsoft.com/office/powerpoint/2010/main" val="189086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550</Words>
  <Application>Microsoft Office PowerPoint</Application>
  <PresentationFormat>Widescreen</PresentationFormat>
  <Paragraphs>69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標楷體</vt:lpstr>
      <vt:lpstr>PMingLiU</vt:lpstr>
      <vt:lpstr>PMingLiU</vt:lpstr>
      <vt:lpstr>Arial</vt:lpstr>
      <vt:lpstr>Calibri</vt:lpstr>
      <vt:lpstr>Calibri Light</vt:lpstr>
      <vt:lpstr>DejaVu Sans</vt:lpstr>
      <vt:lpstr>Times New Roman</vt:lpstr>
      <vt:lpstr>Wingdings</vt:lpstr>
      <vt:lpstr>Office Theme</vt:lpstr>
      <vt:lpstr>Introduction to Microprocessors</vt:lpstr>
      <vt:lpstr>Why do  we need to learn  Microprocessors/Microcontrollers?</vt:lpstr>
      <vt:lpstr>Why do  we need to learn  Microprocessors/Microcontrollers? (cont’d.)</vt:lpstr>
      <vt:lpstr>Why do  we need to learn  Microprocessors/Microcontrollers? (cont’d.)</vt:lpstr>
      <vt:lpstr>PowerPoint Presentation</vt:lpstr>
      <vt:lpstr> Microprocessor(cont’d.) </vt:lpstr>
      <vt:lpstr>Microprocessor(cont’d.)</vt:lpstr>
      <vt:lpstr>Microprocessor(cont’d.)</vt:lpstr>
      <vt:lpstr>PowerPoint Presentation</vt:lpstr>
      <vt:lpstr>Types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Insanur Shuvo</dc:creator>
  <cp:lastModifiedBy>Sadi</cp:lastModifiedBy>
  <cp:revision>124</cp:revision>
  <dcterms:created xsi:type="dcterms:W3CDTF">2016-09-19T04:08:53Z</dcterms:created>
  <dcterms:modified xsi:type="dcterms:W3CDTF">2023-08-13T16:22:25Z</dcterms:modified>
</cp:coreProperties>
</file>