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y="6858000" cx="12192000"/>
  <p:notesSz cx="6858000" cy="9144000"/>
  <p:embeddedFontLst>
    <p:embeddedFont>
      <p:font typeface="Century Schoolbook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8" roundtripDataSignature="AMtx7mjc9rhXV7WOi9mgFil4mkjvWCWo+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MD. IQBAL MAHAMUD MOO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F734F6-6C51-4204-94CB-26C52157524B}">
  <a:tblStyle styleId="{AAF734F6-6C51-4204-94CB-26C52157524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font" Target="fonts/CenturySchoolbook-regular.fntdata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46" Type="http://schemas.openxmlformats.org/officeDocument/2006/relationships/font" Target="fonts/CenturySchoolbook-italic.fntdata"/><Relationship Id="rId23" Type="http://schemas.openxmlformats.org/officeDocument/2006/relationships/slide" Target="slides/slide16.xml"/><Relationship Id="rId45" Type="http://schemas.openxmlformats.org/officeDocument/2006/relationships/font" Target="fonts/CenturySchoolbook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48" Type="http://customschemas.google.com/relationships/presentationmetadata" Target="metadata"/><Relationship Id="rId25" Type="http://schemas.openxmlformats.org/officeDocument/2006/relationships/slide" Target="slides/slide18.xml"/><Relationship Id="rId47" Type="http://schemas.openxmlformats.org/officeDocument/2006/relationships/font" Target="fonts/CenturySchoolbook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1-13T21:20:30.159">
    <p:pos x="6000" y="0"/>
    <p:text>.....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_Z9BTbo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6" name="Google Shape;96;p4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  <a:defRPr sz="8000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1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4" name="Google Shape;104;p5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7" name="Google Shape;107;p5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2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  <a:defRPr b="0" sz="8000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2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5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5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6" name="Google Shape;116;p5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53"/>
          <p:cNvSpPr txBox="1"/>
          <p:nvPr>
            <p:ph idx="1" type="body"/>
          </p:nvPr>
        </p:nvSpPr>
        <p:spPr>
          <a:xfrm>
            <a:off x="1097278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0" name="Google Shape;120;p53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1" name="Google Shape;121;p5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5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4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DEE0B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7" name="Google Shape;127;p54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8" name="Google Shape;128;p54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DEE0B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54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30" name="Google Shape;130;p5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5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7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57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49" name="Google Shape;149;p57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0" name="Google Shape;150;p57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7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5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8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58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157" name="Google Shape;157;p58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8" name="Google Shape;158;p5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5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5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59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64" name="Google Shape;164;p5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5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5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0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60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72" name="Google Shape;172;p6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6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6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9FAF9"/>
            </a:gs>
            <a:gs pos="74000">
              <a:srgbClr val="CDD4D0"/>
            </a:gs>
            <a:gs pos="83000">
              <a:srgbClr val="CDD4D0"/>
            </a:gs>
            <a:gs pos="100000">
              <a:srgbClr val="DDE2DF"/>
            </a:gs>
          </a:gsLst>
          <a:lin ang="5400000" scaled="0"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9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9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3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3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3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3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" name="Google Shape;92;p39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002060"/>
                </a:solidFill>
              </a:rPr>
              <a:t>Interrupt Pointer Table</a:t>
            </a:r>
            <a:endParaRPr b="1" sz="5400">
              <a:solidFill>
                <a:srgbClr val="002060"/>
              </a:solidFill>
            </a:endParaRPr>
          </a:p>
        </p:txBody>
      </p:sp>
      <p:sp>
        <p:nvSpPr>
          <p:cNvPr id="180" name="Google Shape;180;p1"/>
          <p:cNvSpPr txBox="1"/>
          <p:nvPr>
            <p:ph idx="1" type="body"/>
          </p:nvPr>
        </p:nvSpPr>
        <p:spPr>
          <a:xfrm>
            <a:off x="838199" y="1825625"/>
            <a:ext cx="1085021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interrupt occurs, CPU will perform some routine (function)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to locate the appropriate function or where is the function stored in memory????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8086, the interrupt address pointer table is serving as a link between the interrupt type numbers to the locations of their service routines in the program storage memory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Difference between INT and CALL</a:t>
            </a:r>
            <a:endParaRPr/>
          </a:p>
        </p:txBody>
      </p:sp>
      <p:pic>
        <p:nvPicPr>
          <p:cNvPr descr="diff1.png" id="236" name="Google Shape;236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2193926"/>
            <a:ext cx="655320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2060"/>
                </a:solidFill>
              </a:rPr>
              <a:t>Divide-by-zero interrupt – Type 0</a:t>
            </a:r>
            <a:endParaRPr b="1">
              <a:solidFill>
                <a:srgbClr val="002060"/>
              </a:solidFill>
            </a:endParaRPr>
          </a:p>
        </p:txBody>
      </p:sp>
      <p:sp>
        <p:nvSpPr>
          <p:cNvPr id="242" name="Google Shape;242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8086 will automatically do a type – 0 interrupt if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result of a DIV operation or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 IDIV operation is too large to fit in the destination register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🡪 Too large!? 	Infinity!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2060"/>
                </a:solidFill>
              </a:rPr>
              <a:t>Example of Divide-by-zero interrupt – Type 0</a:t>
            </a:r>
            <a:endParaRPr/>
          </a:p>
        </p:txBody>
      </p:sp>
      <p:pic>
        <p:nvPicPr>
          <p:cNvPr descr="INT00.png" id="248" name="Google Shape;248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7900" y="1881808"/>
            <a:ext cx="8605630" cy="4533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002060"/>
                </a:solidFill>
              </a:rPr>
              <a:t>Single Step Interrupt – Type 1</a:t>
            </a:r>
            <a:endParaRPr b="1" sz="4800">
              <a:solidFill>
                <a:srgbClr val="002060"/>
              </a:solidFill>
            </a:endParaRPr>
          </a:p>
        </p:txBody>
      </p:sp>
      <p:sp>
        <p:nvSpPr>
          <p:cNvPr id="254" name="Google Shape;254;p13"/>
          <p:cNvSpPr txBox="1"/>
          <p:nvPr>
            <p:ph idx="1" type="body"/>
          </p:nvPr>
        </p:nvSpPr>
        <p:spPr>
          <a:xfrm>
            <a:off x="838199" y="1868556"/>
            <a:ext cx="10677939" cy="4386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Single step interrupt.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 Primarily used for debugging purposes in assembly language.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Execute one instruction and stop. Helps to examine the contents of registers and memory locations.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single step mode, a system will stop after it executes each instructions and wait for further direction from user.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"/>
          <p:cNvSpPr txBox="1"/>
          <p:nvPr>
            <p:ph type="title"/>
          </p:nvPr>
        </p:nvSpPr>
        <p:spPr>
          <a:xfrm>
            <a:off x="838200" y="0"/>
            <a:ext cx="10515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002060"/>
                </a:solidFill>
              </a:rPr>
              <a:t>Single Step Interrupt – Type 1</a:t>
            </a:r>
            <a:endParaRPr sz="4800"/>
          </a:p>
        </p:txBody>
      </p:sp>
      <p:sp>
        <p:nvSpPr>
          <p:cNvPr id="260" name="Google Shape;260;p14"/>
          <p:cNvSpPr txBox="1"/>
          <p:nvPr>
            <p:ph idx="1" type="body"/>
          </p:nvPr>
        </p:nvSpPr>
        <p:spPr>
          <a:xfrm>
            <a:off x="1981200" y="11430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8086 has no instruction to set or reset the trap flag.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These operation are done by pushing the flag register on the stack, changing the trap flag bit and then popping the flag register back off the stack.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Here is the instruction sequence.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reset the trap flag 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AND WORD PTR[BP+0],0FEFFH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261" name="Google Shape;261;p14"/>
          <p:cNvGraphicFramePr/>
          <p:nvPr/>
        </p:nvGraphicFramePr>
        <p:xfrm>
          <a:off x="3429000" y="5029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{AAF734F6-6C51-4204-94CB-26C52157524B}</a:tableStyleId>
              </a:tblPr>
              <a:tblGrid>
                <a:gridCol w="6553200"/>
              </a:tblGrid>
              <a:tr h="152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2060"/>
                          </a:solidFill>
                        </a:rPr>
                        <a:t>PUSHF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2060"/>
                          </a:solidFill>
                        </a:rPr>
                        <a:t>MOV BP,SP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2060"/>
                          </a:solidFill>
                        </a:rPr>
                        <a:t>OR WORD PTR[BP+0],01000H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2060"/>
                          </a:solidFill>
                        </a:rPr>
                        <a:t>POPF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002060"/>
                </a:solidFill>
              </a:rPr>
              <a:t>Another Example of Resetting TF (TF=0)</a:t>
            </a:r>
            <a:endParaRPr/>
          </a:p>
        </p:txBody>
      </p:sp>
      <p:pic>
        <p:nvPicPr>
          <p:cNvPr id="267" name="Google Shape;267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9389" y="1828800"/>
            <a:ext cx="599122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002060"/>
                </a:solidFill>
              </a:rPr>
              <a:t>Setting TF (TF=0)</a:t>
            </a:r>
            <a:endParaRPr/>
          </a:p>
        </p:txBody>
      </p:sp>
      <p:pic>
        <p:nvPicPr>
          <p:cNvPr id="273" name="Google Shape;273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2133601"/>
            <a:ext cx="6705600" cy="3465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2060"/>
                </a:solidFill>
              </a:rPr>
              <a:t>Nonmaskable Interrupt – Type 2</a:t>
            </a:r>
            <a:endParaRPr b="1">
              <a:solidFill>
                <a:srgbClr val="002060"/>
              </a:solidFill>
            </a:endParaRPr>
          </a:p>
        </p:txBody>
      </p:sp>
      <p:sp>
        <p:nvSpPr>
          <p:cNvPr id="279" name="Google Shape;27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8086 will automatically do a </a:t>
            </a:r>
            <a:r>
              <a:rPr i="1" lang="en-US"/>
              <a:t>type 2 </a:t>
            </a:r>
            <a:r>
              <a:rPr lang="en-US"/>
              <a:t>interrupt response when – it received a low-to-high [0 to 1] transition on its </a:t>
            </a:r>
            <a:r>
              <a:rPr b="1" lang="en-US"/>
              <a:t>NMI</a:t>
            </a:r>
            <a:r>
              <a:rPr lang="en-US"/>
              <a:t> input pin. </a:t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Nonmaskable? – </a:t>
            </a:r>
            <a:r>
              <a:rPr lang="en-US"/>
              <a:t>maskable = disable</a:t>
            </a:r>
            <a:endParaRPr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2060"/>
                </a:solidFill>
              </a:rPr>
              <a:t>Nonmaskable Interrupt – Type 2</a:t>
            </a:r>
            <a:endParaRPr/>
          </a:p>
        </p:txBody>
      </p:sp>
      <p:sp>
        <p:nvSpPr>
          <p:cNvPr id="285" name="Google Shape;285;p18"/>
          <p:cNvSpPr txBox="1"/>
          <p:nvPr>
            <p:ph idx="1" type="body"/>
          </p:nvPr>
        </p:nvSpPr>
        <p:spPr>
          <a:xfrm>
            <a:off x="838199" y="1825625"/>
            <a:ext cx="1085021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interrupt</a:t>
            </a:r>
            <a:r>
              <a:rPr b="1" lang="en-US"/>
              <a:t> can not </a:t>
            </a:r>
            <a:r>
              <a:rPr lang="en-US"/>
              <a:t>be disabled/masked – by any program instructions.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 this input cant be intentionally or accidentally disabled, external system must be taken care of.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002060"/>
                </a:solidFill>
              </a:rPr>
              <a:t>Example of NMI</a:t>
            </a:r>
            <a:endParaRPr b="1" sz="5400">
              <a:solidFill>
                <a:srgbClr val="002060"/>
              </a:solidFill>
            </a:endParaRPr>
          </a:p>
        </p:txBody>
      </p:sp>
      <p:sp>
        <p:nvSpPr>
          <p:cNvPr id="291" name="Google Shape;29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could have a </a:t>
            </a:r>
            <a:r>
              <a:rPr b="1" lang="en-US"/>
              <a:t>pressure sensor</a:t>
            </a:r>
            <a:r>
              <a:rPr lang="en-US"/>
              <a:t> on a large steam boiler – connected to the </a:t>
            </a:r>
            <a:r>
              <a:rPr b="1" lang="en-US"/>
              <a:t>NMI </a:t>
            </a:r>
            <a:r>
              <a:rPr lang="en-US"/>
              <a:t>input.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the pressure goes above a preset limit, the sensor will send an interrupt signal to the 8086.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Type 2 interrupt-service procedure for this case might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turn off the fuel to the boiler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open a pressure-relief valve and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sound an alarm!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002060"/>
                </a:solidFill>
              </a:rPr>
              <a:t>Interrupt Pointer Table</a:t>
            </a:r>
            <a:endParaRPr sz="5400"/>
          </a:p>
        </p:txBody>
      </p:sp>
      <p:sp>
        <p:nvSpPr>
          <p:cNvPr id="186" name="Google Shape;186;p2"/>
          <p:cNvSpPr txBox="1"/>
          <p:nvPr>
            <p:ph idx="1" type="body"/>
          </p:nvPr>
        </p:nvSpPr>
        <p:spPr>
          <a:xfrm>
            <a:off x="838200" y="1825624"/>
            <a:ext cx="10903226" cy="4760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8086 the table is stored in memory location (address) </a:t>
            </a:r>
            <a:r>
              <a:rPr b="1" lang="en-US">
                <a:solidFill>
                  <a:srgbClr val="002060"/>
                </a:solidFill>
              </a:rPr>
              <a:t>00000H – 003FFH (1K)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b="1" lang="en-US">
                <a:solidFill>
                  <a:srgbClr val="002060"/>
                </a:solidFill>
              </a:rPr>
              <a:t>Address pointers </a:t>
            </a:r>
            <a:r>
              <a:rPr lang="en-US"/>
              <a:t>identify the starting locations of their service routines in program memory for the 8086, </a:t>
            </a:r>
            <a:r>
              <a:rPr b="1" lang="en-US">
                <a:solidFill>
                  <a:srgbClr val="002060"/>
                </a:solidFill>
              </a:rPr>
              <a:t>each pointer </a:t>
            </a:r>
            <a:r>
              <a:rPr lang="en-US"/>
              <a:t>requires two words (</a:t>
            </a:r>
            <a:r>
              <a:rPr b="1" lang="en-US">
                <a:solidFill>
                  <a:srgbClr val="002060"/>
                </a:solidFill>
              </a:rPr>
              <a:t>4 bytes</a:t>
            </a:r>
            <a:r>
              <a:rPr lang="en-US"/>
              <a:t>).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Since 4-bytes are required for storing starting addresses of ISPs, the table can hold 256 Interrupt procedures.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higher address word is the base address and will be loaded into the </a:t>
            </a:r>
            <a:r>
              <a:rPr b="1" lang="en-US">
                <a:solidFill>
                  <a:srgbClr val="002060"/>
                </a:solidFill>
              </a:rPr>
              <a:t>CS register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lower address word is the </a:t>
            </a:r>
            <a:r>
              <a:rPr b="1" lang="en-US">
                <a:solidFill>
                  <a:srgbClr val="002060"/>
                </a:solidFill>
              </a:rPr>
              <a:t>offset address </a:t>
            </a:r>
            <a:r>
              <a:rPr lang="en-US"/>
              <a:t>and loaded into the </a:t>
            </a:r>
            <a:r>
              <a:rPr b="1" lang="en-US">
                <a:solidFill>
                  <a:srgbClr val="002060"/>
                </a:solidFill>
              </a:rPr>
              <a:t>IP register</a:t>
            </a:r>
            <a:r>
              <a:rPr lang="en-US">
                <a:solidFill>
                  <a:srgbClr val="002060"/>
                </a:solidFill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2060"/>
                </a:solidFill>
              </a:rPr>
              <a:t>Another example</a:t>
            </a:r>
            <a:endParaRPr b="1">
              <a:solidFill>
                <a:srgbClr val="002060"/>
              </a:solidFill>
            </a:endParaRPr>
          </a:p>
        </p:txBody>
      </p:sp>
      <p:sp>
        <p:nvSpPr>
          <p:cNvPr id="297" name="Google Shape;29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To save program data in case of a system power failure.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AC power fails – some external circuitry detects it.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Sends an interrupt signal to the </a:t>
            </a:r>
            <a:r>
              <a:rPr b="1" lang="en-US"/>
              <a:t>NMI</a:t>
            </a:r>
            <a:r>
              <a:rPr lang="en-US"/>
              <a:t> input pin.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Because of the large filter capacitors in most power supplied, the dc system power will remain for perhaps 50ms – after the AC power is gone.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2060"/>
                </a:solidFill>
              </a:rPr>
              <a:t>Another Example Contd…</a:t>
            </a:r>
            <a:endParaRPr/>
          </a:p>
        </p:txBody>
      </p:sp>
      <p:sp>
        <p:nvSpPr>
          <p:cNvPr id="303" name="Google Shape;303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is enough time for a type 2 interrupt-service procedure to copy program data to some RAM, which has a battery backup power supply.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the AC power returns, program data can be restored from the battery-backed RAM,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and the program can resume execution where it left off.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2060"/>
                </a:solidFill>
              </a:rPr>
              <a:t>Breakpoint Interrupt – Type 3</a:t>
            </a:r>
            <a:endParaRPr b="1">
              <a:solidFill>
                <a:srgbClr val="002060"/>
              </a:solidFill>
            </a:endParaRPr>
          </a:p>
        </p:txBody>
      </p:sp>
      <p:sp>
        <p:nvSpPr>
          <p:cNvPr id="309" name="Google Shape;309;p22"/>
          <p:cNvSpPr txBox="1"/>
          <p:nvPr>
            <p:ph idx="1" type="body"/>
          </p:nvPr>
        </p:nvSpPr>
        <p:spPr>
          <a:xfrm>
            <a:off x="838199" y="1825625"/>
            <a:ext cx="10850217" cy="3925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Produced by the execution of the INT 3 instruction.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Main use is to implement a breakpoint function in a system.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a breakpoint is inserted in a system, the system executes the instructions up to the breakpoint and then goes to the breakpoint procedure.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002060"/>
                </a:solidFill>
              </a:rPr>
              <a:t>Overflow Interrupt  - Type 4</a:t>
            </a:r>
            <a:endParaRPr b="1" sz="4800">
              <a:solidFill>
                <a:srgbClr val="002060"/>
              </a:solidFill>
            </a:endParaRPr>
          </a:p>
        </p:txBody>
      </p:sp>
      <p:sp>
        <p:nvSpPr>
          <p:cNvPr id="315" name="Google Shape;315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Overflow interrupts is generally existent after an arithmetic operation was performed.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overflow flag ( OF ) will be set if the signed result of an arithmetic operation on two signed numbers is too large to be represented in the destination register or memory location.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002060"/>
                </a:solidFill>
              </a:rPr>
              <a:t>Overflow Interrupt  - Type 4</a:t>
            </a:r>
            <a:endParaRPr sz="4800"/>
          </a:p>
        </p:txBody>
      </p:sp>
      <p:sp>
        <p:nvSpPr>
          <p:cNvPr id="321" name="Google Shape;321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Two major ways to detect and respond to an overflow error in a program.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Put the </a:t>
            </a:r>
            <a:r>
              <a:rPr b="1" lang="en-US">
                <a:solidFill>
                  <a:srgbClr val="002060"/>
                </a:solidFill>
              </a:rPr>
              <a:t>Jump if Overflow </a:t>
            </a:r>
            <a:r>
              <a:rPr lang="en-US"/>
              <a:t>instruction </a:t>
            </a:r>
            <a:r>
              <a:rPr b="1" lang="en-US">
                <a:solidFill>
                  <a:srgbClr val="002060"/>
                </a:solidFill>
              </a:rPr>
              <a:t>(JO)</a:t>
            </a:r>
            <a:r>
              <a:rPr lang="en-US"/>
              <a:t>, immediately after the arithmetic instruction.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Put the </a:t>
            </a:r>
            <a:r>
              <a:rPr b="1" lang="en-US">
                <a:solidFill>
                  <a:srgbClr val="002060"/>
                </a:solidFill>
              </a:rPr>
              <a:t>Interrupt on Overflow</a:t>
            </a:r>
            <a:r>
              <a:rPr lang="en-US"/>
              <a:t> instruction </a:t>
            </a:r>
            <a:r>
              <a:rPr b="1" lang="en-US">
                <a:solidFill>
                  <a:srgbClr val="002060"/>
                </a:solidFill>
              </a:rPr>
              <a:t>(INTO), </a:t>
            </a:r>
            <a:r>
              <a:rPr lang="en-US"/>
              <a:t>immediately after the arithmetic instruction in the program. 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2060"/>
                </a:solidFill>
              </a:rPr>
              <a:t>Example of Overflow Interrupt  - Type 4</a:t>
            </a:r>
            <a:endParaRPr/>
          </a:p>
        </p:txBody>
      </p:sp>
      <p:pic>
        <p:nvPicPr>
          <p:cNvPr id="327" name="Google Shape;3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1" y="2133600"/>
            <a:ext cx="7477125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2060"/>
                </a:solidFill>
              </a:rPr>
              <a:t>Other Interrupts</a:t>
            </a:r>
            <a:endParaRPr b="1">
              <a:solidFill>
                <a:srgbClr val="002060"/>
              </a:solidFill>
            </a:endParaRPr>
          </a:p>
        </p:txBody>
      </p:sp>
      <p:sp>
        <p:nvSpPr>
          <p:cNvPr id="333" name="Google Shape;333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Type 5 to type 31 interrupts are reserved by the </a:t>
            </a:r>
            <a:r>
              <a:rPr b="1" lang="en-US">
                <a:solidFill>
                  <a:srgbClr val="002060"/>
                </a:solidFill>
              </a:rPr>
              <a:t>Intel</a:t>
            </a:r>
            <a:r>
              <a:rPr lang="en-US"/>
              <a:t> for more complex microprocessor such as 80286, 80386 and 80486.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upper 224 interrupt types, from 32 to 255 are available for user to use for hardware and software interrupts.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900"/>
              <a:buFont typeface="Calibri"/>
              <a:buNone/>
            </a:pPr>
            <a:r>
              <a:rPr b="1" lang="en-US" sz="3900">
                <a:solidFill>
                  <a:srgbClr val="002060"/>
                </a:solidFill>
              </a:rPr>
              <a:t>Software Interrupt Types 0 Through 255</a:t>
            </a:r>
            <a:endParaRPr b="1" sz="3900">
              <a:solidFill>
                <a:srgbClr val="002060"/>
              </a:solidFill>
            </a:endParaRPr>
          </a:p>
        </p:txBody>
      </p:sp>
      <p:sp>
        <p:nvSpPr>
          <p:cNvPr id="339" name="Google Shape;339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256 software interrupts (0 to 255).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Usage INT n , n is the interrupt type number.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instruction INT 32 will cause the 8086 to do a type 32 interrupt response.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8086 will push the flag registers on the stack, reset TF and IF, and push the CF and IP values of the next instruction on the stack.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CS and IP values for the start of the interrupt service procedure retrieved from the interrupt vector table in memory.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IP value for any interrupt type is always at an address of 4 times the interrupt type.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CS value is at a location two addresses higher. 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2060"/>
                </a:solidFill>
              </a:rPr>
              <a:t>INTR Interrupt Types 0 Through 255</a:t>
            </a:r>
            <a:endParaRPr/>
          </a:p>
        </p:txBody>
      </p:sp>
      <p:sp>
        <p:nvSpPr>
          <p:cNvPr id="345" name="Google Shape;345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8086 INTR input allows some external signal to interrupt execution of a program.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INTR can be masked (disabled) so that it can not cause an interrupt.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the interrupt flag is cleared, then INTR input is disabled.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can be cleared with the </a:t>
            </a:r>
            <a:r>
              <a:rPr b="1" lang="en-US">
                <a:solidFill>
                  <a:srgbClr val="002060"/>
                </a:solidFill>
              </a:rPr>
              <a:t>Clear Interrupt </a:t>
            </a:r>
            <a:r>
              <a:rPr lang="en-US"/>
              <a:t>instruction, </a:t>
            </a:r>
            <a:r>
              <a:rPr b="1" lang="en-US">
                <a:solidFill>
                  <a:srgbClr val="002060"/>
                </a:solidFill>
              </a:rPr>
              <a:t>CLI.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can be set with the </a:t>
            </a:r>
            <a:r>
              <a:rPr b="1" lang="en-US">
                <a:solidFill>
                  <a:srgbClr val="002060"/>
                </a:solidFill>
              </a:rPr>
              <a:t>Set Interrupt </a:t>
            </a:r>
            <a:r>
              <a:rPr lang="en-US"/>
              <a:t>instruction, </a:t>
            </a:r>
            <a:r>
              <a:rPr b="1" lang="en-US">
                <a:solidFill>
                  <a:srgbClr val="002060"/>
                </a:solidFill>
              </a:rPr>
              <a:t>STI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2060"/>
                </a:solidFill>
              </a:rPr>
              <a:t>INTR Interrupt Types 0 through 255</a:t>
            </a:r>
            <a:endParaRPr/>
          </a:p>
        </p:txBody>
      </p:sp>
      <p:sp>
        <p:nvSpPr>
          <p:cNvPr id="351" name="Google Shape;351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Before the 8086 can respond to an interrupt signal on its INTR input, IF must be set with the STI instruction.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allows the 8086, ready to handle interrupts before letting an interrupt in.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2060"/>
                </a:solidFill>
              </a:rPr>
              <a:t>Interrupt Pointer Table</a:t>
            </a:r>
            <a:endParaRPr/>
          </a:p>
        </p:txBody>
      </p:sp>
      <p:pic>
        <p:nvPicPr>
          <p:cNvPr descr="IVT.png" id="192" name="Google Shape;192;p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2250" y="1736726"/>
            <a:ext cx="5905500" cy="4600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3"/>
          <p:cNvCxnSpPr/>
          <p:nvPr/>
        </p:nvCxnSpPr>
        <p:spPr>
          <a:xfrm>
            <a:off x="7315200" y="3657600"/>
            <a:ext cx="1143000" cy="15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94" name="Google Shape;194;p3"/>
          <p:cNvSpPr txBox="1"/>
          <p:nvPr/>
        </p:nvSpPr>
        <p:spPr>
          <a:xfrm>
            <a:off x="8610600" y="3505201"/>
            <a:ext cx="1828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Specific Interrupt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2060"/>
                </a:solidFill>
              </a:rPr>
              <a:t>INTR Interrupt Types 0 Through 255</a:t>
            </a:r>
            <a:endParaRPr/>
          </a:p>
        </p:txBody>
      </p:sp>
      <p:sp>
        <p:nvSpPr>
          <p:cNvPr id="357" name="Google Shape;357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interrupt flag (IF) is automatically cleared as part of the response of an 8086 to an interrupt.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is done for two reasons.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b="1" lang="en-US">
                <a:solidFill>
                  <a:srgbClr val="002060"/>
                </a:solidFill>
              </a:rPr>
              <a:t>First</a:t>
            </a:r>
            <a:r>
              <a:rPr lang="en-US"/>
              <a:t> : It prevents a signal on the INTR input from interrupting a higher priority interrupt-service procedure in progress.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b="1" lang="en-US">
                <a:solidFill>
                  <a:srgbClr val="002060"/>
                </a:solidFill>
              </a:rPr>
              <a:t>Second</a:t>
            </a:r>
            <a:r>
              <a:rPr lang="en-US"/>
              <a:t> : To make sure that a signal on the INTR input does not cause the 8086 to interrupt itself continuously. </a:t>
            </a:r>
            <a:endParaRPr/>
          </a:p>
        </p:txBody>
      </p:sp>
      <p:sp>
        <p:nvSpPr>
          <p:cNvPr id="358" name="Google Shape;358;p30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0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>
                <a:solidFill>
                  <a:schemeClr val="dk1"/>
                </a:solidFill>
              </a:rPr>
              <a:t>Priority of 8086 Interrupts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365" name="Google Shape;365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5938" y="1846263"/>
            <a:ext cx="7580124" cy="402272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366" name="Google Shape;366;p3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5947" y="1113183"/>
            <a:ext cx="10006535" cy="485029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373" name="Google Shape;373;p32"/>
          <p:cNvSpPr txBox="1"/>
          <p:nvPr>
            <p:ph type="title"/>
          </p:nvPr>
        </p:nvSpPr>
        <p:spPr>
          <a:xfrm>
            <a:off x="1097280" y="286604"/>
            <a:ext cx="10058400" cy="5217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>
                <a:solidFill>
                  <a:schemeClr val="dk1"/>
                </a:solidFill>
              </a:rPr>
              <a:t>8259A Priority Interrupt Controller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Priority Handling</a:t>
            </a:r>
            <a:endParaRPr/>
          </a:p>
        </p:txBody>
      </p:sp>
      <p:sp>
        <p:nvSpPr>
          <p:cNvPr id="379" name="Google Shape;379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Char char="•"/>
            </a:pPr>
            <a:r>
              <a:rPr b="1" lang="en-US" sz="2800">
                <a:solidFill>
                  <a:srgbClr val="FFC000"/>
                </a:solidFill>
              </a:rPr>
              <a:t>IR0 input has the highest priority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Char char="•"/>
            </a:pPr>
            <a:r>
              <a:rPr b="1" lang="en-US">
                <a:solidFill>
                  <a:srgbClr val="FFC000"/>
                </a:solidFill>
              </a:rPr>
              <a:t>IR1 input has the second highest priority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Char char="•"/>
            </a:pPr>
            <a:r>
              <a:rPr b="1" lang="en-US" sz="2800">
                <a:solidFill>
                  <a:srgbClr val="FFC000"/>
                </a:solidFill>
              </a:rPr>
              <a:t> Similarly….</a:t>
            </a:r>
            <a:endParaRPr b="1" sz="2800">
              <a:solidFill>
                <a:srgbClr val="FFC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80" name="Google Shape;380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10/29/2023</a:t>
            </a:r>
            <a:endParaRPr/>
          </a:p>
        </p:txBody>
      </p:sp>
      <p:sp>
        <p:nvSpPr>
          <p:cNvPr id="381" name="Google Shape;381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87" name="Google Shape;38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10/29/2023</a:t>
            </a:r>
            <a:endParaRPr/>
          </a:p>
        </p:txBody>
      </p:sp>
      <p:sp>
        <p:nvSpPr>
          <p:cNvPr id="388" name="Google Shape;388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9" name="Google Shape;389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9612" y="1737360"/>
            <a:ext cx="6672777" cy="402272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395" name="Google Shape;395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3874" y="408161"/>
            <a:ext cx="5044253" cy="556869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396" name="Google Shape;396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10/29/2023</a:t>
            </a:r>
            <a:endParaRPr/>
          </a:p>
        </p:txBody>
      </p:sp>
      <p:sp>
        <p:nvSpPr>
          <p:cNvPr id="397" name="Google Shape;39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3" name="Google Shape;40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612326"/>
            <a:ext cx="10058400" cy="486696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"/>
          <p:cNvSpPr txBox="1"/>
          <p:nvPr>
            <p:ph type="title"/>
          </p:nvPr>
        </p:nvSpPr>
        <p:spPr>
          <a:xfrm>
            <a:off x="838200" y="365125"/>
            <a:ext cx="10515600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2060"/>
                </a:solidFill>
              </a:rPr>
              <a:t>Interrupt Pointer Table</a:t>
            </a:r>
            <a:endParaRPr/>
          </a:p>
        </p:txBody>
      </p:sp>
      <p:pic>
        <p:nvPicPr>
          <p:cNvPr descr="IVT1.png" id="200" name="Google Shape;200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1295400"/>
            <a:ext cx="678180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"/>
          <p:cNvSpPr txBox="1"/>
          <p:nvPr>
            <p:ph type="title"/>
          </p:nvPr>
        </p:nvSpPr>
        <p:spPr>
          <a:xfrm>
            <a:off x="838200" y="365125"/>
            <a:ext cx="105156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2060"/>
                </a:solidFill>
              </a:rPr>
              <a:t>Interrupt Pointer Table</a:t>
            </a:r>
            <a:endParaRPr/>
          </a:p>
        </p:txBody>
      </p:sp>
      <p:pic>
        <p:nvPicPr>
          <p:cNvPr descr="f11-3" id="206" name="Google Shape;206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1747" y="1371600"/>
            <a:ext cx="73152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"/>
          <p:cNvSpPr txBox="1"/>
          <p:nvPr>
            <p:ph type="title"/>
          </p:nvPr>
        </p:nvSpPr>
        <p:spPr>
          <a:xfrm>
            <a:off x="838200" y="365125"/>
            <a:ext cx="10515600" cy="1013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2060"/>
                </a:solidFill>
              </a:rPr>
              <a:t>Interrupt Pointer Table</a:t>
            </a:r>
            <a:endParaRPr/>
          </a:p>
        </p:txBody>
      </p:sp>
      <p:pic>
        <p:nvPicPr>
          <p:cNvPr descr="IVT2.png" id="212" name="Google Shape;212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524000"/>
            <a:ext cx="71628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002060"/>
                </a:solidFill>
              </a:rPr>
              <a:t>Interrupt Pointer Table</a:t>
            </a:r>
            <a:endParaRPr b="1" sz="5400"/>
          </a:p>
        </p:txBody>
      </p:sp>
      <p:sp>
        <p:nvSpPr>
          <p:cNvPr id="218" name="Google Shape;218;p7"/>
          <p:cNvSpPr txBox="1"/>
          <p:nvPr>
            <p:ph idx="1" type="body"/>
          </p:nvPr>
        </p:nvSpPr>
        <p:spPr>
          <a:xfrm>
            <a:off x="838200" y="1825625"/>
            <a:ext cx="10929730" cy="4813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starting address of an interrupt-service procedure is called the interrupt vector or interrupt pointer.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table is referred to as the interrupt vector table or interrupt pointer table.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vector for each interrupt type requires four memory locations.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When the 8086 responds to a particular type interrupt, it automatically multiplies the type by 4 to produce the desired address in the interrupt vector table.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descr="ex11-1" id="224" name="Google Shape;22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343026"/>
            <a:ext cx="7696200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Difference between INT and CALL</a:t>
            </a:r>
            <a:endParaRPr/>
          </a:p>
        </p:txBody>
      </p:sp>
      <p:pic>
        <p:nvPicPr>
          <p:cNvPr descr="diff.png" id="230" name="Google Shape;230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2057401"/>
            <a:ext cx="6688138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2023-10-29T14:28:36Z</dcterms:created>
  <dc:creator>Muhammad Sheikh Sadi</dc:creator>
</cp:coreProperties>
</file>