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3" roundtripDataSignature="AMtx7mglkpmmNQ35Mp0gps/w8a1Du9G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customschemas.google.com/relationships/presentationmetadata" Target="metadata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9" name="Google Shape;3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1" name="Google Shape;3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3" name="Google Shape;4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9" name="Google Shape;4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1" name="Google Shape;4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7" name="Google Shape;4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5" name="Google Shape;3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3" name="Google Shape;4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0" name="Google Shape;4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2" name="Google Shape;4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0" name="Google Shape;3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1" name="Google Shape;3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7" name="Google Shape;3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675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spcBef>
                <a:spcPts val="55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 rot="5400000">
            <a:off x="4822032" y="2108993"/>
            <a:ext cx="5892800" cy="21320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 rot="5400000">
            <a:off x="479425" y="50800"/>
            <a:ext cx="5892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" type="body"/>
          </p:nvPr>
        </p:nvSpPr>
        <p:spPr>
          <a:xfrm rot="5400000">
            <a:off x="2269331" y="-443706"/>
            <a:ext cx="4597400" cy="853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0" name="Google Shape;100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41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09" name="Google Shape;109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11" name="Google Shape;111;p43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4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1" type="body"/>
          </p:nvPr>
        </p:nvSpPr>
        <p:spPr>
          <a:xfrm>
            <a:off x="301625" y="1524000"/>
            <a:ext cx="4189413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44"/>
          <p:cNvSpPr txBox="1"/>
          <p:nvPr>
            <p:ph idx="2" type="body"/>
          </p:nvPr>
        </p:nvSpPr>
        <p:spPr>
          <a:xfrm>
            <a:off x="4643438" y="1524000"/>
            <a:ext cx="4191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44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 rot="5400000">
            <a:off x="4822032" y="2108993"/>
            <a:ext cx="5892800" cy="21320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 rot="5400000">
            <a:off x="479425" y="50800"/>
            <a:ext cx="5892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45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6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675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spcBef>
                <a:spcPts val="55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8" name="Google Shape;128;p47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9"/>
          <p:cNvSpPr txBox="1"/>
          <p:nvPr>
            <p:ph type="title"/>
          </p:nvPr>
        </p:nvSpPr>
        <p:spPr>
          <a:xfrm rot="5400000">
            <a:off x="4822032" y="2108993"/>
            <a:ext cx="5892800" cy="21320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" type="body"/>
          </p:nvPr>
        </p:nvSpPr>
        <p:spPr>
          <a:xfrm rot="5400000">
            <a:off x="479425" y="50800"/>
            <a:ext cx="5892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" type="body"/>
          </p:nvPr>
        </p:nvSpPr>
        <p:spPr>
          <a:xfrm rot="5400000">
            <a:off x="2269331" y="-443706"/>
            <a:ext cx="4597400" cy="853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51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60" name="Google Shape;160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52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3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4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4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71" name="Google Shape;171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73" name="Google Shape;173;p55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 rot="5400000">
            <a:off x="2269331" y="-443706"/>
            <a:ext cx="4597400" cy="853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6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6"/>
          <p:cNvSpPr txBox="1"/>
          <p:nvPr>
            <p:ph idx="1" type="body"/>
          </p:nvPr>
        </p:nvSpPr>
        <p:spPr>
          <a:xfrm>
            <a:off x="301625" y="1524000"/>
            <a:ext cx="4189413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56"/>
          <p:cNvSpPr txBox="1"/>
          <p:nvPr>
            <p:ph idx="2" type="body"/>
          </p:nvPr>
        </p:nvSpPr>
        <p:spPr>
          <a:xfrm>
            <a:off x="4643438" y="1524000"/>
            <a:ext cx="4191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56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2" name="Google Shape;182;p57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8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8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8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675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spcBef>
                <a:spcPts val="55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0" name="Google Shape;190;p59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1"/>
          <p:cNvSpPr txBox="1"/>
          <p:nvPr>
            <p:ph type="title"/>
          </p:nvPr>
        </p:nvSpPr>
        <p:spPr>
          <a:xfrm rot="5400000">
            <a:off x="4822032" y="2108993"/>
            <a:ext cx="5892800" cy="21320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1"/>
          <p:cNvSpPr txBox="1"/>
          <p:nvPr>
            <p:ph idx="1" type="body"/>
          </p:nvPr>
        </p:nvSpPr>
        <p:spPr>
          <a:xfrm rot="5400000">
            <a:off x="479425" y="50800"/>
            <a:ext cx="5892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1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2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2"/>
          <p:cNvSpPr txBox="1"/>
          <p:nvPr>
            <p:ph idx="1" type="body"/>
          </p:nvPr>
        </p:nvSpPr>
        <p:spPr>
          <a:xfrm rot="5400000">
            <a:off x="2269331" y="-443706"/>
            <a:ext cx="4597400" cy="853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2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0" name="Google Shape;220;p63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24" name="Google Shape;224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25" name="Google Shape;225;p64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5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6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6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5" name="Google Shape;235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7" name="Google Shape;237;p67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8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8"/>
          <p:cNvSpPr txBox="1"/>
          <p:nvPr>
            <p:ph idx="1" type="body"/>
          </p:nvPr>
        </p:nvSpPr>
        <p:spPr>
          <a:xfrm>
            <a:off x="301625" y="1524000"/>
            <a:ext cx="4189413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1" name="Google Shape;241;p68"/>
          <p:cNvSpPr txBox="1"/>
          <p:nvPr>
            <p:ph idx="2" type="body"/>
          </p:nvPr>
        </p:nvSpPr>
        <p:spPr>
          <a:xfrm>
            <a:off x="4643438" y="1524000"/>
            <a:ext cx="4191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2" name="Google Shape;242;p68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6" name="Google Shape;246;p69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0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0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0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675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spcBef>
                <a:spcPts val="55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4" name="Google Shape;254;p71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3"/>
          <p:cNvSpPr txBox="1"/>
          <p:nvPr>
            <p:ph type="title"/>
          </p:nvPr>
        </p:nvSpPr>
        <p:spPr>
          <a:xfrm rot="5400000">
            <a:off x="4822032" y="2108993"/>
            <a:ext cx="5892800" cy="21320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73"/>
          <p:cNvSpPr txBox="1"/>
          <p:nvPr>
            <p:ph idx="1" type="body"/>
          </p:nvPr>
        </p:nvSpPr>
        <p:spPr>
          <a:xfrm rot="5400000">
            <a:off x="479425" y="50800"/>
            <a:ext cx="5892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3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4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74"/>
          <p:cNvSpPr txBox="1"/>
          <p:nvPr>
            <p:ph idx="1" type="body"/>
          </p:nvPr>
        </p:nvSpPr>
        <p:spPr>
          <a:xfrm rot="5400000">
            <a:off x="2269331" y="-443706"/>
            <a:ext cx="4597400" cy="853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74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3" name="Google Shape;283;p75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87" name="Google Shape;287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8" name="Google Shape;288;p76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7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8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8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7" name="Google Shape;297;p7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98" name="Google Shape;298;p7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9" name="Google Shape;299;p7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00" name="Google Shape;300;p79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0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80"/>
          <p:cNvSpPr txBox="1"/>
          <p:nvPr>
            <p:ph idx="1" type="body"/>
          </p:nvPr>
        </p:nvSpPr>
        <p:spPr>
          <a:xfrm>
            <a:off x="301625" y="1524000"/>
            <a:ext cx="4189413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4" name="Google Shape;304;p80"/>
          <p:cNvSpPr txBox="1"/>
          <p:nvPr>
            <p:ph idx="2" type="body"/>
          </p:nvPr>
        </p:nvSpPr>
        <p:spPr>
          <a:xfrm>
            <a:off x="4643438" y="1524000"/>
            <a:ext cx="4191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5" name="Google Shape;305;p80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8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9" name="Google Shape;309;p81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2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82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82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675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spcBef>
                <a:spcPts val="55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7" name="Google Shape;317;p83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" name="Google Shape;47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301625" y="1524000"/>
            <a:ext cx="4189413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34"/>
          <p:cNvSpPr txBox="1"/>
          <p:nvPr>
            <p:ph idx="2" type="body"/>
          </p:nvPr>
        </p:nvSpPr>
        <p:spPr>
          <a:xfrm>
            <a:off x="4643438" y="1524000"/>
            <a:ext cx="4191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67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4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D1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4"/>
          <p:cNvSpPr txBox="1"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4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4"/>
          <p:cNvSpPr txBox="1"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4"/>
          <p:cNvSpPr txBox="1"/>
          <p:nvPr/>
        </p:nvSpPr>
        <p:spPr>
          <a:xfrm>
            <a:off x="146050" y="6391275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4"/>
          <p:cNvCxnSpPr/>
          <p:nvPr/>
        </p:nvCxnSpPr>
        <p:spPr>
          <a:xfrm>
            <a:off x="155575" y="2419350"/>
            <a:ext cx="8832850" cy="1587"/>
          </a:xfrm>
          <a:prstGeom prst="straightConnector1">
            <a:avLst/>
          </a:prstGeom>
          <a:noFill/>
          <a:ln cap="flat" cmpd="sng" w="11500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24"/>
          <p:cNvSpPr txBox="1"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/>
          <p:nvPr/>
        </p:nvSpPr>
        <p:spPr>
          <a:xfrm>
            <a:off x="4362450" y="2209800"/>
            <a:ext cx="419100" cy="420687"/>
          </a:xfrm>
          <a:prstGeom prst="ellipse">
            <a:avLst/>
          </a:prstGeom>
          <a:solidFill>
            <a:srgbClr val="FFFFFF"/>
          </a:solidFill>
          <a:ln cap="flat" cmpd="sng" w="5075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675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55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2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D1D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6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6"/>
          <p:cNvCxnSpPr/>
          <p:nvPr/>
        </p:nvCxnSpPr>
        <p:spPr>
          <a:xfrm>
            <a:off x="152400" y="1276350"/>
            <a:ext cx="8832850" cy="1587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" name="Google Shape;75;p26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flat" cmpd="sng" w="5075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6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675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55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9" name="Google Shape;79;p2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6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4362450" y="10271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/>
        </p:nvSpPr>
        <p:spPr>
          <a:xfrm>
            <a:off x="5791200" y="6405562"/>
            <a:ext cx="30448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8"/>
          <p:cNvSpPr txBox="1"/>
          <p:nvPr/>
        </p:nvSpPr>
        <p:spPr>
          <a:xfrm>
            <a:off x="304800" y="6410325"/>
            <a:ext cx="3581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8"/>
          <p:cNvCxnSpPr/>
          <p:nvPr/>
        </p:nvCxnSpPr>
        <p:spPr>
          <a:xfrm>
            <a:off x="152400" y="1276350"/>
            <a:ext cx="8832850" cy="1587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48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8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flat" cmpd="sng" w="5075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8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42" name="Google Shape;142;p48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3" name="Google Shape;143;p48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675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55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0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0"/>
          <p:cNvSpPr txBox="1"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0"/>
          <p:cNvSpPr txBox="1"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0"/>
          <p:cNvSpPr txBox="1"/>
          <p:nvPr/>
        </p:nvSpPr>
        <p:spPr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0"/>
          <p:cNvSpPr txBox="1"/>
          <p:nvPr/>
        </p:nvSpPr>
        <p:spPr>
          <a:xfrm>
            <a:off x="155575" y="142875"/>
            <a:ext cx="8832850" cy="2139950"/>
          </a:xfrm>
          <a:prstGeom prst="rect">
            <a:avLst/>
          </a:prstGeom>
          <a:solidFill>
            <a:srgbClr val="D163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0"/>
          <p:cNvSpPr txBox="1"/>
          <p:nvPr/>
        </p:nvSpPr>
        <p:spPr>
          <a:xfrm>
            <a:off x="146050" y="6391275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0"/>
          <p:cNvSpPr txBox="1"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0"/>
          <p:cNvCxnSpPr/>
          <p:nvPr/>
        </p:nvCxnSpPr>
        <p:spPr>
          <a:xfrm>
            <a:off x="152400" y="2438400"/>
            <a:ext cx="8832850" cy="1587"/>
          </a:xfrm>
          <a:prstGeom prst="straightConnector1">
            <a:avLst/>
          </a:prstGeom>
          <a:noFill/>
          <a:ln cap="flat" cmpd="sng" w="11500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60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0"/>
          <p:cNvSpPr/>
          <p:nvPr/>
        </p:nvSpPr>
        <p:spPr>
          <a:xfrm>
            <a:off x="4362450" y="2209800"/>
            <a:ext cx="419100" cy="420687"/>
          </a:xfrm>
          <a:prstGeom prst="ellipse">
            <a:avLst/>
          </a:prstGeom>
          <a:solidFill>
            <a:srgbClr val="FFFFFF"/>
          </a:solidFill>
          <a:ln cap="flat" cmpd="sng" w="5075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0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4" name="Google Shape;204;p60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675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55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5" name="Google Shape;205;p60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0"/>
          <p:cNvSpPr txBox="1"/>
          <p:nvPr>
            <p:ph idx="12" type="sldNum"/>
          </p:nvPr>
        </p:nvSpPr>
        <p:spPr>
          <a:xfrm>
            <a:off x="4343400" y="2198687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D1D7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2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2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2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2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2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72"/>
          <p:cNvCxnSpPr/>
          <p:nvPr/>
        </p:nvCxnSpPr>
        <p:spPr>
          <a:xfrm>
            <a:off x="152400" y="1276350"/>
            <a:ext cx="8832850" cy="1587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" name="Google Shape;263;p72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2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flat" cmpd="sng" w="5075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72"/>
          <p:cNvCxnSpPr/>
          <p:nvPr/>
        </p:nvCxnSpPr>
        <p:spPr>
          <a:xfrm flipH="1" rot="10800000">
            <a:off x="4562475" y="1574800"/>
            <a:ext cx="9525" cy="4821237"/>
          </a:xfrm>
          <a:prstGeom prst="straightConnector1">
            <a:avLst/>
          </a:prstGeom>
          <a:noFill/>
          <a:ln cap="flat" cmpd="sng" w="9525">
            <a:solidFill>
              <a:srgbClr val="646B8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Google Shape;266;p72"/>
          <p:cNvSpPr txBox="1"/>
          <p:nvPr>
            <p:ph type="title"/>
          </p:nvPr>
        </p:nvSpPr>
        <p:spPr>
          <a:xfrm>
            <a:off x="301625" y="228600"/>
            <a:ext cx="85328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7" name="Google Shape;267;p72"/>
          <p:cNvSpPr txBox="1"/>
          <p:nvPr>
            <p:ph idx="1" type="body"/>
          </p:nvPr>
        </p:nvSpPr>
        <p:spPr>
          <a:xfrm>
            <a:off x="301625" y="1524000"/>
            <a:ext cx="8532812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675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spcBef>
                <a:spcPts val="55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spcBef>
                <a:spcPts val="4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68" name="Google Shape;268;p72"/>
          <p:cNvSpPr txBox="1"/>
          <p:nvPr/>
        </p:nvSpPr>
        <p:spPr>
          <a:xfrm>
            <a:off x="5791200" y="6410325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2"/>
          <p:cNvSpPr txBox="1"/>
          <p:nvPr/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2"/>
          <p:cNvSpPr txBox="1"/>
          <p:nvPr>
            <p:ph idx="12" type="sldNum"/>
          </p:nvPr>
        </p:nvSpPr>
        <p:spPr>
          <a:xfrm>
            <a:off x="4343400" y="1039812"/>
            <a:ext cx="4556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45700" spcFirstLastPara="1" rIns="457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imes New Roman"/>
              <a:buNone/>
              <a:defRPr b="1" i="0" sz="1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"/>
          <p:cNvSpPr txBox="1"/>
          <p:nvPr/>
        </p:nvSpPr>
        <p:spPr>
          <a:xfrm>
            <a:off x="685800" y="2665412"/>
            <a:ext cx="79248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4200"/>
              <a:buFont typeface="Georgia"/>
              <a:buNone/>
            </a:pPr>
            <a:r>
              <a:rPr b="1" i="0" lang="en-US" sz="4200" u="non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Classification of Computers</a:t>
            </a:r>
            <a:br>
              <a:rPr b="1" i="0" lang="en-US" sz="4200" u="non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4200" u="non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&amp;</a:t>
            </a:r>
            <a:br>
              <a:rPr b="1" i="0" lang="en-US" sz="4200" u="non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4200" u="none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rPr>
              <a:t>Applications of Computers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"/>
          <p:cNvSpPr txBox="1"/>
          <p:nvPr/>
        </p:nvSpPr>
        <p:spPr>
          <a:xfrm>
            <a:off x="301625" y="457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1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PDA – Personal Digital Assistant</a:t>
            </a:r>
            <a:endParaRPr/>
          </a:p>
        </p:txBody>
      </p:sp>
      <p:sp>
        <p:nvSpPr>
          <p:cNvPr id="376" name="Google Shape;376;p10"/>
          <p:cNvSpPr txBox="1"/>
          <p:nvPr/>
        </p:nvSpPr>
        <p:spPr>
          <a:xfrm>
            <a:off x="685800" y="2743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Smaller than laptops (can be called Palmtops)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to store information used frequently wherever you go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52500"/>
            <a:ext cx="3295650" cy="5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939800"/>
            <a:ext cx="44958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Workstations</a:t>
            </a:r>
            <a:endParaRPr/>
          </a:p>
        </p:txBody>
      </p:sp>
      <p:sp>
        <p:nvSpPr>
          <p:cNvPr id="388" name="Google Shape;388;p12"/>
          <p:cNvSpPr txBox="1"/>
          <p:nvPr/>
        </p:nvSpPr>
        <p:spPr>
          <a:xfrm>
            <a:off x="301625" y="1527175"/>
            <a:ext cx="8504237" cy="289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They are similar to PCs but with more memory and a high speed processor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They are used in architectural design, video editing, animations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Servers</a:t>
            </a:r>
            <a:endParaRPr/>
          </a:p>
        </p:txBody>
      </p:sp>
      <p:sp>
        <p:nvSpPr>
          <p:cNvPr id="394" name="Google Shape;394;p13"/>
          <p:cNvSpPr txBox="1"/>
          <p:nvPr/>
        </p:nvSpPr>
        <p:spPr>
          <a:xfrm>
            <a:off x="301625" y="1527175"/>
            <a:ext cx="8504237" cy="32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server is one for which many PCs are connected. </a:t>
            </a:r>
            <a:endParaRPr/>
          </a:p>
          <a:p>
            <a:pPr indent="-271462" lvl="0" marL="271462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has large capacity secondary storage and more memory</a:t>
            </a:r>
            <a:endParaRPr/>
          </a:p>
          <a:p>
            <a:pPr indent="-271462" lvl="0" marL="271462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They provide special types of service.</a:t>
            </a:r>
            <a:endParaRPr/>
          </a:p>
          <a:p>
            <a:pPr indent="-271462" lvl="0" marL="271462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They avoid duplicate installation of applications and all users will access to a common copy of the program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4838700" cy="6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4"/>
          <p:cNvSpPr txBox="1"/>
          <p:nvPr/>
        </p:nvSpPr>
        <p:spPr>
          <a:xfrm>
            <a:off x="5334000" y="5638800"/>
            <a:ext cx="3124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/>
        </p:nvSpPr>
        <p:spPr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Mainframes </a:t>
            </a:r>
            <a:endParaRPr/>
          </a:p>
        </p:txBody>
      </p:sp>
      <p:sp>
        <p:nvSpPr>
          <p:cNvPr id="406" name="Google Shape;406;p15"/>
          <p:cNvSpPr txBox="1"/>
          <p:nvPr/>
        </p:nvSpPr>
        <p:spPr>
          <a:xfrm>
            <a:off x="457200" y="1676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Large computers both in terms of physical size as well as computations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They support huge numbers of users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Basically used to store and process huge amount of data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Not all organizations can offer one mainframe. Take service of one vendor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16349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Ex-large business, govt. agencies uses this type of computer.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90800"/>
            <a:ext cx="487680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533400"/>
            <a:ext cx="51816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Supercomputers</a:t>
            </a:r>
            <a:endParaRPr/>
          </a:p>
        </p:txBody>
      </p:sp>
      <p:sp>
        <p:nvSpPr>
          <p:cNvPr id="418" name="Google Shape;418;p17"/>
          <p:cNvSpPr txBox="1"/>
          <p:nvPr/>
        </p:nvSpPr>
        <p:spPr>
          <a:xfrm>
            <a:off x="457200" y="1828800"/>
            <a:ext cx="822960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in scientific and engineering applications those handling huge data and do a great amount of computation.</a:t>
            </a:r>
            <a:endParaRPr/>
          </a:p>
          <a:p>
            <a:pPr indent="-271462" lvl="0" marL="271462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Extremely fast in operation</a:t>
            </a:r>
            <a:endParaRPr/>
          </a:p>
          <a:p>
            <a:pPr indent="-271462" lvl="0" marL="271462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Fastest, costliest and powerful computer available today</a:t>
            </a:r>
            <a:endParaRPr/>
          </a:p>
          <a:p>
            <a:pPr indent="-271462" lvl="0" marL="271462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Application involves, weather forecasting, military applications, electronic design etc.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133600"/>
            <a:ext cx="5638800" cy="40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33400"/>
            <a:ext cx="45720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Microprocessor</a:t>
            </a:r>
            <a:endParaRPr/>
          </a:p>
        </p:txBody>
      </p:sp>
      <p:sp>
        <p:nvSpPr>
          <p:cNvPr id="430" name="Google Shape;430;p19"/>
          <p:cNvSpPr txBox="1"/>
          <p:nvPr/>
        </p:nvSpPr>
        <p:spPr>
          <a:xfrm>
            <a:off x="301625" y="1527175"/>
            <a:ext cx="8504237" cy="334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Microprocessor and CPU are used interchangeably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microprocessor is a multipurpose, programmable, clock-driven, register based electronic device that reads binary instructions from a storage device called memory, accepts binary data as input and processes data according to those instructions and provides results as output.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Classification</a:t>
            </a:r>
            <a:endParaRPr/>
          </a:p>
        </p:txBody>
      </p:sp>
      <p:sp>
        <p:nvSpPr>
          <p:cNvPr id="328" name="Google Shape;328;p2"/>
          <p:cNvSpPr txBox="1"/>
          <p:nvPr/>
        </p:nvSpPr>
        <p:spPr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Personal Computers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Laptops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Network Computers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Minicomputers 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Microcomputers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PDAs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Workstations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Servers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Mainframes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Supercomputers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Central Processing Unit(CPU)</a:t>
            </a:r>
            <a:endParaRPr/>
          </a:p>
        </p:txBody>
      </p:sp>
      <p:sp>
        <p:nvSpPr>
          <p:cNvPr id="436" name="Google Shape;436;p20"/>
          <p:cNvSpPr txBox="1"/>
          <p:nvPr/>
        </p:nvSpPr>
        <p:spPr>
          <a:xfrm>
            <a:off x="304800" y="2133600"/>
            <a:ext cx="5638800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the part of the computer that actually does the computation. It has three parts-</a:t>
            </a:r>
            <a:endParaRPr/>
          </a:p>
          <a:p>
            <a:pPr indent="-273050" lvl="1" marL="546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B400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Control Unit</a:t>
            </a:r>
            <a:endParaRPr/>
          </a:p>
          <a:p>
            <a:pPr indent="-273050" lvl="1" marL="546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B400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Arithmetic Logic Unit (ALU)</a:t>
            </a:r>
            <a:endParaRPr/>
          </a:p>
          <a:p>
            <a:pPr indent="-273050" lvl="1" marL="546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B400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rPr>
              <a:t>Registers</a:t>
            </a:r>
            <a:endParaRPr/>
          </a:p>
        </p:txBody>
      </p:sp>
      <p:pic>
        <p:nvPicPr>
          <p:cNvPr id="437" name="Google Shape;4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2514600"/>
            <a:ext cx="28956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Control Unit</a:t>
            </a:r>
            <a:endParaRPr/>
          </a:p>
        </p:txBody>
      </p:sp>
      <p:sp>
        <p:nvSpPr>
          <p:cNvPr id="443" name="Google Shape;443;p21"/>
          <p:cNvSpPr txBox="1"/>
          <p:nvPr/>
        </p:nvSpPr>
        <p:spPr>
          <a:xfrm>
            <a:off x="539750" y="1795462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coordination and control of a computer system is the sole responsibility of the </a:t>
            </a:r>
            <a:r>
              <a:rPr b="1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control unit</a:t>
            </a: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interprets the instructions fetched into the computer, determines what data, if any, are needed, where it is stored, where to store the results of the operation.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ensures that according to the fetched instructions the right operation is done on the right data at the right time.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Arithmetic Logic Unit (ALU)</a:t>
            </a:r>
            <a:endParaRPr/>
          </a:p>
        </p:txBody>
      </p:sp>
      <p:sp>
        <p:nvSpPr>
          <p:cNvPr id="449" name="Google Shape;449;p22"/>
          <p:cNvSpPr txBox="1"/>
          <p:nvPr/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arithmetic and logic unit (ALU) </a:t>
            </a: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 the part where actual computations take place. </a:t>
            </a:r>
            <a:endParaRPr/>
          </a:p>
          <a:p>
            <a:pPr indent="-271462" lvl="0" marL="27146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consists of circuits which perform arithmetic operations (e.g. addition, subtraction, multiplication, division) over data received from memory and capable to compare numbers.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Registers</a:t>
            </a:r>
            <a:endParaRPr/>
          </a:p>
        </p:txBody>
      </p:sp>
      <p:sp>
        <p:nvSpPr>
          <p:cNvPr id="455" name="Google Shape;455;p23"/>
          <p:cNvSpPr txBox="1"/>
          <p:nvPr/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While performing these operations the ALU takes data from the temporary storage area inside the CPU named </a:t>
            </a:r>
            <a:r>
              <a:rPr b="1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registers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Personal Computers</a:t>
            </a:r>
            <a:endParaRPr/>
          </a:p>
        </p:txBody>
      </p:sp>
      <p:sp>
        <p:nvSpPr>
          <p:cNvPr id="334" name="Google Shape;334;p3"/>
          <p:cNvSpPr txBox="1"/>
          <p:nvPr/>
        </p:nvSpPr>
        <p:spPr>
          <a:xfrm>
            <a:off x="301625" y="1527175"/>
            <a:ext cx="8504237" cy="26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at home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Used in 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ducation</a:t>
            </a:r>
            <a:r>
              <a:rPr lang="en-US" sz="2700">
                <a:latin typeface="Georgia"/>
                <a:ea typeface="Georgia"/>
                <a:cs typeface="Georgia"/>
                <a:sym typeface="Georgia"/>
              </a:rPr>
              <a:t>al</a:t>
            </a: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Institutions and Organizations as nodes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perform typical activities like documentation, playing games 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Laptops</a:t>
            </a:r>
            <a:endParaRPr/>
          </a:p>
        </p:txBody>
      </p:sp>
      <p:sp>
        <p:nvSpPr>
          <p:cNvPr id="340" name="Google Shape;340;p4"/>
          <p:cNvSpPr txBox="1"/>
          <p:nvPr/>
        </p:nvSpPr>
        <p:spPr>
          <a:xfrm>
            <a:off x="301625" y="1527175"/>
            <a:ext cx="8504237" cy="37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Same as PCs in functionality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More Compact, Portable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Less Power requirement, operated on battery/s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Less capacity compared to PCs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Maintenance and actually are costlier compared to PCs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Theft prone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"/>
          <p:cNvSpPr txBox="1"/>
          <p:nvPr/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"/>
            <a:ext cx="7543800" cy="569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Network Computers</a:t>
            </a:r>
            <a:endParaRPr/>
          </a:p>
        </p:txBody>
      </p:sp>
      <p:sp>
        <p:nvSpPr>
          <p:cNvPr id="353" name="Google Shape;353;p6"/>
          <p:cNvSpPr txBox="1"/>
          <p:nvPr/>
        </p:nvSpPr>
        <p:spPr>
          <a:xfrm>
            <a:off x="301625" y="1527175"/>
            <a:ext cx="8504237" cy="312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Collection of PCs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Additional Network Interface Card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share the information, work from anywhere environment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LAN – WAN – MAN – Internet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Uniting the World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7391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Microcomputers</a:t>
            </a:r>
            <a:endParaRPr/>
          </a:p>
        </p:txBody>
      </p:sp>
      <p:sp>
        <p:nvSpPr>
          <p:cNvPr id="364" name="Google Shape;364;p8"/>
          <p:cNvSpPr txBox="1"/>
          <p:nvPr/>
        </p:nvSpPr>
        <p:spPr>
          <a:xfrm>
            <a:off x="301625" y="2289175"/>
            <a:ext cx="8504237" cy="159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Microcomputer is also called Personal Computer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Much slower and cannot store huge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/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1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Minicomputers</a:t>
            </a:r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301625" y="1527175"/>
            <a:ext cx="85042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462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Minicomputers are in between mainframes and  Microcomputers. They are also called midrange computers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a class of multiuser computer, much smaller than mainframe computer.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Possess most of the features found on mainframe computer, but on a more limited scale.</a:t>
            </a:r>
            <a:endParaRPr/>
          </a:p>
          <a:p>
            <a:pPr indent="-271462" lvl="0" marL="2714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Ex: Medium and small business typically use these computers.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2007-08-22T02:58:28Z</dcterms:created>
  <dc:creator>Administrator</dc:creator>
</cp:coreProperties>
</file>