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74" r:id="rId3"/>
  </p:sldMasterIdLst>
  <p:notesMasterIdLst>
    <p:notesMasterId r:id="rId64"/>
  </p:notesMasterIdLst>
  <p:sldIdLst>
    <p:sldId id="345" r:id="rId4"/>
    <p:sldId id="325" r:id="rId5"/>
    <p:sldId id="346" r:id="rId6"/>
    <p:sldId id="369" r:id="rId7"/>
    <p:sldId id="370" r:id="rId8"/>
    <p:sldId id="371" r:id="rId9"/>
    <p:sldId id="262" r:id="rId10"/>
    <p:sldId id="348" r:id="rId11"/>
    <p:sldId id="377" r:id="rId12"/>
    <p:sldId id="378" r:id="rId13"/>
    <p:sldId id="379" r:id="rId14"/>
    <p:sldId id="349" r:id="rId15"/>
    <p:sldId id="353" r:id="rId16"/>
    <p:sldId id="380" r:id="rId17"/>
    <p:sldId id="381" r:id="rId18"/>
    <p:sldId id="382" r:id="rId19"/>
    <p:sldId id="354" r:id="rId20"/>
    <p:sldId id="355" r:id="rId21"/>
    <p:sldId id="388" r:id="rId22"/>
    <p:sldId id="267" r:id="rId23"/>
    <p:sldId id="372" r:id="rId24"/>
    <p:sldId id="373" r:id="rId25"/>
    <p:sldId id="374" r:id="rId26"/>
    <p:sldId id="375" r:id="rId27"/>
    <p:sldId id="376" r:id="rId28"/>
    <p:sldId id="269" r:id="rId29"/>
    <p:sldId id="271" r:id="rId30"/>
    <p:sldId id="272" r:id="rId31"/>
    <p:sldId id="273" r:id="rId32"/>
    <p:sldId id="383" r:id="rId33"/>
    <p:sldId id="366" r:id="rId34"/>
    <p:sldId id="384" r:id="rId35"/>
    <p:sldId id="365" r:id="rId36"/>
    <p:sldId id="385" r:id="rId37"/>
    <p:sldId id="386" r:id="rId38"/>
    <p:sldId id="387" r:id="rId39"/>
    <p:sldId id="276" r:id="rId40"/>
    <p:sldId id="277" r:id="rId41"/>
    <p:sldId id="364" r:id="rId42"/>
    <p:sldId id="361" r:id="rId43"/>
    <p:sldId id="282" r:id="rId44"/>
    <p:sldId id="284" r:id="rId45"/>
    <p:sldId id="285" r:id="rId46"/>
    <p:sldId id="287" r:id="rId47"/>
    <p:sldId id="368" r:id="rId48"/>
    <p:sldId id="288" r:id="rId49"/>
    <p:sldId id="389" r:id="rId50"/>
    <p:sldId id="291" r:id="rId51"/>
    <p:sldId id="292" r:id="rId52"/>
    <p:sldId id="293" r:id="rId53"/>
    <p:sldId id="296" r:id="rId54"/>
    <p:sldId id="299" r:id="rId55"/>
    <p:sldId id="317" r:id="rId56"/>
    <p:sldId id="318" r:id="rId57"/>
    <p:sldId id="319" r:id="rId58"/>
    <p:sldId id="320" r:id="rId59"/>
    <p:sldId id="321" r:id="rId60"/>
    <p:sldId id="322" r:id="rId61"/>
    <p:sldId id="323" r:id="rId62"/>
    <p:sldId id="32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0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0E2A94-39E3-46E6-A903-61859FA6496B}" type="datetimeFigureOut">
              <a:rPr lang="en-US" smtClean="0"/>
              <a:pPr/>
              <a:t>9/13/2023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B5D8F5-796A-4A03-B17D-12C0CBD0958C}" type="slidenum">
              <a:rPr lang="en-US" smtClean="0"/>
              <a:pPr/>
              <a:t>‹#›</a:t>
            </a:fld>
            <a:endParaRPr lang="en-US"/>
          </a:p>
        </p:txBody>
      </p:sp>
    </p:spTree>
    <p:extLst>
      <p:ext uri="{BB962C8B-B14F-4D97-AF65-F5344CB8AC3E}">
        <p14:creationId xmlns:p14="http://schemas.microsoft.com/office/powerpoint/2010/main" val="4007979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41942-700A-4117-B709-D95DC8F28010}" type="slidenum">
              <a:rPr lang="en-AU"/>
              <a:pPr/>
              <a:t>20</a:t>
            </a:fld>
            <a:endParaRPr lang="en-AU"/>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423393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8DE5F9-7E4C-4E3F-8D0A-1AD92F35A33F}" type="slidenum">
              <a:rPr lang="en-AU"/>
              <a:pPr/>
              <a:t>41</a:t>
            </a:fld>
            <a:endParaRPr lang="en-AU"/>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059306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392292-1B10-462E-91DB-99B963667171}" type="slidenum">
              <a:rPr lang="en-AU"/>
              <a:pPr/>
              <a:t>42</a:t>
            </a:fld>
            <a:endParaRPr lang="en-AU"/>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500520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FD9F4-8EB2-4AE2-A8C6-B4C19F6BB140}" type="slidenum">
              <a:rPr lang="en-AU"/>
              <a:pPr/>
              <a:t>43</a:t>
            </a:fld>
            <a:endParaRPr lang="en-AU"/>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422164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806F88-53C9-4C31-BFE3-1AB40DB5F55A}" type="slidenum">
              <a:rPr lang="en-AU"/>
              <a:pPr/>
              <a:t>48</a:t>
            </a:fld>
            <a:endParaRPr lang="en-AU"/>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269110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838710-BF51-4E4C-B6A3-8845A25BC8C1}" type="slidenum">
              <a:rPr lang="en-AU"/>
              <a:pPr/>
              <a:t>52</a:t>
            </a:fld>
            <a:endParaRPr lang="en-AU"/>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69917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B690A-56D5-44B7-9556-0CCAB535C8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B690A-56D5-44B7-9556-0CCAB535C8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B690A-56D5-44B7-9556-0CCAB535C80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1913" y="330200"/>
            <a:ext cx="7200900" cy="938213"/>
          </a:xfrm>
        </p:spPr>
        <p:txBody>
          <a:bodyPr/>
          <a:lstStyle/>
          <a:p>
            <a:r>
              <a:rPr lang="en-US"/>
              <a:t>Click to edit Master title style</a:t>
            </a:r>
          </a:p>
        </p:txBody>
      </p:sp>
      <p:sp>
        <p:nvSpPr>
          <p:cNvPr id="3" name="Text Placeholder 2"/>
          <p:cNvSpPr>
            <a:spLocks noGrp="1"/>
          </p:cNvSpPr>
          <p:nvPr>
            <p:ph type="body" sz="half" idx="1"/>
          </p:nvPr>
        </p:nvSpPr>
        <p:spPr>
          <a:xfrm>
            <a:off x="1331913" y="1557338"/>
            <a:ext cx="3524250"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8563" y="1557338"/>
            <a:ext cx="3524250"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31913" y="330200"/>
            <a:ext cx="7200900" cy="938213"/>
          </a:xfrm>
        </p:spPr>
        <p:txBody>
          <a:bodyPr/>
          <a:lstStyle/>
          <a:p>
            <a:r>
              <a:rPr lang="en-US"/>
              <a:t>Click to edit Master title style</a:t>
            </a:r>
          </a:p>
        </p:txBody>
      </p:sp>
      <p:sp>
        <p:nvSpPr>
          <p:cNvPr id="3" name="Table Placeholder 2"/>
          <p:cNvSpPr>
            <a:spLocks noGrp="1"/>
          </p:cNvSpPr>
          <p:nvPr>
            <p:ph type="tbl" idx="1"/>
          </p:nvPr>
        </p:nvSpPr>
        <p:spPr>
          <a:xfrm>
            <a:off x="1331913" y="1557338"/>
            <a:ext cx="7200900" cy="4679950"/>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57B0AC-23E3-4B9D-B3B6-456E1257E1C0}"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61CE7-D861-4BDB-8706-8C8136F53569}" type="slidenum">
              <a:rPr lang="en-US" smtClean="0"/>
              <a:t>‹#›</a:t>
            </a:fld>
            <a:endParaRPr lang="en-US"/>
          </a:p>
        </p:txBody>
      </p:sp>
    </p:spTree>
    <p:extLst>
      <p:ext uri="{BB962C8B-B14F-4D97-AF65-F5344CB8AC3E}">
        <p14:creationId xmlns:p14="http://schemas.microsoft.com/office/powerpoint/2010/main" val="353093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57B0AC-23E3-4B9D-B3B6-456E1257E1C0}"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61CE7-D861-4BDB-8706-8C8136F53569}" type="slidenum">
              <a:rPr lang="en-US" smtClean="0"/>
              <a:t>‹#›</a:t>
            </a:fld>
            <a:endParaRPr lang="en-US"/>
          </a:p>
        </p:txBody>
      </p:sp>
    </p:spTree>
    <p:extLst>
      <p:ext uri="{BB962C8B-B14F-4D97-AF65-F5344CB8AC3E}">
        <p14:creationId xmlns:p14="http://schemas.microsoft.com/office/powerpoint/2010/main" val="3970092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57B0AC-23E3-4B9D-B3B6-456E1257E1C0}"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61CE7-D861-4BDB-8706-8C8136F53569}" type="slidenum">
              <a:rPr lang="en-US" smtClean="0"/>
              <a:t>‹#›</a:t>
            </a:fld>
            <a:endParaRPr lang="en-US"/>
          </a:p>
        </p:txBody>
      </p:sp>
    </p:spTree>
    <p:extLst>
      <p:ext uri="{BB962C8B-B14F-4D97-AF65-F5344CB8AC3E}">
        <p14:creationId xmlns:p14="http://schemas.microsoft.com/office/powerpoint/2010/main" val="1188477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57B0AC-23E3-4B9D-B3B6-456E1257E1C0}"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61CE7-D861-4BDB-8706-8C8136F53569}" type="slidenum">
              <a:rPr lang="en-US" smtClean="0"/>
              <a:t>‹#›</a:t>
            </a:fld>
            <a:endParaRPr lang="en-US"/>
          </a:p>
        </p:txBody>
      </p:sp>
    </p:spTree>
    <p:extLst>
      <p:ext uri="{BB962C8B-B14F-4D97-AF65-F5344CB8AC3E}">
        <p14:creationId xmlns:p14="http://schemas.microsoft.com/office/powerpoint/2010/main" val="2297249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57B0AC-23E3-4B9D-B3B6-456E1257E1C0}"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61CE7-D861-4BDB-8706-8C8136F53569}" type="slidenum">
              <a:rPr lang="en-US" smtClean="0"/>
              <a:t>‹#›</a:t>
            </a:fld>
            <a:endParaRPr lang="en-US"/>
          </a:p>
        </p:txBody>
      </p:sp>
    </p:spTree>
    <p:extLst>
      <p:ext uri="{BB962C8B-B14F-4D97-AF65-F5344CB8AC3E}">
        <p14:creationId xmlns:p14="http://schemas.microsoft.com/office/powerpoint/2010/main" val="3514819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57B0AC-23E3-4B9D-B3B6-456E1257E1C0}"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61CE7-D861-4BDB-8706-8C8136F53569}" type="slidenum">
              <a:rPr lang="en-US" smtClean="0"/>
              <a:t>‹#›</a:t>
            </a:fld>
            <a:endParaRPr lang="en-US"/>
          </a:p>
        </p:txBody>
      </p:sp>
    </p:spTree>
    <p:extLst>
      <p:ext uri="{BB962C8B-B14F-4D97-AF65-F5344CB8AC3E}">
        <p14:creationId xmlns:p14="http://schemas.microsoft.com/office/powerpoint/2010/main" val="10739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B690A-56D5-44B7-9556-0CCAB535C80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7B0AC-23E3-4B9D-B3B6-456E1257E1C0}"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61CE7-D861-4BDB-8706-8C8136F53569}" type="slidenum">
              <a:rPr lang="en-US" smtClean="0"/>
              <a:t>‹#›</a:t>
            </a:fld>
            <a:endParaRPr lang="en-US"/>
          </a:p>
        </p:txBody>
      </p:sp>
    </p:spTree>
    <p:extLst>
      <p:ext uri="{BB962C8B-B14F-4D97-AF65-F5344CB8AC3E}">
        <p14:creationId xmlns:p14="http://schemas.microsoft.com/office/powerpoint/2010/main" val="2638395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57B0AC-23E3-4B9D-B3B6-456E1257E1C0}"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61CE7-D861-4BDB-8706-8C8136F53569}" type="slidenum">
              <a:rPr lang="en-US" smtClean="0"/>
              <a:t>‹#›</a:t>
            </a:fld>
            <a:endParaRPr lang="en-US"/>
          </a:p>
        </p:txBody>
      </p:sp>
    </p:spTree>
    <p:extLst>
      <p:ext uri="{BB962C8B-B14F-4D97-AF65-F5344CB8AC3E}">
        <p14:creationId xmlns:p14="http://schemas.microsoft.com/office/powerpoint/2010/main" val="1496054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57B0AC-23E3-4B9D-B3B6-456E1257E1C0}"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61CE7-D861-4BDB-8706-8C8136F53569}" type="slidenum">
              <a:rPr lang="en-US" smtClean="0"/>
              <a:t>‹#›</a:t>
            </a:fld>
            <a:endParaRPr lang="en-US"/>
          </a:p>
        </p:txBody>
      </p:sp>
    </p:spTree>
    <p:extLst>
      <p:ext uri="{BB962C8B-B14F-4D97-AF65-F5344CB8AC3E}">
        <p14:creationId xmlns:p14="http://schemas.microsoft.com/office/powerpoint/2010/main" val="39726782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57B0AC-23E3-4B9D-B3B6-456E1257E1C0}"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61CE7-D861-4BDB-8706-8C8136F53569}" type="slidenum">
              <a:rPr lang="en-US" smtClean="0"/>
              <a:t>‹#›</a:t>
            </a:fld>
            <a:endParaRPr lang="en-US"/>
          </a:p>
        </p:txBody>
      </p:sp>
    </p:spTree>
    <p:extLst>
      <p:ext uri="{BB962C8B-B14F-4D97-AF65-F5344CB8AC3E}">
        <p14:creationId xmlns:p14="http://schemas.microsoft.com/office/powerpoint/2010/main" val="5699115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57B0AC-23E3-4B9D-B3B6-456E1257E1C0}"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61CE7-D861-4BDB-8706-8C8136F53569}" type="slidenum">
              <a:rPr lang="en-US" smtClean="0"/>
              <a:t>‹#›</a:t>
            </a:fld>
            <a:endParaRPr lang="en-US"/>
          </a:p>
        </p:txBody>
      </p:sp>
    </p:spTree>
    <p:extLst>
      <p:ext uri="{BB962C8B-B14F-4D97-AF65-F5344CB8AC3E}">
        <p14:creationId xmlns:p14="http://schemas.microsoft.com/office/powerpoint/2010/main" val="3800795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C676E0-D724-46D9-A797-7F2B0702E872}"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B5DF7-7341-4DF1-8420-D0396897F093}" type="slidenum">
              <a:rPr lang="en-US" smtClean="0"/>
              <a:t>‹#›</a:t>
            </a:fld>
            <a:endParaRPr lang="en-US"/>
          </a:p>
        </p:txBody>
      </p:sp>
    </p:spTree>
    <p:extLst>
      <p:ext uri="{BB962C8B-B14F-4D97-AF65-F5344CB8AC3E}">
        <p14:creationId xmlns:p14="http://schemas.microsoft.com/office/powerpoint/2010/main" val="39199993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C676E0-D724-46D9-A797-7F2B0702E872}"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B5DF7-7341-4DF1-8420-D0396897F093}" type="slidenum">
              <a:rPr lang="en-US" smtClean="0"/>
              <a:t>‹#›</a:t>
            </a:fld>
            <a:endParaRPr lang="en-US"/>
          </a:p>
        </p:txBody>
      </p:sp>
    </p:spTree>
    <p:extLst>
      <p:ext uri="{BB962C8B-B14F-4D97-AF65-F5344CB8AC3E}">
        <p14:creationId xmlns:p14="http://schemas.microsoft.com/office/powerpoint/2010/main" val="127974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C676E0-D724-46D9-A797-7F2B0702E872}"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B5DF7-7341-4DF1-8420-D0396897F093}" type="slidenum">
              <a:rPr lang="en-US" smtClean="0"/>
              <a:t>‹#›</a:t>
            </a:fld>
            <a:endParaRPr lang="en-US"/>
          </a:p>
        </p:txBody>
      </p:sp>
    </p:spTree>
    <p:extLst>
      <p:ext uri="{BB962C8B-B14F-4D97-AF65-F5344CB8AC3E}">
        <p14:creationId xmlns:p14="http://schemas.microsoft.com/office/powerpoint/2010/main" val="1495128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C676E0-D724-46D9-A797-7F2B0702E872}"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B5DF7-7341-4DF1-8420-D0396897F093}" type="slidenum">
              <a:rPr lang="en-US" smtClean="0"/>
              <a:t>‹#›</a:t>
            </a:fld>
            <a:endParaRPr lang="en-US"/>
          </a:p>
        </p:txBody>
      </p:sp>
    </p:spTree>
    <p:extLst>
      <p:ext uri="{BB962C8B-B14F-4D97-AF65-F5344CB8AC3E}">
        <p14:creationId xmlns:p14="http://schemas.microsoft.com/office/powerpoint/2010/main" val="18737250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C676E0-D724-46D9-A797-7F2B0702E872}"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B5DF7-7341-4DF1-8420-D0396897F093}" type="slidenum">
              <a:rPr lang="en-US" smtClean="0"/>
              <a:t>‹#›</a:t>
            </a:fld>
            <a:endParaRPr lang="en-US"/>
          </a:p>
        </p:txBody>
      </p:sp>
    </p:spTree>
    <p:extLst>
      <p:ext uri="{BB962C8B-B14F-4D97-AF65-F5344CB8AC3E}">
        <p14:creationId xmlns:p14="http://schemas.microsoft.com/office/powerpoint/2010/main" val="383261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B690A-56D5-44B7-9556-0CCAB535C80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C676E0-D724-46D9-A797-7F2B0702E872}"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B5DF7-7341-4DF1-8420-D0396897F093}" type="slidenum">
              <a:rPr lang="en-US" smtClean="0"/>
              <a:t>‹#›</a:t>
            </a:fld>
            <a:endParaRPr lang="en-US"/>
          </a:p>
        </p:txBody>
      </p:sp>
    </p:spTree>
    <p:extLst>
      <p:ext uri="{BB962C8B-B14F-4D97-AF65-F5344CB8AC3E}">
        <p14:creationId xmlns:p14="http://schemas.microsoft.com/office/powerpoint/2010/main" val="34184864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676E0-D724-46D9-A797-7F2B0702E872}"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B5DF7-7341-4DF1-8420-D0396897F093}" type="slidenum">
              <a:rPr lang="en-US" smtClean="0"/>
              <a:t>‹#›</a:t>
            </a:fld>
            <a:endParaRPr lang="en-US"/>
          </a:p>
        </p:txBody>
      </p:sp>
    </p:spTree>
    <p:extLst>
      <p:ext uri="{BB962C8B-B14F-4D97-AF65-F5344CB8AC3E}">
        <p14:creationId xmlns:p14="http://schemas.microsoft.com/office/powerpoint/2010/main" val="28678553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C676E0-D724-46D9-A797-7F2B0702E872}"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B5DF7-7341-4DF1-8420-D0396897F093}" type="slidenum">
              <a:rPr lang="en-US" smtClean="0"/>
              <a:t>‹#›</a:t>
            </a:fld>
            <a:endParaRPr lang="en-US"/>
          </a:p>
        </p:txBody>
      </p:sp>
    </p:spTree>
    <p:extLst>
      <p:ext uri="{BB962C8B-B14F-4D97-AF65-F5344CB8AC3E}">
        <p14:creationId xmlns:p14="http://schemas.microsoft.com/office/powerpoint/2010/main" val="23670239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C676E0-D724-46D9-A797-7F2B0702E872}"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B5DF7-7341-4DF1-8420-D0396897F093}" type="slidenum">
              <a:rPr lang="en-US" smtClean="0"/>
              <a:t>‹#›</a:t>
            </a:fld>
            <a:endParaRPr lang="en-US"/>
          </a:p>
        </p:txBody>
      </p:sp>
    </p:spTree>
    <p:extLst>
      <p:ext uri="{BB962C8B-B14F-4D97-AF65-F5344CB8AC3E}">
        <p14:creationId xmlns:p14="http://schemas.microsoft.com/office/powerpoint/2010/main" val="10378956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C676E0-D724-46D9-A797-7F2B0702E872}"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B5DF7-7341-4DF1-8420-D0396897F093}" type="slidenum">
              <a:rPr lang="en-US" smtClean="0"/>
              <a:t>‹#›</a:t>
            </a:fld>
            <a:endParaRPr lang="en-US"/>
          </a:p>
        </p:txBody>
      </p:sp>
    </p:spTree>
    <p:extLst>
      <p:ext uri="{BB962C8B-B14F-4D97-AF65-F5344CB8AC3E}">
        <p14:creationId xmlns:p14="http://schemas.microsoft.com/office/powerpoint/2010/main" val="437792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C676E0-D724-46D9-A797-7F2B0702E872}"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B5DF7-7341-4DF1-8420-D0396897F093}" type="slidenum">
              <a:rPr lang="en-US" smtClean="0"/>
              <a:t>‹#›</a:t>
            </a:fld>
            <a:endParaRPr lang="en-US"/>
          </a:p>
        </p:txBody>
      </p:sp>
    </p:spTree>
    <p:extLst>
      <p:ext uri="{BB962C8B-B14F-4D97-AF65-F5344CB8AC3E}">
        <p14:creationId xmlns:p14="http://schemas.microsoft.com/office/powerpoint/2010/main" val="242958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B690A-56D5-44B7-9556-0CCAB535C8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2B690A-56D5-44B7-9556-0CCAB535C8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2B690A-56D5-44B7-9556-0CCAB535C8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2B690A-56D5-44B7-9556-0CCAB535C8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B690A-56D5-44B7-9556-0CCAB535C8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B690A-56D5-44B7-9556-0CCAB535C8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B690A-56D5-44B7-9556-0CCAB535C8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57B0AC-23E3-4B9D-B3B6-456E1257E1C0}" type="datetimeFigureOut">
              <a:rPr lang="en-US" smtClean="0"/>
              <a:t>9/13/2023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61CE7-D861-4BDB-8706-8C8136F53569}" type="slidenum">
              <a:rPr lang="en-US" smtClean="0"/>
              <a:t>‹#›</a:t>
            </a:fld>
            <a:endParaRPr lang="en-US"/>
          </a:p>
        </p:txBody>
      </p:sp>
    </p:spTree>
    <p:extLst>
      <p:ext uri="{BB962C8B-B14F-4D97-AF65-F5344CB8AC3E}">
        <p14:creationId xmlns:p14="http://schemas.microsoft.com/office/powerpoint/2010/main" val="385592857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676E0-D724-46D9-A797-7F2B0702E872}" type="datetimeFigureOut">
              <a:rPr lang="en-US" smtClean="0"/>
              <a:t>9/13/2023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B5DF7-7341-4DF1-8420-D0396897F093}" type="slidenum">
              <a:rPr lang="en-US" smtClean="0"/>
              <a:t>‹#›</a:t>
            </a:fld>
            <a:endParaRPr lang="en-US"/>
          </a:p>
        </p:txBody>
      </p:sp>
    </p:spTree>
    <p:extLst>
      <p:ext uri="{BB962C8B-B14F-4D97-AF65-F5344CB8AC3E}">
        <p14:creationId xmlns:p14="http://schemas.microsoft.com/office/powerpoint/2010/main" val="42505294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8.bin"/><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2.emf"/><Relationship Id="rId4" Type="http://schemas.openxmlformats.org/officeDocument/2006/relationships/package" Target="../embeddings/Microsoft_Word_Document1.doc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3.emf"/><Relationship Id="rId4" Type="http://schemas.openxmlformats.org/officeDocument/2006/relationships/package" Target="../embeddings/Microsoft_Word_Document2.docx"/></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533400"/>
            <a:ext cx="7772400" cy="533400"/>
          </a:xfrm>
        </p:spPr>
        <p:txBody>
          <a:bodyPr>
            <a:noAutofit/>
          </a:bodyPr>
          <a:lstStyle/>
          <a:p>
            <a:pPr eaLnBrk="1" hangingPunct="1"/>
            <a:r>
              <a:rPr lang="en-US" sz="3600" b="1" dirty="0" smtClean="0">
                <a:latin typeface="Times New Roman" panose="02020603050405020304" pitchFamily="18" charset="0"/>
                <a:cs typeface="Times New Roman" panose="02020603050405020304" pitchFamily="18" charset="0"/>
              </a:rPr>
              <a:t>Unit 4 Lecture </a:t>
            </a:r>
            <a:r>
              <a:rPr lang="en-US" sz="3600" b="1" dirty="0">
                <a:latin typeface="Times New Roman" panose="02020603050405020304" pitchFamily="18" charset="0"/>
                <a:cs typeface="Times New Roman" panose="02020603050405020304" pitchFamily="18" charset="0"/>
              </a:rPr>
              <a:t>: 7</a:t>
            </a:r>
            <a:r>
              <a:rPr lang="en-US" sz="3600" b="1" dirty="0" smtClean="0">
                <a:latin typeface="Times New Roman" panose="02020603050405020304" pitchFamily="18" charset="0"/>
                <a:cs typeface="Times New Roman" panose="02020603050405020304" pitchFamily="18" charset="0"/>
              </a:rPr>
              <a:t>and 8</a:t>
            </a:r>
            <a:endParaRPr lang="en-US" sz="3600" b="1" dirty="0">
              <a:latin typeface="Times New Roman" panose="02020603050405020304" pitchFamily="18" charset="0"/>
              <a:cs typeface="Times New Roman" panose="02020603050405020304" pitchFamily="18" charset="0"/>
            </a:endParaRPr>
          </a:p>
        </p:txBody>
      </p:sp>
      <p:sp>
        <p:nvSpPr>
          <p:cNvPr id="6147" name="Rectangle 3"/>
          <p:cNvSpPr>
            <a:spLocks noGrp="1" noChangeArrowheads="1"/>
          </p:cNvSpPr>
          <p:nvPr>
            <p:ph type="subTitle" idx="1"/>
          </p:nvPr>
        </p:nvSpPr>
        <p:spPr>
          <a:xfrm>
            <a:off x="914400" y="1447800"/>
            <a:ext cx="7467600" cy="4191000"/>
          </a:xfrm>
        </p:spPr>
        <p:txBody>
          <a:bodyPr>
            <a:normAutofit/>
          </a:bodyPr>
          <a:lstStyle/>
          <a:p>
            <a:pPr lvl="1" algn="just">
              <a:lnSpc>
                <a:spcPct val="80000"/>
              </a:lnSpc>
              <a:defRPr/>
            </a:pPr>
            <a:r>
              <a:rPr lang="en-US" sz="2400" dirty="0">
                <a:solidFill>
                  <a:schemeClr val="tx1"/>
                </a:solidFill>
              </a:rPr>
              <a:t>	</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ELASTICITY OF </a:t>
            </a:r>
            <a:r>
              <a:rPr lang="en-US" sz="2400" b="1" dirty="0" smtClean="0">
                <a:solidFill>
                  <a:schemeClr val="tx1"/>
                </a:solidFill>
                <a:latin typeface="Times New Roman" panose="02020603050405020304" pitchFamily="18" charset="0"/>
                <a:cs typeface="Times New Roman" panose="02020603050405020304" pitchFamily="18" charset="0"/>
              </a:rPr>
              <a:t>DEMAND</a:t>
            </a:r>
          </a:p>
          <a:p>
            <a:pPr lvl="1" algn="just">
              <a:lnSpc>
                <a:spcPct val="80000"/>
              </a:lnSpc>
              <a:defRPr/>
            </a:pPr>
            <a:endParaRPr lang="en-US" sz="2400" dirty="0">
              <a:solidFill>
                <a:schemeClr val="tx1"/>
              </a:solidFill>
            </a:endParaRPr>
          </a:p>
          <a:p>
            <a:pPr lvl="1" algn="just">
              <a:lnSpc>
                <a:spcPct val="80000"/>
              </a:lnSpc>
              <a:defRPr/>
            </a:pPr>
            <a:r>
              <a:rPr lang="en-US" b="1" dirty="0">
                <a:solidFill>
                  <a:schemeClr val="tx1"/>
                </a:solidFill>
                <a:latin typeface="Times New Roman" panose="02020603050405020304" pitchFamily="18" charset="0"/>
                <a:cs typeface="Times New Roman" panose="02020603050405020304" pitchFamily="18" charset="0"/>
              </a:rPr>
              <a:t>CONTENTS</a:t>
            </a:r>
          </a:p>
          <a:p>
            <a:pPr lvl="1" algn="just">
              <a:lnSpc>
                <a:spcPct val="80000"/>
              </a:lnSpc>
              <a:defRPr/>
            </a:pPr>
            <a:r>
              <a:rPr lang="en-US" dirty="0" smtClean="0">
                <a:solidFill>
                  <a:schemeClr val="tx1"/>
                </a:solidFill>
                <a:latin typeface="Times New Roman" panose="02020603050405020304" pitchFamily="18" charset="0"/>
                <a:cs typeface="Times New Roman" panose="02020603050405020304" pitchFamily="18" charset="0"/>
              </a:rPr>
              <a:t>Introduction</a:t>
            </a:r>
            <a:endParaRPr lang="en-US" dirty="0">
              <a:solidFill>
                <a:schemeClr val="tx1"/>
              </a:solidFill>
              <a:latin typeface="Times New Roman" panose="02020603050405020304" pitchFamily="18" charset="0"/>
              <a:cs typeface="Times New Roman" panose="02020603050405020304" pitchFamily="18" charset="0"/>
            </a:endParaRPr>
          </a:p>
          <a:p>
            <a:pPr lvl="1" algn="just">
              <a:lnSpc>
                <a:spcPct val="80000"/>
              </a:lnSpc>
              <a:defRPr/>
            </a:pPr>
            <a:r>
              <a:rPr lang="en-US" dirty="0" smtClean="0">
                <a:solidFill>
                  <a:schemeClr val="tx1"/>
                </a:solidFill>
                <a:latin typeface="Times New Roman" panose="02020603050405020304" pitchFamily="18" charset="0"/>
                <a:cs typeface="Times New Roman" panose="02020603050405020304" pitchFamily="18" charset="0"/>
              </a:rPr>
              <a:t>Objectives</a:t>
            </a:r>
          </a:p>
          <a:p>
            <a:pPr lvl="1" algn="just">
              <a:lnSpc>
                <a:spcPct val="80000"/>
              </a:lnSpc>
              <a:defRPr/>
            </a:pPr>
            <a:r>
              <a:rPr lang="en-US" dirty="0" smtClean="0">
                <a:solidFill>
                  <a:schemeClr val="tx1"/>
                </a:solidFill>
                <a:latin typeface="Times New Roman" panose="02020603050405020304" pitchFamily="18" charset="0"/>
                <a:cs typeface="Times New Roman" panose="02020603050405020304" pitchFamily="18" charset="0"/>
              </a:rPr>
              <a:t>Price </a:t>
            </a:r>
            <a:r>
              <a:rPr lang="en-US" dirty="0">
                <a:solidFill>
                  <a:schemeClr val="tx1"/>
                </a:solidFill>
                <a:latin typeface="Times New Roman" panose="02020603050405020304" pitchFamily="18" charset="0"/>
                <a:cs typeface="Times New Roman" panose="02020603050405020304" pitchFamily="18" charset="0"/>
              </a:rPr>
              <a:t>Elasticity of Demand</a:t>
            </a:r>
          </a:p>
          <a:p>
            <a:pPr lvl="1" algn="just">
              <a:lnSpc>
                <a:spcPct val="80000"/>
              </a:lnSpc>
              <a:defRPr/>
            </a:pPr>
            <a:r>
              <a:rPr lang="en-US" dirty="0" smtClean="0">
                <a:solidFill>
                  <a:schemeClr val="tx1"/>
                </a:solidFill>
                <a:latin typeface="Times New Roman" panose="02020603050405020304" pitchFamily="18" charset="0"/>
                <a:cs typeface="Times New Roman" panose="02020603050405020304" pitchFamily="18" charset="0"/>
              </a:rPr>
              <a:t>Determinants </a:t>
            </a:r>
            <a:r>
              <a:rPr lang="en-US" dirty="0">
                <a:solidFill>
                  <a:schemeClr val="tx1"/>
                </a:solidFill>
                <a:latin typeface="Times New Roman" panose="02020603050405020304" pitchFamily="18" charset="0"/>
                <a:cs typeface="Times New Roman" panose="02020603050405020304" pitchFamily="18" charset="0"/>
              </a:rPr>
              <a:t>of Demand </a:t>
            </a:r>
            <a:r>
              <a:rPr lang="en-US" dirty="0" smtClean="0">
                <a:solidFill>
                  <a:schemeClr val="tx1"/>
                </a:solidFill>
                <a:latin typeface="Times New Roman" panose="02020603050405020304" pitchFamily="18" charset="0"/>
                <a:cs typeface="Times New Roman" panose="02020603050405020304" pitchFamily="18" charset="0"/>
              </a:rPr>
              <a:t>Elasticity</a:t>
            </a:r>
          </a:p>
          <a:p>
            <a:pPr lvl="1" algn="just">
              <a:lnSpc>
                <a:spcPct val="80000"/>
              </a:lnSpc>
              <a:defRPr/>
            </a:pPr>
            <a:r>
              <a:rPr lang="en-US" dirty="0" smtClean="0">
                <a:solidFill>
                  <a:schemeClr val="tx1"/>
                </a:solidFill>
                <a:latin typeface="Times New Roman" panose="02020603050405020304" pitchFamily="18" charset="0"/>
                <a:cs typeface="Times New Roman" panose="02020603050405020304" pitchFamily="18" charset="0"/>
              </a:rPr>
              <a:t>Tutor-Marked </a:t>
            </a:r>
            <a:r>
              <a:rPr lang="en-US" dirty="0">
                <a:solidFill>
                  <a:schemeClr val="tx1"/>
                </a:solidFill>
                <a:latin typeface="Times New Roman" panose="02020603050405020304" pitchFamily="18" charset="0"/>
                <a:cs typeface="Times New Roman" panose="02020603050405020304" pitchFamily="18" charset="0"/>
              </a:rPr>
              <a:t>Assignment</a:t>
            </a:r>
          </a:p>
          <a:p>
            <a:pPr lvl="1" algn="just">
              <a:lnSpc>
                <a:spcPct val="80000"/>
              </a:lnSpc>
              <a:defRPr/>
            </a:pPr>
            <a:r>
              <a:rPr lang="en-US" dirty="0" smtClean="0">
                <a:solidFill>
                  <a:schemeClr val="tx1"/>
                </a:solidFill>
                <a:latin typeface="Times New Roman" panose="02020603050405020304" pitchFamily="18" charset="0"/>
                <a:cs typeface="Times New Roman" panose="02020603050405020304" pitchFamily="18" charset="0"/>
              </a:rPr>
              <a:t>References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148" name="Date Placeholder 3"/>
          <p:cNvSpPr>
            <a:spLocks noGrp="1"/>
          </p:cNvSpPr>
          <p:nvPr>
            <p:ph type="dt" sz="quarter" idx="10"/>
          </p:nvPr>
        </p:nvSpPr>
        <p:spPr>
          <a:noFill/>
        </p:spPr>
        <p:txBody>
          <a:bodyPr/>
          <a:lstStyle/>
          <a:p>
            <a:fld id="{45177BE2-6BE4-4F13-B4E0-85A1DFCD955F}" type="datetime1">
              <a:rPr lang="en-US" smtClean="0"/>
              <a:pPr/>
              <a:t>9/13/2023</a:t>
            </a:fld>
            <a:endParaRPr lang="en-US"/>
          </a:p>
        </p:txBody>
      </p:sp>
      <p:sp>
        <p:nvSpPr>
          <p:cNvPr id="6149" name="Slide Number Placeholder 4"/>
          <p:cNvSpPr>
            <a:spLocks noGrp="1"/>
          </p:cNvSpPr>
          <p:nvPr>
            <p:ph type="sldNum" sz="quarter" idx="12"/>
          </p:nvPr>
        </p:nvSpPr>
        <p:spPr>
          <a:noFill/>
        </p:spPr>
        <p:txBody>
          <a:bodyPr/>
          <a:lstStyle/>
          <a:p>
            <a:fld id="{B4D921B5-5F6B-47DA-9C26-E00FAFBF4E8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85800" y="1066801"/>
            <a:ext cx="7239000" cy="2057399"/>
          </a:xfrm>
          <a:prstGeom prst="rect">
            <a:avLst/>
          </a:prstGeom>
        </p:spPr>
      </p:pic>
    </p:spTree>
    <p:extLst>
      <p:ext uri="{BB962C8B-B14F-4D97-AF65-F5344CB8AC3E}">
        <p14:creationId xmlns:p14="http://schemas.microsoft.com/office/powerpoint/2010/main" val="364235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100" b="1" dirty="0" smtClean="0">
                <a:latin typeface="Times New Roman" panose="02020603050405020304" pitchFamily="18" charset="0"/>
                <a:cs typeface="Times New Roman" panose="02020603050405020304" pitchFamily="18" charset="0"/>
              </a:rPr>
              <a:t/>
            </a:r>
            <a:br>
              <a:rPr lang="en-US" sz="3100"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Calculation </a:t>
            </a:r>
            <a:r>
              <a:rPr lang="en-US" sz="3100" b="1" dirty="0">
                <a:latin typeface="Times New Roman" panose="02020603050405020304" pitchFamily="18" charset="0"/>
                <a:cs typeface="Times New Roman" panose="02020603050405020304" pitchFamily="18" charset="0"/>
              </a:rPr>
              <a:t>of Percentage change in Price</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295401"/>
            <a:ext cx="7391400" cy="761999"/>
          </a:xfrm>
          <a:prstGeom prst="rect">
            <a:avLst/>
          </a:prstGeom>
        </p:spPr>
      </p:pic>
      <p:sp>
        <p:nvSpPr>
          <p:cNvPr id="5" name="Rectangle 4"/>
          <p:cNvSpPr/>
          <p:nvPr/>
        </p:nvSpPr>
        <p:spPr>
          <a:xfrm>
            <a:off x="609600" y="2539334"/>
            <a:ext cx="7848600" cy="1277850"/>
          </a:xfrm>
          <a:prstGeom prst="rect">
            <a:avLst/>
          </a:prstGeom>
        </p:spPr>
        <p:txBody>
          <a:bodyPr wrap="square">
            <a:spAutoFit/>
          </a:bodyPr>
          <a:lstStyle/>
          <a:p>
            <a:pPr algn="just">
              <a:lnSpc>
                <a:spcPct val="107000"/>
              </a:lnSpc>
              <a:spcAft>
                <a:spcPts val="8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Percentage change in price can also be calculate using a similar </a:t>
            </a:r>
            <a:r>
              <a:rPr lang="en-US" sz="240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formula as shown above using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the Chicken change in price from $10 (P0) to $</a:t>
            </a:r>
            <a:r>
              <a:rPr lang="en-US" sz="240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7 (P1</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as an </a:t>
            </a:r>
            <a:r>
              <a:rPr lang="en-US" sz="240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example:</a:t>
            </a:r>
            <a:endParaRPr lang="en-US" sz="2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838200" y="3962400"/>
            <a:ext cx="7315200" cy="2438400"/>
          </a:xfrm>
          <a:prstGeom prst="rect">
            <a:avLst/>
          </a:prstGeom>
        </p:spPr>
      </p:pic>
    </p:spTree>
    <p:extLst>
      <p:ext uri="{BB962C8B-B14F-4D97-AF65-F5344CB8AC3E}">
        <p14:creationId xmlns:p14="http://schemas.microsoft.com/office/powerpoint/2010/main" val="354842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792162"/>
          </a:xfrm>
        </p:spPr>
        <p:txBody>
          <a:bodyPr>
            <a:normAutofit/>
          </a:bodyPr>
          <a:lstStyle/>
          <a:p>
            <a:r>
              <a:rPr lang="en-US" sz="3200" b="1" u="sng" dirty="0">
                <a:solidFill>
                  <a:srgbClr val="FF0000"/>
                </a:solidFill>
                <a:latin typeface="Times New Roman" panose="02020603050405020304" pitchFamily="18" charset="0"/>
                <a:cs typeface="Times New Roman" panose="02020603050405020304" pitchFamily="18" charset="0"/>
              </a:rPr>
              <a:t>Computing the Price Elasticity of Demand</a:t>
            </a:r>
            <a:endParaRPr lang="en-US" sz="3200" dirty="0">
              <a:latin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a:xfrm>
            <a:off x="457200" y="1219200"/>
            <a:ext cx="8229600" cy="4777581"/>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From the above calculation on Chicken:</a:t>
            </a:r>
          </a:p>
          <a:p>
            <a:pPr algn="just"/>
            <a:r>
              <a:rPr lang="en-US" sz="2800" dirty="0">
                <a:latin typeface="Times New Roman" panose="02020603050405020304" pitchFamily="18" charset="0"/>
                <a:cs typeface="Times New Roman" panose="02020603050405020304" pitchFamily="18" charset="0"/>
              </a:rPr>
              <a:t>% change in quantity demanded is </a:t>
            </a:r>
            <a:r>
              <a:rPr lang="en-US" sz="2800" dirty="0">
                <a:solidFill>
                  <a:srgbClr val="C00000"/>
                </a:solidFill>
                <a:latin typeface="Times New Roman" panose="02020603050405020304" pitchFamily="18" charset="0"/>
                <a:cs typeface="Times New Roman" panose="02020603050405020304" pitchFamily="18" charset="0"/>
              </a:rPr>
              <a:t>100%</a:t>
            </a:r>
          </a:p>
          <a:p>
            <a:pPr algn="just"/>
            <a:r>
              <a:rPr lang="en-US" sz="2800" dirty="0">
                <a:latin typeface="Times New Roman" panose="02020603050405020304" pitchFamily="18" charset="0"/>
                <a:cs typeface="Times New Roman" panose="02020603050405020304" pitchFamily="18" charset="0"/>
              </a:rPr>
              <a:t>% change in price is </a:t>
            </a:r>
            <a:r>
              <a:rPr lang="en-US" sz="2800" dirty="0">
                <a:solidFill>
                  <a:srgbClr val="C00000"/>
                </a:solidFill>
                <a:latin typeface="Times New Roman" panose="02020603050405020304" pitchFamily="18" charset="0"/>
                <a:cs typeface="Times New Roman" panose="02020603050405020304" pitchFamily="18" charset="0"/>
              </a:rPr>
              <a:t>42.89 </a:t>
            </a:r>
            <a:r>
              <a:rPr lang="en-US" sz="2800" dirty="0">
                <a:latin typeface="Times New Roman" panose="02020603050405020304" pitchFamily="18" charset="0"/>
                <a:cs typeface="Times New Roman" panose="02020603050405020304" pitchFamily="18" charset="0"/>
              </a:rPr>
              <a:t>percent (42.89 will carry a minus sign due </a:t>
            </a:r>
            <a:r>
              <a:rPr lang="en-US" sz="2800" dirty="0" smtClean="0">
                <a:latin typeface="Times New Roman" panose="02020603050405020304" pitchFamily="18" charset="0"/>
                <a:cs typeface="Times New Roman" panose="02020603050405020304" pitchFamily="18" charset="0"/>
              </a:rPr>
              <a:t>to decrease </a:t>
            </a:r>
            <a:r>
              <a:rPr lang="en-US" sz="2800" dirty="0">
                <a:latin typeface="Times New Roman" panose="02020603050405020304" pitchFamily="18" charset="0"/>
                <a:cs typeface="Times New Roman" panose="02020603050405020304" pitchFamily="18" charset="0"/>
              </a:rPr>
              <a:t>in price) . </a:t>
            </a:r>
            <a:endParaRPr lang="en-US" sz="2800" dirty="0" smtClean="0">
              <a:latin typeface="Times New Roman" panose="02020603050405020304" pitchFamily="18" charset="0"/>
              <a:cs typeface="Times New Roman" panose="02020603050405020304" pitchFamily="18" charset="0"/>
            </a:endParaRPr>
          </a:p>
          <a:p>
            <a:pPr marL="0" indent="0" algn="just">
              <a:buNone/>
            </a:pPr>
            <a:r>
              <a:rPr lang="en-US" sz="2800" dirty="0" smtClean="0">
                <a:latin typeface="Times New Roman" panose="02020603050405020304" pitchFamily="18" charset="0"/>
                <a:cs typeface="Times New Roman" panose="02020603050405020304" pitchFamily="18" charset="0"/>
              </a:rPr>
              <a:t>	Hence </a:t>
            </a:r>
            <a:r>
              <a:rPr lang="en-US" sz="2800" dirty="0">
                <a:latin typeface="Times New Roman" panose="02020603050405020304" pitchFamily="18" charset="0"/>
                <a:cs typeface="Times New Roman" panose="02020603050405020304" pitchFamily="18" charset="0"/>
              </a:rPr>
              <a:t>we have</a:t>
            </a:r>
          </a:p>
          <a:p>
            <a:pPr algn="just">
              <a:lnSpc>
                <a:spcPct val="150000"/>
              </a:lnSpc>
            </a:pPr>
            <a:endParaRPr lang="en-US" dirty="0"/>
          </a:p>
        </p:txBody>
      </p:sp>
      <p:sp>
        <p:nvSpPr>
          <p:cNvPr id="10244" name="Date Placeholder 3"/>
          <p:cNvSpPr>
            <a:spLocks noGrp="1"/>
          </p:cNvSpPr>
          <p:nvPr>
            <p:ph type="dt" sz="quarter" idx="10"/>
          </p:nvPr>
        </p:nvSpPr>
        <p:spPr>
          <a:noFill/>
        </p:spPr>
        <p:txBody>
          <a:bodyPr/>
          <a:lstStyle/>
          <a:p>
            <a:fld id="{5FFB5073-1234-4D68-B2DF-4270DBB5BAE7}" type="datetime1">
              <a:rPr lang="en-US" smtClean="0"/>
              <a:pPr/>
              <a:t>9/13/2023</a:t>
            </a:fld>
            <a:endParaRPr lang="en-US"/>
          </a:p>
        </p:txBody>
      </p:sp>
      <p:sp>
        <p:nvSpPr>
          <p:cNvPr id="10245" name="Slide Number Placeholder 4"/>
          <p:cNvSpPr>
            <a:spLocks noGrp="1"/>
          </p:cNvSpPr>
          <p:nvPr>
            <p:ph type="sldNum" sz="quarter" idx="12"/>
          </p:nvPr>
        </p:nvSpPr>
        <p:spPr>
          <a:noFill/>
        </p:spPr>
        <p:txBody>
          <a:bodyPr/>
          <a:lstStyle/>
          <a:p>
            <a:fld id="{E39ABB26-D5C8-4718-B46C-006BB3AEDA30}" type="slidenum">
              <a:rPr lang="en-US" smtClean="0"/>
              <a:pPr/>
              <a:t>12</a:t>
            </a:fld>
            <a:endParaRPr lang="en-US"/>
          </a:p>
        </p:txBody>
      </p:sp>
      <p:pic>
        <p:nvPicPr>
          <p:cNvPr id="6" name="Picture 5"/>
          <p:cNvPicPr/>
          <p:nvPr/>
        </p:nvPicPr>
        <p:blipFill>
          <a:blip r:embed="rId2"/>
          <a:stretch>
            <a:fillRect/>
          </a:stretch>
        </p:blipFill>
        <p:spPr>
          <a:xfrm>
            <a:off x="914401" y="3733800"/>
            <a:ext cx="3428999" cy="1143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2800" b="1" dirty="0">
                <a:solidFill>
                  <a:srgbClr val="FF0000"/>
                </a:solidFill>
              </a:rPr>
              <a:t>The Midpoint Method: A Better Way to Calculate Percentage Changes and </a:t>
            </a:r>
            <a:r>
              <a:rPr lang="en-US" sz="2800" b="1" dirty="0" err="1">
                <a:solidFill>
                  <a:srgbClr val="FF0000"/>
                </a:solidFill>
              </a:rPr>
              <a:t>Elasticities</a:t>
            </a:r>
            <a:endParaRPr lang="en-US" sz="2800" b="1" dirty="0">
              <a:solidFill>
                <a:srgbClr val="FF0000"/>
              </a:solidFill>
            </a:endParaRPr>
          </a:p>
        </p:txBody>
      </p:sp>
      <p:sp>
        <p:nvSpPr>
          <p:cNvPr id="12291" name="Content Placeholder 2"/>
          <p:cNvSpPr>
            <a:spLocks noGrp="1"/>
          </p:cNvSpPr>
          <p:nvPr>
            <p:ph idx="1"/>
          </p:nvPr>
        </p:nvSpPr>
        <p:spPr/>
        <p:txBody>
          <a:bodyPr>
            <a:normAutofit/>
          </a:bodyPr>
          <a:lstStyle/>
          <a:p>
            <a:pPr marL="0" indent="0" algn="just">
              <a:lnSpc>
                <a:spcPct val="150000"/>
              </a:lnSpc>
              <a:buNone/>
            </a:pPr>
            <a:r>
              <a:rPr lang="en-US" sz="3000" dirty="0">
                <a:latin typeface="Times New Roman" panose="02020603050405020304" pitchFamily="18" charset="0"/>
                <a:cs typeface="Times New Roman" panose="02020603050405020304" pitchFamily="18" charset="0"/>
              </a:rPr>
              <a:t>The midpoint formula is preferable when calculating the price elasticity of demand because it gives the same answer regardless of the direction of the change. </a:t>
            </a:r>
            <a:r>
              <a:rPr lang="en-US" sz="3000" dirty="0" smtClean="0">
                <a:latin typeface="Times New Roman" panose="02020603050405020304" pitchFamily="18" charset="0"/>
                <a:cs typeface="Times New Roman" panose="02020603050405020304" pitchFamily="18" charset="0"/>
              </a:rPr>
              <a:t>Using </a:t>
            </a:r>
            <a:r>
              <a:rPr lang="en-US" sz="3000" dirty="0">
                <a:latin typeface="Times New Roman" panose="02020603050405020304" pitchFamily="18" charset="0"/>
                <a:cs typeface="Times New Roman" panose="02020603050405020304" pitchFamily="18" charset="0"/>
              </a:rPr>
              <a:t>the midpoint formula to calculate percentage </a:t>
            </a:r>
            <a:r>
              <a:rPr lang="en-US" sz="3000" dirty="0" smtClean="0">
                <a:latin typeface="Times New Roman" panose="02020603050405020304" pitchFamily="18" charset="0"/>
                <a:cs typeface="Times New Roman" panose="02020603050405020304" pitchFamily="18" charset="0"/>
              </a:rPr>
              <a:t>change has </a:t>
            </a:r>
            <a:r>
              <a:rPr lang="en-US" sz="3000" dirty="0">
                <a:latin typeface="Times New Roman" panose="02020603050405020304" pitchFamily="18" charset="0"/>
                <a:cs typeface="Times New Roman" panose="02020603050405020304" pitchFamily="18" charset="0"/>
              </a:rPr>
              <a:t>been recommended by Case and Fair (1999).</a:t>
            </a:r>
          </a:p>
          <a:p>
            <a:endParaRPr lang="en-US" dirty="0"/>
          </a:p>
        </p:txBody>
      </p:sp>
      <p:sp>
        <p:nvSpPr>
          <p:cNvPr id="12292" name="Date Placeholder 3"/>
          <p:cNvSpPr>
            <a:spLocks noGrp="1"/>
          </p:cNvSpPr>
          <p:nvPr>
            <p:ph type="dt" sz="quarter" idx="10"/>
          </p:nvPr>
        </p:nvSpPr>
        <p:spPr>
          <a:noFill/>
        </p:spPr>
        <p:txBody>
          <a:bodyPr/>
          <a:lstStyle/>
          <a:p>
            <a:fld id="{168DEF19-4A8A-440E-AE32-02EC6435BA16}" type="datetime1">
              <a:rPr lang="en-US" smtClean="0"/>
              <a:pPr/>
              <a:t>9/13/2023</a:t>
            </a:fld>
            <a:endParaRPr lang="en-US"/>
          </a:p>
        </p:txBody>
      </p:sp>
      <p:sp>
        <p:nvSpPr>
          <p:cNvPr id="12293" name="Slide Number Placeholder 4"/>
          <p:cNvSpPr>
            <a:spLocks noGrp="1"/>
          </p:cNvSpPr>
          <p:nvPr>
            <p:ph type="sldNum" sz="quarter" idx="12"/>
          </p:nvPr>
        </p:nvSpPr>
        <p:spPr>
          <a:noFill/>
        </p:spPr>
        <p:txBody>
          <a:bodyPr/>
          <a:lstStyle/>
          <a:p>
            <a:fld id="{12159F48-42FB-4D14-875C-774EE0B5A37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Midpoint formula</a:t>
            </a:r>
            <a:endParaRPr lang="en-US" dirty="0">
              <a:solidFill>
                <a:srgbClr val="FF0000"/>
              </a:solidFill>
            </a:endParaRPr>
          </a:p>
        </p:txBody>
      </p:sp>
      <p:sp>
        <p:nvSpPr>
          <p:cNvPr id="3" name="Content Placeholder 2"/>
          <p:cNvSpPr>
            <a:spLocks noGrp="1"/>
          </p:cNvSpPr>
          <p:nvPr>
            <p:ph idx="1"/>
          </p:nvPr>
        </p:nvSpPr>
        <p:spPr>
          <a:xfrm>
            <a:off x="457200" y="990600"/>
            <a:ext cx="8229600" cy="5135563"/>
          </a:xfrm>
        </p:spPr>
        <p:txBody>
          <a:bodyPr>
            <a:normAutofit/>
          </a:bodyPr>
          <a:lstStyle/>
          <a:p>
            <a:pPr marL="0" indent="0" algn="just">
              <a:buNone/>
            </a:pPr>
            <a:r>
              <a:rPr lang="en-US" sz="2800" dirty="0" smtClean="0">
                <a:latin typeface="Times New Roman" panose="02020603050405020304" pitchFamily="18" charset="0"/>
                <a:cs typeface="Times New Roman" panose="02020603050405020304" pitchFamily="18" charset="0"/>
              </a:rPr>
              <a:t>Midpoint formula </a:t>
            </a:r>
            <a:r>
              <a:rPr lang="en-US" sz="2800" dirty="0">
                <a:latin typeface="Times New Roman" panose="02020603050405020304" pitchFamily="18" charset="0"/>
                <a:cs typeface="Times New Roman" panose="02020603050405020304" pitchFamily="18" charset="0"/>
              </a:rPr>
              <a:t>describes more accurately the percentage change. It can </a:t>
            </a:r>
            <a:r>
              <a:rPr lang="en-US" sz="2800" dirty="0" smtClean="0">
                <a:latin typeface="Times New Roman" panose="02020603050405020304" pitchFamily="18" charset="0"/>
                <a:cs typeface="Times New Roman" panose="02020603050405020304" pitchFamily="18" charset="0"/>
              </a:rPr>
              <a:t>be define </a:t>
            </a:r>
            <a:r>
              <a:rPr lang="en-US" sz="2800" dirty="0">
                <a:latin typeface="Times New Roman" panose="02020603050405020304" pitchFamily="18" charset="0"/>
                <a:cs typeface="Times New Roman" panose="02020603050405020304" pitchFamily="18" charset="0"/>
              </a:rPr>
              <a:t>as a way of calculating percentage change in demand and </a:t>
            </a:r>
            <a:r>
              <a:rPr lang="en-US" sz="2800" dirty="0" smtClean="0">
                <a:latin typeface="Times New Roman" panose="02020603050405020304" pitchFamily="18" charset="0"/>
                <a:cs typeface="Times New Roman" panose="02020603050405020304" pitchFamily="18" charset="0"/>
              </a:rPr>
              <a:t>price using </a:t>
            </a:r>
            <a:r>
              <a:rPr lang="en-US" sz="2800" dirty="0">
                <a:latin typeface="Times New Roman" panose="02020603050405020304" pitchFamily="18" charset="0"/>
                <a:cs typeface="Times New Roman" panose="02020603050405020304" pitchFamily="18" charset="0"/>
              </a:rPr>
              <a:t>the halfway values between Q1 and Q2 and P1 and P2</a:t>
            </a:r>
            <a:r>
              <a:rPr lang="en-US" sz="2800" dirty="0" smtClean="0">
                <a:latin typeface="Times New Roman" panose="02020603050405020304" pitchFamily="18" charset="0"/>
                <a:cs typeface="Times New Roman" panose="02020603050405020304" pitchFamily="18" charset="0"/>
              </a:rPr>
              <a:t>.</a:t>
            </a:r>
          </a:p>
          <a:p>
            <a:pPr marL="0" indent="0" algn="just">
              <a:buNone/>
            </a:pP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1475" y="3352800"/>
            <a:ext cx="8401050" cy="1142999"/>
          </a:xfrm>
          <a:prstGeom prst="rect">
            <a:avLst/>
          </a:prstGeom>
        </p:spPr>
      </p:pic>
      <p:pic>
        <p:nvPicPr>
          <p:cNvPr id="5" name="Picture 4"/>
          <p:cNvPicPr>
            <a:picLocks noChangeAspect="1"/>
          </p:cNvPicPr>
          <p:nvPr/>
        </p:nvPicPr>
        <p:blipFill>
          <a:blip r:embed="rId3"/>
          <a:stretch>
            <a:fillRect/>
          </a:stretch>
        </p:blipFill>
        <p:spPr>
          <a:xfrm>
            <a:off x="457200" y="4876800"/>
            <a:ext cx="6629399" cy="1066800"/>
          </a:xfrm>
          <a:prstGeom prst="rect">
            <a:avLst/>
          </a:prstGeom>
        </p:spPr>
      </p:pic>
    </p:spTree>
    <p:extLst>
      <p:ext uri="{BB962C8B-B14F-4D97-AF65-F5344CB8AC3E}">
        <p14:creationId xmlns:p14="http://schemas.microsoft.com/office/powerpoint/2010/main" val="348142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Midpoint </a:t>
            </a:r>
            <a:r>
              <a:rPr lang="en-US" dirty="0" smtClean="0">
                <a:solidFill>
                  <a:srgbClr val="FF0000"/>
                </a:solidFill>
                <a:latin typeface="Times New Roman" panose="02020603050405020304" pitchFamily="18" charset="0"/>
                <a:cs typeface="Times New Roman" panose="02020603050405020304" pitchFamily="18" charset="0"/>
              </a:rPr>
              <a:t>formula - Example</a:t>
            </a:r>
            <a:endParaRPr lang="en-US" dirty="0"/>
          </a:p>
        </p:txBody>
      </p:sp>
      <p:pic>
        <p:nvPicPr>
          <p:cNvPr id="4" name="Content Placeholder 3"/>
          <p:cNvPicPr>
            <a:picLocks noGrp="1" noChangeAspect="1"/>
          </p:cNvPicPr>
          <p:nvPr>
            <p:ph idx="1"/>
          </p:nvPr>
        </p:nvPicPr>
        <p:blipFill>
          <a:blip r:embed="rId2"/>
          <a:stretch>
            <a:fillRect/>
          </a:stretch>
        </p:blipFill>
        <p:spPr>
          <a:xfrm>
            <a:off x="3962400" y="1257300"/>
            <a:ext cx="3810000" cy="2590800"/>
          </a:xfrm>
          <a:prstGeom prst="rect">
            <a:avLst/>
          </a:prstGeom>
        </p:spPr>
      </p:pic>
      <p:sp>
        <p:nvSpPr>
          <p:cNvPr id="5" name="Rectangle 4"/>
          <p:cNvSpPr/>
          <p:nvPr/>
        </p:nvSpPr>
        <p:spPr>
          <a:xfrm>
            <a:off x="457200" y="1447800"/>
            <a:ext cx="388620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change in quantity </a:t>
            </a:r>
            <a:r>
              <a:rPr lang="en-US" sz="2400" dirty="0" smtClean="0">
                <a:latin typeface="Times New Roman" panose="02020603050405020304" pitchFamily="18" charset="0"/>
                <a:cs typeface="Times New Roman" panose="02020603050405020304" pitchFamily="18" charset="0"/>
              </a:rPr>
              <a:t>demanded</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038600" y="4114800"/>
            <a:ext cx="3733800" cy="2286000"/>
          </a:xfrm>
          <a:prstGeom prst="rect">
            <a:avLst/>
          </a:prstGeom>
        </p:spPr>
      </p:pic>
      <p:sp>
        <p:nvSpPr>
          <p:cNvPr id="7" name="Rectangle 6"/>
          <p:cNvSpPr/>
          <p:nvPr/>
        </p:nvSpPr>
        <p:spPr>
          <a:xfrm>
            <a:off x="1066800" y="4343400"/>
            <a:ext cx="289560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change in </a:t>
            </a:r>
            <a:r>
              <a:rPr lang="en-US" sz="2400" dirty="0" smtClean="0">
                <a:latin typeface="Times New Roman" panose="02020603050405020304" pitchFamily="18" charset="0"/>
                <a:cs typeface="Times New Roman" panose="02020603050405020304" pitchFamily="18" charset="0"/>
              </a:rPr>
              <a:t>price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99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Example</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Now that we know that:</a:t>
            </a:r>
          </a:p>
          <a:p>
            <a:pPr marL="0" indent="0">
              <a:buNone/>
            </a:pPr>
            <a:r>
              <a:rPr lang="en-US" sz="2800" dirty="0">
                <a:latin typeface="Times New Roman" panose="02020603050405020304" pitchFamily="18" charset="0"/>
                <a:cs typeface="Times New Roman" panose="02020603050405020304" pitchFamily="18" charset="0"/>
              </a:rPr>
              <a:t>% change in quantity demanded = 66.7%</a:t>
            </a:r>
          </a:p>
          <a:p>
            <a:pPr marL="0" indent="0">
              <a:buNone/>
            </a:pPr>
            <a:r>
              <a:rPr lang="en-US" sz="2800" dirty="0">
                <a:latin typeface="Times New Roman" panose="02020603050405020304" pitchFamily="18" charset="0"/>
                <a:cs typeface="Times New Roman" panose="02020603050405020304" pitchFamily="18" charset="0"/>
              </a:rPr>
              <a:t>% change in price = -35.3</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Price </a:t>
            </a:r>
            <a:r>
              <a:rPr lang="en-US" sz="2800" dirty="0">
                <a:latin typeface="Times New Roman" panose="02020603050405020304" pitchFamily="18" charset="0"/>
                <a:cs typeface="Times New Roman" panose="02020603050405020304" pitchFamily="18" charset="0"/>
              </a:rPr>
              <a:t>elasticity of </a:t>
            </a:r>
            <a:r>
              <a:rPr lang="en-US" sz="2800" dirty="0" smtClean="0">
                <a:latin typeface="Times New Roman" panose="02020603050405020304" pitchFamily="18" charset="0"/>
                <a:cs typeface="Times New Roman" panose="02020603050405020304" pitchFamily="18" charset="0"/>
              </a:rPr>
              <a:t>demand </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95800" y="2743200"/>
            <a:ext cx="4343400" cy="2743200"/>
          </a:xfrm>
          <a:prstGeom prst="rect">
            <a:avLst/>
          </a:prstGeom>
        </p:spPr>
      </p:pic>
    </p:spTree>
    <p:extLst>
      <p:ext uri="{BB962C8B-B14F-4D97-AF65-F5344CB8AC3E}">
        <p14:creationId xmlns:p14="http://schemas.microsoft.com/office/powerpoint/2010/main" val="4034676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457200"/>
            <a:ext cx="7772400" cy="990600"/>
          </a:xfrm>
        </p:spPr>
        <p:txBody>
          <a:bodyPr>
            <a:normAutofit fontScale="90000"/>
          </a:bodyPr>
          <a:lstStyle/>
          <a:p>
            <a:pPr algn="just"/>
            <a:r>
              <a:rPr lang="en-US" sz="3600" b="1" dirty="0">
                <a:solidFill>
                  <a:srgbClr val="C00000"/>
                </a:solidFill>
              </a:rPr>
              <a:t>Calculate price elasticity of demand with extreme cases</a:t>
            </a:r>
            <a:endParaRPr lang="en-US" sz="2400" dirty="0">
              <a:solidFill>
                <a:srgbClr val="C00000"/>
              </a:solidFill>
            </a:endParaRPr>
          </a:p>
        </p:txBody>
      </p:sp>
      <p:sp>
        <p:nvSpPr>
          <p:cNvPr id="13315" name="Subtitle 2"/>
          <p:cNvSpPr>
            <a:spLocks noGrp="1"/>
          </p:cNvSpPr>
          <p:nvPr>
            <p:ph type="subTitle" idx="1"/>
          </p:nvPr>
        </p:nvSpPr>
        <p:spPr>
          <a:xfrm>
            <a:off x="685800" y="1371600"/>
            <a:ext cx="8153400" cy="4876800"/>
          </a:xfrm>
        </p:spPr>
        <p:txBody>
          <a:bodyPr>
            <a:normAutofit/>
          </a:bodyPr>
          <a:lstStyle/>
          <a:p>
            <a:pPr algn="just"/>
            <a:r>
              <a:rPr lang="en-US" sz="2800" b="1" u="sng" dirty="0">
                <a:solidFill>
                  <a:schemeClr val="tx1"/>
                </a:solidFill>
                <a:latin typeface="Times New Roman" panose="02020603050405020304" pitchFamily="18" charset="0"/>
                <a:cs typeface="Times New Roman" panose="02020603050405020304" pitchFamily="18" charset="0"/>
              </a:rPr>
              <a:t>Introduction : </a:t>
            </a:r>
            <a:r>
              <a:rPr lang="en-US" sz="2800" dirty="0">
                <a:solidFill>
                  <a:schemeClr val="tx1"/>
                </a:solidFill>
                <a:latin typeface="Times New Roman" panose="02020603050405020304" pitchFamily="18" charset="0"/>
                <a:cs typeface="Times New Roman" panose="02020603050405020304" pitchFamily="18" charset="0"/>
              </a:rPr>
              <a:t>The price elasticity of demand coefficient can range from a value of zero to a value that is infinitely large, but economists typically divide elasticity coefficients into three broad categories:</a:t>
            </a:r>
          </a:p>
          <a:p>
            <a:pPr algn="just"/>
            <a:r>
              <a:rPr lang="en-US" sz="2800" b="1" dirty="0" smtClean="0">
                <a:solidFill>
                  <a:schemeClr val="tx1"/>
                </a:solidFill>
                <a:latin typeface="Times New Roman" panose="02020603050405020304" pitchFamily="18" charset="0"/>
                <a:cs typeface="Times New Roman" panose="02020603050405020304" pitchFamily="18" charset="0"/>
              </a:rPr>
              <a:t>Elastic demand</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pPr algn="just"/>
            <a:r>
              <a:rPr lang="en-US" sz="2800" dirty="0">
                <a:solidFill>
                  <a:schemeClr val="tx1"/>
                </a:solidFill>
                <a:latin typeface="Times New Roman" panose="02020603050405020304" pitchFamily="18" charset="0"/>
                <a:cs typeface="Times New Roman" panose="02020603050405020304" pitchFamily="18" charset="0"/>
              </a:rPr>
              <a:t>When </a:t>
            </a:r>
            <a:r>
              <a:rPr lang="en-US" sz="2800" dirty="0">
                <a:solidFill>
                  <a:srgbClr val="FF0000"/>
                </a:solidFill>
                <a:latin typeface="Times New Roman" panose="02020603050405020304" pitchFamily="18" charset="0"/>
                <a:cs typeface="Times New Roman" panose="02020603050405020304" pitchFamily="18" charset="0"/>
              </a:rPr>
              <a:t>E</a:t>
            </a:r>
            <a:r>
              <a:rPr lang="en-US" sz="2800" baseline="-25000" dirty="0">
                <a:solidFill>
                  <a:srgbClr val="FF0000"/>
                </a:solidFill>
                <a:latin typeface="Times New Roman" panose="02020603050405020304" pitchFamily="18" charset="0"/>
                <a:cs typeface="Times New Roman" panose="02020603050405020304" pitchFamily="18" charset="0"/>
              </a:rPr>
              <a:t>d</a:t>
            </a:r>
            <a:r>
              <a:rPr lang="en-US" sz="2800" dirty="0">
                <a:solidFill>
                  <a:srgbClr val="FF0000"/>
                </a:solidFill>
                <a:latin typeface="Times New Roman" panose="02020603050405020304" pitchFamily="18" charset="0"/>
                <a:cs typeface="Times New Roman" panose="02020603050405020304" pitchFamily="18" charset="0"/>
              </a:rPr>
              <a:t> &gt; 1 </a:t>
            </a:r>
            <a:r>
              <a:rPr lang="en-US" sz="2800" dirty="0">
                <a:solidFill>
                  <a:schemeClr val="tx1"/>
                </a:solidFill>
                <a:latin typeface="Times New Roman" panose="02020603050405020304" pitchFamily="18" charset="0"/>
                <a:cs typeface="Times New Roman" panose="02020603050405020304" pitchFamily="18" charset="0"/>
              </a:rPr>
              <a:t>means that a 1 percent change in price calls forth more than a 1 percent  change in quantity demanded, the good has price-elastic demand. Example : luxury goods. </a:t>
            </a:r>
          </a:p>
          <a:p>
            <a:pPr algn="just"/>
            <a:endParaRPr lang="en-US" sz="2800" dirty="0"/>
          </a:p>
          <a:p>
            <a:pPr algn="just"/>
            <a:endParaRPr lang="en-US" sz="2000" dirty="0"/>
          </a:p>
        </p:txBody>
      </p:sp>
      <p:sp>
        <p:nvSpPr>
          <p:cNvPr id="13316" name="Date Placeholder 3"/>
          <p:cNvSpPr>
            <a:spLocks noGrp="1"/>
          </p:cNvSpPr>
          <p:nvPr>
            <p:ph type="dt" sz="quarter" idx="10"/>
          </p:nvPr>
        </p:nvSpPr>
        <p:spPr>
          <a:noFill/>
        </p:spPr>
        <p:txBody>
          <a:bodyPr/>
          <a:lstStyle/>
          <a:p>
            <a:fld id="{6B86F8A2-FD68-4467-A1DF-BD2AF81DEFAB}" type="datetime1">
              <a:rPr lang="en-US" smtClean="0"/>
              <a:pPr/>
              <a:t>9/13/2023</a:t>
            </a:fld>
            <a:endParaRPr lang="en-US"/>
          </a:p>
        </p:txBody>
      </p:sp>
      <p:sp>
        <p:nvSpPr>
          <p:cNvPr id="13317" name="Slide Number Placeholder 4"/>
          <p:cNvSpPr>
            <a:spLocks noGrp="1"/>
          </p:cNvSpPr>
          <p:nvPr>
            <p:ph type="sldNum" sz="quarter" idx="12"/>
          </p:nvPr>
        </p:nvSpPr>
        <p:spPr>
          <a:noFill/>
        </p:spPr>
        <p:txBody>
          <a:bodyPr/>
          <a:lstStyle/>
          <a:p>
            <a:fld id="{DD1A5894-00D1-437B-86DF-795170C3E66D}"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b="1" dirty="0" smtClean="0"/>
              <a:t>Inelastic demand:</a:t>
            </a:r>
            <a:endParaRPr lang="en-US" b="1" dirty="0"/>
          </a:p>
          <a:p>
            <a:pPr marL="0" indent="0" algn="just">
              <a:lnSpc>
                <a:spcPct val="150000"/>
              </a:lnSpc>
              <a:buNone/>
            </a:pPr>
            <a:r>
              <a:rPr lang="en-US" sz="3000" dirty="0">
                <a:latin typeface="Times New Roman" panose="02020603050405020304" pitchFamily="18" charset="0"/>
                <a:cs typeface="Times New Roman" panose="02020603050405020304" pitchFamily="18" charset="0"/>
              </a:rPr>
              <a:t>When </a:t>
            </a:r>
            <a:r>
              <a:rPr lang="en-US" sz="3000" dirty="0">
                <a:solidFill>
                  <a:srgbClr val="FF0000"/>
                </a:solidFill>
                <a:latin typeface="Times New Roman" panose="02020603050405020304" pitchFamily="18" charset="0"/>
                <a:cs typeface="Times New Roman" panose="02020603050405020304" pitchFamily="18" charset="0"/>
              </a:rPr>
              <a:t>E</a:t>
            </a:r>
            <a:r>
              <a:rPr lang="en-US" sz="3000" baseline="-25000" dirty="0">
                <a:solidFill>
                  <a:srgbClr val="FF0000"/>
                </a:solidFill>
                <a:latin typeface="Times New Roman" panose="02020603050405020304" pitchFamily="18" charset="0"/>
                <a:cs typeface="Times New Roman" panose="02020603050405020304" pitchFamily="18" charset="0"/>
              </a:rPr>
              <a:t>d</a:t>
            </a:r>
            <a:r>
              <a:rPr lang="en-US" sz="3000" dirty="0">
                <a:solidFill>
                  <a:srgbClr val="FF0000"/>
                </a:solidFill>
                <a:latin typeface="Times New Roman" panose="02020603050405020304" pitchFamily="18" charset="0"/>
                <a:cs typeface="Times New Roman" panose="02020603050405020304" pitchFamily="18" charset="0"/>
              </a:rPr>
              <a:t> &lt; 1 </a:t>
            </a:r>
            <a:r>
              <a:rPr lang="en-US" sz="3000" dirty="0">
                <a:latin typeface="Times New Roman" panose="02020603050405020304" pitchFamily="18" charset="0"/>
                <a:cs typeface="Times New Roman" panose="02020603050405020304" pitchFamily="18" charset="0"/>
              </a:rPr>
              <a:t>means that a 1 percent change in price evokes less than a 1 percent change in quantity demanded, the good has price inelastic demand. Example : necessary goods</a:t>
            </a:r>
          </a:p>
          <a:p>
            <a:r>
              <a:rPr lang="en-US" sz="3000" b="1" dirty="0" smtClean="0">
                <a:latin typeface="Times New Roman" panose="02020603050405020304" pitchFamily="18" charset="0"/>
                <a:cs typeface="Times New Roman" panose="02020603050405020304" pitchFamily="18" charset="0"/>
              </a:rPr>
              <a:t>Unitary elastic</a:t>
            </a:r>
            <a:endParaRPr lang="en-US" sz="30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3000" dirty="0">
                <a:latin typeface="Times New Roman" panose="02020603050405020304" pitchFamily="18" charset="0"/>
                <a:cs typeface="Times New Roman" panose="02020603050405020304" pitchFamily="18" charset="0"/>
              </a:rPr>
              <a:t>When </a:t>
            </a:r>
            <a:r>
              <a:rPr lang="en-US" sz="3000" dirty="0">
                <a:solidFill>
                  <a:srgbClr val="FF0000"/>
                </a:solidFill>
                <a:latin typeface="Times New Roman" panose="02020603050405020304" pitchFamily="18" charset="0"/>
                <a:cs typeface="Times New Roman" panose="02020603050405020304" pitchFamily="18" charset="0"/>
              </a:rPr>
              <a:t>E</a:t>
            </a:r>
            <a:r>
              <a:rPr lang="en-US" sz="3000" baseline="-25000" dirty="0">
                <a:solidFill>
                  <a:srgbClr val="FF0000"/>
                </a:solidFill>
                <a:latin typeface="Times New Roman" panose="02020603050405020304" pitchFamily="18" charset="0"/>
                <a:cs typeface="Times New Roman" panose="02020603050405020304" pitchFamily="18" charset="0"/>
              </a:rPr>
              <a:t>d</a:t>
            </a:r>
            <a:r>
              <a:rPr lang="en-US" sz="3000" dirty="0">
                <a:solidFill>
                  <a:srgbClr val="FF0000"/>
                </a:solidFill>
                <a:latin typeface="Times New Roman" panose="02020603050405020304" pitchFamily="18" charset="0"/>
                <a:cs typeface="Times New Roman" panose="02020603050405020304" pitchFamily="18" charset="0"/>
              </a:rPr>
              <a:t> = 1 </a:t>
            </a:r>
            <a:r>
              <a:rPr lang="en-US" sz="3000" dirty="0">
                <a:latin typeface="Times New Roman" panose="02020603050405020304" pitchFamily="18" charset="0"/>
                <a:cs typeface="Times New Roman" panose="02020603050405020304" pitchFamily="18" charset="0"/>
              </a:rPr>
              <a:t>means that the percentage change in quantity demanded is exactly the same as the percentage change in price, the good has unit elastic demand.</a:t>
            </a:r>
          </a:p>
          <a:p>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For instance, if 5 per cent increase in price of petrol drives down </a:t>
            </a:r>
            <a:r>
              <a:rPr lang="en-US" sz="2800" dirty="0" smtClean="0">
                <a:latin typeface="Times New Roman" panose="02020603050405020304" pitchFamily="18" charset="0"/>
                <a:cs typeface="Times New Roman" panose="02020603050405020304" pitchFamily="18" charset="0"/>
              </a:rPr>
              <a:t>the quantity </a:t>
            </a:r>
            <a:r>
              <a:rPr lang="en-US" sz="2800" dirty="0">
                <a:latin typeface="Times New Roman" panose="02020603050405020304" pitchFamily="18" charset="0"/>
                <a:cs typeface="Times New Roman" panose="02020603050405020304" pitchFamily="18" charset="0"/>
              </a:rPr>
              <a:t>of petrol demanded by 5 per cent. Then elasticity is </a:t>
            </a:r>
            <a:r>
              <a:rPr lang="en-US" sz="2800" dirty="0" smtClean="0">
                <a:latin typeface="Times New Roman" panose="02020603050405020304" pitchFamily="18" charset="0"/>
                <a:cs typeface="Times New Roman" panose="02020603050405020304" pitchFamily="18" charset="0"/>
              </a:rPr>
              <a:t>calculated as </a:t>
            </a:r>
            <a:r>
              <a:rPr lang="en-US" sz="2800" dirty="0">
                <a:latin typeface="Times New Roman" panose="02020603050405020304" pitchFamily="18" charset="0"/>
                <a:cs typeface="Times New Roman" panose="02020603050405020304" pitchFamily="18" charset="0"/>
              </a:rPr>
              <a:t>follow:</a:t>
            </a:r>
          </a:p>
          <a:p>
            <a:pPr marL="0" indent="0" algn="just">
              <a:lnSpc>
                <a:spcPct val="150000"/>
              </a:lnSpc>
              <a:buNone/>
            </a:pPr>
            <a:r>
              <a:rPr lang="en-US" sz="2800" dirty="0">
                <a:latin typeface="Times New Roman" panose="02020603050405020304" pitchFamily="18" charset="0"/>
                <a:cs typeface="Times New Roman" panose="02020603050405020304" pitchFamily="18" charset="0"/>
              </a:rPr>
              <a:t>-5 / 5 = -1</a:t>
            </a:r>
          </a:p>
        </p:txBody>
      </p:sp>
    </p:spTree>
    <p:extLst>
      <p:ext uri="{BB962C8B-B14F-4D97-AF65-F5344CB8AC3E}">
        <p14:creationId xmlns:p14="http://schemas.microsoft.com/office/powerpoint/2010/main" val="41667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761999"/>
          </a:xfrm>
        </p:spPr>
        <p:txBody>
          <a:bodyPr>
            <a:normAutofit fontScale="90000"/>
          </a:bodyPr>
          <a:lstStyle/>
          <a:p>
            <a:r>
              <a:rPr lang="en-US" dirty="0" smtClean="0"/>
              <a:t>Introduction : Elasticity </a:t>
            </a:r>
            <a:r>
              <a:rPr lang="en-US" dirty="0"/>
              <a:t>of Demand</a:t>
            </a:r>
          </a:p>
        </p:txBody>
      </p:sp>
      <p:sp>
        <p:nvSpPr>
          <p:cNvPr id="3" name="Subtitle 2"/>
          <p:cNvSpPr>
            <a:spLocks noGrp="1"/>
          </p:cNvSpPr>
          <p:nvPr>
            <p:ph type="subTitle" idx="1"/>
          </p:nvPr>
        </p:nvSpPr>
        <p:spPr>
          <a:xfrm>
            <a:off x="1447800" y="1600200"/>
            <a:ext cx="6400800" cy="761999"/>
          </a:xfrm>
        </p:spPr>
        <p:txBody>
          <a:bodyPr>
            <a:normAutofit fontScale="85000" lnSpcReduction="20000"/>
          </a:bodyPr>
          <a:lstStyle/>
          <a:p>
            <a:pPr algn="just"/>
            <a:r>
              <a:rPr lang="en-US" dirty="0">
                <a:solidFill>
                  <a:schemeClr val="tx1"/>
                </a:solidFill>
              </a:rPr>
              <a:t>Example : </a:t>
            </a:r>
            <a:r>
              <a:rPr lang="en-US" dirty="0">
                <a:solidFill>
                  <a:srgbClr val="1C1C1C"/>
                </a:solidFill>
              </a:rPr>
              <a:t>Do people care about the price of petrol? </a:t>
            </a:r>
          </a:p>
          <a:p>
            <a:pPr algn="just"/>
            <a:endParaRPr lang="en-US" dirty="0">
              <a:solidFill>
                <a:schemeClr val="tx1"/>
              </a:solidFill>
            </a:endParaRPr>
          </a:p>
          <a:p>
            <a:pPr algn="just"/>
            <a:endParaRPr lang="en-US" dirty="0">
              <a:solidFill>
                <a:schemeClr val="tx1"/>
              </a:solidFill>
            </a:endParaRPr>
          </a:p>
        </p:txBody>
      </p:sp>
      <p:pic>
        <p:nvPicPr>
          <p:cNvPr id="4" name="Picture 4" descr="photo04-intro copy"/>
          <p:cNvPicPr>
            <a:picLocks noChangeAspect="1" noChangeArrowheads="1"/>
          </p:cNvPicPr>
          <p:nvPr/>
        </p:nvPicPr>
        <p:blipFill>
          <a:blip r:embed="rId2"/>
          <a:srcRect/>
          <a:stretch>
            <a:fillRect/>
          </a:stretch>
        </p:blipFill>
        <p:spPr bwMode="auto">
          <a:xfrm>
            <a:off x="1403350" y="2971800"/>
            <a:ext cx="3959225" cy="2590800"/>
          </a:xfrm>
          <a:prstGeom prst="rect">
            <a:avLst/>
          </a:prstGeom>
          <a:noFill/>
        </p:spPr>
      </p:pic>
      <p:sp>
        <p:nvSpPr>
          <p:cNvPr id="5" name="Rectangle 3"/>
          <p:cNvSpPr>
            <a:spLocks noChangeArrowheads="1"/>
          </p:cNvSpPr>
          <p:nvPr/>
        </p:nvSpPr>
        <p:spPr bwMode="auto">
          <a:xfrm>
            <a:off x="5795963" y="2895599"/>
            <a:ext cx="3059112" cy="3048001"/>
          </a:xfrm>
          <a:prstGeom prst="rect">
            <a:avLst/>
          </a:prstGeom>
          <a:solidFill>
            <a:srgbClr val="CCCCFF">
              <a:alpha val="49001"/>
            </a:srgbClr>
          </a:solidFill>
          <a:ln w="9525">
            <a:noFill/>
            <a:miter lim="800000"/>
            <a:headEnd/>
            <a:tailEnd/>
          </a:ln>
          <a:effectLst/>
        </p:spPr>
        <p:txBody>
          <a:bodyPr/>
          <a:lstStyle/>
          <a:p>
            <a:pPr algn="just">
              <a:lnSpc>
                <a:spcPct val="100000"/>
              </a:lnSpc>
              <a:spcBef>
                <a:spcPct val="20000"/>
              </a:spcBef>
              <a:spcAft>
                <a:spcPct val="35000"/>
              </a:spcAft>
              <a:buClr>
                <a:srgbClr val="FF9900"/>
              </a:buClr>
              <a:buSzPct val="75000"/>
              <a:buFont typeface="Wingdings" pitchFamily="2" charset="2"/>
              <a:buChar char="§"/>
            </a:pPr>
            <a:r>
              <a:rPr lang="en-US" sz="1700" b="1" i="1" dirty="0">
                <a:solidFill>
                  <a:srgbClr val="111111"/>
                </a:solidFill>
                <a:latin typeface="Arial" charset="0"/>
              </a:rPr>
              <a:t> </a:t>
            </a:r>
            <a:r>
              <a:rPr lang="en-US" sz="2200" b="1" i="1" dirty="0">
                <a:solidFill>
                  <a:srgbClr val="111111"/>
                </a:solidFill>
                <a:latin typeface="Arial" charset="0"/>
              </a:rPr>
              <a:t> The effects of high oil prices are felt throughout the economy. Households attempt to reallocate their budgets and change their consumption patterns.</a:t>
            </a:r>
            <a:endParaRPr lang="en-US" sz="2600" b="1" i="1" dirty="0">
              <a:solidFill>
                <a:srgbClr val="111111"/>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1116013" y="2060575"/>
            <a:ext cx="7467600" cy="4271963"/>
          </a:xfrm>
          <a:prstGeom prst="rect">
            <a:avLst/>
          </a:prstGeom>
          <a:noFill/>
          <a:ln w="9525">
            <a:noFill/>
            <a:miter lim="800000"/>
            <a:headEnd/>
            <a:tailEnd/>
          </a:ln>
          <a:effectLst/>
        </p:spPr>
        <p:txBody>
          <a:bodyPr/>
          <a:lstStyle/>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Arial" charset="0"/>
            </a:endParaRPr>
          </a:p>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Times New Roman" pitchFamily="18" charset="0"/>
            </a:endParaRPr>
          </a:p>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Times New Roman" pitchFamily="18" charset="0"/>
            </a:endParaRPr>
          </a:p>
          <a:p>
            <a:pPr marL="609600" indent="-609600" algn="l">
              <a:lnSpc>
                <a:spcPct val="100000"/>
              </a:lnSpc>
              <a:spcBef>
                <a:spcPct val="5000"/>
              </a:spcBef>
              <a:spcAft>
                <a:spcPct val="5000"/>
              </a:spcAft>
              <a:buClr>
                <a:srgbClr val="FF9900"/>
              </a:buClr>
              <a:buSzPct val="75000"/>
              <a:buFont typeface="Wingdings" pitchFamily="2" charset="2"/>
              <a:buChar char="§"/>
            </a:pPr>
            <a:endParaRPr lang="en-US" sz="2600">
              <a:solidFill>
                <a:schemeClr val="bg2"/>
              </a:solidFill>
              <a:latin typeface="Times New Roman" pitchFamily="18" charset="0"/>
            </a:endParaRPr>
          </a:p>
          <a:p>
            <a:pPr marL="609600" indent="-609600" algn="l">
              <a:lnSpc>
                <a:spcPct val="100000"/>
              </a:lnSpc>
              <a:spcBef>
                <a:spcPct val="20000"/>
              </a:spcBef>
              <a:spcAft>
                <a:spcPct val="35000"/>
              </a:spcAft>
              <a:buClr>
                <a:srgbClr val="FF9900"/>
              </a:buClr>
              <a:buSzPct val="75000"/>
              <a:buFont typeface="Wingdings" pitchFamily="2" charset="2"/>
              <a:buNone/>
            </a:pPr>
            <a:endParaRPr lang="en-US" sz="2600">
              <a:solidFill>
                <a:schemeClr val="bg2"/>
              </a:solidFill>
              <a:latin typeface="Arial" charset="0"/>
            </a:endParaRPr>
          </a:p>
          <a:p>
            <a:pPr marL="1158875" lvl="1" indent="-533400" algn="l">
              <a:lnSpc>
                <a:spcPct val="100000"/>
              </a:lnSpc>
              <a:spcAft>
                <a:spcPct val="35000"/>
              </a:spcAft>
              <a:buClr>
                <a:srgbClr val="FF6600"/>
              </a:buClr>
              <a:buSzPct val="75000"/>
              <a:buFont typeface="Wingdings" pitchFamily="2" charset="2"/>
              <a:buNone/>
            </a:pPr>
            <a:endParaRPr lang="en-US" sz="2600">
              <a:solidFill>
                <a:schemeClr val="bg2"/>
              </a:solidFill>
              <a:latin typeface="Arial" charset="0"/>
            </a:endParaRPr>
          </a:p>
          <a:p>
            <a:pPr marL="609600" indent="-609600" algn="l">
              <a:lnSpc>
                <a:spcPct val="100000"/>
              </a:lnSpc>
              <a:spcBef>
                <a:spcPct val="20000"/>
              </a:spcBef>
              <a:spcAft>
                <a:spcPct val="35000"/>
              </a:spcAft>
              <a:buClr>
                <a:srgbClr val="FF9900"/>
              </a:buClr>
              <a:buSzPct val="75000"/>
              <a:buFont typeface="Wingdings" pitchFamily="2" charset="2"/>
              <a:buChar char="§"/>
            </a:pPr>
            <a:endParaRPr lang="en-US" sz="2600" i="1">
              <a:solidFill>
                <a:schemeClr val="bg2"/>
              </a:solidFill>
              <a:latin typeface="Times New Roman" pitchFamily="18" charset="0"/>
            </a:endParaRPr>
          </a:p>
        </p:txBody>
      </p:sp>
      <p:sp>
        <p:nvSpPr>
          <p:cNvPr id="196614" name="Text Box 6"/>
          <p:cNvSpPr txBox="1">
            <a:spLocks noChangeArrowheads="1"/>
          </p:cNvSpPr>
          <p:nvPr/>
        </p:nvSpPr>
        <p:spPr bwMode="auto">
          <a:xfrm>
            <a:off x="900113" y="0"/>
            <a:ext cx="7705725" cy="461665"/>
          </a:xfrm>
          <a:prstGeom prst="rect">
            <a:avLst/>
          </a:prstGeom>
          <a:solidFill>
            <a:schemeClr val="bg1"/>
          </a:solidFill>
          <a:ln w="9525" algn="ctr">
            <a:noFill/>
            <a:miter lim="800000"/>
            <a:headEnd/>
            <a:tailEnd/>
          </a:ln>
          <a:effectLst/>
        </p:spPr>
        <p:txBody>
          <a:bodyPr wrap="square">
            <a:spAutoFit/>
          </a:bodyPr>
          <a:lstStyle/>
          <a:p>
            <a:pPr algn="l"/>
            <a:r>
              <a:rPr lang="en-AU" sz="2400" dirty="0">
                <a:latin typeface="Arial" charset="0"/>
              </a:rPr>
              <a:t>Summary of the price elasticities of demand</a:t>
            </a:r>
          </a:p>
        </p:txBody>
      </p:sp>
      <p:sp>
        <p:nvSpPr>
          <p:cNvPr id="196615" name="Rectangle 7"/>
          <p:cNvSpPr>
            <a:spLocks noGrp="1" noChangeArrowheads="1"/>
          </p:cNvSpPr>
          <p:nvPr>
            <p:ph type="title"/>
          </p:nvPr>
        </p:nvSpPr>
        <p:spPr>
          <a:xfrm>
            <a:off x="1187450" y="404813"/>
            <a:ext cx="7632700" cy="1295400"/>
          </a:xfrm>
          <a:noFill/>
          <a:ln/>
        </p:spPr>
        <p:txBody>
          <a:bodyPr bIns="91440" anchor="b">
            <a:normAutofit fontScale="90000"/>
          </a:bodyPr>
          <a:lstStyle/>
          <a:p>
            <a:pPr algn="ctr"/>
            <a:r>
              <a:rPr lang="en-US"/>
              <a:t/>
            </a:r>
            <a:br>
              <a:rPr lang="en-US"/>
            </a:br>
            <a:r>
              <a:rPr lang="en-US"/>
              <a:t/>
            </a:r>
            <a:br>
              <a:rPr lang="en-US"/>
            </a:br>
            <a:r>
              <a:rPr lang="en-US"/>
              <a:t/>
            </a:r>
            <a:br>
              <a:rPr lang="en-US"/>
            </a:br>
            <a:r>
              <a:rPr lang="en-US"/>
              <a:t/>
            </a:r>
            <a:br>
              <a:rPr lang="en-US"/>
            </a:br>
            <a:endParaRPr lang="en-US"/>
          </a:p>
        </p:txBody>
      </p:sp>
      <p:pic>
        <p:nvPicPr>
          <p:cNvPr id="196617" name="Picture 9" descr="Table 04"/>
          <p:cNvPicPr>
            <a:picLocks noGrp="1" noChangeAspect="1" noChangeArrowheads="1"/>
          </p:cNvPicPr>
          <p:nvPr>
            <p:ph idx="1"/>
          </p:nvPr>
        </p:nvPicPr>
        <p:blipFill>
          <a:blip r:embed="rId3"/>
          <a:srcRect t="6725" r="5750" b="35693"/>
          <a:stretch>
            <a:fillRect/>
          </a:stretch>
        </p:blipFill>
        <p:spPr>
          <a:xfrm>
            <a:off x="228600" y="762000"/>
            <a:ext cx="8915400" cy="5715000"/>
          </a:xfr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a:bodyPr>
          <a:lstStyle/>
          <a:p>
            <a:pPr marL="0" indent="0" algn="just">
              <a:lnSpc>
                <a:spcPct val="150000"/>
              </a:lnSpc>
              <a:buNone/>
            </a:pPr>
            <a:r>
              <a:rPr lang="en-US" sz="2800" b="1" dirty="0">
                <a:solidFill>
                  <a:srgbClr val="FF0000"/>
                </a:solidFill>
                <a:latin typeface="Times New Roman" panose="02020603050405020304" pitchFamily="18" charset="0"/>
                <a:cs typeface="Times New Roman" panose="02020603050405020304" pitchFamily="18" charset="0"/>
              </a:rPr>
              <a:t>Perfectly Elastic </a:t>
            </a:r>
            <a:r>
              <a:rPr lang="en-US" sz="2800" b="1" dirty="0" smtClean="0">
                <a:solidFill>
                  <a:srgbClr val="FF0000"/>
                </a:solidFill>
                <a:latin typeface="Times New Roman" panose="02020603050405020304" pitchFamily="18" charset="0"/>
                <a:cs typeface="Times New Roman" panose="02020603050405020304" pitchFamily="18" charset="0"/>
              </a:rPr>
              <a:t>Demand</a:t>
            </a:r>
          </a:p>
          <a:p>
            <a:pPr marL="0" indent="0" algn="just">
              <a:lnSpc>
                <a:spcPct val="150000"/>
              </a:lnSpc>
              <a:buNone/>
            </a:pPr>
            <a:r>
              <a:rPr lang="en-US" sz="2800" dirty="0">
                <a:latin typeface="Times New Roman" panose="02020603050405020304" pitchFamily="18" charset="0"/>
                <a:cs typeface="Times New Roman" panose="02020603050405020304" pitchFamily="18" charset="0"/>
              </a:rPr>
              <a:t>Perfectly elastic demand occurs when the quantity demanded dropped </a:t>
            </a:r>
            <a:r>
              <a:rPr lang="en-US" sz="2800" dirty="0" smtClean="0">
                <a:latin typeface="Times New Roman" panose="02020603050405020304" pitchFamily="18" charset="0"/>
                <a:cs typeface="Times New Roman" panose="02020603050405020304" pitchFamily="18" charset="0"/>
              </a:rPr>
              <a:t>to zero </a:t>
            </a:r>
            <a:r>
              <a:rPr lang="en-US" sz="2800" dirty="0">
                <a:latin typeface="Times New Roman" panose="02020603050405020304" pitchFamily="18" charset="0"/>
                <a:cs typeface="Times New Roman" panose="02020603050405020304" pitchFamily="18" charset="0"/>
              </a:rPr>
              <a:t>with a little price </a:t>
            </a:r>
            <a:r>
              <a:rPr lang="en-US" sz="2800" dirty="0" smtClean="0">
                <a:latin typeface="Times New Roman" panose="02020603050405020304" pitchFamily="18" charset="0"/>
                <a:cs typeface="Times New Roman" panose="02020603050405020304" pitchFamily="18" charset="0"/>
              </a:rPr>
              <a:t>change. </a:t>
            </a:r>
            <a:r>
              <a:rPr lang="en-US" sz="2800" dirty="0" smtClean="0">
                <a:solidFill>
                  <a:srgbClr val="FF0000"/>
                </a:solidFill>
                <a:latin typeface="Times New Roman" panose="02020603050405020304" pitchFamily="18" charset="0"/>
                <a:cs typeface="Times New Roman" panose="02020603050405020304" pitchFamily="18" charset="0"/>
              </a:rPr>
              <a:t>This </a:t>
            </a:r>
            <a:r>
              <a:rPr lang="en-US" sz="2800" dirty="0">
                <a:solidFill>
                  <a:srgbClr val="FF0000"/>
                </a:solidFill>
                <a:latin typeface="Times New Roman" panose="02020603050405020304" pitchFamily="18" charset="0"/>
                <a:cs typeface="Times New Roman" panose="02020603050405020304" pitchFamily="18" charset="0"/>
              </a:rPr>
              <a:t>usually occurs when producers </a:t>
            </a:r>
            <a:r>
              <a:rPr lang="en-US" sz="2800" dirty="0" smtClean="0">
                <a:solidFill>
                  <a:srgbClr val="FF0000"/>
                </a:solidFill>
                <a:latin typeface="Times New Roman" panose="02020603050405020304" pitchFamily="18" charset="0"/>
                <a:cs typeface="Times New Roman" panose="02020603050405020304" pitchFamily="18" charset="0"/>
              </a:rPr>
              <a:t>can only </a:t>
            </a:r>
            <a:r>
              <a:rPr lang="en-US" sz="2800" dirty="0">
                <a:solidFill>
                  <a:srgbClr val="FF0000"/>
                </a:solidFill>
                <a:latin typeface="Times New Roman" panose="02020603050405020304" pitchFamily="18" charset="0"/>
                <a:cs typeface="Times New Roman" panose="02020603050405020304" pitchFamily="18" charset="0"/>
              </a:rPr>
              <a:t>sell their product at a market predetermined price.</a:t>
            </a:r>
            <a:r>
              <a:rPr lang="en-US" sz="2800" dirty="0">
                <a:latin typeface="Times New Roman" panose="02020603050405020304" pitchFamily="18" charset="0"/>
                <a:cs typeface="Times New Roman" panose="02020603050405020304" pitchFamily="18" charset="0"/>
              </a:rPr>
              <a:t> Any attempt </a:t>
            </a:r>
            <a:r>
              <a:rPr lang="en-US" sz="2800" dirty="0" smtClean="0">
                <a:latin typeface="Times New Roman" panose="02020603050405020304" pitchFamily="18" charset="0"/>
                <a:cs typeface="Times New Roman" panose="02020603050405020304" pitchFamily="18" charset="0"/>
              </a:rPr>
              <a:t>to increase </a:t>
            </a:r>
            <a:r>
              <a:rPr lang="en-US" sz="2800" dirty="0">
                <a:latin typeface="Times New Roman" panose="02020603050405020304" pitchFamily="18" charset="0"/>
                <a:cs typeface="Times New Roman" panose="02020603050405020304" pitchFamily="18" charset="0"/>
              </a:rPr>
              <a:t>the price by a small amount will drive quantity demanded </a:t>
            </a:r>
            <a:r>
              <a:rPr lang="en-US" sz="2800" dirty="0" smtClean="0">
                <a:latin typeface="Times New Roman" panose="02020603050405020304" pitchFamily="18" charset="0"/>
                <a:cs typeface="Times New Roman" panose="02020603050405020304" pitchFamily="18" charset="0"/>
              </a:rPr>
              <a:t>to zero </a:t>
            </a:r>
            <a:r>
              <a:rPr lang="en-US" sz="2800" dirty="0">
                <a:latin typeface="Times New Roman" panose="02020603050405020304" pitchFamily="18" charset="0"/>
                <a:cs typeface="Times New Roman" panose="02020603050405020304" pitchFamily="18" charset="0"/>
              </a:rPr>
              <a:t>because consumers can easily buy from other producers </a:t>
            </a:r>
            <a:r>
              <a:rPr lang="en-US" sz="2800" dirty="0" smtClean="0">
                <a:latin typeface="Times New Roman" panose="02020603050405020304" pitchFamily="18" charset="0"/>
                <a:cs typeface="Times New Roman" panose="02020603050405020304" pitchFamily="18" charset="0"/>
              </a:rPr>
              <a:t>who complied </a:t>
            </a:r>
            <a:r>
              <a:rPr lang="en-US" sz="2800" dirty="0">
                <a:latin typeface="Times New Roman" panose="02020603050405020304" pitchFamily="18" charset="0"/>
                <a:cs typeface="Times New Roman" panose="02020603050405020304" pitchFamily="18" charset="0"/>
              </a:rPr>
              <a:t>with the market regulated price.</a:t>
            </a:r>
          </a:p>
        </p:txBody>
      </p:sp>
    </p:spTree>
    <p:extLst>
      <p:ext uri="{BB962C8B-B14F-4D97-AF65-F5344CB8AC3E}">
        <p14:creationId xmlns:p14="http://schemas.microsoft.com/office/powerpoint/2010/main" val="3464880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b="1" dirty="0" smtClean="0">
                <a:solidFill>
                  <a:srgbClr val="FF0000"/>
                </a:solidFill>
              </a:rPr>
              <a:t>Example: </a:t>
            </a:r>
          </a:p>
          <a:p>
            <a:pPr marL="0" indent="0" algn="just">
              <a:lnSpc>
                <a:spcPct val="150000"/>
              </a:lnSpc>
              <a:buNone/>
            </a:pPr>
            <a:r>
              <a:rPr lang="en-US" sz="2800" dirty="0" smtClean="0">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the price of a bushel of wheat is fixed in the world market at $40, any attempt by Russian government to raise its own price by $1 may lead to zero  demand for Wheat from Russia as consumers can get from other suppliers in the world market. Perfect elastic demand curve is a horizontal line (because producers can only sell at a fixed </a:t>
            </a:r>
            <a:r>
              <a:rPr lang="en-US" sz="2800" dirty="0" smtClean="0">
                <a:latin typeface="Times New Roman" panose="02020603050405020304" pitchFamily="18" charset="0"/>
                <a:cs typeface="Times New Roman" panose="02020603050405020304" pitchFamily="18" charset="0"/>
              </a:rPr>
              <a:t>price).</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0556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Autofit/>
          </a:bodyPr>
          <a:lstStyle/>
          <a:p>
            <a:pPr marL="0" indent="0" algn="just">
              <a:buNone/>
            </a:pPr>
            <a:r>
              <a:rPr lang="en-US" sz="2800" b="1" dirty="0" smtClean="0">
                <a:solidFill>
                  <a:srgbClr val="FF0000"/>
                </a:solidFill>
                <a:latin typeface="Times New Roman" panose="02020603050405020304" pitchFamily="18" charset="0"/>
                <a:cs typeface="Times New Roman" panose="02020603050405020304" pitchFamily="18" charset="0"/>
              </a:rPr>
              <a:t>Perfectly In- elastic Demand</a:t>
            </a:r>
            <a:endParaRPr lang="en-US" sz="28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is a case where quantity demanded does not respond to increase </a:t>
            </a:r>
            <a:r>
              <a:rPr lang="en-US" sz="2800" dirty="0" smtClean="0">
                <a:latin typeface="Times New Roman" panose="02020603050405020304" pitchFamily="18" charset="0"/>
                <a:cs typeface="Times New Roman" panose="02020603050405020304" pitchFamily="18" charset="0"/>
              </a:rPr>
              <a:t>in price </a:t>
            </a:r>
            <a:r>
              <a:rPr lang="en-US" sz="2800" dirty="0">
                <a:latin typeface="Times New Roman" panose="02020603050405020304" pitchFamily="18" charset="0"/>
                <a:cs typeface="Times New Roman" panose="02020603050405020304" pitchFamily="18" charset="0"/>
              </a:rPr>
              <a:t>i.e. the percentage change in quantity demanded is zero then </a:t>
            </a:r>
            <a:r>
              <a:rPr lang="en-US" sz="2800" dirty="0" smtClean="0">
                <a:latin typeface="Times New Roman" panose="02020603050405020304" pitchFamily="18" charset="0"/>
                <a:cs typeface="Times New Roman" panose="02020603050405020304" pitchFamily="18" charset="0"/>
              </a:rPr>
              <a:t>the elasticity </a:t>
            </a:r>
            <a:r>
              <a:rPr lang="en-US" sz="2800" dirty="0">
                <a:latin typeface="Times New Roman" panose="02020603050405020304" pitchFamily="18" charset="0"/>
                <a:cs typeface="Times New Roman" panose="02020603050405020304" pitchFamily="18" charset="0"/>
              </a:rPr>
              <a:t>of such commodity is also zero. For instance if </a:t>
            </a:r>
            <a:r>
              <a:rPr lang="en-US" sz="2800" dirty="0" smtClean="0">
                <a:latin typeface="Times New Roman" panose="02020603050405020304" pitchFamily="18" charset="0"/>
                <a:cs typeface="Times New Roman" panose="02020603050405020304" pitchFamily="18" charset="0"/>
              </a:rPr>
              <a:t>quantity demanded </a:t>
            </a:r>
            <a:r>
              <a:rPr lang="en-US" sz="2800" dirty="0">
                <a:latin typeface="Times New Roman" panose="02020603050405020304" pitchFamily="18" charset="0"/>
                <a:cs typeface="Times New Roman" panose="02020603050405020304" pitchFamily="18" charset="0"/>
              </a:rPr>
              <a:t>of needle </a:t>
            </a:r>
            <a:r>
              <a:rPr lang="en-US" sz="2800" dirty="0" smtClean="0">
                <a:latin typeface="Times New Roman" panose="02020603050405020304" pitchFamily="18" charset="0"/>
                <a:cs typeface="Times New Roman" panose="02020603050405020304" pitchFamily="18" charset="0"/>
              </a:rPr>
              <a:t>remain </a:t>
            </a:r>
            <a:r>
              <a:rPr lang="en-US" sz="2800" dirty="0">
                <a:latin typeface="Times New Roman" panose="02020603050405020304" pitchFamily="18" charset="0"/>
                <a:cs typeface="Times New Roman" panose="02020603050405020304" pitchFamily="18" charset="0"/>
              </a:rPr>
              <a:t>the same </a:t>
            </a:r>
            <a:r>
              <a:rPr lang="en-US" sz="2800" dirty="0" smtClean="0">
                <a:latin typeface="Times New Roman" panose="02020603050405020304" pitchFamily="18" charset="0"/>
                <a:cs typeface="Times New Roman" panose="02020603050405020304" pitchFamily="18" charset="0"/>
              </a:rPr>
              <a:t>despite changes </a:t>
            </a:r>
            <a:r>
              <a:rPr lang="en-US" sz="2800" dirty="0">
                <a:latin typeface="Times New Roman" panose="02020603050405020304" pitchFamily="18" charset="0"/>
                <a:cs typeface="Times New Roman" panose="02020603050405020304" pitchFamily="18" charset="0"/>
              </a:rPr>
              <a:t>in price then the demand curve for needle will be a vertical </a:t>
            </a:r>
            <a:r>
              <a:rPr lang="en-US" sz="2800" dirty="0" smtClean="0">
                <a:latin typeface="Times New Roman" panose="02020603050405020304" pitchFamily="18" charset="0"/>
                <a:cs typeface="Times New Roman" panose="02020603050405020304" pitchFamily="18" charset="0"/>
              </a:rPr>
              <a:t>line. Then </a:t>
            </a:r>
            <a:r>
              <a:rPr lang="en-US" sz="2800" dirty="0">
                <a:latin typeface="Times New Roman" panose="02020603050405020304" pitchFamily="18" charset="0"/>
                <a:cs typeface="Times New Roman" panose="02020603050405020304" pitchFamily="18" charset="0"/>
              </a:rPr>
              <a:t>we say needle has inelastic demand. </a:t>
            </a: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139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55732"/>
          </a:xfrm>
        </p:spPr>
        <p:txBody>
          <a:bodyPr>
            <a:normAutofit fontScale="92500" lnSpcReduction="10000"/>
          </a:bodyPr>
          <a:lstStyle/>
          <a:p>
            <a:pPr marL="0" indent="0" algn="just">
              <a:lnSpc>
                <a:spcPct val="150000"/>
              </a:lnSpc>
              <a:buNone/>
            </a:pPr>
            <a:r>
              <a:rPr lang="en-US" dirty="0">
                <a:solidFill>
                  <a:srgbClr val="FF0000"/>
                </a:solidFill>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perfectly inelastic demand is a demand wherein quantity demanded does not respond at all to price change. </a:t>
            </a:r>
          </a:p>
          <a:p>
            <a:pPr marL="0" indent="0" algn="just">
              <a:lnSpc>
                <a:spcPct val="150000"/>
              </a:lnSpc>
              <a:buNone/>
            </a:pPr>
            <a:r>
              <a:rPr lang="en-US" dirty="0" smtClean="0">
                <a:solidFill>
                  <a:srgbClr val="FF0000"/>
                </a:solidFill>
                <a:latin typeface="Times New Roman" panose="02020603050405020304" pitchFamily="18" charset="0"/>
                <a:cs typeface="Times New Roman" panose="02020603050405020304" pitchFamily="18" charset="0"/>
              </a:rPr>
              <a:t>For </a:t>
            </a:r>
            <a:r>
              <a:rPr lang="en-US" dirty="0">
                <a:solidFill>
                  <a:srgbClr val="FF0000"/>
                </a:solidFill>
                <a:latin typeface="Times New Roman" panose="02020603050405020304" pitchFamily="18" charset="0"/>
                <a:cs typeface="Times New Roman" panose="02020603050405020304" pitchFamily="18" charset="0"/>
              </a:rPr>
              <a:t>example </a:t>
            </a:r>
            <a:r>
              <a:rPr lang="en-US" sz="2800" dirty="0">
                <a:latin typeface="Times New Roman" panose="02020603050405020304" pitchFamily="18" charset="0"/>
                <a:cs typeface="Times New Roman" panose="02020603050405020304" pitchFamily="18" charset="0"/>
              </a:rPr>
              <a:t>if 20 percent increase in price of needle occurred but the quantity demanded remains the same i.e. there </a:t>
            </a:r>
            <a:r>
              <a:rPr lang="en-US" sz="2800" dirty="0" smtClean="0">
                <a:latin typeface="Times New Roman" panose="02020603050405020304" pitchFamily="18" charset="0"/>
                <a:cs typeface="Times New Roman" panose="02020603050405020304" pitchFamily="18" charset="0"/>
              </a:rPr>
              <a:t>is no </a:t>
            </a:r>
            <a:r>
              <a:rPr lang="en-US" sz="2800" dirty="0">
                <a:latin typeface="Times New Roman" panose="02020603050405020304" pitchFamily="18" charset="0"/>
                <a:cs typeface="Times New Roman" panose="02020603050405020304" pitchFamily="18" charset="0"/>
              </a:rPr>
              <a:t>responsiveness at all to change in price. Then the elasticity of </a:t>
            </a:r>
            <a:r>
              <a:rPr lang="en-US" sz="2800" dirty="0" smtClean="0">
                <a:latin typeface="Times New Roman" panose="02020603050405020304" pitchFamily="18" charset="0"/>
                <a:cs typeface="Times New Roman" panose="02020603050405020304" pitchFamily="18" charset="0"/>
              </a:rPr>
              <a:t>needle will </a:t>
            </a:r>
            <a:r>
              <a:rPr lang="en-US" sz="2800" dirty="0">
                <a:latin typeface="Times New Roman" panose="02020603050405020304" pitchFamily="18" charset="0"/>
                <a:cs typeface="Times New Roman" panose="02020603050405020304" pitchFamily="18" charset="0"/>
              </a:rPr>
              <a:t>be:</a:t>
            </a:r>
          </a:p>
          <a:p>
            <a:pPr marL="0" indent="0" algn="just">
              <a:lnSpc>
                <a:spcPct val="150000"/>
              </a:lnSpc>
              <a:buNone/>
            </a:pPr>
            <a:r>
              <a:rPr lang="en-US" sz="2800" dirty="0">
                <a:latin typeface="Times New Roman" panose="02020603050405020304" pitchFamily="18" charset="0"/>
                <a:cs typeface="Times New Roman" panose="02020603050405020304" pitchFamily="18" charset="0"/>
              </a:rPr>
              <a:t>0 / 20 = </a:t>
            </a: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a:p>
            <a:pPr marL="0" indent="0">
              <a:buNone/>
            </a:pPr>
            <a:r>
              <a:rPr lang="en-US" dirty="0" smtClean="0"/>
              <a:t>				</a:t>
            </a:r>
            <a:endParaRPr lang="en-US" sz="1800" dirty="0"/>
          </a:p>
        </p:txBody>
      </p:sp>
    </p:spTree>
    <p:extLst>
      <p:ext uri="{BB962C8B-B14F-4D97-AF65-F5344CB8AC3E}">
        <p14:creationId xmlns:p14="http://schemas.microsoft.com/office/powerpoint/2010/main" val="1916251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Figure : Perfectly elastic and inelastic</a:t>
            </a:r>
            <a:endParaRPr lang="en-US" dirty="0"/>
          </a:p>
        </p:txBody>
      </p:sp>
      <p:pic>
        <p:nvPicPr>
          <p:cNvPr id="4" name="Content Placeholder 3" descr="Perfectly Elastic Demand"/>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4038600" cy="2362200"/>
          </a:xfrm>
          <a:prstGeom prst="rect">
            <a:avLst/>
          </a:prstGeom>
          <a:noFill/>
          <a:ln>
            <a:noFill/>
          </a:ln>
        </p:spPr>
      </p:pic>
      <p:pic>
        <p:nvPicPr>
          <p:cNvPr id="5" name="Picture 4" descr="Perfectly Inelastic Demand"/>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057400"/>
            <a:ext cx="3124200" cy="2362200"/>
          </a:xfrm>
          <a:prstGeom prst="rect">
            <a:avLst/>
          </a:prstGeom>
          <a:noFill/>
          <a:ln>
            <a:noFill/>
          </a:ln>
        </p:spPr>
      </p:pic>
    </p:spTree>
    <p:extLst>
      <p:ext uri="{BB962C8B-B14F-4D97-AF65-F5344CB8AC3E}">
        <p14:creationId xmlns:p14="http://schemas.microsoft.com/office/powerpoint/2010/main" val="1158078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 </a:t>
            </a:r>
          </a:p>
        </p:txBody>
      </p:sp>
      <p:sp>
        <p:nvSpPr>
          <p:cNvPr id="200707" name="Rectangle 3"/>
          <p:cNvSpPr>
            <a:spLocks noGrp="1" noChangeArrowheads="1"/>
          </p:cNvSpPr>
          <p:nvPr>
            <p:ph type="body" sz="half" idx="1"/>
          </p:nvPr>
        </p:nvSpPr>
        <p:spPr>
          <a:xfrm>
            <a:off x="1371600" y="609601"/>
            <a:ext cx="6781800" cy="609600"/>
          </a:xfrm>
        </p:spPr>
        <p:txBody>
          <a:bodyPr/>
          <a:lstStyle/>
          <a:p>
            <a:pPr marL="0" indent="0">
              <a:buFont typeface="Wingdings" pitchFamily="2" charset="2"/>
              <a:buNone/>
            </a:pPr>
            <a:r>
              <a:rPr lang="en-US" sz="2600" b="1" dirty="0">
                <a:solidFill>
                  <a:schemeClr val="tx1"/>
                </a:solidFill>
              </a:rPr>
              <a:t>Measuring elasticity of demand – Problem</a:t>
            </a:r>
            <a:endParaRPr lang="en-US" sz="2600" dirty="0">
              <a:solidFill>
                <a:srgbClr val="6699FF"/>
              </a:solidFill>
            </a:endParaRPr>
          </a:p>
        </p:txBody>
      </p:sp>
      <p:sp>
        <p:nvSpPr>
          <p:cNvPr id="200708" name="Rectangle 4"/>
          <p:cNvSpPr>
            <a:spLocks noChangeArrowheads="1"/>
          </p:cNvSpPr>
          <p:nvPr/>
        </p:nvSpPr>
        <p:spPr bwMode="auto">
          <a:xfrm>
            <a:off x="3143250" y="603250"/>
            <a:ext cx="2857500" cy="0"/>
          </a:xfrm>
          <a:prstGeom prst="rect">
            <a:avLst/>
          </a:prstGeom>
          <a:noFill/>
          <a:ln w="9525" algn="ctr">
            <a:noFill/>
            <a:miter lim="800000"/>
            <a:headEnd/>
            <a:tailEnd/>
          </a:ln>
          <a:effectLst/>
        </p:spPr>
        <p:txBody>
          <a:bodyPr wrap="none" anchor="b">
            <a:spAutoFit/>
          </a:bodyPr>
          <a:lstStyle/>
          <a:p>
            <a:endParaRPr lang="en-US"/>
          </a:p>
        </p:txBody>
      </p:sp>
      <p:sp>
        <p:nvSpPr>
          <p:cNvPr id="200709" name="Rectangle 5"/>
          <p:cNvSpPr>
            <a:spLocks noChangeArrowheads="1"/>
          </p:cNvSpPr>
          <p:nvPr/>
        </p:nvSpPr>
        <p:spPr bwMode="auto">
          <a:xfrm>
            <a:off x="3143250" y="603250"/>
            <a:ext cx="2857500" cy="0"/>
          </a:xfrm>
          <a:prstGeom prst="rect">
            <a:avLst/>
          </a:prstGeom>
          <a:noFill/>
          <a:ln w="9525" algn="ctr">
            <a:noFill/>
            <a:miter lim="800000"/>
            <a:headEnd/>
            <a:tailEnd/>
          </a:ln>
          <a:effectLst/>
        </p:spPr>
        <p:txBody>
          <a:bodyPr wrap="none" anchor="b">
            <a:spAutoFit/>
          </a:bodyPr>
          <a:lstStyle/>
          <a:p>
            <a:endParaRPr lang="en-US"/>
          </a:p>
        </p:txBody>
      </p:sp>
      <p:sp>
        <p:nvSpPr>
          <p:cNvPr id="200710" name="Rectangle 6"/>
          <p:cNvSpPr>
            <a:spLocks noChangeArrowheads="1"/>
          </p:cNvSpPr>
          <p:nvPr/>
        </p:nvSpPr>
        <p:spPr bwMode="auto">
          <a:xfrm>
            <a:off x="304800" y="1274763"/>
            <a:ext cx="7772400" cy="4724400"/>
          </a:xfrm>
          <a:prstGeom prst="rect">
            <a:avLst/>
          </a:prstGeom>
          <a:noFill/>
          <a:ln w="9525">
            <a:noFill/>
            <a:miter lim="800000"/>
            <a:headEnd/>
            <a:tailEnd/>
          </a:ln>
          <a:effectLst/>
        </p:spPr>
        <p:txBody>
          <a:bodyPr/>
          <a:lstStyle/>
          <a:p>
            <a:pPr marL="533400" indent="-533400" algn="l">
              <a:lnSpc>
                <a:spcPct val="100000"/>
              </a:lnSpc>
              <a:spcBef>
                <a:spcPct val="20000"/>
              </a:spcBef>
              <a:spcAft>
                <a:spcPct val="35000"/>
              </a:spcAft>
              <a:buClr>
                <a:srgbClr val="FF9900"/>
              </a:buClr>
              <a:buSzPct val="75000"/>
              <a:buFont typeface="Wingdings" pitchFamily="2" charset="2"/>
              <a:buNone/>
            </a:pPr>
            <a:r>
              <a:rPr lang="en-US" sz="2200"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None/>
            </a:pPr>
            <a:endParaRPr lang="en-US" sz="2200" dirty="0">
              <a:solidFill>
                <a:srgbClr val="111111"/>
              </a:solidFill>
              <a:latin typeface="Arial" charset="0"/>
            </a:endParaRPr>
          </a:p>
          <a:p>
            <a:pPr marL="533400" indent="-533400" algn="l">
              <a:lnSpc>
                <a:spcPct val="100000"/>
              </a:lnSpc>
              <a:spcBef>
                <a:spcPct val="20000"/>
              </a:spcBef>
              <a:spcAft>
                <a:spcPct val="35000"/>
              </a:spcAft>
              <a:buClr>
                <a:srgbClr val="FF9900"/>
              </a:buClr>
              <a:buSzPct val="75000"/>
              <a:buFont typeface="Wingdings" pitchFamily="2" charset="2"/>
              <a:buNone/>
            </a:pPr>
            <a:r>
              <a:rPr lang="en-US" sz="2200"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None/>
            </a:pPr>
            <a:r>
              <a:rPr lang="en-US" sz="2200"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None/>
            </a:pPr>
            <a:endParaRPr lang="en-US" sz="2200" dirty="0">
              <a:solidFill>
                <a:srgbClr val="111111"/>
              </a:solidFill>
              <a:latin typeface="Arial" charset="0"/>
            </a:endParaRPr>
          </a:p>
          <a:p>
            <a:pPr marL="533400" indent="-533400" algn="l">
              <a:lnSpc>
                <a:spcPct val="100000"/>
              </a:lnSpc>
              <a:spcBef>
                <a:spcPct val="20000"/>
              </a:spcBef>
              <a:spcAft>
                <a:spcPct val="35000"/>
              </a:spcAft>
              <a:buClr>
                <a:srgbClr val="FF9900"/>
              </a:buClr>
              <a:buSzPct val="75000"/>
              <a:buFont typeface="Wingdings" pitchFamily="2" charset="2"/>
              <a:buNone/>
            </a:pPr>
            <a:r>
              <a:rPr lang="en-US" sz="2000" i="1" dirty="0">
                <a:solidFill>
                  <a:srgbClr val="111111"/>
                </a:solidFill>
                <a:latin typeface="Arial" charset="0"/>
              </a:rPr>
              <a:t>		</a:t>
            </a:r>
          </a:p>
        </p:txBody>
      </p:sp>
      <p:graphicFrame>
        <p:nvGraphicFramePr>
          <p:cNvPr id="200715" name="Object 11"/>
          <p:cNvGraphicFramePr>
            <a:graphicFrameLocks noChangeAspect="1"/>
          </p:cNvGraphicFramePr>
          <p:nvPr/>
        </p:nvGraphicFramePr>
        <p:xfrm>
          <a:off x="1763713" y="6324600"/>
          <a:ext cx="6096000" cy="128588"/>
        </p:xfrm>
        <a:graphic>
          <a:graphicData uri="http://schemas.openxmlformats.org/presentationml/2006/ole">
            <mc:AlternateContent xmlns:mc="http://schemas.openxmlformats.org/markup-compatibility/2006">
              <mc:Choice xmlns:v="urn:schemas-microsoft-com:vml" Requires="v">
                <p:oleObj spid="_x0000_s3121" name="Chart" r:id="rId3" imgW="6095951" imgH="4067100" progId="MSGraph.Chart.8">
                  <p:embed followColorScheme="full"/>
                </p:oleObj>
              </mc:Choice>
              <mc:Fallback>
                <p:oleObj name="Chart" r:id="rId3" imgW="6095951" imgH="4067100"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6324600"/>
                        <a:ext cx="6096000" cy="128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685800" y="1522068"/>
            <a:ext cx="7620000" cy="4798750"/>
          </a:xfrm>
          <a:prstGeom prst="rect">
            <a:avLst/>
          </a:prstGeom>
        </p:spPr>
        <p:txBody>
          <a:bodyPr wrap="square">
            <a:spAutoFit/>
          </a:bodyPr>
          <a:lstStyle/>
          <a:p>
            <a:pPr marL="530225" marR="0" indent="-73025" algn="just">
              <a:spcBef>
                <a:spcPts val="670"/>
              </a:spcBef>
              <a:spcAft>
                <a:spcPts val="1175"/>
              </a:spcAft>
            </a:pPr>
            <a:r>
              <a:rPr lang="en-US" sz="28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A study conducted by the Australian Medical Association suggests that every 10 per cent increase in the price of cigarettes is associated with a 5 per cent decrease in the quantity of cigarettes demanded.  </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marL="530225" marR="0" indent="-73025" algn="just">
              <a:spcBef>
                <a:spcPts val="670"/>
              </a:spcBef>
              <a:spcAft>
                <a:spcPts val="1175"/>
              </a:spcAft>
            </a:pPr>
            <a:r>
              <a:rPr lang="en-US" sz="28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8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Use the figures from this study to calculate the price elasticity of demand for cigarettes. </a:t>
            </a:r>
          </a:p>
          <a:p>
            <a:pPr algn="just"/>
            <a:r>
              <a:rPr lang="en-US" sz="28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b</a:t>
            </a:r>
            <a:r>
              <a:rPr lang="en-US" sz="28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On the basis of your findings, does this suggest that increasing the price of cigarettes will substantially decrease smoking. </a:t>
            </a:r>
            <a:endParaRPr lang="en-US" sz="2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 </a:t>
            </a:r>
          </a:p>
        </p:txBody>
      </p:sp>
      <p:sp>
        <p:nvSpPr>
          <p:cNvPr id="202755" name="Rectangle 3"/>
          <p:cNvSpPr>
            <a:spLocks noGrp="1" noChangeArrowheads="1"/>
          </p:cNvSpPr>
          <p:nvPr>
            <p:ph type="body" sz="half" idx="1"/>
          </p:nvPr>
        </p:nvSpPr>
        <p:spPr>
          <a:xfrm>
            <a:off x="838200" y="609601"/>
            <a:ext cx="7315200" cy="914400"/>
          </a:xfrm>
        </p:spPr>
        <p:txBody>
          <a:bodyPr>
            <a:normAutofit lnSpcReduction="10000"/>
          </a:bodyPr>
          <a:lstStyle/>
          <a:p>
            <a:pPr marL="0" indent="0">
              <a:buNone/>
            </a:pPr>
            <a:r>
              <a:rPr lang="en-US" sz="2600" b="1" dirty="0">
                <a:solidFill>
                  <a:schemeClr val="tx1"/>
                </a:solidFill>
                <a:latin typeface="Times New Roman" panose="02020603050405020304" pitchFamily="18" charset="0"/>
                <a:cs typeface="Times New Roman" panose="02020603050405020304" pitchFamily="18" charset="0"/>
              </a:rPr>
              <a:t>Measuring elasticity of demand : </a:t>
            </a:r>
            <a:r>
              <a:rPr lang="en-US" sz="2800" b="1" dirty="0">
                <a:solidFill>
                  <a:srgbClr val="111111"/>
                </a:solidFill>
                <a:latin typeface="Times New Roman" panose="02020603050405020304" pitchFamily="18" charset="0"/>
                <a:cs typeface="Times New Roman" panose="02020603050405020304" pitchFamily="18" charset="0"/>
              </a:rPr>
              <a:t>Solving the problem</a:t>
            </a:r>
            <a:r>
              <a:rPr lang="en-US" sz="2600" b="1" dirty="0">
                <a:solidFill>
                  <a:schemeClr val="tx1"/>
                </a:solidFill>
                <a:latin typeface="Times New Roman" panose="02020603050405020304" pitchFamily="18" charset="0"/>
                <a:cs typeface="Times New Roman" panose="02020603050405020304" pitchFamily="18" charset="0"/>
              </a:rPr>
              <a:t> </a:t>
            </a:r>
          </a:p>
          <a:p>
            <a:pPr marL="0" indent="0">
              <a:buFont typeface="Wingdings" pitchFamily="2" charset="2"/>
              <a:buNone/>
            </a:pPr>
            <a:endParaRPr lang="en-US" sz="2600" dirty="0">
              <a:solidFill>
                <a:srgbClr val="6699FF"/>
              </a:solidFill>
            </a:endParaRPr>
          </a:p>
        </p:txBody>
      </p:sp>
      <p:sp>
        <p:nvSpPr>
          <p:cNvPr id="202756" name="Rectangle 4"/>
          <p:cNvSpPr>
            <a:spLocks noChangeArrowheads="1"/>
          </p:cNvSpPr>
          <p:nvPr/>
        </p:nvSpPr>
        <p:spPr bwMode="auto">
          <a:xfrm>
            <a:off x="3143250" y="603250"/>
            <a:ext cx="2857500" cy="0"/>
          </a:xfrm>
          <a:prstGeom prst="rect">
            <a:avLst/>
          </a:prstGeom>
          <a:noFill/>
          <a:ln w="9525" algn="ctr">
            <a:noFill/>
            <a:miter lim="800000"/>
            <a:headEnd/>
            <a:tailEnd/>
          </a:ln>
          <a:effectLst/>
        </p:spPr>
        <p:txBody>
          <a:bodyPr wrap="none" anchor="b">
            <a:spAutoFit/>
          </a:bodyPr>
          <a:lstStyle/>
          <a:p>
            <a:endParaRPr lang="en-US"/>
          </a:p>
        </p:txBody>
      </p:sp>
      <p:sp>
        <p:nvSpPr>
          <p:cNvPr id="202757" name="Rectangle 5"/>
          <p:cNvSpPr>
            <a:spLocks noChangeArrowheads="1"/>
          </p:cNvSpPr>
          <p:nvPr/>
        </p:nvSpPr>
        <p:spPr bwMode="auto">
          <a:xfrm>
            <a:off x="3143250" y="603250"/>
            <a:ext cx="2857500" cy="0"/>
          </a:xfrm>
          <a:prstGeom prst="rect">
            <a:avLst/>
          </a:prstGeom>
          <a:noFill/>
          <a:ln w="9525" algn="ctr">
            <a:noFill/>
            <a:miter lim="800000"/>
            <a:headEnd/>
            <a:tailEnd/>
          </a:ln>
          <a:effectLst/>
        </p:spPr>
        <p:txBody>
          <a:bodyPr wrap="none" anchor="b">
            <a:spAutoFit/>
          </a:bodyPr>
          <a:lstStyle/>
          <a:p>
            <a:endParaRPr lang="en-US"/>
          </a:p>
        </p:txBody>
      </p:sp>
      <p:sp>
        <p:nvSpPr>
          <p:cNvPr id="202758" name="Rectangle 6"/>
          <p:cNvSpPr>
            <a:spLocks noChangeArrowheads="1"/>
          </p:cNvSpPr>
          <p:nvPr/>
        </p:nvSpPr>
        <p:spPr bwMode="auto">
          <a:xfrm>
            <a:off x="685800" y="1547814"/>
            <a:ext cx="8207375" cy="4090986"/>
          </a:xfrm>
          <a:prstGeom prst="rect">
            <a:avLst/>
          </a:prstGeom>
          <a:noFill/>
          <a:ln w="9525">
            <a:noFill/>
            <a:miter lim="800000"/>
            <a:headEnd/>
            <a:tailEnd/>
          </a:ln>
          <a:effectLst/>
        </p:spPr>
        <p:txBody>
          <a:bodyPr/>
          <a:lstStyle/>
          <a:p>
            <a:pPr marL="533400" indent="-533400" algn="l">
              <a:lnSpc>
                <a:spcPct val="100000"/>
              </a:lnSpc>
              <a:spcBef>
                <a:spcPct val="20000"/>
              </a:spcBef>
              <a:spcAft>
                <a:spcPct val="35000"/>
              </a:spcAft>
              <a:buClr>
                <a:srgbClr val="FF9900"/>
              </a:buClr>
              <a:buSzPct val="75000"/>
            </a:pPr>
            <a:r>
              <a:rPr lang="en-US" sz="2200" dirty="0">
                <a:solidFill>
                  <a:srgbClr val="111111"/>
                </a:solidFill>
                <a:latin typeface="Arial" charset="0"/>
              </a:rPr>
              <a:t> </a:t>
            </a:r>
            <a:r>
              <a:rPr lang="en-US" sz="2800" dirty="0">
                <a:solidFill>
                  <a:srgbClr val="111111"/>
                </a:solidFill>
                <a:latin typeface="Times New Roman" panose="02020603050405020304" pitchFamily="18" charset="0"/>
                <a:cs typeface="Times New Roman" panose="02020603050405020304" pitchFamily="18" charset="0"/>
              </a:rPr>
              <a:t>Answer (a) :  using the following formula</a:t>
            </a:r>
            <a:r>
              <a:rPr lang="en-US" sz="2200" dirty="0">
                <a:solidFill>
                  <a:srgbClr val="111111"/>
                </a:solidFill>
                <a:latin typeface="Arial" charset="0"/>
              </a:rPr>
              <a:t>:</a:t>
            </a:r>
          </a:p>
          <a:p>
            <a:pPr marL="533400" indent="-533400" algn="l">
              <a:lnSpc>
                <a:spcPct val="100000"/>
              </a:lnSpc>
              <a:spcBef>
                <a:spcPct val="20000"/>
              </a:spcBef>
              <a:spcAft>
                <a:spcPct val="35000"/>
              </a:spcAft>
              <a:buClr>
                <a:srgbClr val="FF9900"/>
              </a:buClr>
              <a:buSzPct val="75000"/>
              <a:buFont typeface="Wingdings" pitchFamily="2" charset="2"/>
              <a:buNone/>
            </a:pPr>
            <a:r>
              <a:rPr lang="en-US" sz="2200"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None/>
            </a:pPr>
            <a:r>
              <a:rPr lang="en-US" sz="2200"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None/>
            </a:pPr>
            <a:endParaRPr lang="en-US" sz="2200" dirty="0">
              <a:solidFill>
                <a:srgbClr val="111111"/>
              </a:solidFill>
              <a:latin typeface="Arial" charset="0"/>
            </a:endParaRPr>
          </a:p>
          <a:p>
            <a:pPr marL="533400" indent="-533400" algn="l">
              <a:lnSpc>
                <a:spcPct val="100000"/>
              </a:lnSpc>
              <a:spcBef>
                <a:spcPct val="20000"/>
              </a:spcBef>
              <a:spcAft>
                <a:spcPct val="35000"/>
              </a:spcAft>
              <a:buClr>
                <a:srgbClr val="FF9900"/>
              </a:buClr>
              <a:buSzPct val="75000"/>
              <a:buFont typeface="Wingdings" pitchFamily="2" charset="2"/>
              <a:buNone/>
            </a:pPr>
            <a:r>
              <a:rPr lang="en-US" sz="2000" i="1" dirty="0">
                <a:solidFill>
                  <a:srgbClr val="111111"/>
                </a:solidFill>
                <a:latin typeface="Arial" charset="0"/>
              </a:rPr>
              <a:t>		</a:t>
            </a:r>
          </a:p>
        </p:txBody>
      </p:sp>
      <p:sp>
        <p:nvSpPr>
          <p:cNvPr id="202762" name="Rectangle 10"/>
          <p:cNvSpPr>
            <a:spLocks noChangeArrowheads="1"/>
          </p:cNvSpPr>
          <p:nvPr/>
        </p:nvSpPr>
        <p:spPr bwMode="auto">
          <a:xfrm>
            <a:off x="827088" y="0"/>
            <a:ext cx="184150" cy="304800"/>
          </a:xfrm>
          <a:prstGeom prst="rect">
            <a:avLst/>
          </a:prstGeom>
          <a:noFill/>
          <a:ln w="9525" algn="ctr">
            <a:noFill/>
            <a:miter lim="800000"/>
            <a:headEnd/>
            <a:tailEnd/>
          </a:ln>
          <a:effectLst/>
        </p:spPr>
        <p:txBody>
          <a:bodyPr wrap="none">
            <a:spAutoFit/>
          </a:bodyPr>
          <a:lstStyle/>
          <a:p>
            <a:pPr algn="l">
              <a:lnSpc>
                <a:spcPct val="100000"/>
              </a:lnSpc>
            </a:pPr>
            <a:endParaRPr lang="en-US" sz="1400">
              <a:solidFill>
                <a:schemeClr val="tx1"/>
              </a:solidFill>
              <a:latin typeface="Times New Roman" pitchFamily="18" charset="0"/>
            </a:endParaRPr>
          </a:p>
        </p:txBody>
      </p:sp>
      <p:graphicFrame>
        <p:nvGraphicFramePr>
          <p:cNvPr id="202763" name="Object 11"/>
          <p:cNvGraphicFramePr>
            <a:graphicFrameLocks noChangeAspect="1"/>
          </p:cNvGraphicFramePr>
          <p:nvPr/>
        </p:nvGraphicFramePr>
        <p:xfrm>
          <a:off x="1763713" y="6324600"/>
          <a:ext cx="6096000" cy="128588"/>
        </p:xfrm>
        <a:graphic>
          <a:graphicData uri="http://schemas.openxmlformats.org/presentationml/2006/ole">
            <mc:AlternateContent xmlns:mc="http://schemas.openxmlformats.org/markup-compatibility/2006">
              <mc:Choice xmlns:v="urn:schemas-microsoft-com:vml" Requires="v">
                <p:oleObj spid="_x0000_s4145" name="Chart" r:id="rId3" imgW="6095951" imgH="4067100" progId="MSGraph.Chart.8">
                  <p:embed followColorScheme="full"/>
                </p:oleObj>
              </mc:Choice>
              <mc:Fallback>
                <p:oleObj name="Chart" r:id="rId3" imgW="6095951" imgH="4067100"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6324600"/>
                        <a:ext cx="6096000" cy="128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2764" name="Picture 12" descr="equation6_01"/>
          <p:cNvPicPr>
            <a:picLocks noGrp="1" noChangeAspect="1" noChangeArrowheads="1"/>
          </p:cNvPicPr>
          <p:nvPr>
            <p:ph sz="half" idx="2"/>
          </p:nvPr>
        </p:nvPicPr>
        <p:blipFill>
          <a:blip r:embed="rId5"/>
          <a:srcRect/>
          <a:stretch>
            <a:fillRect/>
          </a:stretch>
        </p:blipFill>
        <p:spPr>
          <a:xfrm>
            <a:off x="1042988" y="3048001"/>
            <a:ext cx="7491412" cy="1523999"/>
          </a:xfrm>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body" sz="half" idx="1"/>
          </p:nvPr>
        </p:nvSpPr>
        <p:spPr>
          <a:xfrm>
            <a:off x="827088" y="1041314"/>
            <a:ext cx="7467600" cy="1052511"/>
          </a:xfrm>
        </p:spPr>
        <p:txBody>
          <a:bodyPr>
            <a:normAutofit/>
          </a:bodyPr>
          <a:lstStyle/>
          <a:p>
            <a:pPr marL="0" indent="0">
              <a:buFont typeface="Wingdings" pitchFamily="2" charset="2"/>
              <a:buNone/>
            </a:pPr>
            <a:r>
              <a:rPr lang="en-US" sz="2600" b="1" dirty="0">
                <a:solidFill>
                  <a:schemeClr val="tx1"/>
                </a:solidFill>
                <a:latin typeface="Arial" pitchFamily="34" charset="0"/>
                <a:cs typeface="Arial" pitchFamily="34" charset="0"/>
              </a:rPr>
              <a:t>Measuring elasticity of demand : </a:t>
            </a:r>
            <a:r>
              <a:rPr lang="en-US" sz="2800" b="1" dirty="0">
                <a:solidFill>
                  <a:srgbClr val="111111"/>
                </a:solidFill>
                <a:latin typeface="Arial" pitchFamily="34" charset="0"/>
                <a:cs typeface="Arial" pitchFamily="34" charset="0"/>
              </a:rPr>
              <a:t>Solving the problem</a:t>
            </a:r>
            <a:endParaRPr lang="en-US" sz="2600" b="1" dirty="0">
              <a:solidFill>
                <a:schemeClr val="tx1"/>
              </a:solidFill>
              <a:latin typeface="Arial" pitchFamily="34" charset="0"/>
              <a:cs typeface="Arial" pitchFamily="34" charset="0"/>
            </a:endParaRPr>
          </a:p>
          <a:p>
            <a:pPr marL="0" indent="0">
              <a:buFont typeface="Wingdings" pitchFamily="2" charset="2"/>
              <a:buNone/>
            </a:pPr>
            <a:endParaRPr lang="en-US" sz="2600" dirty="0">
              <a:solidFill>
                <a:srgbClr val="6699FF"/>
              </a:solidFill>
            </a:endParaRPr>
          </a:p>
        </p:txBody>
      </p:sp>
      <p:sp>
        <p:nvSpPr>
          <p:cNvPr id="203780" name="Rectangle 4"/>
          <p:cNvSpPr>
            <a:spLocks noChangeArrowheads="1"/>
          </p:cNvSpPr>
          <p:nvPr/>
        </p:nvSpPr>
        <p:spPr bwMode="auto">
          <a:xfrm>
            <a:off x="3143250" y="603250"/>
            <a:ext cx="2857500" cy="0"/>
          </a:xfrm>
          <a:prstGeom prst="rect">
            <a:avLst/>
          </a:prstGeom>
          <a:noFill/>
          <a:ln w="9525" algn="ctr">
            <a:noFill/>
            <a:miter lim="800000"/>
            <a:headEnd/>
            <a:tailEnd/>
          </a:ln>
          <a:effectLst/>
        </p:spPr>
        <p:txBody>
          <a:bodyPr wrap="none" anchor="b">
            <a:spAutoFit/>
          </a:bodyPr>
          <a:lstStyle/>
          <a:p>
            <a:endParaRPr lang="en-US"/>
          </a:p>
        </p:txBody>
      </p:sp>
      <p:sp>
        <p:nvSpPr>
          <p:cNvPr id="203781" name="Rectangle 5"/>
          <p:cNvSpPr>
            <a:spLocks noChangeArrowheads="1"/>
          </p:cNvSpPr>
          <p:nvPr/>
        </p:nvSpPr>
        <p:spPr bwMode="auto">
          <a:xfrm>
            <a:off x="3143250" y="603250"/>
            <a:ext cx="2857500" cy="0"/>
          </a:xfrm>
          <a:prstGeom prst="rect">
            <a:avLst/>
          </a:prstGeom>
          <a:noFill/>
          <a:ln w="9525" algn="ctr">
            <a:noFill/>
            <a:miter lim="800000"/>
            <a:headEnd/>
            <a:tailEnd/>
          </a:ln>
          <a:effectLst/>
        </p:spPr>
        <p:txBody>
          <a:bodyPr wrap="none" anchor="b">
            <a:spAutoFit/>
          </a:bodyPr>
          <a:lstStyle/>
          <a:p>
            <a:endParaRPr lang="en-US"/>
          </a:p>
        </p:txBody>
      </p:sp>
      <p:sp>
        <p:nvSpPr>
          <p:cNvPr id="203782" name="Rectangle 6"/>
          <p:cNvSpPr>
            <a:spLocks noChangeArrowheads="1"/>
          </p:cNvSpPr>
          <p:nvPr/>
        </p:nvSpPr>
        <p:spPr bwMode="auto">
          <a:xfrm>
            <a:off x="1403350" y="2420938"/>
            <a:ext cx="7489825" cy="3294062"/>
          </a:xfrm>
          <a:prstGeom prst="rect">
            <a:avLst/>
          </a:prstGeom>
          <a:noFill/>
          <a:ln w="9525">
            <a:noFill/>
            <a:miter lim="800000"/>
            <a:headEnd/>
            <a:tailEnd/>
          </a:ln>
          <a:effectLst/>
        </p:spPr>
        <p:txBody>
          <a:bodyPr/>
          <a:lstStyle/>
          <a:p>
            <a:pPr marL="533400" indent="-533400" algn="l">
              <a:lnSpc>
                <a:spcPct val="100000"/>
              </a:lnSpc>
              <a:spcBef>
                <a:spcPct val="20000"/>
              </a:spcBef>
              <a:spcAft>
                <a:spcPct val="35000"/>
              </a:spcAft>
              <a:buClr>
                <a:srgbClr val="FF9900"/>
              </a:buClr>
              <a:buSzPct val="75000"/>
            </a:pPr>
            <a:r>
              <a:rPr lang="en-US" sz="2200" dirty="0" smtClean="0">
                <a:solidFill>
                  <a:srgbClr val="111111"/>
                </a:solidFill>
                <a:latin typeface="Arial" charset="0"/>
              </a:rPr>
              <a:t>Insert </a:t>
            </a:r>
            <a:r>
              <a:rPr lang="en-US" sz="2200" dirty="0">
                <a:solidFill>
                  <a:srgbClr val="111111"/>
                </a:solidFill>
                <a:latin typeface="Arial" charset="0"/>
              </a:rPr>
              <a:t>the percentage changes from the question into </a:t>
            </a:r>
            <a:r>
              <a:rPr lang="en-US" sz="2200" dirty="0" smtClean="0">
                <a:solidFill>
                  <a:srgbClr val="111111"/>
                </a:solidFill>
                <a:latin typeface="Arial" charset="0"/>
              </a:rPr>
              <a:t>the formula</a:t>
            </a:r>
            <a:r>
              <a:rPr lang="en-US" sz="2200" dirty="0">
                <a:solidFill>
                  <a:srgbClr val="111111"/>
                </a:solidFill>
                <a:latin typeface="Arial" charset="0"/>
              </a:rPr>
              <a:t>:</a:t>
            </a:r>
          </a:p>
          <a:p>
            <a:pPr marL="533400" indent="-533400" algn="l">
              <a:lnSpc>
                <a:spcPct val="100000"/>
              </a:lnSpc>
              <a:spcBef>
                <a:spcPct val="20000"/>
              </a:spcBef>
              <a:spcAft>
                <a:spcPct val="35000"/>
              </a:spcAft>
              <a:buClr>
                <a:srgbClr val="FF9900"/>
              </a:buClr>
              <a:buSzPct val="75000"/>
              <a:buFont typeface="Wingdings" pitchFamily="2" charset="2"/>
              <a:buNone/>
            </a:pPr>
            <a:r>
              <a:rPr lang="en-US" sz="2200"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None/>
            </a:pPr>
            <a:r>
              <a:rPr lang="en-US" sz="2200"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None/>
            </a:pPr>
            <a:endParaRPr lang="en-US" sz="2200" dirty="0">
              <a:solidFill>
                <a:srgbClr val="111111"/>
              </a:solidFill>
              <a:latin typeface="Arial" charset="0"/>
            </a:endParaRPr>
          </a:p>
          <a:p>
            <a:pPr marL="533400" indent="-533400" algn="l">
              <a:lnSpc>
                <a:spcPct val="100000"/>
              </a:lnSpc>
              <a:spcBef>
                <a:spcPct val="20000"/>
              </a:spcBef>
              <a:spcAft>
                <a:spcPct val="35000"/>
              </a:spcAft>
              <a:buClr>
                <a:srgbClr val="FF9900"/>
              </a:buClr>
              <a:buSzPct val="75000"/>
              <a:buFont typeface="Wingdings" pitchFamily="2" charset="2"/>
              <a:buNone/>
            </a:pPr>
            <a:r>
              <a:rPr lang="en-US" sz="2000" i="1" dirty="0">
                <a:solidFill>
                  <a:srgbClr val="111111"/>
                </a:solidFill>
                <a:latin typeface="Arial" charset="0"/>
              </a:rPr>
              <a:t>		</a:t>
            </a:r>
          </a:p>
        </p:txBody>
      </p:sp>
      <p:sp>
        <p:nvSpPr>
          <p:cNvPr id="203786" name="Rectangle 10"/>
          <p:cNvSpPr>
            <a:spLocks noChangeArrowheads="1"/>
          </p:cNvSpPr>
          <p:nvPr/>
        </p:nvSpPr>
        <p:spPr bwMode="auto">
          <a:xfrm>
            <a:off x="827088" y="0"/>
            <a:ext cx="184150" cy="304800"/>
          </a:xfrm>
          <a:prstGeom prst="rect">
            <a:avLst/>
          </a:prstGeom>
          <a:noFill/>
          <a:ln w="9525" algn="ctr">
            <a:noFill/>
            <a:miter lim="800000"/>
            <a:headEnd/>
            <a:tailEnd/>
          </a:ln>
          <a:effectLst/>
        </p:spPr>
        <p:txBody>
          <a:bodyPr wrap="none">
            <a:spAutoFit/>
          </a:bodyPr>
          <a:lstStyle/>
          <a:p>
            <a:pPr algn="l">
              <a:lnSpc>
                <a:spcPct val="100000"/>
              </a:lnSpc>
            </a:pPr>
            <a:endParaRPr lang="en-US" sz="1400">
              <a:solidFill>
                <a:schemeClr val="tx1"/>
              </a:solidFill>
              <a:latin typeface="Times New Roman" pitchFamily="18" charset="0"/>
            </a:endParaRPr>
          </a:p>
        </p:txBody>
      </p:sp>
      <p:graphicFrame>
        <p:nvGraphicFramePr>
          <p:cNvPr id="203787" name="Object 11"/>
          <p:cNvGraphicFramePr>
            <a:graphicFrameLocks noChangeAspect="1"/>
          </p:cNvGraphicFramePr>
          <p:nvPr/>
        </p:nvGraphicFramePr>
        <p:xfrm>
          <a:off x="1763713" y="6324600"/>
          <a:ext cx="6096000" cy="128588"/>
        </p:xfrm>
        <a:graphic>
          <a:graphicData uri="http://schemas.openxmlformats.org/presentationml/2006/ole">
            <mc:AlternateContent xmlns:mc="http://schemas.openxmlformats.org/markup-compatibility/2006">
              <mc:Choice xmlns:v="urn:schemas-microsoft-com:vml" Requires="v">
                <p:oleObj spid="_x0000_s5216" name="Chart" r:id="rId3" imgW="6095951" imgH="4067100" progId="MSGraph.Chart.8">
                  <p:embed followColorScheme="full"/>
                </p:oleObj>
              </mc:Choice>
              <mc:Fallback>
                <p:oleObj name="Chart" r:id="rId3" imgW="6095951" imgH="4067100"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6324600"/>
                        <a:ext cx="6096000" cy="128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8" name="Rectangle 12"/>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sp>
        <p:nvSpPr>
          <p:cNvPr id="203789" name="Rectangle 13"/>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sp>
        <p:nvSpPr>
          <p:cNvPr id="203790" name="Rectangle 1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sp>
        <p:nvSpPr>
          <p:cNvPr id="203791" name="Rectangle 15"/>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03792" name="Object 16"/>
          <p:cNvGraphicFramePr>
            <a:graphicFrameLocks noChangeAspect="1"/>
          </p:cNvGraphicFramePr>
          <p:nvPr/>
        </p:nvGraphicFramePr>
        <p:xfrm>
          <a:off x="2051050" y="3429001"/>
          <a:ext cx="4968875" cy="1219199"/>
        </p:xfrm>
        <a:graphic>
          <a:graphicData uri="http://schemas.openxmlformats.org/presentationml/2006/ole">
            <mc:AlternateContent xmlns:mc="http://schemas.openxmlformats.org/markup-compatibility/2006">
              <mc:Choice xmlns:v="urn:schemas-microsoft-com:vml" Requires="v">
                <p:oleObj spid="_x0000_s5217" name="Equation" r:id="rId5" imgW="1422400" imgH="393700" progId="Equation.3">
                  <p:embed/>
                </p:oleObj>
              </mc:Choice>
              <mc:Fallback>
                <p:oleObj name="Equation" r:id="rId5" imgW="1422400" imgH="3937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429001"/>
                        <a:ext cx="4968875" cy="1219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 </a:t>
            </a:r>
          </a:p>
        </p:txBody>
      </p:sp>
      <p:sp>
        <p:nvSpPr>
          <p:cNvPr id="204803" name="Rectangle 3"/>
          <p:cNvSpPr>
            <a:spLocks noGrp="1" noChangeArrowheads="1"/>
          </p:cNvSpPr>
          <p:nvPr>
            <p:ph type="body" sz="half" idx="1"/>
          </p:nvPr>
        </p:nvSpPr>
        <p:spPr>
          <a:xfrm>
            <a:off x="914400" y="914400"/>
            <a:ext cx="7239000" cy="1146175"/>
          </a:xfrm>
        </p:spPr>
        <p:txBody>
          <a:bodyPr>
            <a:normAutofit/>
          </a:bodyPr>
          <a:lstStyle/>
          <a:p>
            <a:pPr marL="0" indent="0">
              <a:buNone/>
            </a:pPr>
            <a:r>
              <a:rPr lang="en-US" sz="2600" b="1" dirty="0">
                <a:solidFill>
                  <a:schemeClr val="tx1"/>
                </a:solidFill>
                <a:latin typeface="Arial" pitchFamily="34" charset="0"/>
                <a:cs typeface="Arial" pitchFamily="34" charset="0"/>
              </a:rPr>
              <a:t>Measuring elasticity of demand : </a:t>
            </a:r>
            <a:r>
              <a:rPr lang="en-US" sz="2800" b="1" dirty="0">
                <a:solidFill>
                  <a:srgbClr val="111111"/>
                </a:solidFill>
                <a:latin typeface="Arial" pitchFamily="34" charset="0"/>
                <a:cs typeface="Arial" pitchFamily="34" charset="0"/>
              </a:rPr>
              <a:t>Solving </a:t>
            </a:r>
            <a:r>
              <a:rPr lang="en-US" sz="2400" b="1" dirty="0">
                <a:solidFill>
                  <a:srgbClr val="111111"/>
                </a:solidFill>
                <a:latin typeface="Arial" pitchFamily="34" charset="0"/>
                <a:cs typeface="Arial" pitchFamily="34" charset="0"/>
              </a:rPr>
              <a:t>the</a:t>
            </a:r>
            <a:r>
              <a:rPr lang="en-US" sz="2800" b="1" dirty="0">
                <a:solidFill>
                  <a:srgbClr val="111111"/>
                </a:solidFill>
                <a:latin typeface="Arial" pitchFamily="34" charset="0"/>
                <a:cs typeface="Arial" pitchFamily="34" charset="0"/>
              </a:rPr>
              <a:t> problem</a:t>
            </a:r>
          </a:p>
          <a:p>
            <a:pPr marL="0" indent="0">
              <a:buFont typeface="Wingdings" pitchFamily="2" charset="2"/>
              <a:buNone/>
            </a:pPr>
            <a:endParaRPr lang="en-US" sz="2600" b="1" dirty="0">
              <a:solidFill>
                <a:schemeClr val="tx1"/>
              </a:solidFill>
            </a:endParaRPr>
          </a:p>
          <a:p>
            <a:pPr marL="0" indent="0">
              <a:buFont typeface="Wingdings" pitchFamily="2" charset="2"/>
              <a:buNone/>
            </a:pPr>
            <a:endParaRPr lang="en-US" sz="2600" dirty="0">
              <a:solidFill>
                <a:srgbClr val="6699FF"/>
              </a:solidFill>
            </a:endParaRPr>
          </a:p>
        </p:txBody>
      </p:sp>
      <p:sp>
        <p:nvSpPr>
          <p:cNvPr id="204804" name="Rectangle 4"/>
          <p:cNvSpPr>
            <a:spLocks noChangeArrowheads="1"/>
          </p:cNvSpPr>
          <p:nvPr/>
        </p:nvSpPr>
        <p:spPr bwMode="auto">
          <a:xfrm>
            <a:off x="3143250" y="603250"/>
            <a:ext cx="2857500" cy="0"/>
          </a:xfrm>
          <a:prstGeom prst="rect">
            <a:avLst/>
          </a:prstGeom>
          <a:noFill/>
          <a:ln w="9525" algn="ctr">
            <a:noFill/>
            <a:miter lim="800000"/>
            <a:headEnd/>
            <a:tailEnd/>
          </a:ln>
          <a:effectLst/>
        </p:spPr>
        <p:txBody>
          <a:bodyPr wrap="none" anchor="b">
            <a:spAutoFit/>
          </a:bodyPr>
          <a:lstStyle/>
          <a:p>
            <a:endParaRPr lang="en-US"/>
          </a:p>
        </p:txBody>
      </p:sp>
      <p:sp>
        <p:nvSpPr>
          <p:cNvPr id="204805" name="Rectangle 5"/>
          <p:cNvSpPr>
            <a:spLocks noChangeArrowheads="1"/>
          </p:cNvSpPr>
          <p:nvPr/>
        </p:nvSpPr>
        <p:spPr bwMode="auto">
          <a:xfrm>
            <a:off x="3143250" y="603250"/>
            <a:ext cx="2857500" cy="0"/>
          </a:xfrm>
          <a:prstGeom prst="rect">
            <a:avLst/>
          </a:prstGeom>
          <a:noFill/>
          <a:ln w="9525" algn="ctr">
            <a:noFill/>
            <a:miter lim="800000"/>
            <a:headEnd/>
            <a:tailEnd/>
          </a:ln>
          <a:effectLst/>
        </p:spPr>
        <p:txBody>
          <a:bodyPr wrap="none" anchor="b">
            <a:spAutoFit/>
          </a:bodyPr>
          <a:lstStyle/>
          <a:p>
            <a:endParaRPr lang="en-US"/>
          </a:p>
        </p:txBody>
      </p:sp>
      <p:sp>
        <p:nvSpPr>
          <p:cNvPr id="204806" name="Rectangle 6"/>
          <p:cNvSpPr>
            <a:spLocks noChangeArrowheads="1"/>
          </p:cNvSpPr>
          <p:nvPr/>
        </p:nvSpPr>
        <p:spPr bwMode="auto">
          <a:xfrm>
            <a:off x="534988" y="1981200"/>
            <a:ext cx="7770812" cy="3886200"/>
          </a:xfrm>
          <a:prstGeom prst="rect">
            <a:avLst/>
          </a:prstGeom>
          <a:noFill/>
          <a:ln w="9525">
            <a:noFill/>
            <a:miter lim="800000"/>
            <a:headEnd/>
            <a:tailEnd/>
          </a:ln>
          <a:effectLst/>
        </p:spPr>
        <p:txBody>
          <a:bodyPr/>
          <a:lstStyle/>
          <a:p>
            <a:pPr marL="533400" indent="-533400" algn="just">
              <a:lnSpc>
                <a:spcPct val="100000"/>
              </a:lnSpc>
              <a:spcBef>
                <a:spcPct val="20000"/>
              </a:spcBef>
              <a:spcAft>
                <a:spcPct val="35000"/>
              </a:spcAft>
              <a:buClr>
                <a:srgbClr val="FF9900"/>
              </a:buClr>
              <a:buSzPct val="75000"/>
            </a:pPr>
            <a:r>
              <a:rPr lang="en-US" sz="2400" dirty="0" smtClean="0">
                <a:solidFill>
                  <a:srgbClr val="111111"/>
                </a:solidFill>
                <a:latin typeface="Arial" charset="0"/>
              </a:rPr>
              <a:t>	Answer </a:t>
            </a:r>
            <a:r>
              <a:rPr lang="en-US" sz="2400" dirty="0">
                <a:solidFill>
                  <a:srgbClr val="111111"/>
                </a:solidFill>
                <a:latin typeface="Arial" charset="0"/>
              </a:rPr>
              <a:t>(b) on the basis of the answer to (a).</a:t>
            </a:r>
          </a:p>
          <a:p>
            <a:pPr marL="533400" indent="-533400" algn="just">
              <a:lnSpc>
                <a:spcPct val="150000"/>
              </a:lnSpc>
              <a:spcBef>
                <a:spcPct val="20000"/>
              </a:spcBef>
              <a:spcAft>
                <a:spcPct val="35000"/>
              </a:spcAft>
              <a:buClr>
                <a:srgbClr val="FF9900"/>
              </a:buClr>
              <a:buSzPct val="75000"/>
            </a:pPr>
            <a:r>
              <a:rPr lang="en-US" sz="2400" dirty="0" smtClean="0">
                <a:solidFill>
                  <a:srgbClr val="111111"/>
                </a:solidFill>
                <a:latin typeface="Arial" charset="0"/>
              </a:rPr>
              <a:t>	We </a:t>
            </a:r>
            <a:r>
              <a:rPr lang="en-US" sz="2400" dirty="0">
                <a:solidFill>
                  <a:srgbClr val="111111"/>
                </a:solidFill>
                <a:latin typeface="Arial" charset="0"/>
              </a:rPr>
              <a:t>find that price elasticity of demand for cigarettes is less than one, or inelastic.  This is not unexpected.  </a:t>
            </a:r>
            <a:r>
              <a:rPr lang="en-US" sz="2400" u="sng" dirty="0">
                <a:solidFill>
                  <a:schemeClr val="accent2"/>
                </a:solidFill>
                <a:latin typeface="Arial" charset="0"/>
              </a:rPr>
              <a:t>Cigarette smoking is a difficult habit to give up.  An increase in price alone is insufficient to induce people to break this habit</a:t>
            </a:r>
            <a:r>
              <a:rPr lang="en-US" sz="2400"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Char char="§"/>
            </a:pPr>
            <a:endParaRPr lang="en-US" sz="2200" dirty="0">
              <a:solidFill>
                <a:srgbClr val="111111"/>
              </a:solidFill>
              <a:latin typeface="Arial" charset="0"/>
            </a:endParaRPr>
          </a:p>
          <a:p>
            <a:pPr marL="533400" indent="-533400" algn="l">
              <a:lnSpc>
                <a:spcPct val="100000"/>
              </a:lnSpc>
              <a:spcBef>
                <a:spcPct val="20000"/>
              </a:spcBef>
              <a:spcAft>
                <a:spcPct val="35000"/>
              </a:spcAft>
              <a:buClr>
                <a:srgbClr val="FF9900"/>
              </a:buClr>
              <a:buSzPct val="75000"/>
              <a:buFont typeface="Wingdings" pitchFamily="2" charset="2"/>
              <a:buNone/>
            </a:pPr>
            <a:r>
              <a:rPr lang="en-US" sz="2200"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None/>
            </a:pPr>
            <a:r>
              <a:rPr lang="en-US" sz="2200"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None/>
            </a:pPr>
            <a:r>
              <a:rPr lang="en-US" sz="2200"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None/>
            </a:pPr>
            <a:endParaRPr lang="en-US" sz="2200" dirty="0">
              <a:solidFill>
                <a:srgbClr val="111111"/>
              </a:solidFill>
              <a:latin typeface="Arial" charset="0"/>
            </a:endParaRPr>
          </a:p>
          <a:p>
            <a:pPr marL="533400" indent="-533400" algn="l">
              <a:lnSpc>
                <a:spcPct val="100000"/>
              </a:lnSpc>
              <a:spcBef>
                <a:spcPct val="20000"/>
              </a:spcBef>
              <a:spcAft>
                <a:spcPct val="35000"/>
              </a:spcAft>
              <a:buClr>
                <a:srgbClr val="FF9900"/>
              </a:buClr>
              <a:buSzPct val="75000"/>
              <a:buFont typeface="Wingdings" pitchFamily="2" charset="2"/>
              <a:buNone/>
            </a:pPr>
            <a:r>
              <a:rPr lang="en-US" sz="2000" i="1" dirty="0">
                <a:solidFill>
                  <a:srgbClr val="111111"/>
                </a:solidFill>
                <a:latin typeface="Arial" charset="0"/>
              </a:rPr>
              <a:t>		</a:t>
            </a:r>
          </a:p>
        </p:txBody>
      </p:sp>
      <p:sp>
        <p:nvSpPr>
          <p:cNvPr id="204810" name="Rectangle 10"/>
          <p:cNvSpPr>
            <a:spLocks noChangeArrowheads="1"/>
          </p:cNvSpPr>
          <p:nvPr/>
        </p:nvSpPr>
        <p:spPr bwMode="auto">
          <a:xfrm>
            <a:off x="827088" y="0"/>
            <a:ext cx="184150" cy="304800"/>
          </a:xfrm>
          <a:prstGeom prst="rect">
            <a:avLst/>
          </a:prstGeom>
          <a:noFill/>
          <a:ln w="9525" algn="ctr">
            <a:noFill/>
            <a:miter lim="800000"/>
            <a:headEnd/>
            <a:tailEnd/>
          </a:ln>
          <a:effectLst/>
        </p:spPr>
        <p:txBody>
          <a:bodyPr wrap="none">
            <a:spAutoFit/>
          </a:bodyPr>
          <a:lstStyle/>
          <a:p>
            <a:pPr algn="l">
              <a:lnSpc>
                <a:spcPct val="100000"/>
              </a:lnSpc>
            </a:pPr>
            <a:endParaRPr lang="en-US" sz="1400">
              <a:solidFill>
                <a:schemeClr val="tx1"/>
              </a:solidFill>
              <a:latin typeface="Times New Roman" pitchFamily="18" charset="0"/>
            </a:endParaRPr>
          </a:p>
        </p:txBody>
      </p:sp>
      <p:graphicFrame>
        <p:nvGraphicFramePr>
          <p:cNvPr id="204811" name="Object 11"/>
          <p:cNvGraphicFramePr>
            <a:graphicFrameLocks noChangeAspect="1"/>
          </p:cNvGraphicFramePr>
          <p:nvPr/>
        </p:nvGraphicFramePr>
        <p:xfrm>
          <a:off x="1763713" y="6324600"/>
          <a:ext cx="6096000" cy="128588"/>
        </p:xfrm>
        <a:graphic>
          <a:graphicData uri="http://schemas.openxmlformats.org/presentationml/2006/ole">
            <mc:AlternateContent xmlns:mc="http://schemas.openxmlformats.org/markup-compatibility/2006">
              <mc:Choice xmlns:v="urn:schemas-microsoft-com:vml" Requires="v">
                <p:oleObj spid="_x0000_s6193" name="Chart" r:id="rId3" imgW="6095951" imgH="4067100" progId="MSGraph.Chart.8">
                  <p:embed followColorScheme="full"/>
                </p:oleObj>
              </mc:Choice>
              <mc:Fallback>
                <p:oleObj name="Chart" r:id="rId3" imgW="6095951" imgH="4067100"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6324600"/>
                        <a:ext cx="6096000" cy="128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12" name="Rectangle 12"/>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sp>
        <p:nvSpPr>
          <p:cNvPr id="204813" name="Rectangle 13"/>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685800" y="533400"/>
            <a:ext cx="7772400" cy="685800"/>
          </a:xfrm>
        </p:spPr>
        <p:txBody>
          <a:bodyPr>
            <a:normAutofit fontScale="90000"/>
          </a:bodyPr>
          <a:lstStyle/>
          <a:p>
            <a:r>
              <a:rPr lang="en-US" dirty="0" smtClean="0"/>
              <a:t>Introduction</a:t>
            </a:r>
            <a:endParaRPr lang="en-US" dirty="0"/>
          </a:p>
        </p:txBody>
      </p:sp>
      <p:sp>
        <p:nvSpPr>
          <p:cNvPr id="7171" name="Subtitle 2"/>
          <p:cNvSpPr>
            <a:spLocks noGrp="1"/>
          </p:cNvSpPr>
          <p:nvPr>
            <p:ph type="subTitle" idx="1"/>
          </p:nvPr>
        </p:nvSpPr>
        <p:spPr>
          <a:xfrm>
            <a:off x="609600" y="1295400"/>
            <a:ext cx="7924800" cy="4724400"/>
          </a:xfrm>
          <a:solidFill>
            <a:schemeClr val="bg1"/>
          </a:solidFill>
        </p:spPr>
        <p:txBody>
          <a:bodyPr>
            <a:normAutofit fontScale="77500" lnSpcReduction="20000"/>
          </a:bodyPr>
          <a:lstStyle/>
          <a:p>
            <a:pPr algn="just">
              <a:lnSpc>
                <a:spcPct val="160000"/>
              </a:lnSpc>
            </a:pPr>
            <a:r>
              <a:rPr lang="en-US" sz="3100" dirty="0" smtClean="0">
                <a:solidFill>
                  <a:schemeClr val="tx1"/>
                </a:solidFill>
                <a:latin typeface="Times New Roman" panose="02020603050405020304" pitchFamily="18" charset="0"/>
                <a:cs typeface="Times New Roman" panose="02020603050405020304" pitchFamily="18" charset="0"/>
              </a:rPr>
              <a:t>The </a:t>
            </a:r>
            <a:r>
              <a:rPr lang="en-US" sz="3100" dirty="0">
                <a:solidFill>
                  <a:schemeClr val="tx1"/>
                </a:solidFill>
                <a:latin typeface="Times New Roman" panose="02020603050405020304" pitchFamily="18" charset="0"/>
                <a:cs typeface="Times New Roman" panose="02020603050405020304" pitchFamily="18" charset="0"/>
              </a:rPr>
              <a:t>law of demand states that the higher the price the lower the quantity consumers will purchased. However, the response of the quantity supply or demanded to changes in price is unknown. Therefore, we tend to ask the question of how much will the quantities demanded react to price? This question is answered by elasticity. Elasticity is a concept that is used to quantify the response in one variable when there is change in another variable. Knowing the size and magnitude of this reaction is very imperative.</a:t>
            </a:r>
          </a:p>
          <a:p>
            <a:pPr algn="just"/>
            <a:endParaRPr lang="en-US" sz="2800" dirty="0"/>
          </a:p>
        </p:txBody>
      </p:sp>
      <p:sp>
        <p:nvSpPr>
          <p:cNvPr id="7172" name="Date Placeholder 3"/>
          <p:cNvSpPr>
            <a:spLocks noGrp="1"/>
          </p:cNvSpPr>
          <p:nvPr>
            <p:ph type="dt" sz="quarter" idx="10"/>
          </p:nvPr>
        </p:nvSpPr>
        <p:spPr>
          <a:noFill/>
        </p:spPr>
        <p:txBody>
          <a:bodyPr/>
          <a:lstStyle/>
          <a:p>
            <a:fld id="{1B4C7316-2C5B-40BE-A7EF-E503E77D3370}" type="datetime1">
              <a:rPr lang="en-US" smtClean="0"/>
              <a:pPr/>
              <a:t>9/13/2023</a:t>
            </a:fld>
            <a:endParaRPr lang="en-US"/>
          </a:p>
        </p:txBody>
      </p:sp>
      <p:sp>
        <p:nvSpPr>
          <p:cNvPr id="7173" name="Slide Number Placeholder 4"/>
          <p:cNvSpPr>
            <a:spLocks noGrp="1"/>
          </p:cNvSpPr>
          <p:nvPr>
            <p:ph type="sldNum" sz="quarter" idx="12"/>
          </p:nvPr>
        </p:nvSpPr>
        <p:spPr>
          <a:noFill/>
        </p:spPr>
        <p:txBody>
          <a:bodyPr/>
          <a:lstStyle/>
          <a:p>
            <a:fld id="{D4EDE278-2008-4DA1-8A66-26C95B05FB78}"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r>
              <a:rPr lang="en-US" dirty="0" smtClean="0"/>
              <a:t/>
            </a:r>
            <a:br>
              <a:rPr lang="en-US" dirty="0" smtClean="0"/>
            </a:br>
            <a:r>
              <a:rPr lang="en-US" dirty="0" smtClean="0"/>
              <a:t>SELF-ASSESSMENT </a:t>
            </a:r>
            <a:r>
              <a:rPr lang="en-US" dirty="0"/>
              <a:t>EXERCISE</a:t>
            </a:r>
            <a:br>
              <a:rPr lang="en-US" dirty="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buFont typeface="Wingdings" panose="05000000000000000000" pitchFamily="2" charset="2"/>
              <a:buChar char="Ø"/>
            </a:pPr>
            <a:endParaRPr lang="en-US" sz="2800" dirty="0" smtClean="0">
              <a:solidFill>
                <a:srgbClr val="00B05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dirty="0" smtClean="0">
                <a:solidFill>
                  <a:srgbClr val="00B050"/>
                </a:solidFill>
                <a:latin typeface="Times New Roman" panose="02020603050405020304" pitchFamily="18" charset="0"/>
                <a:cs typeface="Times New Roman" panose="02020603050405020304" pitchFamily="18" charset="0"/>
              </a:rPr>
              <a:t>What </a:t>
            </a:r>
            <a:r>
              <a:rPr lang="en-US" sz="2800" dirty="0">
                <a:solidFill>
                  <a:srgbClr val="00B050"/>
                </a:solidFill>
                <a:latin typeface="Times New Roman" panose="02020603050405020304" pitchFamily="18" charset="0"/>
                <a:cs typeface="Times New Roman" panose="02020603050405020304" pitchFamily="18" charset="0"/>
              </a:rPr>
              <a:t>is elasticity? Mention and define its different </a:t>
            </a:r>
            <a:r>
              <a:rPr lang="en-US" sz="2800" dirty="0" smtClean="0">
                <a:solidFill>
                  <a:srgbClr val="00B050"/>
                </a:solidFill>
                <a:latin typeface="Times New Roman" panose="02020603050405020304" pitchFamily="18" charset="0"/>
                <a:cs typeface="Times New Roman" panose="02020603050405020304" pitchFamily="18" charset="0"/>
              </a:rPr>
              <a:t>types.</a:t>
            </a:r>
            <a:endParaRPr lang="en-US" sz="28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251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200" dirty="0">
                <a:solidFill>
                  <a:schemeClr val="tx2">
                    <a:lumMod val="75000"/>
                  </a:schemeClr>
                </a:solidFill>
                <a:latin typeface="Times New Roman" panose="02020603050405020304" pitchFamily="18" charset="0"/>
                <a:cs typeface="Times New Roman" panose="02020603050405020304" pitchFamily="18" charset="0"/>
              </a:rPr>
              <a:t>The Price Elasticity of Demand and Its Determinants</a:t>
            </a:r>
            <a:endParaRPr lang="en-US" sz="3200" dirty="0">
              <a:latin typeface="Times New Roman" panose="02020603050405020304" pitchFamily="18" charset="0"/>
              <a:cs typeface="Times New Roman" panose="02020603050405020304" pitchFamily="18" charset="0"/>
            </a:endParaRPr>
          </a:p>
        </p:txBody>
      </p:sp>
      <p:sp>
        <p:nvSpPr>
          <p:cNvPr id="14339" name="Content Placeholder 2"/>
          <p:cNvSpPr>
            <a:spLocks noGrp="1"/>
          </p:cNvSpPr>
          <p:nvPr>
            <p:ph idx="1"/>
          </p:nvPr>
        </p:nvSpPr>
        <p:spPr/>
        <p:txBody>
          <a:bodyPr>
            <a:normAutofit lnSpcReduction="10000"/>
          </a:bodyPr>
          <a:lstStyle/>
          <a:p>
            <a:pPr algn="just">
              <a:lnSpc>
                <a:spcPct val="150000"/>
              </a:lnSpc>
            </a:pPr>
            <a:r>
              <a:rPr lang="en-US" dirty="0">
                <a:solidFill>
                  <a:srgbClr val="FF0000"/>
                </a:solidFill>
              </a:rPr>
              <a:t>Availability of Close Substitutes</a:t>
            </a:r>
            <a:r>
              <a:rPr lang="en-US" dirty="0"/>
              <a:t> : </a:t>
            </a:r>
            <a:r>
              <a:rPr lang="en-US" sz="2800" dirty="0">
                <a:latin typeface="Times New Roman" panose="02020603050405020304" pitchFamily="18" charset="0"/>
                <a:cs typeface="Times New Roman" panose="02020603050405020304" pitchFamily="18" charset="0"/>
              </a:rPr>
              <a:t>Goods with close substitutes tend to have more elastic demand because it is easier for consumers to switch from that good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For example if </a:t>
            </a:r>
            <a:r>
              <a:rPr lang="en-US" sz="2800" dirty="0" smtClean="0">
                <a:latin typeface="Times New Roman" panose="02020603050405020304" pitchFamily="18" charset="0"/>
                <a:cs typeface="Times New Roman" panose="02020603050405020304" pitchFamily="18" charset="0"/>
              </a:rPr>
              <a:t>price of </a:t>
            </a:r>
            <a:r>
              <a:rPr lang="en-US" sz="2800" dirty="0">
                <a:latin typeface="Times New Roman" panose="02020603050405020304" pitchFamily="18" charset="0"/>
                <a:cs typeface="Times New Roman" panose="02020603050405020304" pitchFamily="18" charset="0"/>
              </a:rPr>
              <a:t>close-up tooth paste went up, if the prices of other tooth pastes </a:t>
            </a:r>
            <a:r>
              <a:rPr lang="en-US" sz="2800" dirty="0" smtClean="0">
                <a:latin typeface="Times New Roman" panose="02020603050405020304" pitchFamily="18" charset="0"/>
                <a:cs typeface="Times New Roman" panose="02020603050405020304" pitchFamily="18" charset="0"/>
              </a:rPr>
              <a:t>like </a:t>
            </a:r>
            <a:r>
              <a:rPr lang="en-US" sz="2800" dirty="0" err="1" smtClean="0">
                <a:latin typeface="Times New Roman" panose="02020603050405020304" pitchFamily="18" charset="0"/>
                <a:cs typeface="Times New Roman" panose="02020603050405020304" pitchFamily="18" charset="0"/>
              </a:rPr>
              <a:t>Dabur</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herbal</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oral B, </a:t>
            </a:r>
            <a:r>
              <a:rPr lang="en-US" sz="2800" dirty="0" err="1">
                <a:latin typeface="Times New Roman" panose="02020603050405020304" pitchFamily="18" charset="0"/>
                <a:cs typeface="Times New Roman" panose="02020603050405020304" pitchFamily="18" charset="0"/>
              </a:rPr>
              <a:t>Pepsodent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tooth pastes </a:t>
            </a:r>
            <a:r>
              <a:rPr lang="en-US" sz="2800" dirty="0">
                <a:latin typeface="Times New Roman" panose="02020603050405020304" pitchFamily="18" charset="0"/>
                <a:cs typeface="Times New Roman" panose="02020603050405020304" pitchFamily="18" charset="0"/>
              </a:rPr>
              <a:t>remain the same; </a:t>
            </a:r>
          </a:p>
        </p:txBody>
      </p:sp>
      <p:sp>
        <p:nvSpPr>
          <p:cNvPr id="14340" name="Date Placeholder 3"/>
          <p:cNvSpPr>
            <a:spLocks noGrp="1"/>
          </p:cNvSpPr>
          <p:nvPr>
            <p:ph type="dt" sz="quarter" idx="10"/>
          </p:nvPr>
        </p:nvSpPr>
        <p:spPr>
          <a:noFill/>
        </p:spPr>
        <p:txBody>
          <a:bodyPr/>
          <a:lstStyle/>
          <a:p>
            <a:fld id="{326BBC50-396F-4625-BB0F-8599631E3FB6}" type="datetime1">
              <a:rPr lang="en-US" smtClean="0"/>
              <a:pPr/>
              <a:t>9/13/2023</a:t>
            </a:fld>
            <a:endParaRPr lang="en-US"/>
          </a:p>
        </p:txBody>
      </p:sp>
      <p:sp>
        <p:nvSpPr>
          <p:cNvPr id="14341" name="Slide Number Placeholder 4"/>
          <p:cNvSpPr>
            <a:spLocks noGrp="1"/>
          </p:cNvSpPr>
          <p:nvPr>
            <p:ph type="sldNum" sz="quarter" idx="12"/>
          </p:nvPr>
        </p:nvSpPr>
        <p:spPr>
          <a:noFill/>
        </p:spPr>
        <p:txBody>
          <a:bodyPr/>
          <a:lstStyle/>
          <a:p>
            <a:fld id="{55012180-0D25-4CB7-AED6-2159E3F8862A}"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lgn="just">
              <a:lnSpc>
                <a:spcPct val="150000"/>
              </a:lnSpc>
              <a:buNone/>
            </a:pPr>
            <a:r>
              <a:rPr lang="en-US" sz="2800" dirty="0" smtClean="0">
                <a:latin typeface="Times New Roman" panose="02020603050405020304" pitchFamily="18" charset="0"/>
                <a:cs typeface="Times New Roman" panose="02020603050405020304" pitchFamily="18" charset="0"/>
              </a:rPr>
              <a:t>then </a:t>
            </a:r>
            <a:r>
              <a:rPr lang="en-US" sz="2800" dirty="0">
                <a:latin typeface="Times New Roman" panose="02020603050405020304" pitchFamily="18" charset="0"/>
                <a:cs typeface="Times New Roman" panose="02020603050405020304" pitchFamily="18" charset="0"/>
              </a:rPr>
              <a:t>they are cheaper than close-up. Consumer will shift easily to any of the other tooth pastes. Hence the demand elasticity of </a:t>
            </a:r>
            <a:r>
              <a:rPr lang="en-US" sz="2800" dirty="0">
                <a:solidFill>
                  <a:srgbClr val="FF0000"/>
                </a:solidFill>
                <a:latin typeface="Times New Roman" panose="02020603050405020304" pitchFamily="18" charset="0"/>
                <a:cs typeface="Times New Roman" panose="02020603050405020304" pitchFamily="18" charset="0"/>
              </a:rPr>
              <a:t>close-up will be very elastic </a:t>
            </a:r>
            <a:r>
              <a:rPr lang="en-US" sz="2800" dirty="0">
                <a:latin typeface="Times New Roman" panose="02020603050405020304" pitchFamily="18" charset="0"/>
                <a:cs typeface="Times New Roman" panose="02020603050405020304" pitchFamily="18" charset="0"/>
              </a:rPr>
              <a:t>such that a little increase in price will drive down the quantity demanded for it rapidly</a:t>
            </a:r>
            <a:r>
              <a:rPr lang="en-US" sz="28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800" dirty="0">
                <a:solidFill>
                  <a:srgbClr val="FF0000"/>
                </a:solidFill>
                <a:latin typeface="Times New Roman" panose="02020603050405020304" pitchFamily="18" charset="0"/>
                <a:cs typeface="Times New Roman" panose="02020603050405020304" pitchFamily="18" charset="0"/>
              </a:rPr>
              <a:t>Time Horizon</a:t>
            </a:r>
            <a:r>
              <a:rPr lang="en-US" sz="2800" dirty="0">
                <a:latin typeface="Times New Roman" panose="02020603050405020304" pitchFamily="18" charset="0"/>
                <a:cs typeface="Times New Roman" panose="02020603050405020304" pitchFamily="18" charset="0"/>
              </a:rPr>
              <a:t>: Goods tend to have more elastic demand over longer time horizons.</a:t>
            </a:r>
          </a:p>
          <a:p>
            <a:pPr marL="0" indent="0" algn="just">
              <a:lnSpc>
                <a:spcPct val="150000"/>
              </a:lnSpc>
              <a:buNone/>
            </a:pPr>
            <a:endParaRPr lang="en-US" sz="2800" dirty="0">
              <a:latin typeface="Times New Roman" panose="02020603050405020304" pitchFamily="18" charset="0"/>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742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457200" y="990600"/>
            <a:ext cx="8229600" cy="5135563"/>
          </a:xfrm>
        </p:spPr>
        <p:txBody>
          <a:bodyPr>
            <a:normAutofit fontScale="92500" lnSpcReduction="20000"/>
          </a:bodyPr>
          <a:lstStyle/>
          <a:p>
            <a:pPr algn="just">
              <a:lnSpc>
                <a:spcPct val="150000"/>
              </a:lnSpc>
            </a:pPr>
            <a:r>
              <a:rPr lang="en-US" sz="3000" dirty="0" smtClean="0">
                <a:solidFill>
                  <a:srgbClr val="FF0000"/>
                </a:solidFill>
                <a:latin typeface="Times New Roman" panose="02020603050405020304" pitchFamily="18" charset="0"/>
                <a:cs typeface="Times New Roman" panose="02020603050405020304" pitchFamily="18" charset="0"/>
              </a:rPr>
              <a:t>Necessities </a:t>
            </a:r>
            <a:r>
              <a:rPr lang="en-US" sz="3000" dirty="0">
                <a:solidFill>
                  <a:srgbClr val="FF0000"/>
                </a:solidFill>
                <a:latin typeface="Times New Roman" panose="02020603050405020304" pitchFamily="18" charset="0"/>
                <a:cs typeface="Times New Roman" panose="02020603050405020304" pitchFamily="18" charset="0"/>
              </a:rPr>
              <a:t>versus Luxuries: </a:t>
            </a:r>
            <a:r>
              <a:rPr lang="en-US" sz="2800" dirty="0">
                <a:latin typeface="Times New Roman" panose="02020603050405020304" pitchFamily="18" charset="0"/>
                <a:cs typeface="Times New Roman" panose="02020603050405020304" pitchFamily="18" charset="0"/>
              </a:rPr>
              <a:t>Necessities tend to have inelastic demands, whereas luxuries have elastic demands.</a:t>
            </a:r>
          </a:p>
          <a:p>
            <a:pPr algn="just">
              <a:lnSpc>
                <a:spcPct val="150000"/>
              </a:lnSpc>
            </a:pPr>
            <a:r>
              <a:rPr lang="en-US" sz="3000" dirty="0" smtClean="0">
                <a:solidFill>
                  <a:srgbClr val="FF0000"/>
                </a:solidFill>
                <a:latin typeface="Times New Roman" panose="02020603050405020304" pitchFamily="18" charset="0"/>
                <a:cs typeface="Times New Roman" panose="02020603050405020304" pitchFamily="18" charset="0"/>
              </a:rPr>
              <a:t>Definition </a:t>
            </a:r>
            <a:r>
              <a:rPr lang="en-US" sz="3000" dirty="0">
                <a:solidFill>
                  <a:srgbClr val="FF0000"/>
                </a:solidFill>
                <a:latin typeface="Times New Roman" panose="02020603050405020304" pitchFamily="18" charset="0"/>
                <a:cs typeface="Times New Roman" panose="02020603050405020304" pitchFamily="18" charset="0"/>
              </a:rPr>
              <a:t>of the Market</a:t>
            </a:r>
            <a:r>
              <a:rPr lang="en-US" sz="3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elasticity of demand in any market depends on how we draw the boundaries of the market. Narrowly defined markets tend to have more elastic demand than broadly defined markets, because it is easier to find close substitutes for narrowly defined </a:t>
            </a:r>
            <a:r>
              <a:rPr lang="en-US" sz="2800" dirty="0" smtClean="0">
                <a:latin typeface="Times New Roman" panose="02020603050405020304" pitchFamily="18" charset="0"/>
                <a:cs typeface="Times New Roman" panose="02020603050405020304" pitchFamily="18" charset="0"/>
              </a:rPr>
              <a:t>goods.</a:t>
            </a:r>
            <a:endParaRPr lang="en-US" sz="2800" dirty="0">
              <a:latin typeface="Times New Roman" panose="02020603050405020304" pitchFamily="18" charset="0"/>
              <a:cs typeface="Times New Roman" panose="02020603050405020304" pitchFamily="18" charset="0"/>
            </a:endParaRPr>
          </a:p>
        </p:txBody>
      </p:sp>
      <p:sp>
        <p:nvSpPr>
          <p:cNvPr id="15364" name="Date Placeholder 3"/>
          <p:cNvSpPr>
            <a:spLocks noGrp="1"/>
          </p:cNvSpPr>
          <p:nvPr>
            <p:ph type="dt" sz="quarter" idx="10"/>
          </p:nvPr>
        </p:nvSpPr>
        <p:spPr>
          <a:noFill/>
        </p:spPr>
        <p:txBody>
          <a:bodyPr/>
          <a:lstStyle/>
          <a:p>
            <a:fld id="{C362ECC4-B45C-450D-BC53-47CF03D23518}" type="datetime1">
              <a:rPr lang="en-US" smtClean="0"/>
              <a:pPr/>
              <a:t>9/13/2023</a:t>
            </a:fld>
            <a:endParaRPr lang="en-US"/>
          </a:p>
        </p:txBody>
      </p:sp>
      <p:sp>
        <p:nvSpPr>
          <p:cNvPr id="15365" name="Slide Number Placeholder 4"/>
          <p:cNvSpPr>
            <a:spLocks noGrp="1"/>
          </p:cNvSpPr>
          <p:nvPr>
            <p:ph type="sldNum" sz="quarter" idx="12"/>
          </p:nvPr>
        </p:nvSpPr>
        <p:spPr>
          <a:noFill/>
        </p:spPr>
        <p:txBody>
          <a:bodyPr/>
          <a:lstStyle/>
          <a:p>
            <a:fld id="{861280B5-60AC-4464-AC61-4988B418E2A4}"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Addict or habit</a:t>
            </a:r>
          </a:p>
          <a:p>
            <a:pPr marL="0" indent="0" algn="just">
              <a:lnSpc>
                <a:spcPct val="150000"/>
              </a:lnSpc>
              <a:buNone/>
            </a:pPr>
            <a:r>
              <a:rPr lang="en-US" sz="2800" dirty="0">
                <a:latin typeface="Times New Roman" panose="02020603050405020304" pitchFamily="18" charset="0"/>
                <a:cs typeface="Times New Roman" panose="02020603050405020304" pitchFamily="18" charset="0"/>
              </a:rPr>
              <a:t>People that are addicted to some product consumed out of their </a:t>
            </a:r>
            <a:r>
              <a:rPr lang="en-US" sz="2800" dirty="0" smtClean="0">
                <a:latin typeface="Times New Roman" panose="02020603050405020304" pitchFamily="18" charset="0"/>
                <a:cs typeface="Times New Roman" panose="02020603050405020304" pitchFamily="18" charset="0"/>
              </a:rPr>
              <a:t>habit which </a:t>
            </a:r>
            <a:r>
              <a:rPr lang="en-US" sz="2800" dirty="0">
                <a:latin typeface="Times New Roman" panose="02020603050405020304" pitchFamily="18" charset="0"/>
                <a:cs typeface="Times New Roman" panose="02020603050405020304" pitchFamily="18" charset="0"/>
              </a:rPr>
              <a:t>‘die hard’ are another factor that can determine demand </a:t>
            </a:r>
            <a:r>
              <a:rPr lang="en-US" sz="2800" dirty="0" smtClean="0">
                <a:latin typeface="Times New Roman" panose="02020603050405020304" pitchFamily="18" charset="0"/>
                <a:cs typeface="Times New Roman" panose="02020603050405020304" pitchFamily="18" charset="0"/>
              </a:rPr>
              <a:t>elasticity. Smokers </a:t>
            </a:r>
            <a:r>
              <a:rPr lang="en-US" sz="2800" dirty="0">
                <a:latin typeface="Times New Roman" panose="02020603050405020304" pitchFamily="18" charset="0"/>
                <a:cs typeface="Times New Roman" panose="02020603050405020304" pitchFamily="18" charset="0"/>
              </a:rPr>
              <a:t>and drunkards who consume cigarette and alcohols out of </a:t>
            </a:r>
            <a:r>
              <a:rPr lang="en-US" sz="2800" dirty="0" smtClean="0">
                <a:latin typeface="Times New Roman" panose="02020603050405020304" pitchFamily="18" charset="0"/>
                <a:cs typeface="Times New Roman" panose="02020603050405020304" pitchFamily="18" charset="0"/>
              </a:rPr>
              <a:t>habit will </a:t>
            </a:r>
            <a:r>
              <a:rPr lang="en-US" sz="2800" dirty="0">
                <a:latin typeface="Times New Roman" panose="02020603050405020304" pitchFamily="18" charset="0"/>
                <a:cs typeface="Times New Roman" panose="02020603050405020304" pitchFamily="18" charset="0"/>
              </a:rPr>
              <a:t>not budge from buying their brands despite increase in price. </a:t>
            </a:r>
            <a:r>
              <a:rPr lang="en-US" sz="2800" dirty="0" smtClean="0">
                <a:latin typeface="Times New Roman" panose="02020603050405020304" pitchFamily="18" charset="0"/>
                <a:cs typeface="Times New Roman" panose="02020603050405020304" pitchFamily="18" charset="0"/>
              </a:rPr>
              <a:t>As such</a:t>
            </a:r>
            <a:r>
              <a:rPr lang="en-US" sz="2800" dirty="0">
                <a:latin typeface="Times New Roman" panose="02020603050405020304" pitchFamily="18" charset="0"/>
                <a:cs typeface="Times New Roman" panose="02020603050405020304" pitchFamily="18" charset="0"/>
              </a:rPr>
              <a:t>, elasticity of demand for these products will be </a:t>
            </a:r>
            <a:r>
              <a:rPr lang="en-US" sz="2800" dirty="0" smtClean="0">
                <a:latin typeface="Times New Roman" panose="02020603050405020304" pitchFamily="18" charset="0"/>
                <a:cs typeface="Times New Roman" panose="02020603050405020304" pitchFamily="18" charset="0"/>
              </a:rPr>
              <a:t>inelastic.</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315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b="1" dirty="0">
                <a:solidFill>
                  <a:srgbClr val="FF0000"/>
                </a:solidFill>
                <a:latin typeface="Times New Roman" panose="02020603050405020304" pitchFamily="18" charset="0"/>
                <a:cs typeface="Times New Roman" panose="02020603050405020304" pitchFamily="18" charset="0"/>
              </a:rPr>
              <a:t>Importance of a commodity</a:t>
            </a:r>
          </a:p>
          <a:p>
            <a:pPr marL="0" indent="0" algn="just">
              <a:lnSpc>
                <a:spcPct val="150000"/>
              </a:lnSpc>
              <a:buNone/>
            </a:pPr>
            <a:r>
              <a:rPr lang="en-US" sz="2800" dirty="0" smtClean="0">
                <a:latin typeface="Times New Roman" panose="02020603050405020304" pitchFamily="18" charset="0"/>
                <a:cs typeface="Times New Roman" panose="02020603050405020304" pitchFamily="18" charset="0"/>
              </a:rPr>
              <a:t>The greater the uses of a product </a:t>
            </a:r>
            <a:r>
              <a:rPr lang="en-US" sz="2800" dirty="0">
                <a:latin typeface="Times New Roman" panose="02020603050405020304" pitchFamily="18" charset="0"/>
                <a:cs typeface="Times New Roman" panose="02020603050405020304" pitchFamily="18" charset="0"/>
              </a:rPr>
              <a:t>the more its price elasticity. </a:t>
            </a:r>
            <a:r>
              <a:rPr lang="en-US" sz="2800" dirty="0">
                <a:solidFill>
                  <a:srgbClr val="FF0000"/>
                </a:solidFill>
                <a:latin typeface="Times New Roman" panose="02020603050405020304" pitchFamily="18" charset="0"/>
                <a:cs typeface="Times New Roman" panose="02020603050405020304" pitchFamily="18" charset="0"/>
              </a:rPr>
              <a:t>For example</a:t>
            </a:r>
            <a:r>
              <a:rPr lang="en-US" sz="2800" dirty="0">
                <a:latin typeface="Times New Roman" panose="02020603050405020304" pitchFamily="18" charset="0"/>
                <a:cs typeface="Times New Roman" panose="02020603050405020304" pitchFamily="18" charset="0"/>
              </a:rPr>
              <a:t>, ginger powder is not </a:t>
            </a:r>
            <a:r>
              <a:rPr lang="en-US" sz="2800" dirty="0" smtClean="0">
                <a:latin typeface="Times New Roman" panose="02020603050405020304" pitchFamily="18" charset="0"/>
                <a:cs typeface="Times New Roman" panose="02020603050405020304" pitchFamily="18" charset="0"/>
              </a:rPr>
              <a:t>only use </a:t>
            </a:r>
            <a:r>
              <a:rPr lang="en-US" sz="2800" dirty="0">
                <a:latin typeface="Times New Roman" panose="02020603050405020304" pitchFamily="18" charset="0"/>
                <a:cs typeface="Times New Roman" panose="02020603050405020304" pitchFamily="18" charset="0"/>
              </a:rPr>
              <a:t>for soup seasoning, but can be included </a:t>
            </a: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fried rice</a:t>
            </a:r>
            <a:r>
              <a:rPr lang="en-US" sz="2800" dirty="0" smtClean="0">
                <a:latin typeface="Times New Roman" panose="02020603050405020304" pitchFamily="18" charset="0"/>
                <a:cs typeface="Times New Roman" panose="02020603050405020304" pitchFamily="18" charset="0"/>
              </a:rPr>
              <a:t>,  beans </a:t>
            </a:r>
            <a:r>
              <a:rPr lang="en-US" sz="2800" dirty="0">
                <a:latin typeface="Times New Roman" panose="02020603050405020304" pitchFamily="18" charset="0"/>
                <a:cs typeface="Times New Roman" panose="02020603050405020304" pitchFamily="18" charset="0"/>
              </a:rPr>
              <a:t>porridge, oat meal, </a:t>
            </a:r>
            <a:r>
              <a:rPr lang="en-US" sz="2800" dirty="0" smtClean="0">
                <a:latin typeface="Times New Roman" panose="02020603050405020304" pitchFamily="18" charset="0"/>
                <a:cs typeface="Times New Roman" panose="02020603050405020304" pitchFamily="18" charset="0"/>
              </a:rPr>
              <a:t>and </a:t>
            </a:r>
            <a:r>
              <a:rPr lang="en-US" sz="2800" dirty="0">
                <a:latin typeface="Times New Roman" panose="02020603050405020304" pitchFamily="18" charset="0"/>
                <a:cs typeface="Times New Roman" panose="02020603050405020304" pitchFamily="18" charset="0"/>
              </a:rPr>
              <a:t>can even be added to </a:t>
            </a:r>
            <a:r>
              <a:rPr lang="en-US" sz="2800" dirty="0" smtClean="0">
                <a:latin typeface="Times New Roman" panose="02020603050405020304" pitchFamily="18" charset="0"/>
                <a:cs typeface="Times New Roman" panose="02020603050405020304" pitchFamily="18" charset="0"/>
              </a:rPr>
              <a:t>black tea</a:t>
            </a:r>
            <a:r>
              <a:rPr lang="en-US" sz="2800" dirty="0">
                <a:latin typeface="Times New Roman" panose="02020603050405020304" pitchFamily="18" charset="0"/>
                <a:cs typeface="Times New Roman" panose="02020603050405020304" pitchFamily="18" charset="0"/>
              </a:rPr>
              <a:t>, green tea or used to make pure ginger tea. For these alternative </a:t>
            </a:r>
            <a:r>
              <a:rPr lang="en-US" sz="2800" dirty="0" smtClean="0">
                <a:latin typeface="Times New Roman" panose="02020603050405020304" pitchFamily="18" charset="0"/>
                <a:cs typeface="Times New Roman" panose="02020603050405020304" pitchFamily="18" charset="0"/>
              </a:rPr>
              <a:t>uses it </a:t>
            </a:r>
            <a:r>
              <a:rPr lang="en-US" sz="2800" dirty="0">
                <a:latin typeface="Times New Roman" panose="02020603050405020304" pitchFamily="18" charset="0"/>
                <a:cs typeface="Times New Roman" panose="02020603050405020304" pitchFamily="18" charset="0"/>
              </a:rPr>
              <a:t>can be put to, its demand becomes very elastic. Increase in price </a:t>
            </a:r>
            <a:r>
              <a:rPr lang="en-US" sz="2800" dirty="0" smtClean="0">
                <a:latin typeface="Times New Roman" panose="02020603050405020304" pitchFamily="18" charset="0"/>
                <a:cs typeface="Times New Roman" panose="02020603050405020304" pitchFamily="18" charset="0"/>
              </a:rPr>
              <a:t>of ginger </a:t>
            </a:r>
            <a:r>
              <a:rPr lang="en-US" sz="2800" dirty="0">
                <a:latin typeface="Times New Roman" panose="02020603050405020304" pitchFamily="18" charset="0"/>
                <a:cs typeface="Times New Roman" panose="02020603050405020304" pitchFamily="18" charset="0"/>
              </a:rPr>
              <a:t>may lead to decrease in quantity demanded.</a:t>
            </a:r>
          </a:p>
        </p:txBody>
      </p:sp>
    </p:spTree>
    <p:extLst>
      <p:ext uri="{BB962C8B-B14F-4D97-AF65-F5344CB8AC3E}">
        <p14:creationId xmlns:p14="http://schemas.microsoft.com/office/powerpoint/2010/main" val="627912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
            </a:r>
            <a:br>
              <a:rPr lang="en-US" dirty="0" smtClean="0"/>
            </a:br>
            <a:r>
              <a:rPr lang="en-US" sz="3600" dirty="0" smtClean="0">
                <a:latin typeface="Times New Roman" panose="02020603050405020304" pitchFamily="18" charset="0"/>
                <a:cs typeface="Times New Roman" panose="02020603050405020304" pitchFamily="18" charset="0"/>
              </a:rPr>
              <a:t>SELF-ASSESSMENT </a:t>
            </a:r>
            <a:r>
              <a:rPr lang="en-US" sz="3600" dirty="0">
                <a:latin typeface="Times New Roman" panose="02020603050405020304" pitchFamily="18" charset="0"/>
                <a:cs typeface="Times New Roman" panose="02020603050405020304" pitchFamily="18" charset="0"/>
              </a:rPr>
              <a:t>EXERCISE</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smtClean="0">
              <a:solidFill>
                <a:srgbClr val="00B050"/>
              </a:solidFill>
            </a:endParaRPr>
          </a:p>
          <a:p>
            <a:pPr>
              <a:buFont typeface="Wingdings" panose="05000000000000000000" pitchFamily="2" charset="2"/>
              <a:buChar char="Ø"/>
            </a:pPr>
            <a:r>
              <a:rPr lang="en-US" dirty="0" smtClean="0">
                <a:solidFill>
                  <a:srgbClr val="00B050"/>
                </a:solidFill>
              </a:rPr>
              <a:t>List </a:t>
            </a:r>
            <a:r>
              <a:rPr lang="en-US" dirty="0">
                <a:solidFill>
                  <a:srgbClr val="00B050"/>
                </a:solidFill>
              </a:rPr>
              <a:t>the determinants of elasticity of demand. </a:t>
            </a:r>
            <a:r>
              <a:rPr lang="en-US" dirty="0" smtClean="0">
                <a:solidFill>
                  <a:srgbClr val="00B050"/>
                </a:solidFill>
              </a:rPr>
              <a:t>Explain them with examples.</a:t>
            </a:r>
            <a:endParaRPr lang="en-US" dirty="0">
              <a:solidFill>
                <a:srgbClr val="00B050"/>
              </a:solidFill>
            </a:endParaRPr>
          </a:p>
        </p:txBody>
      </p:sp>
    </p:spTree>
    <p:extLst>
      <p:ext uri="{BB962C8B-B14F-4D97-AF65-F5344CB8AC3E}">
        <p14:creationId xmlns:p14="http://schemas.microsoft.com/office/powerpoint/2010/main" val="873079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533400" y="1447800"/>
            <a:ext cx="7924800" cy="4941888"/>
          </a:xfrm>
          <a:prstGeom prst="rect">
            <a:avLst/>
          </a:prstGeom>
          <a:noFill/>
          <a:ln w="9525">
            <a:noFill/>
            <a:miter lim="800000"/>
            <a:headEnd/>
            <a:tailEnd/>
          </a:ln>
          <a:effectLst/>
        </p:spPr>
        <p:txBody>
          <a:bodyPr/>
          <a:lstStyle/>
          <a:p>
            <a:pPr algn="just">
              <a:lnSpc>
                <a:spcPct val="150000"/>
              </a:lnSpc>
              <a:spcBef>
                <a:spcPct val="20000"/>
              </a:spcBef>
              <a:spcAft>
                <a:spcPct val="35000"/>
              </a:spcAft>
              <a:buClr>
                <a:srgbClr val="FF9900"/>
              </a:buClr>
              <a:buSzPct val="75000"/>
            </a:pPr>
            <a:r>
              <a:rPr lang="en-US" sz="2800" b="1" dirty="0">
                <a:latin typeface="Times New Roman" panose="02020603050405020304" pitchFamily="18" charset="0"/>
                <a:cs typeface="Times New Roman" panose="02020603050405020304" pitchFamily="18" charset="0"/>
              </a:rPr>
              <a:t>Total revenue:</a:t>
            </a:r>
            <a:r>
              <a:rPr lang="en-US" sz="2800" dirty="0">
                <a:latin typeface="Times New Roman" panose="02020603050405020304" pitchFamily="18" charset="0"/>
                <a:cs typeface="Times New Roman" panose="02020603050405020304" pitchFamily="18" charset="0"/>
              </a:rPr>
              <a:t> the total amount of funds received by a seller of a good or service.</a:t>
            </a:r>
          </a:p>
          <a:p>
            <a:pPr marL="609600" indent="-609600" algn="just">
              <a:lnSpc>
                <a:spcPct val="100000"/>
              </a:lnSpc>
              <a:spcBef>
                <a:spcPct val="20000"/>
              </a:spcBef>
              <a:spcAft>
                <a:spcPct val="35000"/>
              </a:spcAft>
              <a:buClr>
                <a:srgbClr val="FF9900"/>
              </a:buClr>
              <a:buSzPct val="75000"/>
              <a:buFont typeface="Wingdings" pitchFamily="2" charset="2"/>
              <a:buChar char="§"/>
            </a:pPr>
            <a:endParaRPr lang="en-US" sz="2800" dirty="0">
              <a:latin typeface="Times New Roman" panose="02020603050405020304" pitchFamily="18" charset="0"/>
              <a:cs typeface="Times New Roman" panose="02020603050405020304" pitchFamily="18" charset="0"/>
            </a:endParaRPr>
          </a:p>
          <a:p>
            <a:pPr algn="just">
              <a:lnSpc>
                <a:spcPct val="150000"/>
              </a:lnSpc>
              <a:spcBef>
                <a:spcPct val="20000"/>
              </a:spcBef>
              <a:spcAft>
                <a:spcPct val="35000"/>
              </a:spcAft>
              <a:buClr>
                <a:srgbClr val="FF9900"/>
              </a:buClr>
              <a:buSzPct val="75000"/>
            </a:pPr>
            <a:r>
              <a:rPr lang="en-US" sz="2800" dirty="0">
                <a:latin typeface="Times New Roman" panose="02020603050405020304" pitchFamily="18" charset="0"/>
                <a:cs typeface="Times New Roman" panose="02020603050405020304" pitchFamily="18" charset="0"/>
              </a:rPr>
              <a:t>Total revenue is found by multiplying price per unit by the number of units sold. </a:t>
            </a:r>
          </a:p>
          <a:p>
            <a:pPr algn="just">
              <a:lnSpc>
                <a:spcPct val="150000"/>
              </a:lnSpc>
              <a:spcBef>
                <a:spcPct val="20000"/>
              </a:spcBef>
              <a:spcAft>
                <a:spcPct val="35000"/>
              </a:spcAft>
              <a:buClr>
                <a:srgbClr val="FF9900"/>
              </a:buClr>
              <a:buSzPct val="75000"/>
            </a:pPr>
            <a:r>
              <a:rPr lang="en-US" sz="2800" dirty="0">
                <a:latin typeface="Times New Roman" panose="02020603050405020304" pitchFamily="18" charset="0"/>
                <a:cs typeface="Times New Roman" panose="02020603050405020304" pitchFamily="18" charset="0"/>
              </a:rPr>
              <a:t>TR = P x Q</a:t>
            </a:r>
          </a:p>
          <a:p>
            <a:pPr marL="609600" indent="-609600" algn="l">
              <a:lnSpc>
                <a:spcPct val="100000"/>
              </a:lnSpc>
              <a:spcBef>
                <a:spcPct val="20000"/>
              </a:spcBef>
              <a:spcAft>
                <a:spcPct val="35000"/>
              </a:spcAft>
              <a:buClr>
                <a:srgbClr val="FF9900"/>
              </a:buClr>
              <a:buSzPct val="75000"/>
              <a:buFont typeface="Wingdings" pitchFamily="2" charset="2"/>
              <a:buChar char="§"/>
            </a:pPr>
            <a:endParaRPr lang="en-US" sz="2600" dirty="0">
              <a:latin typeface="Arial" charset="0"/>
            </a:endParaRPr>
          </a:p>
        </p:txBody>
      </p:sp>
      <p:sp>
        <p:nvSpPr>
          <p:cNvPr id="208901" name="Rectangle 5"/>
          <p:cNvSpPr>
            <a:spLocks noChangeArrowheads="1"/>
          </p:cNvSpPr>
          <p:nvPr/>
        </p:nvSpPr>
        <p:spPr bwMode="auto">
          <a:xfrm>
            <a:off x="755650" y="0"/>
            <a:ext cx="200316" cy="304800"/>
          </a:xfrm>
          <a:prstGeom prst="rect">
            <a:avLst/>
          </a:prstGeom>
          <a:noFill/>
          <a:ln w="9525" algn="ctr">
            <a:noFill/>
            <a:miter lim="800000"/>
            <a:headEnd/>
            <a:tailEnd/>
          </a:ln>
          <a:effectLst/>
        </p:spPr>
        <p:txBody>
          <a:bodyPr>
            <a:spAutoFit/>
          </a:bodyPr>
          <a:lstStyle/>
          <a:p>
            <a:pPr algn="l">
              <a:lnSpc>
                <a:spcPct val="100000"/>
              </a:lnSpc>
            </a:pPr>
            <a:endParaRPr lang="en-US" sz="1400">
              <a:solidFill>
                <a:schemeClr val="tx1"/>
              </a:solidFill>
              <a:latin typeface="Times New Roman" pitchFamily="18" charset="0"/>
            </a:endParaRPr>
          </a:p>
        </p:txBody>
      </p:sp>
      <p:sp>
        <p:nvSpPr>
          <p:cNvPr id="208902" name="Rectangle 6"/>
          <p:cNvSpPr>
            <a:spLocks noGrp="1" noChangeArrowheads="1"/>
          </p:cNvSpPr>
          <p:nvPr>
            <p:ph type="title"/>
          </p:nvPr>
        </p:nvSpPr>
        <p:spPr>
          <a:xfrm>
            <a:off x="533400" y="228601"/>
            <a:ext cx="8077200" cy="838199"/>
          </a:xfrm>
          <a:noFill/>
          <a:ln/>
        </p:spPr>
        <p:txBody>
          <a:bodyPr bIns="91440" anchor="b">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3600" b="1" dirty="0" smtClean="0">
                <a:latin typeface="Times New Roman" panose="02020603050405020304" pitchFamily="18" charset="0"/>
                <a:cs typeface="Times New Roman" panose="02020603050405020304" pitchFamily="18" charset="0"/>
              </a:rPr>
              <a:t>What </a:t>
            </a:r>
            <a:r>
              <a:rPr lang="en-US" sz="3600" b="1" dirty="0">
                <a:latin typeface="Times New Roman" panose="02020603050405020304" pitchFamily="18" charset="0"/>
                <a:cs typeface="Times New Roman" panose="02020603050405020304" pitchFamily="18" charset="0"/>
              </a:rPr>
              <a:t>determines price elasticity of demand?</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914400" y="1524000"/>
            <a:ext cx="7548563" cy="4640263"/>
          </a:xfrm>
          <a:prstGeom prst="rect">
            <a:avLst/>
          </a:prstGeom>
          <a:noFill/>
          <a:ln w="9525">
            <a:noFill/>
            <a:miter lim="800000"/>
            <a:headEnd/>
            <a:tailEnd/>
          </a:ln>
          <a:effectLst/>
        </p:spPr>
        <p:txBody>
          <a:bodyPr/>
          <a:lstStyle/>
          <a:p>
            <a:pPr algn="just">
              <a:lnSpc>
                <a:spcPct val="100000"/>
              </a:lnSpc>
              <a:spcBef>
                <a:spcPct val="20000"/>
              </a:spcBef>
              <a:spcAft>
                <a:spcPct val="35000"/>
              </a:spcAft>
              <a:buClr>
                <a:srgbClr val="FF9900"/>
              </a:buClr>
              <a:buSzPct val="75000"/>
            </a:pPr>
            <a:r>
              <a:rPr lang="en-US" sz="2600" b="1" dirty="0">
                <a:solidFill>
                  <a:srgbClr val="FF0000"/>
                </a:solidFill>
                <a:latin typeface="Arial" charset="0"/>
              </a:rPr>
              <a:t>When demand is price elastic</a:t>
            </a:r>
            <a:r>
              <a:rPr lang="en-US" sz="2600" dirty="0">
                <a:latin typeface="Arial" charset="0"/>
              </a:rPr>
              <a:t>: </a:t>
            </a:r>
            <a:endParaRPr lang="en-US" sz="2600" dirty="0" smtClean="0">
              <a:latin typeface="Arial" charset="0"/>
            </a:endParaRPr>
          </a:p>
          <a:p>
            <a:pPr algn="just">
              <a:lnSpc>
                <a:spcPct val="100000"/>
              </a:lnSpc>
              <a:spcBef>
                <a:spcPct val="20000"/>
              </a:spcBef>
              <a:spcAft>
                <a:spcPct val="35000"/>
              </a:spcAft>
              <a:buClr>
                <a:srgbClr val="FF9900"/>
              </a:buClr>
              <a:buSzPct val="75000"/>
            </a:pPr>
            <a:r>
              <a:rPr lang="en-US" sz="2200" dirty="0" smtClean="0">
                <a:latin typeface="Arial" charset="0"/>
              </a:rPr>
              <a:t>A </a:t>
            </a:r>
            <a:r>
              <a:rPr lang="en-US" sz="2200" dirty="0">
                <a:latin typeface="Arial" charset="0"/>
              </a:rPr>
              <a:t>decrease in price leads to an increase in total </a:t>
            </a:r>
            <a:r>
              <a:rPr lang="en-US" sz="2200" dirty="0" smtClean="0">
                <a:latin typeface="Arial" charset="0"/>
              </a:rPr>
              <a:t>revenue.</a:t>
            </a:r>
          </a:p>
          <a:p>
            <a:pPr algn="just">
              <a:lnSpc>
                <a:spcPct val="100000"/>
              </a:lnSpc>
              <a:spcBef>
                <a:spcPct val="20000"/>
              </a:spcBef>
              <a:spcAft>
                <a:spcPct val="35000"/>
              </a:spcAft>
              <a:buClr>
                <a:srgbClr val="FF9900"/>
              </a:buClr>
              <a:buSzPct val="75000"/>
            </a:pPr>
            <a:r>
              <a:rPr lang="en-US" sz="2200" dirty="0" smtClean="0">
                <a:latin typeface="Arial" charset="0"/>
              </a:rPr>
              <a:t>An </a:t>
            </a:r>
            <a:r>
              <a:rPr lang="en-US" sz="2200" dirty="0">
                <a:latin typeface="Arial" charset="0"/>
              </a:rPr>
              <a:t>increase in price leads to a decrease in total revenue</a:t>
            </a:r>
            <a:r>
              <a:rPr lang="en-US" sz="2200" dirty="0" smtClean="0">
                <a:latin typeface="Arial" charset="0"/>
              </a:rPr>
              <a:t>.</a:t>
            </a:r>
          </a:p>
          <a:p>
            <a:pPr algn="just">
              <a:lnSpc>
                <a:spcPct val="100000"/>
              </a:lnSpc>
              <a:spcBef>
                <a:spcPct val="20000"/>
              </a:spcBef>
              <a:spcAft>
                <a:spcPct val="35000"/>
              </a:spcAft>
              <a:buClr>
                <a:srgbClr val="FF9900"/>
              </a:buClr>
              <a:buSzPct val="75000"/>
            </a:pPr>
            <a:r>
              <a:rPr lang="en-US" sz="2200" dirty="0" smtClean="0">
                <a:latin typeface="Arial" charset="0"/>
              </a:rPr>
              <a:t> </a:t>
            </a:r>
            <a:endParaRPr lang="en-US" sz="2200" dirty="0">
              <a:latin typeface="Arial" charset="0"/>
            </a:endParaRPr>
          </a:p>
          <a:p>
            <a:pPr algn="just">
              <a:lnSpc>
                <a:spcPct val="100000"/>
              </a:lnSpc>
              <a:spcBef>
                <a:spcPct val="20000"/>
              </a:spcBef>
              <a:spcAft>
                <a:spcPct val="35000"/>
              </a:spcAft>
              <a:buClr>
                <a:srgbClr val="FF9900"/>
              </a:buClr>
              <a:buSzPct val="75000"/>
            </a:pPr>
            <a:r>
              <a:rPr lang="en-US" sz="2600" b="1" dirty="0" smtClean="0">
                <a:solidFill>
                  <a:srgbClr val="FF0000"/>
                </a:solidFill>
                <a:latin typeface="Arial" charset="0"/>
              </a:rPr>
              <a:t>When </a:t>
            </a:r>
            <a:r>
              <a:rPr lang="en-US" sz="2600" b="1" dirty="0">
                <a:solidFill>
                  <a:srgbClr val="FF0000"/>
                </a:solidFill>
                <a:latin typeface="Arial" charset="0"/>
              </a:rPr>
              <a:t>demand is price inelastic</a:t>
            </a:r>
            <a:r>
              <a:rPr lang="en-US" sz="2600" dirty="0">
                <a:latin typeface="Arial" charset="0"/>
              </a:rPr>
              <a:t>:  </a:t>
            </a:r>
            <a:endParaRPr lang="en-US" sz="2600" dirty="0" smtClean="0">
              <a:latin typeface="Arial" charset="0"/>
            </a:endParaRPr>
          </a:p>
          <a:p>
            <a:pPr algn="just">
              <a:lnSpc>
                <a:spcPct val="100000"/>
              </a:lnSpc>
              <a:spcBef>
                <a:spcPct val="20000"/>
              </a:spcBef>
              <a:spcAft>
                <a:spcPct val="35000"/>
              </a:spcAft>
              <a:buClr>
                <a:srgbClr val="FF9900"/>
              </a:buClr>
              <a:buSzPct val="75000"/>
            </a:pPr>
            <a:r>
              <a:rPr lang="en-US" sz="2200" dirty="0" smtClean="0">
                <a:latin typeface="Arial" charset="0"/>
              </a:rPr>
              <a:t>A </a:t>
            </a:r>
            <a:r>
              <a:rPr lang="en-US" sz="2200" dirty="0">
                <a:latin typeface="Arial" charset="0"/>
              </a:rPr>
              <a:t>decrease in price leads to a decrease in total </a:t>
            </a:r>
            <a:r>
              <a:rPr lang="en-US" sz="2200" dirty="0" smtClean="0">
                <a:latin typeface="Arial" charset="0"/>
              </a:rPr>
              <a:t>revenue.</a:t>
            </a:r>
          </a:p>
          <a:p>
            <a:pPr algn="just">
              <a:lnSpc>
                <a:spcPct val="100000"/>
              </a:lnSpc>
              <a:spcBef>
                <a:spcPct val="20000"/>
              </a:spcBef>
              <a:spcAft>
                <a:spcPct val="35000"/>
              </a:spcAft>
              <a:buClr>
                <a:srgbClr val="FF9900"/>
              </a:buClr>
              <a:buSzPct val="75000"/>
            </a:pPr>
            <a:r>
              <a:rPr lang="en-US" sz="2200" dirty="0" smtClean="0">
                <a:latin typeface="Arial" charset="0"/>
              </a:rPr>
              <a:t>An </a:t>
            </a:r>
            <a:r>
              <a:rPr lang="en-US" sz="2200" dirty="0">
                <a:latin typeface="Arial" charset="0"/>
              </a:rPr>
              <a:t>increase in price leads to an increase in total revenue. </a:t>
            </a:r>
          </a:p>
          <a:p>
            <a:pPr marL="609600" indent="-609600" algn="l">
              <a:lnSpc>
                <a:spcPct val="100000"/>
              </a:lnSpc>
              <a:spcBef>
                <a:spcPct val="20000"/>
              </a:spcBef>
              <a:spcAft>
                <a:spcPct val="35000"/>
              </a:spcAft>
              <a:buClr>
                <a:srgbClr val="FF9900"/>
              </a:buClr>
              <a:buSzPct val="75000"/>
              <a:buFont typeface="Wingdings" pitchFamily="2" charset="2"/>
              <a:buChar char="§"/>
            </a:pPr>
            <a:endParaRPr lang="en-US" sz="2600" dirty="0">
              <a:latin typeface="Arial" charset="0"/>
            </a:endParaRPr>
          </a:p>
        </p:txBody>
      </p:sp>
      <p:sp>
        <p:nvSpPr>
          <p:cNvPr id="209925" name="Rectangle 5"/>
          <p:cNvSpPr>
            <a:spLocks noChangeArrowheads="1"/>
          </p:cNvSpPr>
          <p:nvPr/>
        </p:nvSpPr>
        <p:spPr bwMode="auto">
          <a:xfrm>
            <a:off x="755650" y="0"/>
            <a:ext cx="200316" cy="304800"/>
          </a:xfrm>
          <a:prstGeom prst="rect">
            <a:avLst/>
          </a:prstGeom>
          <a:noFill/>
          <a:ln w="9525" algn="ctr">
            <a:noFill/>
            <a:miter lim="800000"/>
            <a:headEnd/>
            <a:tailEnd/>
          </a:ln>
          <a:effectLst/>
        </p:spPr>
        <p:txBody>
          <a:bodyPr>
            <a:spAutoFit/>
          </a:bodyPr>
          <a:lstStyle/>
          <a:p>
            <a:pPr algn="l">
              <a:lnSpc>
                <a:spcPct val="100000"/>
              </a:lnSpc>
            </a:pPr>
            <a:endParaRPr lang="en-US" sz="1400">
              <a:solidFill>
                <a:schemeClr val="tx1"/>
              </a:solidFill>
              <a:latin typeface="Times New Roman" pitchFamily="18" charset="0"/>
            </a:endParaRPr>
          </a:p>
        </p:txBody>
      </p:sp>
      <p:sp>
        <p:nvSpPr>
          <p:cNvPr id="209926" name="Rectangle 6"/>
          <p:cNvSpPr>
            <a:spLocks noGrp="1" noChangeArrowheads="1"/>
          </p:cNvSpPr>
          <p:nvPr>
            <p:ph type="title"/>
          </p:nvPr>
        </p:nvSpPr>
        <p:spPr>
          <a:xfrm>
            <a:off x="533400" y="228600"/>
            <a:ext cx="8134350" cy="1143001"/>
          </a:xfrm>
          <a:noFill/>
          <a:ln/>
        </p:spPr>
        <p:txBody>
          <a:bodyPr bIns="91440" anchor="b">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b="1" dirty="0">
                <a:solidFill>
                  <a:srgbClr val="FF0000"/>
                </a:solidFill>
              </a:rPr>
              <a:t>The relationship between price elasticity and total revenue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latin typeface="Times New Roman" panose="02020603050405020304" pitchFamily="18" charset="0"/>
                <a:cs typeface="Times New Roman" panose="02020603050405020304" pitchFamily="18" charset="0"/>
              </a:rPr>
              <a:t>The relationship between price elasticity and total revenue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74246440"/>
              </p:ext>
            </p:extLst>
          </p:nvPr>
        </p:nvGraphicFramePr>
        <p:xfrm>
          <a:off x="533400" y="1828800"/>
          <a:ext cx="8229599" cy="4541837"/>
        </p:xfrm>
        <a:graphic>
          <a:graphicData uri="http://schemas.openxmlformats.org/presentationml/2006/ole">
            <mc:AlternateContent xmlns:mc="http://schemas.openxmlformats.org/markup-compatibility/2006">
              <mc:Choice xmlns:v="urn:schemas-microsoft-com:vml" Requires="v">
                <p:oleObj spid="_x0000_s8240" name="Document" r:id="rId4" imgW="7094318" imgH="5415510" progId="Word.Document.12">
                  <p:embed/>
                </p:oleObj>
              </mc:Choice>
              <mc:Fallback>
                <p:oleObj name="Document" r:id="rId4" imgW="7094318" imgH="541551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828800"/>
                        <a:ext cx="8229599" cy="4541837"/>
                      </a:xfrm>
                      <a:prstGeom prst="rect">
                        <a:avLst/>
                      </a:prstGeom>
                      <a:noFill/>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r>
              <a:rPr lang="en-US" dirty="0" smtClean="0"/>
              <a:t/>
            </a:r>
            <a:br>
              <a:rPr lang="en-US" dirty="0" smtClean="0"/>
            </a:br>
            <a:r>
              <a:rPr lang="en-US" dirty="0" smtClean="0"/>
              <a:t>OBJECTIVES</a:t>
            </a:r>
            <a:r>
              <a:rPr lang="en-US" dirty="0"/>
              <a:t/>
            </a:r>
            <a:br>
              <a:rPr lang="en-US" dirty="0"/>
            </a:b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At </a:t>
            </a:r>
            <a:r>
              <a:rPr lang="en-US" dirty="0"/>
              <a:t>the end of this unit, you should be able to</a:t>
            </a:r>
            <a:r>
              <a:rPr lang="en-US" dirty="0" smtClean="0"/>
              <a:t>:</a:t>
            </a:r>
          </a:p>
          <a:p>
            <a:pPr marL="0" indent="0">
              <a:buNone/>
            </a:pPr>
            <a:endParaRPr lang="en-US" dirty="0"/>
          </a:p>
          <a:p>
            <a:r>
              <a:rPr lang="en-US" dirty="0" smtClean="0"/>
              <a:t> </a:t>
            </a:r>
            <a:r>
              <a:rPr lang="en-US" sz="2800" dirty="0">
                <a:latin typeface="Times New Roman" panose="02020603050405020304" pitchFamily="18" charset="0"/>
                <a:cs typeface="Times New Roman" panose="02020603050405020304" pitchFamily="18" charset="0"/>
              </a:rPr>
              <a:t>define elasticity in relation to demand</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state different types of elasticity of demand</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calculate </a:t>
            </a:r>
            <a:r>
              <a:rPr lang="en-US" sz="2800" dirty="0">
                <a:latin typeface="Times New Roman" panose="02020603050405020304" pitchFamily="18" charset="0"/>
                <a:cs typeface="Times New Roman" panose="02020603050405020304" pitchFamily="18" charset="0"/>
              </a:rPr>
              <a:t>elasticity</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explain </a:t>
            </a:r>
            <a:r>
              <a:rPr lang="en-US" sz="2800" dirty="0">
                <a:latin typeface="Times New Roman" panose="02020603050405020304" pitchFamily="18" charset="0"/>
                <a:cs typeface="Times New Roman" panose="02020603050405020304" pitchFamily="18" charset="0"/>
              </a:rPr>
              <a:t>the determinants of demand elasticity</a:t>
            </a:r>
            <a:r>
              <a:rPr lang="en-US" dirty="0"/>
              <a:t>.</a:t>
            </a:r>
          </a:p>
        </p:txBody>
      </p:sp>
    </p:spTree>
    <p:extLst>
      <p:ext uri="{BB962C8B-B14F-4D97-AF65-F5344CB8AC3E}">
        <p14:creationId xmlns:p14="http://schemas.microsoft.com/office/powerpoint/2010/main" val="4195456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AU" sz="3200" b="1" dirty="0">
                <a:latin typeface="Times New Roman" panose="02020603050405020304" pitchFamily="18" charset="0"/>
                <a:cs typeface="Times New Roman" panose="02020603050405020304" pitchFamily="18" charset="0"/>
              </a:rPr>
              <a:t>The relationship between price elasticity and total revenue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771829578"/>
              </p:ext>
            </p:extLst>
          </p:nvPr>
        </p:nvGraphicFramePr>
        <p:xfrm>
          <a:off x="685800" y="1581150"/>
          <a:ext cx="8077200" cy="4819650"/>
        </p:xfrm>
        <a:graphic>
          <a:graphicData uri="http://schemas.openxmlformats.org/presentationml/2006/ole">
            <mc:AlternateContent xmlns:mc="http://schemas.openxmlformats.org/markup-compatibility/2006">
              <mc:Choice xmlns:v="urn:schemas-microsoft-com:vml" Requires="v">
                <p:oleObj spid="_x0000_s7216" name="Document" r:id="rId4" imgW="6071405" imgH="4803977" progId="Word.Document.12">
                  <p:embed/>
                </p:oleObj>
              </mc:Choice>
              <mc:Fallback>
                <p:oleObj name="Document" r:id="rId4" imgW="6071405" imgH="4803977"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581150"/>
                        <a:ext cx="8077200" cy="4819650"/>
                      </a:xfrm>
                      <a:prstGeom prst="rect">
                        <a:avLst/>
                      </a:prstGeom>
                      <a:noFill/>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1116013" y="2060575"/>
            <a:ext cx="7467600" cy="4271963"/>
          </a:xfrm>
          <a:prstGeom prst="rect">
            <a:avLst/>
          </a:prstGeom>
          <a:noFill/>
          <a:ln w="9525">
            <a:noFill/>
            <a:miter lim="800000"/>
            <a:headEnd/>
            <a:tailEnd/>
          </a:ln>
          <a:effectLst/>
        </p:spPr>
        <p:txBody>
          <a:bodyPr/>
          <a:lstStyle/>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Arial" charset="0"/>
            </a:endParaRPr>
          </a:p>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Times New Roman" pitchFamily="18" charset="0"/>
            </a:endParaRPr>
          </a:p>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Times New Roman" pitchFamily="18" charset="0"/>
            </a:endParaRPr>
          </a:p>
          <a:p>
            <a:pPr marL="609600" indent="-609600" algn="l">
              <a:lnSpc>
                <a:spcPct val="100000"/>
              </a:lnSpc>
              <a:spcBef>
                <a:spcPct val="5000"/>
              </a:spcBef>
              <a:spcAft>
                <a:spcPct val="5000"/>
              </a:spcAft>
              <a:buClr>
                <a:srgbClr val="FF9900"/>
              </a:buClr>
              <a:buSzPct val="75000"/>
              <a:buFont typeface="Wingdings" pitchFamily="2" charset="2"/>
              <a:buChar char="§"/>
            </a:pPr>
            <a:endParaRPr lang="en-US" sz="2600">
              <a:solidFill>
                <a:schemeClr val="bg2"/>
              </a:solidFill>
              <a:latin typeface="Times New Roman" pitchFamily="18" charset="0"/>
            </a:endParaRPr>
          </a:p>
          <a:p>
            <a:pPr marL="609600" indent="-609600" algn="l">
              <a:lnSpc>
                <a:spcPct val="100000"/>
              </a:lnSpc>
              <a:spcBef>
                <a:spcPct val="20000"/>
              </a:spcBef>
              <a:spcAft>
                <a:spcPct val="35000"/>
              </a:spcAft>
              <a:buClr>
                <a:srgbClr val="FF9900"/>
              </a:buClr>
              <a:buSzPct val="75000"/>
              <a:buFont typeface="Wingdings" pitchFamily="2" charset="2"/>
              <a:buNone/>
            </a:pPr>
            <a:endParaRPr lang="en-US" sz="2600">
              <a:solidFill>
                <a:schemeClr val="bg2"/>
              </a:solidFill>
              <a:latin typeface="Arial" charset="0"/>
            </a:endParaRPr>
          </a:p>
          <a:p>
            <a:pPr marL="1158875" lvl="1" indent="-533400" algn="l">
              <a:lnSpc>
                <a:spcPct val="100000"/>
              </a:lnSpc>
              <a:spcAft>
                <a:spcPct val="35000"/>
              </a:spcAft>
              <a:buClr>
                <a:srgbClr val="FF6600"/>
              </a:buClr>
              <a:buSzPct val="75000"/>
              <a:buFont typeface="Wingdings" pitchFamily="2" charset="2"/>
              <a:buNone/>
            </a:pPr>
            <a:endParaRPr lang="en-US" sz="2600">
              <a:solidFill>
                <a:schemeClr val="bg2"/>
              </a:solidFill>
              <a:latin typeface="Arial" charset="0"/>
            </a:endParaRPr>
          </a:p>
          <a:p>
            <a:pPr marL="609600" indent="-609600" algn="l">
              <a:lnSpc>
                <a:spcPct val="100000"/>
              </a:lnSpc>
              <a:spcBef>
                <a:spcPct val="20000"/>
              </a:spcBef>
              <a:spcAft>
                <a:spcPct val="35000"/>
              </a:spcAft>
              <a:buClr>
                <a:srgbClr val="FF9900"/>
              </a:buClr>
              <a:buSzPct val="75000"/>
              <a:buFont typeface="Wingdings" pitchFamily="2" charset="2"/>
              <a:buChar char="§"/>
            </a:pPr>
            <a:endParaRPr lang="en-US" sz="2600" i="1">
              <a:solidFill>
                <a:schemeClr val="bg2"/>
              </a:solidFill>
              <a:latin typeface="Times New Roman" pitchFamily="18" charset="0"/>
            </a:endParaRPr>
          </a:p>
        </p:txBody>
      </p:sp>
      <p:sp>
        <p:nvSpPr>
          <p:cNvPr id="274435" name="Text Box 3"/>
          <p:cNvSpPr txBox="1">
            <a:spLocks noChangeArrowheads="1"/>
          </p:cNvSpPr>
          <p:nvPr/>
        </p:nvSpPr>
        <p:spPr bwMode="auto">
          <a:xfrm>
            <a:off x="277813" y="12700"/>
            <a:ext cx="8305800" cy="1323439"/>
          </a:xfrm>
          <a:prstGeom prst="rect">
            <a:avLst/>
          </a:prstGeom>
          <a:solidFill>
            <a:schemeClr val="bg1"/>
          </a:solidFill>
          <a:ln w="9525" algn="ctr">
            <a:noFill/>
            <a:miter lim="800000"/>
            <a:headEnd/>
            <a:tailEnd/>
          </a:ln>
          <a:effectLst/>
        </p:spPr>
        <p:txBody>
          <a:bodyPr wrap="square">
            <a:spAutoFit/>
          </a:bodyPr>
          <a:lstStyle/>
          <a:p>
            <a:pPr algn="l"/>
            <a:endParaRPr lang="en-AU" sz="2400" dirty="0" smtClean="0">
              <a:latin typeface="Arial" charset="0"/>
            </a:endParaRPr>
          </a:p>
          <a:p>
            <a:pPr algn="l"/>
            <a:r>
              <a:rPr lang="en-AU" sz="2800" b="1" dirty="0" smtClean="0">
                <a:latin typeface="Times New Roman" panose="02020603050405020304" pitchFamily="18" charset="0"/>
                <a:cs typeface="Times New Roman" panose="02020603050405020304" pitchFamily="18" charset="0"/>
              </a:rPr>
              <a:t>The </a:t>
            </a:r>
            <a:r>
              <a:rPr lang="en-AU" sz="2800" b="1" dirty="0">
                <a:latin typeface="Times New Roman" panose="02020603050405020304" pitchFamily="18" charset="0"/>
                <a:cs typeface="Times New Roman" panose="02020603050405020304" pitchFamily="18" charset="0"/>
              </a:rPr>
              <a:t>relationship between price elasticity and total revenue</a:t>
            </a:r>
          </a:p>
        </p:txBody>
      </p:sp>
      <p:sp>
        <p:nvSpPr>
          <p:cNvPr id="274436" name="Rectangle 4"/>
          <p:cNvSpPr>
            <a:spLocks noGrp="1" noChangeArrowheads="1"/>
          </p:cNvSpPr>
          <p:nvPr>
            <p:ph type="title"/>
          </p:nvPr>
        </p:nvSpPr>
        <p:spPr>
          <a:xfrm>
            <a:off x="1258888" y="228600"/>
            <a:ext cx="7632700" cy="1616075"/>
          </a:xfrm>
          <a:noFill/>
          <a:ln/>
        </p:spPr>
        <p:txBody>
          <a:bodyPr bIns="91440" anchor="b">
            <a:normAutofit fontScale="90000"/>
          </a:bodyPr>
          <a:lstStyle/>
          <a:p>
            <a:pPr algn="ct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graphicFrame>
        <p:nvGraphicFramePr>
          <p:cNvPr id="274437" name="Group 5"/>
          <p:cNvGraphicFramePr>
            <a:graphicFrameLocks noGrp="1"/>
          </p:cNvGraphicFramePr>
          <p:nvPr>
            <p:ph idx="1"/>
            <p:extLst>
              <p:ext uri="{D42A27DB-BD31-4B8C-83A1-F6EECF244321}">
                <p14:modId xmlns:p14="http://schemas.microsoft.com/office/powerpoint/2010/main" val="1556208928"/>
              </p:ext>
            </p:extLst>
          </p:nvPr>
        </p:nvGraphicFramePr>
        <p:xfrm>
          <a:off x="228600" y="1552038"/>
          <a:ext cx="8839199" cy="4924961"/>
        </p:xfrm>
        <a:graphic>
          <a:graphicData uri="http://schemas.openxmlformats.org/drawingml/2006/table">
            <a:tbl>
              <a:tblPr/>
              <a:tblGrid>
                <a:gridCol w="2946969">
                  <a:extLst>
                    <a:ext uri="{9D8B030D-6E8A-4147-A177-3AD203B41FA5}">
                      <a16:colId xmlns:a16="http://schemas.microsoft.com/office/drawing/2014/main" xmlns="" val="20000"/>
                    </a:ext>
                  </a:extLst>
                </a:gridCol>
                <a:gridCol w="2945261">
                  <a:extLst>
                    <a:ext uri="{9D8B030D-6E8A-4147-A177-3AD203B41FA5}">
                      <a16:colId xmlns:a16="http://schemas.microsoft.com/office/drawing/2014/main" xmlns="" val="20001"/>
                    </a:ext>
                  </a:extLst>
                </a:gridCol>
                <a:gridCol w="2946969">
                  <a:extLst>
                    <a:ext uri="{9D8B030D-6E8A-4147-A177-3AD203B41FA5}">
                      <a16:colId xmlns:a16="http://schemas.microsoft.com/office/drawing/2014/main" xmlns="" val="20002"/>
                    </a:ext>
                  </a:extLst>
                </a:gridCol>
              </a:tblGrid>
              <a:tr h="729817">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1" i="0" u="none" strike="noStrike" cap="none" normalizeH="0" baseline="0" dirty="0">
                          <a:ln>
                            <a:noFill/>
                          </a:ln>
                          <a:solidFill>
                            <a:srgbClr val="111111"/>
                          </a:solidFill>
                          <a:effectLst/>
                          <a:latin typeface="Arial" charset="0"/>
                        </a:rPr>
                        <a:t>If demand is …</a:t>
                      </a:r>
                      <a:endParaRPr kumimoji="0" lang="en-AU" sz="2600" b="1" i="0" u="none" strike="noStrike" cap="none" normalizeH="0" baseline="0" dirty="0">
                        <a:ln>
                          <a:noFill/>
                        </a:ln>
                        <a:solidFill>
                          <a:srgbClr val="11111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1" i="0" u="none" strike="noStrike" cap="none" normalizeH="0" baseline="0" dirty="0">
                          <a:ln>
                            <a:noFill/>
                          </a:ln>
                          <a:solidFill>
                            <a:srgbClr val="111111"/>
                          </a:solidFill>
                          <a:effectLst/>
                          <a:latin typeface="Arial" charset="0"/>
                        </a:rPr>
                        <a:t>Then …</a:t>
                      </a:r>
                      <a:endParaRPr kumimoji="0" lang="en-AU" sz="2600" b="1" i="0" u="none" strike="noStrike" cap="none" normalizeH="0" baseline="0" dirty="0">
                        <a:ln>
                          <a:noFill/>
                        </a:ln>
                        <a:solidFill>
                          <a:srgbClr val="11111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1" i="0" u="none" strike="noStrike" cap="none" normalizeH="0" baseline="0">
                          <a:ln>
                            <a:noFill/>
                          </a:ln>
                          <a:solidFill>
                            <a:srgbClr val="111111"/>
                          </a:solidFill>
                          <a:effectLst/>
                          <a:latin typeface="Arial" charset="0"/>
                        </a:rPr>
                        <a:t>Because …</a:t>
                      </a:r>
                      <a:endParaRPr kumimoji="0" lang="en-AU" sz="2600" b="1" i="0" u="none" strike="noStrike" cap="none" normalizeH="0" baseline="0">
                        <a:ln>
                          <a:noFill/>
                        </a:ln>
                        <a:solidFill>
                          <a:srgbClr val="11111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045901">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1" i="0" u="none" strike="noStrike" cap="none" normalizeH="0" baseline="0" dirty="0">
                          <a:ln>
                            <a:noFill/>
                          </a:ln>
                          <a:solidFill>
                            <a:srgbClr val="FF0000"/>
                          </a:solidFill>
                          <a:effectLst/>
                          <a:latin typeface="Arial" charset="0"/>
                        </a:rPr>
                        <a:t>elastic</a:t>
                      </a:r>
                      <a:endParaRPr kumimoji="0" lang="en-AU" sz="2600" b="1" i="0" u="none" strike="noStrike" cap="none" normalizeH="0" baseline="0" dirty="0">
                        <a:ln>
                          <a:noFill/>
                        </a:ln>
                        <a:solidFill>
                          <a:srgbClr val="FF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an increase in price reduces revenue</a:t>
                      </a:r>
                      <a:endParaRPr kumimoji="0" lang="en-AU"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 decrease in quantity demanded is proportionally </a:t>
                      </a:r>
                      <a:r>
                        <a:rPr kumimoji="0" lang="en-US" sz="2400" b="0" i="1"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greater</a:t>
                      </a:r>
                      <a:r>
                        <a:rPr kumimoji="0" lang="en-US"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than the increase in price</a:t>
                      </a:r>
                      <a:endParaRPr kumimoji="0" lang="en-AU"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149243">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elastic</a:t>
                      </a:r>
                      <a:endParaRPr kumimoji="0" lang="en-AU"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 decrease in price increases revenue</a:t>
                      </a:r>
                      <a:endParaRPr kumimoji="0" lang="en-AU"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endParaRPr kumimoji="0" lang="en-AU"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 increase in quantity demanded is proportionally </a:t>
                      </a:r>
                      <a:r>
                        <a:rPr kumimoji="0" lang="en-US" sz="2400" b="0" i="1"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greater </a:t>
                      </a:r>
                      <a:r>
                        <a:rPr kumimoji="0" lang="en-US"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than the decrease in price</a:t>
                      </a:r>
                      <a:endParaRPr kumimoji="0" lang="en-AU"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1116013" y="2060575"/>
            <a:ext cx="7467600" cy="4271963"/>
          </a:xfrm>
          <a:prstGeom prst="rect">
            <a:avLst/>
          </a:prstGeom>
          <a:noFill/>
          <a:ln w="9525">
            <a:noFill/>
            <a:miter lim="800000"/>
            <a:headEnd/>
            <a:tailEnd/>
          </a:ln>
          <a:effectLst/>
        </p:spPr>
        <p:txBody>
          <a:bodyPr/>
          <a:lstStyle/>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Arial" charset="0"/>
            </a:endParaRPr>
          </a:p>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Times New Roman" pitchFamily="18" charset="0"/>
            </a:endParaRPr>
          </a:p>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Times New Roman" pitchFamily="18" charset="0"/>
            </a:endParaRPr>
          </a:p>
          <a:p>
            <a:pPr marL="609600" indent="-609600" algn="l">
              <a:lnSpc>
                <a:spcPct val="100000"/>
              </a:lnSpc>
              <a:spcBef>
                <a:spcPct val="5000"/>
              </a:spcBef>
              <a:spcAft>
                <a:spcPct val="5000"/>
              </a:spcAft>
              <a:buClr>
                <a:srgbClr val="FF9900"/>
              </a:buClr>
              <a:buSzPct val="75000"/>
              <a:buFont typeface="Wingdings" pitchFamily="2" charset="2"/>
              <a:buChar char="§"/>
            </a:pPr>
            <a:endParaRPr lang="en-US" sz="2600">
              <a:solidFill>
                <a:schemeClr val="bg2"/>
              </a:solidFill>
              <a:latin typeface="Times New Roman" pitchFamily="18" charset="0"/>
            </a:endParaRPr>
          </a:p>
          <a:p>
            <a:pPr marL="609600" indent="-609600" algn="l">
              <a:lnSpc>
                <a:spcPct val="100000"/>
              </a:lnSpc>
              <a:spcBef>
                <a:spcPct val="20000"/>
              </a:spcBef>
              <a:spcAft>
                <a:spcPct val="35000"/>
              </a:spcAft>
              <a:buClr>
                <a:srgbClr val="FF9900"/>
              </a:buClr>
              <a:buSzPct val="75000"/>
              <a:buFont typeface="Wingdings" pitchFamily="2" charset="2"/>
              <a:buNone/>
            </a:pPr>
            <a:endParaRPr lang="en-US" sz="2600">
              <a:solidFill>
                <a:schemeClr val="bg2"/>
              </a:solidFill>
              <a:latin typeface="Arial" charset="0"/>
            </a:endParaRPr>
          </a:p>
          <a:p>
            <a:pPr marL="1158875" lvl="1" indent="-533400" algn="l">
              <a:lnSpc>
                <a:spcPct val="100000"/>
              </a:lnSpc>
              <a:spcAft>
                <a:spcPct val="35000"/>
              </a:spcAft>
              <a:buClr>
                <a:srgbClr val="FF6600"/>
              </a:buClr>
              <a:buSzPct val="75000"/>
              <a:buFont typeface="Wingdings" pitchFamily="2" charset="2"/>
              <a:buNone/>
            </a:pPr>
            <a:endParaRPr lang="en-US" sz="2600">
              <a:solidFill>
                <a:schemeClr val="bg2"/>
              </a:solidFill>
              <a:latin typeface="Arial" charset="0"/>
            </a:endParaRPr>
          </a:p>
          <a:p>
            <a:pPr marL="609600" indent="-609600" algn="l">
              <a:lnSpc>
                <a:spcPct val="100000"/>
              </a:lnSpc>
              <a:spcBef>
                <a:spcPct val="20000"/>
              </a:spcBef>
              <a:spcAft>
                <a:spcPct val="35000"/>
              </a:spcAft>
              <a:buClr>
                <a:srgbClr val="FF9900"/>
              </a:buClr>
              <a:buSzPct val="75000"/>
              <a:buFont typeface="Wingdings" pitchFamily="2" charset="2"/>
              <a:buChar char="§"/>
            </a:pPr>
            <a:endParaRPr lang="en-US" sz="2600" i="1">
              <a:solidFill>
                <a:schemeClr val="bg2"/>
              </a:solidFill>
              <a:latin typeface="Times New Roman" pitchFamily="18" charset="0"/>
            </a:endParaRPr>
          </a:p>
        </p:txBody>
      </p:sp>
      <p:sp>
        <p:nvSpPr>
          <p:cNvPr id="276483" name="Text Box 3"/>
          <p:cNvSpPr txBox="1">
            <a:spLocks noChangeArrowheads="1"/>
          </p:cNvSpPr>
          <p:nvPr/>
        </p:nvSpPr>
        <p:spPr bwMode="auto">
          <a:xfrm>
            <a:off x="457199" y="0"/>
            <a:ext cx="8126414" cy="954107"/>
          </a:xfrm>
          <a:prstGeom prst="rect">
            <a:avLst/>
          </a:prstGeom>
          <a:solidFill>
            <a:schemeClr val="bg1"/>
          </a:solidFill>
          <a:ln w="9525" algn="ctr">
            <a:noFill/>
            <a:miter lim="800000"/>
            <a:headEnd/>
            <a:tailEnd/>
          </a:ln>
          <a:effectLst/>
        </p:spPr>
        <p:txBody>
          <a:bodyPr wrap="square">
            <a:spAutoFit/>
          </a:bodyPr>
          <a:lstStyle/>
          <a:p>
            <a:pPr algn="l"/>
            <a:r>
              <a:rPr lang="en-AU" sz="2800" b="1" dirty="0">
                <a:latin typeface="Times New Roman" panose="02020603050405020304" pitchFamily="18" charset="0"/>
                <a:cs typeface="Times New Roman" panose="02020603050405020304" pitchFamily="18" charset="0"/>
              </a:rPr>
              <a:t>The relationship between price elasticity and total revenue: continued</a:t>
            </a:r>
          </a:p>
        </p:txBody>
      </p:sp>
      <p:sp>
        <p:nvSpPr>
          <p:cNvPr id="276484" name="Rectangle 4"/>
          <p:cNvSpPr>
            <a:spLocks noGrp="1" noChangeArrowheads="1"/>
          </p:cNvSpPr>
          <p:nvPr>
            <p:ph type="title"/>
          </p:nvPr>
        </p:nvSpPr>
        <p:spPr>
          <a:xfrm>
            <a:off x="1258888" y="549275"/>
            <a:ext cx="7632700" cy="1295400"/>
          </a:xfrm>
          <a:noFill/>
          <a:ln/>
        </p:spPr>
        <p:txBody>
          <a:bodyPr bIns="91440" anchor="b">
            <a:normAutofit fontScale="90000"/>
          </a:bodyPr>
          <a:lstStyle/>
          <a:p>
            <a:pPr algn="ctr"/>
            <a:r>
              <a:rPr lang="en-US"/>
              <a:t/>
            </a:r>
            <a:br>
              <a:rPr lang="en-US"/>
            </a:br>
            <a:r>
              <a:rPr lang="en-US"/>
              <a:t/>
            </a:r>
            <a:br>
              <a:rPr lang="en-US"/>
            </a:br>
            <a:r>
              <a:rPr lang="en-US"/>
              <a:t/>
            </a:r>
            <a:br>
              <a:rPr lang="en-US"/>
            </a:br>
            <a:r>
              <a:rPr lang="en-US"/>
              <a:t/>
            </a:r>
            <a:br>
              <a:rPr lang="en-US"/>
            </a:br>
            <a:endParaRPr lang="en-US"/>
          </a:p>
        </p:txBody>
      </p:sp>
      <p:graphicFrame>
        <p:nvGraphicFramePr>
          <p:cNvPr id="276508" name="Group 28"/>
          <p:cNvGraphicFramePr>
            <a:graphicFrameLocks noGrp="1"/>
          </p:cNvGraphicFramePr>
          <p:nvPr>
            <p:ph idx="1"/>
            <p:extLst>
              <p:ext uri="{D42A27DB-BD31-4B8C-83A1-F6EECF244321}">
                <p14:modId xmlns:p14="http://schemas.microsoft.com/office/powerpoint/2010/main" val="586819561"/>
              </p:ext>
            </p:extLst>
          </p:nvPr>
        </p:nvGraphicFramePr>
        <p:xfrm>
          <a:off x="457200" y="1447800"/>
          <a:ext cx="8126415" cy="4983758"/>
        </p:xfrm>
        <a:graphic>
          <a:graphicData uri="http://schemas.openxmlformats.org/drawingml/2006/table">
            <a:tbl>
              <a:tblPr/>
              <a:tblGrid>
                <a:gridCol w="2708805">
                  <a:extLst>
                    <a:ext uri="{9D8B030D-6E8A-4147-A177-3AD203B41FA5}">
                      <a16:colId xmlns:a16="http://schemas.microsoft.com/office/drawing/2014/main" xmlns="" val="20000"/>
                    </a:ext>
                  </a:extLst>
                </a:gridCol>
                <a:gridCol w="2708805">
                  <a:extLst>
                    <a:ext uri="{9D8B030D-6E8A-4147-A177-3AD203B41FA5}">
                      <a16:colId xmlns:a16="http://schemas.microsoft.com/office/drawing/2014/main" xmlns="" val="20001"/>
                    </a:ext>
                  </a:extLst>
                </a:gridCol>
                <a:gridCol w="2708805">
                  <a:extLst>
                    <a:ext uri="{9D8B030D-6E8A-4147-A177-3AD203B41FA5}">
                      <a16:colId xmlns:a16="http://schemas.microsoft.com/office/drawing/2014/main" xmlns="" val="20002"/>
                    </a:ext>
                  </a:extLst>
                </a:gridCol>
              </a:tblGrid>
              <a:tr h="576350">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1" i="0" u="none" strike="noStrike" cap="none" normalizeH="0" baseline="0" dirty="0">
                          <a:ln>
                            <a:noFill/>
                          </a:ln>
                          <a:solidFill>
                            <a:srgbClr val="111111"/>
                          </a:solidFill>
                          <a:effectLst/>
                          <a:latin typeface="Arial" charset="0"/>
                        </a:rPr>
                        <a:t>If demand is …</a:t>
                      </a:r>
                      <a:endParaRPr kumimoji="0" lang="en-AU" sz="2600" b="1" i="0" u="none" strike="noStrike" cap="none" normalizeH="0" baseline="0" dirty="0">
                        <a:ln>
                          <a:noFill/>
                        </a:ln>
                        <a:solidFill>
                          <a:srgbClr val="11111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1" i="0" u="none" strike="noStrike" cap="none" normalizeH="0" baseline="0">
                          <a:ln>
                            <a:noFill/>
                          </a:ln>
                          <a:solidFill>
                            <a:srgbClr val="111111"/>
                          </a:solidFill>
                          <a:effectLst/>
                          <a:latin typeface="Arial" charset="0"/>
                        </a:rPr>
                        <a:t>Then …</a:t>
                      </a:r>
                      <a:endParaRPr kumimoji="0" lang="en-AU" sz="2600" b="1" i="0" u="none" strike="noStrike" cap="none" normalizeH="0" baseline="0">
                        <a:ln>
                          <a:noFill/>
                        </a:ln>
                        <a:solidFill>
                          <a:srgbClr val="11111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1" i="0" u="none" strike="noStrike" cap="none" normalizeH="0" baseline="0">
                          <a:ln>
                            <a:noFill/>
                          </a:ln>
                          <a:solidFill>
                            <a:srgbClr val="111111"/>
                          </a:solidFill>
                          <a:effectLst/>
                          <a:latin typeface="Arial" charset="0"/>
                        </a:rPr>
                        <a:t>Because …</a:t>
                      </a:r>
                      <a:endParaRPr kumimoji="0" lang="en-AU" sz="2600" b="1" i="0" u="none" strike="noStrike" cap="none" normalizeH="0" baseline="0">
                        <a:ln>
                          <a:noFill/>
                        </a:ln>
                        <a:solidFill>
                          <a:srgbClr val="11111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67495">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dirty="0">
                          <a:ln>
                            <a:noFill/>
                          </a:ln>
                          <a:solidFill>
                            <a:srgbClr val="FF0000"/>
                          </a:solidFill>
                          <a:effectLst/>
                          <a:latin typeface="Arial" charset="0"/>
                        </a:rPr>
                        <a:t>inelastic</a:t>
                      </a:r>
                      <a:endParaRPr kumimoji="0" lang="en-AU" sz="2600" b="0" i="0" u="none" strike="noStrike" cap="none" normalizeH="0" baseline="0" dirty="0">
                        <a:ln>
                          <a:noFill/>
                        </a:ln>
                        <a:solidFill>
                          <a:srgbClr val="FF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defRPr/>
                      </a:pPr>
                      <a:r>
                        <a:rPr kumimoji="0" lang="en-US"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An  increase in price increases revenue</a:t>
                      </a:r>
                      <a:endParaRPr kumimoji="0" lang="en-AU"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endParaRPr kumimoji="0" lang="en-AU" sz="2000" b="0" i="0" u="none" strike="noStrike" cap="none" normalizeH="0" baseline="0" dirty="0">
                        <a:ln>
                          <a:noFill/>
                        </a:ln>
                        <a:solidFill>
                          <a:srgbClr val="11111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defRPr/>
                      </a:pPr>
                      <a:r>
                        <a:rPr kumimoji="0" lang="en-US"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 increase in quantity demanded is proportionally greater than the increase in price</a:t>
                      </a:r>
                      <a:endParaRPr kumimoji="0" lang="en-AU"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endParaRPr kumimoji="0" lang="en-AU"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09156">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dirty="0">
                          <a:ln>
                            <a:noFill/>
                          </a:ln>
                          <a:solidFill>
                            <a:srgbClr val="FF0000"/>
                          </a:solidFill>
                          <a:effectLst/>
                          <a:latin typeface="Arial" charset="0"/>
                        </a:rPr>
                        <a:t>inelastic</a:t>
                      </a:r>
                      <a:endParaRPr kumimoji="0" lang="en-AU" sz="2600" b="0" i="0" u="none" strike="noStrike" cap="none" normalizeH="0" baseline="0" dirty="0">
                        <a:ln>
                          <a:noFill/>
                        </a:ln>
                        <a:solidFill>
                          <a:srgbClr val="FF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 decrease in price reduces revenue</a:t>
                      </a:r>
                      <a:endParaRPr kumimoji="0" lang="en-AU"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 decrease in quantity demanded is proportionally </a:t>
                      </a:r>
                      <a:r>
                        <a:rPr kumimoji="0" lang="en-US" sz="2400" b="0" i="1"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smaller</a:t>
                      </a:r>
                      <a:r>
                        <a:rPr kumimoji="0" lang="en-US"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than the increase in price</a:t>
                      </a:r>
                      <a:endParaRPr kumimoji="0" lang="en-AU" sz="24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1116013" y="2060575"/>
            <a:ext cx="7467600" cy="4271963"/>
          </a:xfrm>
          <a:prstGeom prst="rect">
            <a:avLst/>
          </a:prstGeom>
          <a:noFill/>
          <a:ln w="9525">
            <a:noFill/>
            <a:miter lim="800000"/>
            <a:headEnd/>
            <a:tailEnd/>
          </a:ln>
          <a:effectLst/>
        </p:spPr>
        <p:txBody>
          <a:bodyPr/>
          <a:lstStyle/>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Arial" charset="0"/>
            </a:endParaRPr>
          </a:p>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Times New Roman" pitchFamily="18" charset="0"/>
            </a:endParaRPr>
          </a:p>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Times New Roman" pitchFamily="18" charset="0"/>
            </a:endParaRPr>
          </a:p>
          <a:p>
            <a:pPr marL="609600" indent="-609600" algn="l">
              <a:lnSpc>
                <a:spcPct val="100000"/>
              </a:lnSpc>
              <a:spcBef>
                <a:spcPct val="5000"/>
              </a:spcBef>
              <a:spcAft>
                <a:spcPct val="5000"/>
              </a:spcAft>
              <a:buClr>
                <a:srgbClr val="FF9900"/>
              </a:buClr>
              <a:buSzPct val="75000"/>
              <a:buFont typeface="Wingdings" pitchFamily="2" charset="2"/>
              <a:buChar char="§"/>
            </a:pPr>
            <a:endParaRPr lang="en-US" sz="2600">
              <a:solidFill>
                <a:schemeClr val="bg2"/>
              </a:solidFill>
              <a:latin typeface="Times New Roman" pitchFamily="18" charset="0"/>
            </a:endParaRPr>
          </a:p>
          <a:p>
            <a:pPr marL="609600" indent="-609600" algn="l">
              <a:lnSpc>
                <a:spcPct val="100000"/>
              </a:lnSpc>
              <a:spcBef>
                <a:spcPct val="20000"/>
              </a:spcBef>
              <a:spcAft>
                <a:spcPct val="35000"/>
              </a:spcAft>
              <a:buClr>
                <a:srgbClr val="FF9900"/>
              </a:buClr>
              <a:buSzPct val="75000"/>
              <a:buFont typeface="Wingdings" pitchFamily="2" charset="2"/>
              <a:buNone/>
            </a:pPr>
            <a:endParaRPr lang="en-US" sz="2600">
              <a:solidFill>
                <a:schemeClr val="bg2"/>
              </a:solidFill>
              <a:latin typeface="Arial" charset="0"/>
            </a:endParaRPr>
          </a:p>
          <a:p>
            <a:pPr marL="1158875" lvl="1" indent="-533400" algn="l">
              <a:lnSpc>
                <a:spcPct val="100000"/>
              </a:lnSpc>
              <a:spcAft>
                <a:spcPct val="35000"/>
              </a:spcAft>
              <a:buClr>
                <a:srgbClr val="FF6600"/>
              </a:buClr>
              <a:buSzPct val="75000"/>
              <a:buFont typeface="Wingdings" pitchFamily="2" charset="2"/>
              <a:buNone/>
            </a:pPr>
            <a:endParaRPr lang="en-US" sz="2600">
              <a:solidFill>
                <a:schemeClr val="bg2"/>
              </a:solidFill>
              <a:latin typeface="Arial" charset="0"/>
            </a:endParaRPr>
          </a:p>
          <a:p>
            <a:pPr marL="609600" indent="-609600" algn="l">
              <a:lnSpc>
                <a:spcPct val="100000"/>
              </a:lnSpc>
              <a:spcBef>
                <a:spcPct val="20000"/>
              </a:spcBef>
              <a:spcAft>
                <a:spcPct val="35000"/>
              </a:spcAft>
              <a:buClr>
                <a:srgbClr val="FF9900"/>
              </a:buClr>
              <a:buSzPct val="75000"/>
              <a:buFont typeface="Wingdings" pitchFamily="2" charset="2"/>
              <a:buChar char="§"/>
            </a:pPr>
            <a:endParaRPr lang="en-US" sz="2600" i="1">
              <a:solidFill>
                <a:schemeClr val="bg2"/>
              </a:solidFill>
              <a:latin typeface="Times New Roman" pitchFamily="18" charset="0"/>
            </a:endParaRPr>
          </a:p>
        </p:txBody>
      </p:sp>
      <p:sp>
        <p:nvSpPr>
          <p:cNvPr id="278531" name="Text Box 3"/>
          <p:cNvSpPr txBox="1">
            <a:spLocks noChangeArrowheads="1"/>
          </p:cNvSpPr>
          <p:nvPr/>
        </p:nvSpPr>
        <p:spPr bwMode="auto">
          <a:xfrm>
            <a:off x="457201" y="0"/>
            <a:ext cx="8126412" cy="954107"/>
          </a:xfrm>
          <a:prstGeom prst="rect">
            <a:avLst/>
          </a:prstGeom>
          <a:solidFill>
            <a:schemeClr val="bg1"/>
          </a:solidFill>
          <a:ln w="9525" algn="ctr">
            <a:noFill/>
            <a:miter lim="800000"/>
            <a:headEnd/>
            <a:tailEnd/>
          </a:ln>
          <a:effectLst/>
        </p:spPr>
        <p:txBody>
          <a:bodyPr wrap="square">
            <a:spAutoFit/>
          </a:bodyPr>
          <a:lstStyle/>
          <a:p>
            <a:pPr algn="l"/>
            <a:r>
              <a:rPr lang="en-AU" sz="2800" b="1" dirty="0">
                <a:latin typeface="Times New Roman" panose="02020603050405020304" pitchFamily="18" charset="0"/>
                <a:cs typeface="Times New Roman" panose="02020603050405020304" pitchFamily="18" charset="0"/>
              </a:rPr>
              <a:t>The relationship between price elasticity and total revenue: continued</a:t>
            </a:r>
          </a:p>
        </p:txBody>
      </p:sp>
      <p:sp>
        <p:nvSpPr>
          <p:cNvPr id="278532" name="Rectangle 4"/>
          <p:cNvSpPr>
            <a:spLocks noGrp="1" noChangeArrowheads="1"/>
          </p:cNvSpPr>
          <p:nvPr>
            <p:ph type="title"/>
          </p:nvPr>
        </p:nvSpPr>
        <p:spPr>
          <a:xfrm>
            <a:off x="1258888" y="549275"/>
            <a:ext cx="7632700" cy="1295400"/>
          </a:xfrm>
          <a:noFill/>
          <a:ln/>
        </p:spPr>
        <p:txBody>
          <a:bodyPr bIns="91440" anchor="b">
            <a:normAutofit fontScale="90000"/>
          </a:bodyPr>
          <a:lstStyle/>
          <a:p>
            <a:pPr algn="ct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graphicFrame>
        <p:nvGraphicFramePr>
          <p:cNvPr id="278533" name="Group 5"/>
          <p:cNvGraphicFramePr>
            <a:graphicFrameLocks noGrp="1"/>
          </p:cNvGraphicFramePr>
          <p:nvPr>
            <p:ph idx="1"/>
            <p:extLst>
              <p:ext uri="{D42A27DB-BD31-4B8C-83A1-F6EECF244321}">
                <p14:modId xmlns:p14="http://schemas.microsoft.com/office/powerpoint/2010/main" val="733070610"/>
              </p:ext>
            </p:extLst>
          </p:nvPr>
        </p:nvGraphicFramePr>
        <p:xfrm>
          <a:off x="380999" y="1523999"/>
          <a:ext cx="8382000" cy="4953000"/>
        </p:xfrm>
        <a:graphic>
          <a:graphicData uri="http://schemas.openxmlformats.org/drawingml/2006/table">
            <a:tbl>
              <a:tblPr/>
              <a:tblGrid>
                <a:gridCol w="2794000">
                  <a:extLst>
                    <a:ext uri="{9D8B030D-6E8A-4147-A177-3AD203B41FA5}">
                      <a16:colId xmlns:a16="http://schemas.microsoft.com/office/drawing/2014/main" xmlns="" val="20000"/>
                    </a:ext>
                  </a:extLst>
                </a:gridCol>
                <a:gridCol w="2794000">
                  <a:extLst>
                    <a:ext uri="{9D8B030D-6E8A-4147-A177-3AD203B41FA5}">
                      <a16:colId xmlns:a16="http://schemas.microsoft.com/office/drawing/2014/main" xmlns="" val="20001"/>
                    </a:ext>
                  </a:extLst>
                </a:gridCol>
                <a:gridCol w="2794000">
                  <a:extLst>
                    <a:ext uri="{9D8B030D-6E8A-4147-A177-3AD203B41FA5}">
                      <a16:colId xmlns:a16="http://schemas.microsoft.com/office/drawing/2014/main" xmlns="" val="20002"/>
                    </a:ext>
                  </a:extLst>
                </a:gridCol>
              </a:tblGrid>
              <a:tr h="649574">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1" i="0" u="none" strike="noStrike" cap="none" normalizeH="0" baseline="0" dirty="0">
                          <a:ln>
                            <a:noFill/>
                          </a:ln>
                          <a:solidFill>
                            <a:srgbClr val="111111"/>
                          </a:solidFill>
                          <a:effectLst/>
                          <a:latin typeface="Arial" charset="0"/>
                        </a:rPr>
                        <a:t>If demand is …</a:t>
                      </a:r>
                      <a:endParaRPr kumimoji="0" lang="en-AU" sz="2600" b="1" i="0" u="none" strike="noStrike" cap="none" normalizeH="0" baseline="0" dirty="0">
                        <a:ln>
                          <a:noFill/>
                        </a:ln>
                        <a:solidFill>
                          <a:srgbClr val="11111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1" i="0" u="none" strike="noStrike" cap="none" normalizeH="0" baseline="0">
                          <a:ln>
                            <a:noFill/>
                          </a:ln>
                          <a:solidFill>
                            <a:srgbClr val="111111"/>
                          </a:solidFill>
                          <a:effectLst/>
                          <a:latin typeface="Arial" charset="0"/>
                        </a:rPr>
                        <a:t>Then …</a:t>
                      </a:r>
                      <a:endParaRPr kumimoji="0" lang="en-AU" sz="2600" b="1" i="0" u="none" strike="noStrike" cap="none" normalizeH="0" baseline="0">
                        <a:ln>
                          <a:noFill/>
                        </a:ln>
                        <a:solidFill>
                          <a:srgbClr val="11111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1" i="0" u="none" strike="noStrike" cap="none" normalizeH="0" baseline="0">
                          <a:ln>
                            <a:noFill/>
                          </a:ln>
                          <a:solidFill>
                            <a:srgbClr val="111111"/>
                          </a:solidFill>
                          <a:effectLst/>
                          <a:latin typeface="Arial" charset="0"/>
                        </a:rPr>
                        <a:t>Because …</a:t>
                      </a:r>
                      <a:endParaRPr kumimoji="0" lang="en-AU" sz="2600" b="1" i="0" u="none" strike="noStrike" cap="none" normalizeH="0" baseline="0">
                        <a:ln>
                          <a:noFill/>
                        </a:ln>
                        <a:solidFill>
                          <a:srgbClr val="11111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151713">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dirty="0">
                          <a:ln>
                            <a:noFill/>
                          </a:ln>
                          <a:solidFill>
                            <a:srgbClr val="111111"/>
                          </a:solidFill>
                          <a:effectLst/>
                          <a:latin typeface="Arial" charset="0"/>
                        </a:rPr>
                        <a:t>unit-elastic</a:t>
                      </a:r>
                      <a:endParaRPr kumimoji="0" lang="en-AU" sz="2600" b="0" i="0" u="none" strike="noStrike" cap="none" normalizeH="0" baseline="0" dirty="0">
                        <a:ln>
                          <a:noFill/>
                        </a:ln>
                        <a:solidFill>
                          <a:srgbClr val="11111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000" b="0" i="0" u="none" strike="noStrike" cap="none" normalizeH="0" baseline="0">
                          <a:ln>
                            <a:noFill/>
                          </a:ln>
                          <a:solidFill>
                            <a:srgbClr val="111111"/>
                          </a:solidFill>
                          <a:effectLst/>
                          <a:latin typeface="Arial" charset="0"/>
                        </a:rPr>
                        <a:t>an increase in price does not affect revenue</a:t>
                      </a:r>
                      <a:endParaRPr kumimoji="0" lang="en-AU" sz="2000" b="0" i="0" u="none" strike="noStrike" cap="none" normalizeH="0" baseline="0">
                        <a:ln>
                          <a:noFill/>
                        </a:ln>
                        <a:solidFill>
                          <a:srgbClr val="111111"/>
                        </a:solidFill>
                        <a:effectLst/>
                        <a:latin typeface="Arial" charset="0"/>
                      </a:endParaRPr>
                    </a:p>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endParaRPr kumimoji="0" lang="en-AU" sz="2600" b="0" i="0" u="none" strike="noStrike" cap="none" normalizeH="0" baseline="0">
                        <a:ln>
                          <a:noFill/>
                        </a:ln>
                        <a:solidFill>
                          <a:srgbClr val="11111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000" b="0" i="0" u="none" strike="noStrike" cap="none" normalizeH="0" baseline="0">
                          <a:ln>
                            <a:noFill/>
                          </a:ln>
                          <a:solidFill>
                            <a:srgbClr val="111111"/>
                          </a:solidFill>
                          <a:effectLst/>
                          <a:latin typeface="Arial" charset="0"/>
                        </a:rPr>
                        <a:t>the decrease in quantity demanded is proportionally </a:t>
                      </a:r>
                      <a:r>
                        <a:rPr kumimoji="0" lang="en-US" sz="2000" b="0" i="1" u="none" strike="noStrike" cap="none" normalizeH="0" baseline="0">
                          <a:ln>
                            <a:noFill/>
                          </a:ln>
                          <a:solidFill>
                            <a:srgbClr val="111111"/>
                          </a:solidFill>
                          <a:effectLst/>
                          <a:latin typeface="Arial" charset="0"/>
                        </a:rPr>
                        <a:t>the same</a:t>
                      </a:r>
                      <a:r>
                        <a:rPr kumimoji="0" lang="en-US" sz="2000" b="0" i="0" u="none" strike="noStrike" cap="none" normalizeH="0" baseline="0">
                          <a:ln>
                            <a:noFill/>
                          </a:ln>
                          <a:solidFill>
                            <a:srgbClr val="111111"/>
                          </a:solidFill>
                          <a:effectLst/>
                          <a:latin typeface="Arial" charset="0"/>
                        </a:rPr>
                        <a:t> as the increase in price</a:t>
                      </a:r>
                      <a:endParaRPr kumimoji="0" lang="en-AU" sz="2000" b="0" i="0" u="none" strike="noStrike" cap="none" normalizeH="0" baseline="0">
                        <a:ln>
                          <a:noFill/>
                        </a:ln>
                        <a:solidFill>
                          <a:srgbClr val="11111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151713">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a:ln>
                            <a:noFill/>
                          </a:ln>
                          <a:solidFill>
                            <a:srgbClr val="111111"/>
                          </a:solidFill>
                          <a:effectLst/>
                          <a:latin typeface="Arial" charset="0"/>
                        </a:rPr>
                        <a:t>unit-elastic</a:t>
                      </a:r>
                      <a:endParaRPr kumimoji="0" lang="en-AU" sz="2600" b="0" i="0" u="none" strike="noStrike" cap="none" normalizeH="0" baseline="0">
                        <a:ln>
                          <a:noFill/>
                        </a:ln>
                        <a:solidFill>
                          <a:srgbClr val="11111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000" b="0" i="0" u="none" strike="noStrike" cap="none" normalizeH="0" baseline="0" dirty="0">
                          <a:ln>
                            <a:noFill/>
                          </a:ln>
                          <a:solidFill>
                            <a:srgbClr val="111111"/>
                          </a:solidFill>
                          <a:effectLst/>
                          <a:latin typeface="Arial" charset="0"/>
                        </a:rPr>
                        <a:t>a decrease in price does not affect revenue</a:t>
                      </a:r>
                      <a:endParaRPr kumimoji="0" lang="en-AU" sz="2000" b="0" i="0" u="none" strike="noStrike" cap="none" normalizeH="0" baseline="0" dirty="0">
                        <a:ln>
                          <a:noFill/>
                        </a:ln>
                        <a:solidFill>
                          <a:srgbClr val="111111"/>
                        </a:solidFill>
                        <a:effectLst/>
                        <a:latin typeface="Arial" charset="0"/>
                      </a:endParaRPr>
                    </a:p>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endParaRPr kumimoji="0" lang="en-AU" sz="2600" b="0" i="0" u="none" strike="noStrike" cap="none" normalizeH="0" baseline="0" dirty="0">
                        <a:ln>
                          <a:noFill/>
                        </a:ln>
                        <a:solidFill>
                          <a:srgbClr val="11111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000" b="0" i="0" u="none" strike="noStrike" cap="none" normalizeH="0" baseline="0" dirty="0">
                          <a:ln>
                            <a:noFill/>
                          </a:ln>
                          <a:solidFill>
                            <a:srgbClr val="111111"/>
                          </a:solidFill>
                          <a:effectLst/>
                          <a:latin typeface="Arial" charset="0"/>
                        </a:rPr>
                        <a:t>the increase in quantity demanded is proportionally </a:t>
                      </a:r>
                      <a:r>
                        <a:rPr kumimoji="0" lang="en-US" sz="2000" b="0" i="1" u="none" strike="noStrike" cap="none" normalizeH="0" baseline="0" dirty="0">
                          <a:ln>
                            <a:noFill/>
                          </a:ln>
                          <a:solidFill>
                            <a:srgbClr val="111111"/>
                          </a:solidFill>
                          <a:effectLst/>
                          <a:latin typeface="Arial" charset="0"/>
                        </a:rPr>
                        <a:t>the same</a:t>
                      </a:r>
                      <a:r>
                        <a:rPr kumimoji="0" lang="en-US" sz="2000" b="0" i="0" u="none" strike="noStrike" cap="none" normalizeH="0" baseline="0" dirty="0">
                          <a:ln>
                            <a:noFill/>
                          </a:ln>
                          <a:solidFill>
                            <a:srgbClr val="111111"/>
                          </a:solidFill>
                          <a:effectLst/>
                          <a:latin typeface="Arial" charset="0"/>
                        </a:rPr>
                        <a:t> as the decrease in price</a:t>
                      </a:r>
                      <a:endParaRPr kumimoji="0" lang="en-AU" sz="2600" b="0" i="0" u="none" strike="noStrike" cap="none" normalizeH="0" baseline="0" dirty="0">
                        <a:ln>
                          <a:noFill/>
                        </a:ln>
                        <a:solidFill>
                          <a:srgbClr val="11111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nvSpPr>
        <p:spPr bwMode="auto">
          <a:xfrm>
            <a:off x="381000" y="1219200"/>
            <a:ext cx="8458200" cy="5089525"/>
          </a:xfrm>
          <a:prstGeom prst="rect">
            <a:avLst/>
          </a:prstGeom>
          <a:noFill/>
          <a:ln w="9525">
            <a:noFill/>
            <a:miter lim="800000"/>
            <a:headEnd/>
            <a:tailEnd/>
          </a:ln>
          <a:effectLst/>
        </p:spPr>
        <p:txBody>
          <a:bodyPr/>
          <a:lstStyle/>
          <a:p>
            <a:pPr algn="just">
              <a:lnSpc>
                <a:spcPct val="150000"/>
              </a:lnSpc>
              <a:spcBef>
                <a:spcPct val="20000"/>
              </a:spcBef>
              <a:spcAft>
                <a:spcPct val="35000"/>
              </a:spcAft>
              <a:buClr>
                <a:srgbClr val="FF9900"/>
              </a:buClr>
              <a:buSzPct val="75000"/>
            </a:pPr>
            <a:r>
              <a:rPr lang="en-US" sz="2600" b="1" dirty="0">
                <a:latin typeface="Times New Roman" panose="02020603050405020304" pitchFamily="18" charset="0"/>
                <a:cs typeface="Times New Roman" panose="02020603050405020304" pitchFamily="18" charset="0"/>
              </a:rPr>
              <a:t>Cross price elasticity of demand:</a:t>
            </a:r>
            <a:r>
              <a:rPr lang="en-US" sz="2600" dirty="0">
                <a:latin typeface="Times New Roman" panose="02020603050405020304" pitchFamily="18" charset="0"/>
                <a:cs typeface="Times New Roman" panose="02020603050405020304" pitchFamily="18" charset="0"/>
              </a:rPr>
              <a:t> the percentage change in the quantity demanded of one good divided by the percentage change in the price of another good</a:t>
            </a:r>
            <a:r>
              <a:rPr lang="en-US" sz="2600" dirty="0">
                <a:latin typeface="Arial" charset="0"/>
              </a:rPr>
              <a:t>.</a:t>
            </a:r>
          </a:p>
          <a:p>
            <a:pPr marL="609600" indent="-609600" algn="l">
              <a:lnSpc>
                <a:spcPct val="100000"/>
              </a:lnSpc>
              <a:spcBef>
                <a:spcPct val="20000"/>
              </a:spcBef>
              <a:spcAft>
                <a:spcPct val="35000"/>
              </a:spcAft>
              <a:buClr>
                <a:srgbClr val="FF9900"/>
              </a:buClr>
              <a:buSzPct val="75000"/>
              <a:buFont typeface="Wingdings" pitchFamily="2" charset="2"/>
              <a:buNone/>
            </a:pPr>
            <a:endParaRPr lang="en-US" sz="2600" dirty="0">
              <a:latin typeface="Arial" charset="0"/>
            </a:endParaRPr>
          </a:p>
          <a:p>
            <a:pPr marL="609600" indent="-609600" algn="l">
              <a:lnSpc>
                <a:spcPct val="100000"/>
              </a:lnSpc>
              <a:spcBef>
                <a:spcPct val="20000"/>
              </a:spcBef>
              <a:spcAft>
                <a:spcPct val="35000"/>
              </a:spcAft>
              <a:buClr>
                <a:srgbClr val="FF9900"/>
              </a:buClr>
              <a:buSzPct val="75000"/>
              <a:buFont typeface="Wingdings" pitchFamily="2" charset="2"/>
              <a:buNone/>
            </a:pPr>
            <a:endParaRPr lang="en-US" sz="2600" dirty="0">
              <a:latin typeface="Arial" charset="0"/>
            </a:endParaRPr>
          </a:p>
        </p:txBody>
      </p:sp>
      <p:sp>
        <p:nvSpPr>
          <p:cNvPr id="219141" name="Rectangle 5"/>
          <p:cNvSpPr>
            <a:spLocks noChangeArrowheads="1"/>
          </p:cNvSpPr>
          <p:nvPr/>
        </p:nvSpPr>
        <p:spPr bwMode="auto">
          <a:xfrm>
            <a:off x="755650" y="0"/>
            <a:ext cx="200316" cy="304800"/>
          </a:xfrm>
          <a:prstGeom prst="rect">
            <a:avLst/>
          </a:prstGeom>
          <a:noFill/>
          <a:ln w="9525" algn="ctr">
            <a:noFill/>
            <a:miter lim="800000"/>
            <a:headEnd/>
            <a:tailEnd/>
          </a:ln>
          <a:effectLst/>
        </p:spPr>
        <p:txBody>
          <a:bodyPr>
            <a:spAutoFit/>
          </a:bodyPr>
          <a:lstStyle/>
          <a:p>
            <a:pPr algn="l">
              <a:lnSpc>
                <a:spcPct val="100000"/>
              </a:lnSpc>
            </a:pPr>
            <a:endParaRPr lang="en-US" sz="1400">
              <a:solidFill>
                <a:schemeClr val="tx1"/>
              </a:solidFill>
              <a:latin typeface="Times New Roman" pitchFamily="18" charset="0"/>
            </a:endParaRPr>
          </a:p>
        </p:txBody>
      </p:sp>
      <p:sp>
        <p:nvSpPr>
          <p:cNvPr id="219142" name="Rectangle 6"/>
          <p:cNvSpPr>
            <a:spLocks noGrp="1" noChangeArrowheads="1"/>
          </p:cNvSpPr>
          <p:nvPr>
            <p:ph type="title"/>
          </p:nvPr>
        </p:nvSpPr>
        <p:spPr>
          <a:xfrm>
            <a:off x="533400" y="228601"/>
            <a:ext cx="8286750" cy="762000"/>
          </a:xfrm>
          <a:noFill/>
          <a:ln/>
        </p:spPr>
        <p:txBody>
          <a:bodyPr bIns="91440" anchor="b">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Other demand elasticities</a:t>
            </a:r>
          </a:p>
        </p:txBody>
      </p:sp>
      <p:pic>
        <p:nvPicPr>
          <p:cNvPr id="219143" name="Picture 7" descr="equation6_08"/>
          <p:cNvPicPr>
            <a:picLocks noChangeAspect="1" noChangeArrowheads="1"/>
          </p:cNvPicPr>
          <p:nvPr/>
        </p:nvPicPr>
        <p:blipFill>
          <a:blip r:embed="rId2"/>
          <a:srcRect/>
          <a:stretch>
            <a:fillRect/>
          </a:stretch>
        </p:blipFill>
        <p:spPr bwMode="auto">
          <a:xfrm>
            <a:off x="685800" y="3962400"/>
            <a:ext cx="7924800" cy="1523999"/>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9143"/>
                                        </p:tgtEl>
                                        <p:attrNameLst>
                                          <p:attrName>style.visibility</p:attrName>
                                        </p:attrNameLst>
                                      </p:cBhvr>
                                      <p:to>
                                        <p:strVal val="visible"/>
                                      </p:to>
                                    </p:set>
                                    <p:animEffect transition="in" filter="dissolve">
                                      <p:cBhvr>
                                        <p:cTn id="7" dur="500"/>
                                        <p:tgtEl>
                                          <p:spTgt spid="219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79C338-5B0B-37F4-FC84-E70299F8DBCB}"/>
              </a:ext>
            </a:extLst>
          </p:cNvPr>
          <p:cNvSpPr>
            <a:spLocks noGrp="1"/>
          </p:cNvSpPr>
          <p:nvPr>
            <p:ph type="title"/>
          </p:nvPr>
        </p:nvSpPr>
        <p:spPr>
          <a:xfrm>
            <a:off x="457200" y="274638"/>
            <a:ext cx="8229600" cy="457199"/>
          </a:xfrm>
        </p:spPr>
        <p:txBody>
          <a:bodyPr>
            <a:noAutofit/>
          </a:bodyPr>
          <a:lstStyle/>
          <a:p>
            <a:r>
              <a:rPr lang="en-US" sz="3200" dirty="0">
                <a:latin typeface="Arial" charset="0"/>
              </a:rPr>
              <a:t>Cross price elasticity</a:t>
            </a:r>
            <a:endParaRPr lang="en-US" sz="3200" dirty="0"/>
          </a:p>
        </p:txBody>
      </p:sp>
      <p:pic>
        <p:nvPicPr>
          <p:cNvPr id="4" name="Content Placeholder 3">
            <a:extLst>
              <a:ext uri="{FF2B5EF4-FFF2-40B4-BE49-F238E27FC236}">
                <a16:creationId xmlns:a16="http://schemas.microsoft.com/office/drawing/2014/main" xmlns="" id="{13D08310-822C-6C93-9158-F53170CD1A0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8000999" cy="4724400"/>
          </a:xfrm>
          <a:prstGeom prst="rect">
            <a:avLst/>
          </a:prstGeom>
          <a:noFill/>
          <a:ln>
            <a:noFill/>
          </a:ln>
        </p:spPr>
      </p:pic>
    </p:spTree>
    <p:extLst>
      <p:ext uri="{BB962C8B-B14F-4D97-AF65-F5344CB8AC3E}">
        <p14:creationId xmlns:p14="http://schemas.microsoft.com/office/powerpoint/2010/main" val="2727973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752155" y="1295400"/>
            <a:ext cx="8287056" cy="5410201"/>
          </a:xfrm>
          <a:prstGeom prst="rect">
            <a:avLst/>
          </a:prstGeom>
          <a:noFill/>
          <a:ln w="9525">
            <a:noFill/>
            <a:miter lim="800000"/>
            <a:headEnd/>
            <a:tailEnd/>
          </a:ln>
          <a:effectLst/>
        </p:spPr>
        <p:txBody>
          <a:bodyPr/>
          <a:lstStyle/>
          <a:p>
            <a:pPr algn="just">
              <a:lnSpc>
                <a:spcPct val="150000"/>
              </a:lnSpc>
              <a:spcBef>
                <a:spcPct val="20000"/>
              </a:spcBef>
              <a:spcAft>
                <a:spcPct val="35000"/>
              </a:spcAft>
              <a:buClr>
                <a:srgbClr val="FF9900"/>
              </a:buClr>
              <a:buSzPct val="75000"/>
            </a:pPr>
            <a:r>
              <a:rPr lang="en-US" sz="2800" dirty="0">
                <a:latin typeface="Times New Roman" panose="02020603050405020304" pitchFamily="18" charset="0"/>
                <a:cs typeface="Times New Roman" panose="02020603050405020304" pitchFamily="18" charset="0"/>
              </a:rPr>
              <a:t>Cross price elasticity will be positive when the two goods are substitutes in consumption.</a:t>
            </a:r>
          </a:p>
          <a:p>
            <a:pPr algn="just">
              <a:lnSpc>
                <a:spcPct val="150000"/>
              </a:lnSpc>
              <a:spcBef>
                <a:spcPct val="20000"/>
              </a:spcBef>
              <a:spcAft>
                <a:spcPct val="35000"/>
              </a:spcAft>
              <a:buClr>
                <a:srgbClr val="FF9900"/>
              </a:buClr>
              <a:buSzPct val="75000"/>
            </a:pPr>
            <a:r>
              <a:rPr lang="en-US" sz="2800" dirty="0">
                <a:solidFill>
                  <a:schemeClr val="accent2"/>
                </a:solidFill>
                <a:latin typeface="Times New Roman" panose="02020603050405020304" pitchFamily="18" charset="0"/>
                <a:cs typeface="Times New Roman" panose="02020603050405020304" pitchFamily="18" charset="0"/>
              </a:rPr>
              <a:t>Toothpaste is an example of a substitute good; if the price of one brand of toothpaste increases, the demand for a competitor's brand of toothpaste increases in turn.</a:t>
            </a:r>
            <a:endParaRPr lang="en-US" sz="2800" dirty="0">
              <a:latin typeface="Times New Roman" panose="02020603050405020304" pitchFamily="18" charset="0"/>
              <a:cs typeface="Times New Roman" panose="02020603050405020304" pitchFamily="18" charset="0"/>
            </a:endParaRPr>
          </a:p>
          <a:p>
            <a:pPr marL="609600" indent="-609600" algn="l">
              <a:lnSpc>
                <a:spcPct val="100000"/>
              </a:lnSpc>
              <a:spcBef>
                <a:spcPct val="20000"/>
              </a:spcBef>
              <a:spcAft>
                <a:spcPct val="35000"/>
              </a:spcAft>
              <a:buClr>
                <a:srgbClr val="FF9900"/>
              </a:buClr>
              <a:buSzPct val="75000"/>
              <a:buFont typeface="Wingdings" pitchFamily="2" charset="2"/>
              <a:buNone/>
            </a:pPr>
            <a:endParaRPr lang="en-US" sz="2600" dirty="0">
              <a:latin typeface="Arial" charset="0"/>
            </a:endParaRPr>
          </a:p>
          <a:p>
            <a:pPr marL="609600" indent="-609600" algn="l">
              <a:lnSpc>
                <a:spcPct val="100000"/>
              </a:lnSpc>
              <a:spcBef>
                <a:spcPct val="20000"/>
              </a:spcBef>
              <a:spcAft>
                <a:spcPct val="35000"/>
              </a:spcAft>
              <a:buClr>
                <a:srgbClr val="FF9900"/>
              </a:buClr>
              <a:buSzPct val="75000"/>
              <a:buFont typeface="Wingdings" pitchFamily="2" charset="2"/>
              <a:buChar char="§"/>
            </a:pPr>
            <a:endParaRPr lang="en-US" sz="2600" dirty="0">
              <a:latin typeface="Arial" charset="0"/>
            </a:endParaRPr>
          </a:p>
        </p:txBody>
      </p:sp>
      <p:sp>
        <p:nvSpPr>
          <p:cNvPr id="220165" name="Rectangle 5"/>
          <p:cNvSpPr>
            <a:spLocks noChangeArrowheads="1"/>
          </p:cNvSpPr>
          <p:nvPr/>
        </p:nvSpPr>
        <p:spPr bwMode="auto">
          <a:xfrm>
            <a:off x="755650" y="0"/>
            <a:ext cx="200316" cy="304800"/>
          </a:xfrm>
          <a:prstGeom prst="rect">
            <a:avLst/>
          </a:prstGeom>
          <a:noFill/>
          <a:ln w="9525" algn="ctr">
            <a:noFill/>
            <a:miter lim="800000"/>
            <a:headEnd/>
            <a:tailEnd/>
          </a:ln>
          <a:effectLst/>
        </p:spPr>
        <p:txBody>
          <a:bodyPr>
            <a:spAutoFit/>
          </a:bodyPr>
          <a:lstStyle/>
          <a:p>
            <a:pPr algn="l">
              <a:lnSpc>
                <a:spcPct val="100000"/>
              </a:lnSpc>
            </a:pPr>
            <a:endParaRPr lang="en-US" sz="1400">
              <a:solidFill>
                <a:schemeClr val="tx1"/>
              </a:solidFill>
              <a:latin typeface="Times New Roman" pitchFamily="18" charset="0"/>
            </a:endParaRPr>
          </a:p>
        </p:txBody>
      </p:sp>
      <p:sp>
        <p:nvSpPr>
          <p:cNvPr id="220166" name="Rectangle 6"/>
          <p:cNvSpPr>
            <a:spLocks noGrp="1" noChangeArrowheads="1"/>
          </p:cNvSpPr>
          <p:nvPr>
            <p:ph type="title"/>
          </p:nvPr>
        </p:nvSpPr>
        <p:spPr>
          <a:xfrm>
            <a:off x="304800" y="152401"/>
            <a:ext cx="8515350" cy="685800"/>
          </a:xfrm>
          <a:noFill/>
          <a:ln/>
        </p:spPr>
        <p:txBody>
          <a:bodyPr bIns="91440" anchor="b">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sz="3600" dirty="0">
                <a:latin typeface="Arial" charset="0"/>
              </a:rPr>
              <a:t> Cross price elasticity</a:t>
            </a:r>
            <a:endParaRPr lang="en-US" sz="3600"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Cross price elasticity will be negative when the two goods are complements in consumption.</a:t>
            </a:r>
          </a:p>
          <a:p>
            <a:pPr marL="0" indent="0" algn="just">
              <a:lnSpc>
                <a:spcPct val="150000"/>
              </a:lnSpc>
              <a:buNone/>
            </a:pPr>
            <a:r>
              <a:rPr lang="en-US" sz="2800" dirty="0" smtClean="0">
                <a:solidFill>
                  <a:srgbClr val="FF0000"/>
                </a:solidFill>
                <a:latin typeface="Times New Roman" panose="02020603050405020304" pitchFamily="18" charset="0"/>
                <a:cs typeface="Times New Roman" panose="02020603050405020304" pitchFamily="18" charset="0"/>
              </a:rPr>
              <a:t>A </a:t>
            </a:r>
            <a:r>
              <a:rPr lang="en-US" sz="2800" dirty="0">
                <a:solidFill>
                  <a:srgbClr val="FF0000"/>
                </a:solidFill>
                <a:latin typeface="Times New Roman" panose="02020603050405020304" pitchFamily="18" charset="0"/>
                <a:cs typeface="Times New Roman" panose="02020603050405020304" pitchFamily="18" charset="0"/>
              </a:rPr>
              <a:t>negative cross elasticity of demand </a:t>
            </a:r>
            <a:r>
              <a:rPr lang="en-US" sz="2800" b="1" dirty="0">
                <a:solidFill>
                  <a:srgbClr val="FF0000"/>
                </a:solidFill>
                <a:latin typeface="Times New Roman" panose="02020603050405020304" pitchFamily="18" charset="0"/>
                <a:cs typeface="Times New Roman" panose="02020603050405020304" pitchFamily="18" charset="0"/>
              </a:rPr>
              <a:t>indicates that the demand for good A will decrease as the price of B goes up</a:t>
            </a:r>
            <a:r>
              <a:rPr lang="en-US" sz="2800" dirty="0">
                <a:solidFill>
                  <a:srgbClr val="FF0000"/>
                </a:solidFill>
                <a:latin typeface="Times New Roman" panose="02020603050405020304" pitchFamily="18" charset="0"/>
                <a:cs typeface="Times New Roman" panose="02020603050405020304" pitchFamily="18" charset="0"/>
              </a:rPr>
              <a:t>. This suggests that A and B are complementary goods, such as </a:t>
            </a:r>
            <a:r>
              <a:rPr lang="en-US" sz="2800" dirty="0">
                <a:latin typeface="Times New Roman" panose="02020603050405020304" pitchFamily="18" charset="0"/>
                <a:cs typeface="Times New Roman" panose="02020603050405020304" pitchFamily="18" charset="0"/>
              </a:rPr>
              <a:t>a printer and printer toner. </a:t>
            </a:r>
            <a:r>
              <a:rPr lang="en-US" sz="2800" dirty="0">
                <a:solidFill>
                  <a:srgbClr val="FF0000"/>
                </a:solidFill>
                <a:latin typeface="Times New Roman" panose="02020603050405020304" pitchFamily="18" charset="0"/>
                <a:cs typeface="Times New Roman" panose="02020603050405020304" pitchFamily="18" charset="0"/>
              </a:rPr>
              <a:t>If the price of the printer goes up, demand for it will drop.</a:t>
            </a:r>
          </a:p>
          <a:p>
            <a:pPr marL="0" indent="0">
              <a:buNone/>
            </a:pPr>
            <a:endParaRPr lang="en-US" dirty="0"/>
          </a:p>
        </p:txBody>
      </p:sp>
    </p:spTree>
    <p:extLst>
      <p:ext uri="{BB962C8B-B14F-4D97-AF65-F5344CB8AC3E}">
        <p14:creationId xmlns:p14="http://schemas.microsoft.com/office/powerpoint/2010/main" val="226832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1116013" y="1196975"/>
            <a:ext cx="7467600" cy="5472113"/>
          </a:xfrm>
          <a:prstGeom prst="rect">
            <a:avLst/>
          </a:prstGeom>
          <a:noFill/>
          <a:ln w="9525">
            <a:noFill/>
            <a:miter lim="800000"/>
            <a:headEnd/>
            <a:tailEnd/>
          </a:ln>
          <a:effectLst/>
        </p:spPr>
        <p:txBody>
          <a:bodyPr/>
          <a:lstStyle/>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Arial" charset="0"/>
            </a:endParaRPr>
          </a:p>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Times New Roman" pitchFamily="18" charset="0"/>
            </a:endParaRPr>
          </a:p>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Times New Roman" pitchFamily="18" charset="0"/>
            </a:endParaRPr>
          </a:p>
          <a:p>
            <a:pPr marL="609600" indent="-609600" algn="l">
              <a:lnSpc>
                <a:spcPct val="100000"/>
              </a:lnSpc>
              <a:spcBef>
                <a:spcPct val="5000"/>
              </a:spcBef>
              <a:spcAft>
                <a:spcPct val="5000"/>
              </a:spcAft>
              <a:buClr>
                <a:srgbClr val="FF9900"/>
              </a:buClr>
              <a:buSzPct val="75000"/>
              <a:buFont typeface="Wingdings" pitchFamily="2" charset="2"/>
              <a:buChar char="§"/>
            </a:pPr>
            <a:endParaRPr lang="en-US" sz="2600">
              <a:solidFill>
                <a:schemeClr val="bg2"/>
              </a:solidFill>
              <a:latin typeface="Times New Roman" pitchFamily="18" charset="0"/>
            </a:endParaRPr>
          </a:p>
          <a:p>
            <a:pPr marL="609600" indent="-609600" algn="l">
              <a:lnSpc>
                <a:spcPct val="100000"/>
              </a:lnSpc>
              <a:spcBef>
                <a:spcPct val="20000"/>
              </a:spcBef>
              <a:spcAft>
                <a:spcPct val="35000"/>
              </a:spcAft>
              <a:buClr>
                <a:srgbClr val="FF9900"/>
              </a:buClr>
              <a:buSzPct val="75000"/>
              <a:buFont typeface="Wingdings" pitchFamily="2" charset="2"/>
              <a:buNone/>
            </a:pPr>
            <a:endParaRPr lang="en-US" sz="2600">
              <a:solidFill>
                <a:schemeClr val="bg2"/>
              </a:solidFill>
              <a:latin typeface="Arial" charset="0"/>
            </a:endParaRPr>
          </a:p>
          <a:p>
            <a:pPr marL="1158875" lvl="1" indent="-533400" algn="l">
              <a:lnSpc>
                <a:spcPct val="100000"/>
              </a:lnSpc>
              <a:spcAft>
                <a:spcPct val="35000"/>
              </a:spcAft>
              <a:buClr>
                <a:srgbClr val="FF6600"/>
              </a:buClr>
              <a:buSzPct val="75000"/>
              <a:buFont typeface="Wingdings" pitchFamily="2" charset="2"/>
              <a:buNone/>
            </a:pPr>
            <a:endParaRPr lang="en-US" sz="2600">
              <a:solidFill>
                <a:schemeClr val="bg2"/>
              </a:solidFill>
              <a:latin typeface="Arial" charset="0"/>
            </a:endParaRPr>
          </a:p>
          <a:p>
            <a:pPr marL="609600" indent="-609600" algn="l">
              <a:lnSpc>
                <a:spcPct val="100000"/>
              </a:lnSpc>
              <a:spcBef>
                <a:spcPct val="20000"/>
              </a:spcBef>
              <a:spcAft>
                <a:spcPct val="35000"/>
              </a:spcAft>
              <a:buClr>
                <a:srgbClr val="FF9900"/>
              </a:buClr>
              <a:buSzPct val="75000"/>
              <a:buFont typeface="Wingdings" pitchFamily="2" charset="2"/>
              <a:buChar char="§"/>
            </a:pPr>
            <a:endParaRPr lang="en-US" sz="2600" i="1">
              <a:solidFill>
                <a:schemeClr val="bg2"/>
              </a:solidFill>
              <a:latin typeface="Times New Roman" pitchFamily="18" charset="0"/>
            </a:endParaRPr>
          </a:p>
        </p:txBody>
      </p:sp>
      <p:sp>
        <p:nvSpPr>
          <p:cNvPr id="282627" name="Text Box 3"/>
          <p:cNvSpPr txBox="1">
            <a:spLocks noChangeArrowheads="1"/>
          </p:cNvSpPr>
          <p:nvPr/>
        </p:nvSpPr>
        <p:spPr bwMode="auto">
          <a:xfrm>
            <a:off x="609600" y="188912"/>
            <a:ext cx="7777163" cy="523220"/>
          </a:xfrm>
          <a:prstGeom prst="rect">
            <a:avLst/>
          </a:prstGeom>
          <a:solidFill>
            <a:schemeClr val="bg1"/>
          </a:solidFill>
          <a:ln w="9525" algn="ctr">
            <a:solidFill>
              <a:srgbClr val="FF9900"/>
            </a:solidFill>
            <a:miter lim="800000"/>
            <a:headEnd/>
            <a:tailEnd/>
          </a:ln>
          <a:effectLst/>
        </p:spPr>
        <p:txBody>
          <a:bodyPr wrap="square">
            <a:spAutoFit/>
          </a:bodyPr>
          <a:lstStyle/>
          <a:p>
            <a:pPr algn="l"/>
            <a:r>
              <a:rPr lang="en-AU" sz="2800" dirty="0">
                <a:solidFill>
                  <a:srgbClr val="FF0000"/>
                </a:solidFill>
                <a:latin typeface="Arial" charset="0"/>
              </a:rPr>
              <a:t>Summary of cross-price </a:t>
            </a:r>
            <a:r>
              <a:rPr lang="en-AU" sz="2800" dirty="0" err="1">
                <a:solidFill>
                  <a:srgbClr val="FF0000"/>
                </a:solidFill>
                <a:latin typeface="Arial" charset="0"/>
              </a:rPr>
              <a:t>elasticities</a:t>
            </a:r>
            <a:r>
              <a:rPr lang="en-AU" sz="2800" dirty="0">
                <a:solidFill>
                  <a:srgbClr val="FF0000"/>
                </a:solidFill>
                <a:latin typeface="Arial" charset="0"/>
              </a:rPr>
              <a:t> of demand</a:t>
            </a:r>
            <a:endParaRPr lang="en-AU" sz="2800" b="1" dirty="0">
              <a:solidFill>
                <a:srgbClr val="FF0000"/>
              </a:solidFill>
            </a:endParaRPr>
          </a:p>
        </p:txBody>
      </p:sp>
      <p:graphicFrame>
        <p:nvGraphicFramePr>
          <p:cNvPr id="282629" name="Group 5"/>
          <p:cNvGraphicFramePr>
            <a:graphicFrameLocks noGrp="1"/>
          </p:cNvGraphicFramePr>
          <p:nvPr>
            <p:ph idx="1"/>
            <p:extLst>
              <p:ext uri="{D42A27DB-BD31-4B8C-83A1-F6EECF244321}">
                <p14:modId xmlns:p14="http://schemas.microsoft.com/office/powerpoint/2010/main" val="1457295682"/>
              </p:ext>
            </p:extLst>
          </p:nvPr>
        </p:nvGraphicFramePr>
        <p:xfrm>
          <a:off x="381000" y="1447799"/>
          <a:ext cx="8512175" cy="4658679"/>
        </p:xfrm>
        <a:graphic>
          <a:graphicData uri="http://schemas.openxmlformats.org/drawingml/2006/table">
            <a:tbl>
              <a:tblPr/>
              <a:tblGrid>
                <a:gridCol w="2847975">
                  <a:extLst>
                    <a:ext uri="{9D8B030D-6E8A-4147-A177-3AD203B41FA5}">
                      <a16:colId xmlns:a16="http://schemas.microsoft.com/office/drawing/2014/main" xmlns="" val="20000"/>
                    </a:ext>
                  </a:extLst>
                </a:gridCol>
                <a:gridCol w="3090863">
                  <a:extLst>
                    <a:ext uri="{9D8B030D-6E8A-4147-A177-3AD203B41FA5}">
                      <a16:colId xmlns:a16="http://schemas.microsoft.com/office/drawing/2014/main" xmlns="" val="20001"/>
                    </a:ext>
                  </a:extLst>
                </a:gridCol>
                <a:gridCol w="2573337">
                  <a:extLst>
                    <a:ext uri="{9D8B030D-6E8A-4147-A177-3AD203B41FA5}">
                      <a16:colId xmlns:a16="http://schemas.microsoft.com/office/drawing/2014/main" xmlns="" val="20002"/>
                    </a:ext>
                  </a:extLst>
                </a:gridCol>
              </a:tblGrid>
              <a:tr h="1232219">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4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If the products are …</a:t>
                      </a:r>
                      <a:endParaRPr kumimoji="0" lang="en-AU" sz="24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Then the cross-price elasticity of demand will be …</a:t>
                      </a:r>
                      <a:endParaRPr kumimoji="0" lang="en-AU" sz="26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Example</a:t>
                      </a:r>
                      <a:endParaRPr kumimoji="0" lang="en-AU" sz="26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126173">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substitutes</a:t>
                      </a:r>
                      <a:endParaRPr kumimoji="0" lang="en-AU"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positive</a:t>
                      </a:r>
                      <a:endParaRPr kumimoji="0" lang="en-AU"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two brands of printers</a:t>
                      </a:r>
                      <a:endParaRPr kumimoji="0" lang="en-AU"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26173">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complements</a:t>
                      </a:r>
                      <a:endParaRPr kumimoji="0" lang="en-AU"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negative</a:t>
                      </a:r>
                      <a:endParaRPr kumimoji="0" lang="en-AU"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printers and toner cartridges</a:t>
                      </a:r>
                      <a:endParaRPr kumimoji="0" lang="en-AU"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126173">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unrelated</a:t>
                      </a:r>
                      <a:endParaRPr kumimoji="0" lang="en-AU"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zero</a:t>
                      </a:r>
                      <a:endParaRPr kumimoji="0" lang="en-AU"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printers and peanut butter</a:t>
                      </a:r>
                      <a:endParaRPr kumimoji="0" lang="en-AU" sz="26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 </a:t>
            </a:r>
          </a:p>
        </p:txBody>
      </p:sp>
      <p:sp>
        <p:nvSpPr>
          <p:cNvPr id="223235" name="Rectangle 3"/>
          <p:cNvSpPr>
            <a:spLocks noGrp="1" noChangeArrowheads="1"/>
          </p:cNvSpPr>
          <p:nvPr>
            <p:ph type="body" sz="half" idx="1"/>
          </p:nvPr>
        </p:nvSpPr>
        <p:spPr>
          <a:xfrm>
            <a:off x="762000" y="685801"/>
            <a:ext cx="7391400" cy="685800"/>
          </a:xfrm>
        </p:spPr>
        <p:txBody>
          <a:bodyPr>
            <a:normAutofit/>
          </a:bodyPr>
          <a:lstStyle/>
          <a:p>
            <a:pPr marL="0" indent="0">
              <a:buFont typeface="Wingdings" pitchFamily="2" charset="2"/>
              <a:buNone/>
            </a:pPr>
            <a:r>
              <a:rPr lang="en-US" sz="2800" b="1" dirty="0">
                <a:solidFill>
                  <a:srgbClr val="FF0000"/>
                </a:solidFill>
              </a:rPr>
              <a:t>	Cross price elasticities - Problem</a:t>
            </a:r>
            <a:endParaRPr lang="en-US" sz="2800" dirty="0">
              <a:solidFill>
                <a:srgbClr val="FF0000"/>
              </a:solidFill>
            </a:endParaRPr>
          </a:p>
        </p:txBody>
      </p:sp>
      <p:sp>
        <p:nvSpPr>
          <p:cNvPr id="223236" name="Rectangle 4"/>
          <p:cNvSpPr>
            <a:spLocks noChangeArrowheads="1"/>
          </p:cNvSpPr>
          <p:nvPr/>
        </p:nvSpPr>
        <p:spPr bwMode="auto">
          <a:xfrm>
            <a:off x="3143250" y="603250"/>
            <a:ext cx="2857500" cy="0"/>
          </a:xfrm>
          <a:prstGeom prst="rect">
            <a:avLst/>
          </a:prstGeom>
          <a:noFill/>
          <a:ln w="9525" algn="ctr">
            <a:noFill/>
            <a:miter lim="800000"/>
            <a:headEnd/>
            <a:tailEnd/>
          </a:ln>
          <a:effectLst/>
        </p:spPr>
        <p:txBody>
          <a:bodyPr wrap="none" anchor="b">
            <a:spAutoFit/>
          </a:bodyPr>
          <a:lstStyle/>
          <a:p>
            <a:endParaRPr lang="en-US"/>
          </a:p>
        </p:txBody>
      </p:sp>
      <p:sp>
        <p:nvSpPr>
          <p:cNvPr id="223237" name="Rectangle 5"/>
          <p:cNvSpPr>
            <a:spLocks noChangeArrowheads="1"/>
          </p:cNvSpPr>
          <p:nvPr/>
        </p:nvSpPr>
        <p:spPr bwMode="auto">
          <a:xfrm>
            <a:off x="3143250" y="603250"/>
            <a:ext cx="2857500" cy="0"/>
          </a:xfrm>
          <a:prstGeom prst="rect">
            <a:avLst/>
          </a:prstGeom>
          <a:noFill/>
          <a:ln w="9525" algn="ctr">
            <a:noFill/>
            <a:miter lim="800000"/>
            <a:headEnd/>
            <a:tailEnd/>
          </a:ln>
          <a:effectLst/>
        </p:spPr>
        <p:txBody>
          <a:bodyPr wrap="none" anchor="b">
            <a:spAutoFit/>
          </a:bodyPr>
          <a:lstStyle/>
          <a:p>
            <a:endParaRPr lang="en-US"/>
          </a:p>
        </p:txBody>
      </p:sp>
      <p:sp>
        <p:nvSpPr>
          <p:cNvPr id="223238" name="Rectangle 6"/>
          <p:cNvSpPr>
            <a:spLocks noChangeArrowheads="1"/>
          </p:cNvSpPr>
          <p:nvPr/>
        </p:nvSpPr>
        <p:spPr bwMode="auto">
          <a:xfrm>
            <a:off x="315912" y="1447800"/>
            <a:ext cx="8283575" cy="4495800"/>
          </a:xfrm>
          <a:prstGeom prst="rect">
            <a:avLst/>
          </a:prstGeom>
          <a:noFill/>
          <a:ln w="9525">
            <a:noFill/>
            <a:miter lim="800000"/>
            <a:headEnd/>
            <a:tailEnd/>
          </a:ln>
          <a:effectLst/>
        </p:spPr>
        <p:txBody>
          <a:bodyPr/>
          <a:lstStyle/>
          <a:p>
            <a:pPr algn="just">
              <a:lnSpc>
                <a:spcPct val="100000"/>
              </a:lnSpc>
              <a:spcBef>
                <a:spcPct val="20000"/>
              </a:spcBef>
              <a:spcAft>
                <a:spcPct val="35000"/>
              </a:spcAft>
              <a:buClr>
                <a:srgbClr val="FF9900"/>
              </a:buClr>
              <a:buSzPct val="75000"/>
            </a:pPr>
            <a:endParaRPr lang="en-US" sz="2400" dirty="0">
              <a:latin typeface="Times New Roman" panose="02020603050405020304" pitchFamily="18" charset="0"/>
              <a:cs typeface="Times New Roman" panose="02020603050405020304" pitchFamily="18" charset="0"/>
            </a:endParaRPr>
          </a:p>
          <a:p>
            <a:pPr algn="just">
              <a:lnSpc>
                <a:spcPct val="100000"/>
              </a:lnSpc>
              <a:spcBef>
                <a:spcPct val="20000"/>
              </a:spcBef>
              <a:spcAft>
                <a:spcPct val="35000"/>
              </a:spcAft>
              <a:buClr>
                <a:srgbClr val="FF9900"/>
              </a:buClr>
              <a:buSzPct val="75000"/>
            </a:pPr>
            <a:r>
              <a:rPr lang="en-US" sz="2400" dirty="0">
                <a:latin typeface="Times New Roman" panose="02020603050405020304" pitchFamily="18" charset="0"/>
                <a:cs typeface="Times New Roman" panose="02020603050405020304" pitchFamily="18" charset="0"/>
              </a:rPr>
              <a:t>Would you expect the cross price elasticity between the following pairs of goods to be positive or negative?  Explain your answers.  </a:t>
            </a:r>
          </a:p>
          <a:p>
            <a:pPr marL="533400" indent="-533400" algn="just">
              <a:lnSpc>
                <a:spcPct val="100000"/>
              </a:lnSpc>
              <a:spcBef>
                <a:spcPct val="20000"/>
              </a:spcBef>
              <a:spcAft>
                <a:spcPct val="35000"/>
              </a:spcAft>
              <a:buClr>
                <a:srgbClr val="FF9900"/>
              </a:buClr>
              <a:buSzPct val="75000"/>
              <a:buFont typeface="Wingdings" pitchFamily="2" charset="2"/>
              <a:buNone/>
            </a:pPr>
            <a:r>
              <a:rPr lang="en-US" sz="2400" dirty="0">
                <a:latin typeface="Times New Roman" panose="02020603050405020304" pitchFamily="18" charset="0"/>
                <a:cs typeface="Times New Roman" panose="02020603050405020304" pitchFamily="18" charset="0"/>
              </a:rPr>
              <a:t>	a) Coke and Pepsi. </a:t>
            </a:r>
          </a:p>
          <a:p>
            <a:pPr marL="533400" indent="-533400" algn="just">
              <a:lnSpc>
                <a:spcPct val="100000"/>
              </a:lnSpc>
              <a:spcBef>
                <a:spcPct val="20000"/>
              </a:spcBef>
              <a:spcAft>
                <a:spcPct val="35000"/>
              </a:spcAft>
              <a:buClr>
                <a:srgbClr val="FF9900"/>
              </a:buClr>
              <a:buSzPct val="75000"/>
              <a:buFont typeface="Wingdings" pitchFamily="2" charset="2"/>
              <a:buNone/>
            </a:pPr>
            <a:r>
              <a:rPr lang="en-US" sz="2400" dirty="0">
                <a:latin typeface="Times New Roman" panose="02020603050405020304" pitchFamily="18" charset="0"/>
                <a:cs typeface="Times New Roman" panose="02020603050405020304" pitchFamily="18" charset="0"/>
              </a:rPr>
              <a:t>	b) DVD players and DVDs.</a:t>
            </a:r>
          </a:p>
          <a:p>
            <a:pPr marL="533400" indent="-533400" algn="just">
              <a:lnSpc>
                <a:spcPct val="100000"/>
              </a:lnSpc>
              <a:spcBef>
                <a:spcPct val="20000"/>
              </a:spcBef>
              <a:spcAft>
                <a:spcPct val="35000"/>
              </a:spcAft>
              <a:buClr>
                <a:srgbClr val="FF9900"/>
              </a:buClr>
              <a:buSzPct val="75000"/>
              <a:buFont typeface="Wingdings" pitchFamily="2" charset="2"/>
              <a:buNone/>
            </a:pPr>
            <a:r>
              <a:rPr lang="en-US" sz="2400" dirty="0">
                <a:latin typeface="Times New Roman" panose="02020603050405020304" pitchFamily="18" charset="0"/>
                <a:cs typeface="Times New Roman" panose="02020603050405020304" pitchFamily="18" charset="0"/>
              </a:rPr>
              <a:t>	c) Gucci sunglasses and vegemite.  </a:t>
            </a:r>
          </a:p>
          <a:p>
            <a:pPr marL="533400" indent="-533400" algn="just">
              <a:lnSpc>
                <a:spcPct val="100000"/>
              </a:lnSpc>
              <a:spcBef>
                <a:spcPct val="20000"/>
              </a:spcBef>
              <a:spcAft>
                <a:spcPct val="35000"/>
              </a:spcAft>
              <a:buClr>
                <a:srgbClr val="FF9900"/>
              </a:buClr>
              <a:buSzPct val="75000"/>
              <a:buFont typeface="Wingdings" pitchFamily="2" charset="2"/>
              <a:buNone/>
            </a:pPr>
            <a:endParaRPr lang="en-US" sz="2200" dirty="0">
              <a:latin typeface="Arial" charset="0"/>
            </a:endParaRPr>
          </a:p>
          <a:p>
            <a:pPr marL="533400" indent="-533400" algn="just">
              <a:lnSpc>
                <a:spcPct val="100000"/>
              </a:lnSpc>
              <a:spcBef>
                <a:spcPct val="20000"/>
              </a:spcBef>
              <a:spcAft>
                <a:spcPct val="35000"/>
              </a:spcAft>
              <a:buClr>
                <a:srgbClr val="FF9900"/>
              </a:buClr>
              <a:buSzPct val="75000"/>
              <a:buFont typeface="Wingdings" pitchFamily="2" charset="2"/>
              <a:buNone/>
            </a:pPr>
            <a:r>
              <a:rPr lang="en-US" sz="2000" i="1" dirty="0">
                <a:latin typeface="Arial" charset="0"/>
              </a:rPr>
              <a:t>		</a:t>
            </a:r>
          </a:p>
        </p:txBody>
      </p:sp>
      <p:sp>
        <p:nvSpPr>
          <p:cNvPr id="223242" name="Rectangle 10"/>
          <p:cNvSpPr>
            <a:spLocks noChangeArrowheads="1"/>
          </p:cNvSpPr>
          <p:nvPr/>
        </p:nvSpPr>
        <p:spPr bwMode="auto">
          <a:xfrm>
            <a:off x="827088" y="0"/>
            <a:ext cx="184150" cy="304800"/>
          </a:xfrm>
          <a:prstGeom prst="rect">
            <a:avLst/>
          </a:prstGeom>
          <a:noFill/>
          <a:ln w="9525" algn="ctr">
            <a:noFill/>
            <a:miter lim="800000"/>
            <a:headEnd/>
            <a:tailEnd/>
          </a:ln>
          <a:effectLst/>
        </p:spPr>
        <p:txBody>
          <a:bodyPr wrap="none">
            <a:spAutoFit/>
          </a:bodyPr>
          <a:lstStyle/>
          <a:p>
            <a:pPr algn="l">
              <a:lnSpc>
                <a:spcPct val="100000"/>
              </a:lnSpc>
            </a:pPr>
            <a:endParaRPr lang="en-US" sz="1400">
              <a:solidFill>
                <a:schemeClr val="tx1"/>
              </a:solidFill>
              <a:latin typeface="Times New Roman" pitchFamily="18" charset="0"/>
            </a:endParaRPr>
          </a:p>
        </p:txBody>
      </p:sp>
      <p:graphicFrame>
        <p:nvGraphicFramePr>
          <p:cNvPr id="223243" name="Object 11"/>
          <p:cNvGraphicFramePr>
            <a:graphicFrameLocks noChangeAspect="1"/>
          </p:cNvGraphicFramePr>
          <p:nvPr/>
        </p:nvGraphicFramePr>
        <p:xfrm>
          <a:off x="1763713" y="6324600"/>
          <a:ext cx="6096000" cy="128588"/>
        </p:xfrm>
        <a:graphic>
          <a:graphicData uri="http://schemas.openxmlformats.org/presentationml/2006/ole">
            <mc:AlternateContent xmlns:mc="http://schemas.openxmlformats.org/markup-compatibility/2006">
              <mc:Choice xmlns:v="urn:schemas-microsoft-com:vml" Requires="v">
                <p:oleObj spid="_x0000_s9264" name="Chart" r:id="rId3" imgW="6095951" imgH="4067100" progId="MSGraph.Chart.8">
                  <p:embed followColorScheme="full"/>
                </p:oleObj>
              </mc:Choice>
              <mc:Fallback>
                <p:oleObj name="Chart" r:id="rId3" imgW="6095951" imgH="4067100"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6324600"/>
                        <a:ext cx="6096000" cy="128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Demand and Price Elasticity</a:t>
            </a:r>
          </a:p>
        </p:txBody>
      </p:sp>
      <p:sp>
        <p:nvSpPr>
          <p:cNvPr id="3" name="Content Placeholder 2"/>
          <p:cNvSpPr>
            <a:spLocks noGrp="1"/>
          </p:cNvSpPr>
          <p:nvPr>
            <p:ph idx="1"/>
          </p:nvPr>
        </p:nvSpPr>
        <p:spPr>
          <a:xfrm>
            <a:off x="457200" y="1066800"/>
            <a:ext cx="8229600" cy="5059363"/>
          </a:xfrm>
        </p:spPr>
        <p:txBody>
          <a:bodyPr>
            <a:normAutofit lnSpcReduction="10000"/>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According to law of demand when prices rise, quantity demanded </a:t>
            </a:r>
            <a:r>
              <a:rPr lang="en-US" sz="2800" dirty="0" smtClean="0">
                <a:latin typeface="Times New Roman" panose="02020603050405020304" pitchFamily="18" charset="0"/>
                <a:cs typeface="Times New Roman" panose="02020603050405020304" pitchFamily="18" charset="0"/>
              </a:rPr>
              <a:t>is expected </a:t>
            </a:r>
            <a:r>
              <a:rPr lang="en-US" sz="2800" dirty="0">
                <a:latin typeface="Times New Roman" panose="02020603050405020304" pitchFamily="18" charset="0"/>
                <a:cs typeface="Times New Roman" panose="02020603050405020304" pitchFamily="18" charset="0"/>
              </a:rPr>
              <a:t>to fall ceteris paribus (all things been equal). This shows </a:t>
            </a:r>
            <a:r>
              <a:rPr lang="en-US" sz="2800" dirty="0" smtClean="0">
                <a:latin typeface="Times New Roman" panose="02020603050405020304" pitchFamily="18" charset="0"/>
                <a:cs typeface="Times New Roman" panose="02020603050405020304" pitchFamily="18" charset="0"/>
              </a:rPr>
              <a:t>that there </a:t>
            </a:r>
            <a:r>
              <a:rPr lang="en-US" sz="2800" dirty="0">
                <a:latin typeface="Times New Roman" panose="02020603050405020304" pitchFamily="18" charset="0"/>
                <a:cs typeface="Times New Roman" panose="02020603050405020304" pitchFamily="18" charset="0"/>
              </a:rPr>
              <a:t>is a negative relationship between price and demand. The </a:t>
            </a:r>
            <a:r>
              <a:rPr lang="en-US" sz="2800" dirty="0" smtClean="0">
                <a:latin typeface="Times New Roman" panose="02020603050405020304" pitchFamily="18" charset="0"/>
                <a:cs typeface="Times New Roman" panose="02020603050405020304" pitchFamily="18" charset="0"/>
              </a:rPr>
              <a:t>negative relationship </a:t>
            </a:r>
            <a:r>
              <a:rPr lang="en-US" sz="2800" dirty="0">
                <a:latin typeface="Times New Roman" panose="02020603050405020304" pitchFamily="18" charset="0"/>
                <a:cs typeface="Times New Roman" panose="02020603050405020304" pitchFamily="18" charset="0"/>
              </a:rPr>
              <a:t>is replicated in the downward slope of the demand curve. Though slope of a demand curve may reflect the responsiveness </a:t>
            </a:r>
            <a:r>
              <a:rPr lang="en-US" sz="2800" dirty="0" smtClean="0">
                <a:latin typeface="Times New Roman" panose="02020603050405020304" pitchFamily="18" charset="0"/>
                <a:cs typeface="Times New Roman" panose="02020603050405020304" pitchFamily="18" charset="0"/>
              </a:rPr>
              <a:t>of quantity </a:t>
            </a:r>
            <a:r>
              <a:rPr lang="en-US" sz="2800" dirty="0">
                <a:latin typeface="Times New Roman" panose="02020603050405020304" pitchFamily="18" charset="0"/>
                <a:cs typeface="Times New Roman" panose="02020603050405020304" pitchFamily="18" charset="0"/>
              </a:rPr>
              <a:t>demanded to price change but is not a good measure </a:t>
            </a:r>
            <a:r>
              <a:rPr lang="en-US" sz="2800" dirty="0" smtClean="0">
                <a:latin typeface="Times New Roman" panose="02020603050405020304" pitchFamily="18" charset="0"/>
                <a:cs typeface="Times New Roman" panose="02020603050405020304" pitchFamily="18" charset="0"/>
              </a:rPr>
              <a:t>of responsiveness.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632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838200" y="330200"/>
            <a:ext cx="7694613" cy="1117600"/>
          </a:xfrm>
        </p:spPr>
        <p:txBody>
          <a:bodyPr/>
          <a:lstStyle/>
          <a:p>
            <a:r>
              <a:rPr lang="en-US"/>
              <a:t> </a:t>
            </a:r>
          </a:p>
        </p:txBody>
      </p:sp>
      <p:sp>
        <p:nvSpPr>
          <p:cNvPr id="224259" name="Rectangle 3"/>
          <p:cNvSpPr>
            <a:spLocks noGrp="1" noChangeArrowheads="1"/>
          </p:cNvSpPr>
          <p:nvPr>
            <p:ph type="body" sz="half" idx="1"/>
          </p:nvPr>
        </p:nvSpPr>
        <p:spPr>
          <a:xfrm>
            <a:off x="533399" y="330201"/>
            <a:ext cx="8359775" cy="660400"/>
          </a:xfrm>
        </p:spPr>
        <p:txBody>
          <a:bodyPr/>
          <a:lstStyle/>
          <a:p>
            <a:pPr marL="0" indent="0">
              <a:buFont typeface="Wingdings" pitchFamily="2" charset="2"/>
              <a:buNone/>
            </a:pPr>
            <a:r>
              <a:rPr lang="en-US" sz="2800" b="1" dirty="0">
                <a:solidFill>
                  <a:schemeClr val="tx1"/>
                </a:solidFill>
              </a:rPr>
              <a:t>Cross price </a:t>
            </a:r>
            <a:r>
              <a:rPr lang="en-US" sz="2800" b="1" dirty="0" err="1">
                <a:solidFill>
                  <a:schemeClr val="tx1"/>
                </a:solidFill>
              </a:rPr>
              <a:t>elasticities</a:t>
            </a:r>
            <a:r>
              <a:rPr lang="en-US" sz="2800" b="1" dirty="0">
                <a:solidFill>
                  <a:schemeClr val="tx1"/>
                </a:solidFill>
              </a:rPr>
              <a:t> – Solving the Problem </a:t>
            </a:r>
          </a:p>
          <a:p>
            <a:pPr marL="0" indent="0">
              <a:buFont typeface="Wingdings" pitchFamily="2" charset="2"/>
              <a:buNone/>
            </a:pPr>
            <a:endParaRPr lang="en-US" sz="2600" dirty="0">
              <a:solidFill>
                <a:srgbClr val="6699FF"/>
              </a:solidFill>
            </a:endParaRPr>
          </a:p>
        </p:txBody>
      </p:sp>
      <p:sp>
        <p:nvSpPr>
          <p:cNvPr id="224260" name="Rectangle 4"/>
          <p:cNvSpPr>
            <a:spLocks noChangeArrowheads="1"/>
          </p:cNvSpPr>
          <p:nvPr/>
        </p:nvSpPr>
        <p:spPr bwMode="auto">
          <a:xfrm>
            <a:off x="3143250" y="603250"/>
            <a:ext cx="2857500" cy="0"/>
          </a:xfrm>
          <a:prstGeom prst="rect">
            <a:avLst/>
          </a:prstGeom>
          <a:noFill/>
          <a:ln w="9525" algn="ctr">
            <a:noFill/>
            <a:miter lim="800000"/>
            <a:headEnd/>
            <a:tailEnd/>
          </a:ln>
          <a:effectLst/>
        </p:spPr>
        <p:txBody>
          <a:bodyPr wrap="none" anchor="b">
            <a:spAutoFit/>
          </a:bodyPr>
          <a:lstStyle/>
          <a:p>
            <a:endParaRPr lang="en-US"/>
          </a:p>
        </p:txBody>
      </p:sp>
      <p:sp>
        <p:nvSpPr>
          <p:cNvPr id="224261" name="Rectangle 5"/>
          <p:cNvSpPr>
            <a:spLocks noChangeArrowheads="1"/>
          </p:cNvSpPr>
          <p:nvPr/>
        </p:nvSpPr>
        <p:spPr bwMode="auto">
          <a:xfrm>
            <a:off x="3143250" y="603250"/>
            <a:ext cx="2857500" cy="0"/>
          </a:xfrm>
          <a:prstGeom prst="rect">
            <a:avLst/>
          </a:prstGeom>
          <a:noFill/>
          <a:ln w="9525" algn="ctr">
            <a:noFill/>
            <a:miter lim="800000"/>
            <a:headEnd/>
            <a:tailEnd/>
          </a:ln>
          <a:effectLst/>
        </p:spPr>
        <p:txBody>
          <a:bodyPr wrap="none" anchor="b">
            <a:spAutoFit/>
          </a:bodyPr>
          <a:lstStyle/>
          <a:p>
            <a:endParaRPr lang="en-US"/>
          </a:p>
        </p:txBody>
      </p:sp>
      <p:sp>
        <p:nvSpPr>
          <p:cNvPr id="224262" name="Rectangle 6"/>
          <p:cNvSpPr>
            <a:spLocks noChangeArrowheads="1"/>
          </p:cNvSpPr>
          <p:nvPr/>
        </p:nvSpPr>
        <p:spPr bwMode="auto">
          <a:xfrm>
            <a:off x="228600" y="990601"/>
            <a:ext cx="8664575" cy="4953000"/>
          </a:xfrm>
          <a:prstGeom prst="rect">
            <a:avLst/>
          </a:prstGeom>
          <a:noFill/>
          <a:ln w="9525">
            <a:noFill/>
            <a:miter lim="800000"/>
            <a:headEnd/>
            <a:tailEnd/>
          </a:ln>
          <a:effectLst/>
        </p:spPr>
        <p:txBody>
          <a:bodyPr/>
          <a:lstStyle/>
          <a:p>
            <a:pPr marL="533400" indent="-533400" algn="just">
              <a:lnSpc>
                <a:spcPct val="100000"/>
              </a:lnSpc>
              <a:spcBef>
                <a:spcPct val="20000"/>
              </a:spcBef>
              <a:spcAft>
                <a:spcPct val="35000"/>
              </a:spcAft>
              <a:buClr>
                <a:srgbClr val="FF9900"/>
              </a:buClr>
              <a:buSzPct val="75000"/>
            </a:pPr>
            <a:r>
              <a:rPr lang="en-US" sz="1900" dirty="0">
                <a:latin typeface="Arial" charset="0"/>
              </a:rPr>
              <a:t>(a) </a:t>
            </a:r>
            <a:r>
              <a:rPr lang="en-US" sz="2400" dirty="0">
                <a:latin typeface="Times New Roman" panose="02020603050405020304" pitchFamily="18" charset="0"/>
                <a:cs typeface="Times New Roman" panose="02020603050405020304" pitchFamily="18" charset="0"/>
              </a:rPr>
              <a:t>Coke and Pepsi are the classic example of two goods which are substitutes in consumption.  An increase in the price of Coke would, therefore, lead to an increase in demand for Pepsi, so the cross-price elasticity would be positive. </a:t>
            </a:r>
          </a:p>
          <a:p>
            <a:pPr marL="533400" indent="-533400" algn="just">
              <a:lnSpc>
                <a:spcPct val="100000"/>
              </a:lnSpc>
              <a:spcBef>
                <a:spcPct val="20000"/>
              </a:spcBef>
              <a:spcAft>
                <a:spcPct val="35000"/>
              </a:spcAft>
              <a:buClr>
                <a:srgbClr val="FF9900"/>
              </a:buClr>
              <a:buSzPct val="75000"/>
            </a:pPr>
            <a:r>
              <a:rPr lang="en-US" sz="2400" dirty="0">
                <a:latin typeface="Times New Roman" panose="02020603050405020304" pitchFamily="18" charset="0"/>
                <a:cs typeface="Times New Roman" panose="02020603050405020304" pitchFamily="18" charset="0"/>
              </a:rPr>
              <a:t>(b)	DVD players and DVDs are complements in consumption.  An increase in the price of DVD players would see a decrease in demand for DVD players, and hence a decrease in demand for the complement DVDs.  The cross-price elasticity between the two goods would, therefore, be negative. </a:t>
            </a:r>
          </a:p>
          <a:p>
            <a:pPr marL="533400" indent="-533400" algn="just">
              <a:lnSpc>
                <a:spcPct val="100000"/>
              </a:lnSpc>
              <a:spcBef>
                <a:spcPct val="20000"/>
              </a:spcBef>
              <a:spcAft>
                <a:spcPct val="35000"/>
              </a:spcAft>
              <a:buClr>
                <a:srgbClr val="FF9900"/>
              </a:buClr>
              <a:buSzPct val="75000"/>
            </a:pPr>
            <a:r>
              <a:rPr lang="en-US" sz="2400" dirty="0">
                <a:latin typeface="Times New Roman" panose="02020603050405020304" pitchFamily="18" charset="0"/>
                <a:cs typeface="Times New Roman" panose="02020603050405020304" pitchFamily="18" charset="0"/>
              </a:rPr>
              <a:t>(c) Gucci sunglasses and vegemite are completely unrelated goods, therefore, we would expect the cross price elasticity to equal zero</a:t>
            </a:r>
            <a:r>
              <a:rPr lang="en-US" sz="2400" dirty="0">
                <a:solidFill>
                  <a:srgbClr val="111111"/>
                </a:solidFill>
                <a:latin typeface="Times New Roman" panose="02020603050405020304" pitchFamily="18" charset="0"/>
                <a:cs typeface="Times New Roman" panose="02020603050405020304" pitchFamily="18" charset="0"/>
              </a:rPr>
              <a:t>. </a:t>
            </a:r>
            <a:r>
              <a:rPr lang="en-US"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None/>
            </a:pPr>
            <a:r>
              <a:rPr lang="en-US" dirty="0">
                <a:solidFill>
                  <a:srgbClr val="111111"/>
                </a:solidFill>
                <a:latin typeface="Arial" charset="0"/>
              </a:rPr>
              <a:t>		</a:t>
            </a:r>
          </a:p>
          <a:p>
            <a:pPr marL="533400" indent="-533400" algn="l">
              <a:lnSpc>
                <a:spcPct val="100000"/>
              </a:lnSpc>
              <a:spcBef>
                <a:spcPct val="20000"/>
              </a:spcBef>
              <a:spcAft>
                <a:spcPct val="35000"/>
              </a:spcAft>
              <a:buClr>
                <a:srgbClr val="FF9900"/>
              </a:buClr>
              <a:buSzPct val="75000"/>
              <a:buFont typeface="Wingdings" pitchFamily="2" charset="2"/>
              <a:buNone/>
            </a:pPr>
            <a:endParaRPr lang="en-US" dirty="0">
              <a:solidFill>
                <a:srgbClr val="111111"/>
              </a:solidFill>
              <a:latin typeface="Arial" charset="0"/>
            </a:endParaRPr>
          </a:p>
          <a:p>
            <a:pPr marL="533400" indent="-533400" algn="l">
              <a:lnSpc>
                <a:spcPct val="100000"/>
              </a:lnSpc>
              <a:spcBef>
                <a:spcPct val="20000"/>
              </a:spcBef>
              <a:spcAft>
                <a:spcPct val="35000"/>
              </a:spcAft>
              <a:buClr>
                <a:srgbClr val="FF9900"/>
              </a:buClr>
              <a:buSzPct val="75000"/>
              <a:buFont typeface="Wingdings" pitchFamily="2" charset="2"/>
              <a:buNone/>
            </a:pPr>
            <a:r>
              <a:rPr lang="en-US" sz="1600" i="1" dirty="0">
                <a:solidFill>
                  <a:srgbClr val="111111"/>
                </a:solidFill>
                <a:latin typeface="Arial" charset="0"/>
              </a:rPr>
              <a:t>		</a:t>
            </a:r>
          </a:p>
        </p:txBody>
      </p:sp>
      <p:graphicFrame>
        <p:nvGraphicFramePr>
          <p:cNvPr id="224267" name="Object 11"/>
          <p:cNvGraphicFramePr>
            <a:graphicFrameLocks noChangeAspect="1"/>
          </p:cNvGraphicFramePr>
          <p:nvPr/>
        </p:nvGraphicFramePr>
        <p:xfrm>
          <a:off x="1763713" y="6324600"/>
          <a:ext cx="6096000" cy="128588"/>
        </p:xfrm>
        <a:graphic>
          <a:graphicData uri="http://schemas.openxmlformats.org/presentationml/2006/ole">
            <mc:AlternateContent xmlns:mc="http://schemas.openxmlformats.org/markup-compatibility/2006">
              <mc:Choice xmlns:v="urn:schemas-microsoft-com:vml" Requires="v">
                <p:oleObj spid="_x0000_s10288" name="Chart" r:id="rId3" imgW="6095951" imgH="4067100" progId="MSGraph.Chart.8">
                  <p:embed followColorScheme="full"/>
                </p:oleObj>
              </mc:Choice>
              <mc:Fallback>
                <p:oleObj name="Chart" r:id="rId3" imgW="6095951" imgH="4067100"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6324600"/>
                        <a:ext cx="6096000" cy="128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ChangeArrowheads="1"/>
          </p:cNvSpPr>
          <p:nvPr/>
        </p:nvSpPr>
        <p:spPr bwMode="auto">
          <a:xfrm>
            <a:off x="228600" y="1524000"/>
            <a:ext cx="8863012" cy="4800600"/>
          </a:xfrm>
          <a:prstGeom prst="rect">
            <a:avLst/>
          </a:prstGeom>
          <a:noFill/>
          <a:ln w="9525">
            <a:noFill/>
            <a:miter lim="800000"/>
            <a:headEnd/>
            <a:tailEnd/>
          </a:ln>
          <a:effectLst/>
        </p:spPr>
        <p:txBody>
          <a:bodyPr/>
          <a:lstStyle/>
          <a:p>
            <a:pPr algn="just">
              <a:lnSpc>
                <a:spcPct val="100000"/>
              </a:lnSpc>
              <a:spcBef>
                <a:spcPct val="20000"/>
              </a:spcBef>
              <a:spcAft>
                <a:spcPct val="35000"/>
              </a:spcAft>
              <a:buClr>
                <a:srgbClr val="FF9900"/>
              </a:buClr>
              <a:buSzPct val="75000"/>
            </a:pPr>
            <a:r>
              <a:rPr lang="en-US" sz="2800" b="1" dirty="0">
                <a:solidFill>
                  <a:srgbClr val="FF0000"/>
                </a:solidFill>
                <a:latin typeface="Times New Roman" panose="02020603050405020304" pitchFamily="18" charset="0"/>
                <a:cs typeface="Times New Roman" panose="02020603050405020304" pitchFamily="18" charset="0"/>
              </a:rPr>
              <a:t>Income elasticity of demand</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 measure of the responsiveness of quantity demanded to a change in income.</a:t>
            </a:r>
          </a:p>
          <a:p>
            <a:pPr algn="just">
              <a:lnSpc>
                <a:spcPct val="100000"/>
              </a:lnSpc>
              <a:spcBef>
                <a:spcPct val="20000"/>
              </a:spcBef>
              <a:spcAft>
                <a:spcPct val="35000"/>
              </a:spcAft>
              <a:buClr>
                <a:srgbClr val="FF9900"/>
              </a:buClr>
              <a:buSzPct val="75000"/>
            </a:pPr>
            <a:r>
              <a:rPr lang="en-US" sz="2800" dirty="0">
                <a:latin typeface="Times New Roman" panose="02020603050405020304" pitchFamily="18" charset="0"/>
                <a:cs typeface="Times New Roman" panose="02020603050405020304" pitchFamily="18" charset="0"/>
              </a:rPr>
              <a:t>Measured by the percentage change in quantity demanded divided by the percentage change in income.</a:t>
            </a:r>
          </a:p>
        </p:txBody>
      </p:sp>
      <p:sp>
        <p:nvSpPr>
          <p:cNvPr id="227333" name="Rectangle 5"/>
          <p:cNvSpPr>
            <a:spLocks noChangeArrowheads="1"/>
          </p:cNvSpPr>
          <p:nvPr/>
        </p:nvSpPr>
        <p:spPr bwMode="auto">
          <a:xfrm>
            <a:off x="755650" y="0"/>
            <a:ext cx="200316" cy="304800"/>
          </a:xfrm>
          <a:prstGeom prst="rect">
            <a:avLst/>
          </a:prstGeom>
          <a:noFill/>
          <a:ln w="9525" algn="ctr">
            <a:noFill/>
            <a:miter lim="800000"/>
            <a:headEnd/>
            <a:tailEnd/>
          </a:ln>
          <a:effectLst/>
        </p:spPr>
        <p:txBody>
          <a:bodyPr>
            <a:spAutoFit/>
          </a:bodyPr>
          <a:lstStyle/>
          <a:p>
            <a:pPr algn="l">
              <a:lnSpc>
                <a:spcPct val="100000"/>
              </a:lnSpc>
            </a:pPr>
            <a:endParaRPr lang="en-US" sz="1400">
              <a:solidFill>
                <a:schemeClr val="tx1"/>
              </a:solidFill>
              <a:latin typeface="Times New Roman" pitchFamily="18" charset="0"/>
            </a:endParaRPr>
          </a:p>
        </p:txBody>
      </p:sp>
      <p:pic>
        <p:nvPicPr>
          <p:cNvPr id="227334" name="Picture 6" descr="equation6_09"/>
          <p:cNvPicPr>
            <a:picLocks noChangeAspect="1" noChangeArrowheads="1"/>
          </p:cNvPicPr>
          <p:nvPr/>
        </p:nvPicPr>
        <p:blipFill>
          <a:blip r:embed="rId2"/>
          <a:srcRect/>
          <a:stretch>
            <a:fillRect/>
          </a:stretch>
        </p:blipFill>
        <p:spPr bwMode="auto">
          <a:xfrm>
            <a:off x="609600" y="4495801"/>
            <a:ext cx="8283575" cy="990599"/>
          </a:xfrm>
          <a:prstGeom prst="rect">
            <a:avLst/>
          </a:prstGeom>
          <a:noFill/>
        </p:spPr>
      </p:pic>
      <p:sp>
        <p:nvSpPr>
          <p:cNvPr id="227335" name="Rectangle 7"/>
          <p:cNvSpPr>
            <a:spLocks noChangeArrowheads="1"/>
          </p:cNvSpPr>
          <p:nvPr/>
        </p:nvSpPr>
        <p:spPr bwMode="auto">
          <a:xfrm>
            <a:off x="573568" y="0"/>
            <a:ext cx="8286750" cy="1039813"/>
          </a:xfrm>
          <a:prstGeom prst="rect">
            <a:avLst/>
          </a:prstGeom>
          <a:noFill/>
          <a:ln w="9525">
            <a:noFill/>
            <a:miter lim="800000"/>
            <a:headEnd/>
            <a:tailEnd/>
          </a:ln>
          <a:effectLst/>
        </p:spPr>
        <p:txBody>
          <a:bodyPr bIns="91440" anchor="b"/>
          <a:lstStyle/>
          <a:p>
            <a:pPr algn="l"/>
            <a:r>
              <a:rPr lang="en-US" sz="4200" dirty="0">
                <a:latin typeface="Arial" charset="0"/>
              </a:rPr>
              <a:t/>
            </a:r>
            <a:br>
              <a:rPr lang="en-US" sz="4200" dirty="0">
                <a:latin typeface="Arial" charset="0"/>
              </a:rPr>
            </a:br>
            <a:r>
              <a:rPr lang="en-US" sz="4200" dirty="0">
                <a:latin typeface="Arial" charset="0"/>
              </a:rPr>
              <a:t/>
            </a:r>
            <a:br>
              <a:rPr lang="en-US" sz="4200" dirty="0">
                <a:latin typeface="Arial" charset="0"/>
              </a:rPr>
            </a:br>
            <a:r>
              <a:rPr lang="en-US" sz="4200" dirty="0">
                <a:latin typeface="Arial" charset="0"/>
              </a:rPr>
              <a:t/>
            </a:r>
            <a:br>
              <a:rPr lang="en-US" sz="4200" dirty="0">
                <a:latin typeface="Arial" charset="0"/>
              </a:rPr>
            </a:br>
            <a:r>
              <a:rPr lang="en-US" sz="4200" dirty="0">
                <a:latin typeface="Arial" charset="0"/>
              </a:rPr>
              <a:t/>
            </a:r>
            <a:br>
              <a:rPr lang="en-US" sz="4200" dirty="0">
                <a:latin typeface="Arial" charset="0"/>
              </a:rPr>
            </a:br>
            <a:r>
              <a:rPr lang="en-US" sz="4200" dirty="0">
                <a:latin typeface="Arial" charset="0"/>
              </a:rPr>
              <a:t>	Other demand </a:t>
            </a:r>
            <a:r>
              <a:rPr lang="en-US" sz="4200" dirty="0" err="1">
                <a:latin typeface="Arial" charset="0"/>
              </a:rPr>
              <a:t>elasticities</a:t>
            </a:r>
            <a:endParaRPr lang="en-US" sz="4200"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3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1116013" y="1196975"/>
            <a:ext cx="7467600" cy="5472113"/>
          </a:xfrm>
          <a:prstGeom prst="rect">
            <a:avLst/>
          </a:prstGeom>
          <a:noFill/>
          <a:ln w="9525">
            <a:noFill/>
            <a:miter lim="800000"/>
            <a:headEnd/>
            <a:tailEnd/>
          </a:ln>
          <a:effectLst/>
        </p:spPr>
        <p:txBody>
          <a:bodyPr/>
          <a:lstStyle/>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Arial" charset="0"/>
            </a:endParaRPr>
          </a:p>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Times New Roman" pitchFamily="18" charset="0"/>
            </a:endParaRPr>
          </a:p>
          <a:p>
            <a:pPr marL="609600" indent="-609600" algn="l">
              <a:lnSpc>
                <a:spcPct val="100000"/>
              </a:lnSpc>
              <a:spcBef>
                <a:spcPct val="5000"/>
              </a:spcBef>
              <a:spcAft>
                <a:spcPct val="5000"/>
              </a:spcAft>
              <a:buClr>
                <a:srgbClr val="FF9900"/>
              </a:buClr>
              <a:buSzPct val="75000"/>
              <a:buFont typeface="Wingdings" pitchFamily="2" charset="2"/>
              <a:buNone/>
            </a:pPr>
            <a:endParaRPr lang="en-US" sz="2600" b="1">
              <a:solidFill>
                <a:schemeClr val="bg2"/>
              </a:solidFill>
              <a:latin typeface="Times New Roman" pitchFamily="18" charset="0"/>
            </a:endParaRPr>
          </a:p>
          <a:p>
            <a:pPr marL="609600" indent="-609600" algn="l">
              <a:lnSpc>
                <a:spcPct val="100000"/>
              </a:lnSpc>
              <a:spcBef>
                <a:spcPct val="5000"/>
              </a:spcBef>
              <a:spcAft>
                <a:spcPct val="5000"/>
              </a:spcAft>
              <a:buClr>
                <a:srgbClr val="FF9900"/>
              </a:buClr>
              <a:buSzPct val="75000"/>
              <a:buFont typeface="Wingdings" pitchFamily="2" charset="2"/>
              <a:buChar char="§"/>
            </a:pPr>
            <a:endParaRPr lang="en-US" sz="2600">
              <a:solidFill>
                <a:schemeClr val="bg2"/>
              </a:solidFill>
              <a:latin typeface="Times New Roman" pitchFamily="18" charset="0"/>
            </a:endParaRPr>
          </a:p>
          <a:p>
            <a:pPr marL="609600" indent="-609600" algn="l">
              <a:lnSpc>
                <a:spcPct val="100000"/>
              </a:lnSpc>
              <a:spcBef>
                <a:spcPct val="20000"/>
              </a:spcBef>
              <a:spcAft>
                <a:spcPct val="35000"/>
              </a:spcAft>
              <a:buClr>
                <a:srgbClr val="FF9900"/>
              </a:buClr>
              <a:buSzPct val="75000"/>
              <a:buFont typeface="Wingdings" pitchFamily="2" charset="2"/>
              <a:buNone/>
            </a:pPr>
            <a:endParaRPr lang="en-US" sz="2600">
              <a:solidFill>
                <a:schemeClr val="bg2"/>
              </a:solidFill>
              <a:latin typeface="Arial" charset="0"/>
            </a:endParaRPr>
          </a:p>
          <a:p>
            <a:pPr marL="1158875" lvl="1" indent="-533400" algn="l">
              <a:lnSpc>
                <a:spcPct val="100000"/>
              </a:lnSpc>
              <a:spcAft>
                <a:spcPct val="35000"/>
              </a:spcAft>
              <a:buClr>
                <a:srgbClr val="FF6600"/>
              </a:buClr>
              <a:buSzPct val="75000"/>
              <a:buFont typeface="Wingdings" pitchFamily="2" charset="2"/>
              <a:buNone/>
            </a:pPr>
            <a:endParaRPr lang="en-US" sz="2600">
              <a:solidFill>
                <a:schemeClr val="bg2"/>
              </a:solidFill>
              <a:latin typeface="Arial" charset="0"/>
            </a:endParaRPr>
          </a:p>
          <a:p>
            <a:pPr marL="609600" indent="-609600" algn="l">
              <a:lnSpc>
                <a:spcPct val="100000"/>
              </a:lnSpc>
              <a:spcBef>
                <a:spcPct val="20000"/>
              </a:spcBef>
              <a:spcAft>
                <a:spcPct val="35000"/>
              </a:spcAft>
              <a:buClr>
                <a:srgbClr val="FF9900"/>
              </a:buClr>
              <a:buSzPct val="75000"/>
              <a:buFont typeface="Wingdings" pitchFamily="2" charset="2"/>
              <a:buChar char="§"/>
            </a:pPr>
            <a:endParaRPr lang="en-US" sz="2600" i="1">
              <a:solidFill>
                <a:schemeClr val="bg2"/>
              </a:solidFill>
              <a:latin typeface="Times New Roman" pitchFamily="18" charset="0"/>
            </a:endParaRPr>
          </a:p>
        </p:txBody>
      </p:sp>
      <p:sp>
        <p:nvSpPr>
          <p:cNvPr id="286723" name="Text Box 3"/>
          <p:cNvSpPr txBox="1">
            <a:spLocks noChangeArrowheads="1"/>
          </p:cNvSpPr>
          <p:nvPr/>
        </p:nvSpPr>
        <p:spPr bwMode="auto">
          <a:xfrm>
            <a:off x="1403350" y="188913"/>
            <a:ext cx="6983413" cy="523220"/>
          </a:xfrm>
          <a:prstGeom prst="rect">
            <a:avLst/>
          </a:prstGeom>
          <a:solidFill>
            <a:schemeClr val="bg1"/>
          </a:solidFill>
          <a:ln w="9525" algn="ctr">
            <a:solidFill>
              <a:srgbClr val="FF9900"/>
            </a:solidFill>
            <a:miter lim="800000"/>
            <a:headEnd/>
            <a:tailEnd/>
          </a:ln>
          <a:effectLst/>
        </p:spPr>
        <p:txBody>
          <a:bodyPr>
            <a:spAutoFit/>
          </a:bodyPr>
          <a:lstStyle/>
          <a:p>
            <a:pPr algn="l"/>
            <a:r>
              <a:rPr lang="en-AU" sz="2800" dirty="0">
                <a:latin typeface="Arial" charset="0"/>
              </a:rPr>
              <a:t>Summary of income elasticity of demand</a:t>
            </a:r>
            <a:endParaRPr lang="en-AU" sz="2800" b="1" dirty="0">
              <a:solidFill>
                <a:srgbClr val="FF0000"/>
              </a:solidFill>
            </a:endParaRPr>
          </a:p>
        </p:txBody>
      </p:sp>
      <p:graphicFrame>
        <p:nvGraphicFramePr>
          <p:cNvPr id="286725" name="Group 5"/>
          <p:cNvGraphicFramePr>
            <a:graphicFrameLocks noGrp="1"/>
          </p:cNvGraphicFramePr>
          <p:nvPr>
            <p:ph idx="1"/>
            <p:extLst>
              <p:ext uri="{D42A27DB-BD31-4B8C-83A1-F6EECF244321}">
                <p14:modId xmlns:p14="http://schemas.microsoft.com/office/powerpoint/2010/main" val="3353097539"/>
              </p:ext>
            </p:extLst>
          </p:nvPr>
        </p:nvGraphicFramePr>
        <p:xfrm>
          <a:off x="395288" y="1268413"/>
          <a:ext cx="8497887" cy="4574001"/>
        </p:xfrm>
        <a:graphic>
          <a:graphicData uri="http://schemas.openxmlformats.org/drawingml/2006/table">
            <a:tbl>
              <a:tblPr/>
              <a:tblGrid>
                <a:gridCol w="2592387">
                  <a:extLst>
                    <a:ext uri="{9D8B030D-6E8A-4147-A177-3AD203B41FA5}">
                      <a16:colId xmlns:a16="http://schemas.microsoft.com/office/drawing/2014/main" xmlns="" val="20000"/>
                    </a:ext>
                  </a:extLst>
                </a:gridCol>
                <a:gridCol w="3384550">
                  <a:extLst>
                    <a:ext uri="{9D8B030D-6E8A-4147-A177-3AD203B41FA5}">
                      <a16:colId xmlns:a16="http://schemas.microsoft.com/office/drawing/2014/main" xmlns="" val="20001"/>
                    </a:ext>
                  </a:extLst>
                </a:gridCol>
                <a:gridCol w="2520950">
                  <a:extLst>
                    <a:ext uri="{9D8B030D-6E8A-4147-A177-3AD203B41FA5}">
                      <a16:colId xmlns:a16="http://schemas.microsoft.com/office/drawing/2014/main" xmlns="" val="20002"/>
                    </a:ext>
                  </a:extLst>
                </a:gridCol>
              </a:tblGrid>
              <a:tr h="1167985">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If the income elasticity of demand is …</a:t>
                      </a:r>
                      <a:endParaRPr kumimoji="0" lang="en-AU" sz="2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1" i="0" u="none" strike="noStrike" cap="none" normalizeH="0" baseline="0">
                          <a:ln>
                            <a:noFill/>
                          </a:ln>
                          <a:solidFill>
                            <a:srgbClr val="111111"/>
                          </a:solidFill>
                          <a:effectLst/>
                          <a:latin typeface="Times New Roman" panose="02020603050405020304" pitchFamily="18" charset="0"/>
                          <a:cs typeface="Times New Roman" panose="02020603050405020304" pitchFamily="18" charset="0"/>
                        </a:rPr>
                        <a:t>Then the good is …</a:t>
                      </a:r>
                      <a:endParaRPr kumimoji="0" lang="en-AU" sz="2800" b="1" i="0" u="none" strike="noStrike" cap="none" normalizeH="0" baseline="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1" i="0" u="none" strike="noStrike" cap="none" normalizeH="0" baseline="0">
                          <a:ln>
                            <a:noFill/>
                          </a:ln>
                          <a:solidFill>
                            <a:srgbClr val="111111"/>
                          </a:solidFill>
                          <a:effectLst/>
                          <a:latin typeface="Times New Roman" panose="02020603050405020304" pitchFamily="18" charset="0"/>
                          <a:cs typeface="Times New Roman" panose="02020603050405020304" pitchFamily="18" charset="0"/>
                        </a:rPr>
                        <a:t>Example</a:t>
                      </a:r>
                      <a:endParaRPr kumimoji="0" lang="en-AU" sz="2800" b="1" i="0" u="none" strike="noStrike" cap="none" normalizeH="0" baseline="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67467">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Positive, but less than 1</a:t>
                      </a:r>
                      <a:endParaRPr kumimoji="0" lang="en-AU"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normal and a necessity</a:t>
                      </a:r>
                      <a:endParaRPr kumimoji="0" lang="en-AU"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milk</a:t>
                      </a:r>
                      <a:endParaRPr kumimoji="0" lang="en-AU"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67467">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0" i="0" u="none" strike="noStrike" cap="none" normalizeH="0" baseline="0">
                          <a:ln>
                            <a:noFill/>
                          </a:ln>
                          <a:solidFill>
                            <a:srgbClr val="111111"/>
                          </a:solidFill>
                          <a:effectLst/>
                          <a:latin typeface="Times New Roman" panose="02020603050405020304" pitchFamily="18" charset="0"/>
                          <a:cs typeface="Times New Roman" panose="02020603050405020304" pitchFamily="18" charset="0"/>
                        </a:rPr>
                        <a:t>Positive and greater than 1</a:t>
                      </a:r>
                      <a:endParaRPr kumimoji="0" lang="en-AU" sz="2800" b="0" i="0" u="none" strike="noStrike" cap="none" normalizeH="0" baseline="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normal and a luxury</a:t>
                      </a:r>
                      <a:endParaRPr kumimoji="0" lang="en-AU"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caviar</a:t>
                      </a:r>
                      <a:endParaRPr kumimoji="0" lang="en-AU"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067467">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Negative</a:t>
                      </a:r>
                      <a:endParaRPr kumimoji="0" lang="en-AU"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an inferior good</a:t>
                      </a:r>
                      <a:endParaRPr kumimoji="0" lang="en-AU"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35000"/>
                        </a:spcAft>
                        <a:buClr>
                          <a:srgbClr val="FF9900"/>
                        </a:buClr>
                        <a:buSzPct val="75000"/>
                        <a:buFont typeface="Wingdings" pitchFamily="2" charset="2"/>
                        <a:buNone/>
                        <a:tabLst/>
                      </a:pPr>
                      <a:r>
                        <a:rPr kumimoji="0" lang="en-US"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high-fat meat</a:t>
                      </a:r>
                      <a:endParaRPr kumimoji="0" lang="en-AU" sz="2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body" idx="1"/>
          </p:nvPr>
        </p:nvSpPr>
        <p:spPr>
          <a:xfrm>
            <a:off x="1331913" y="1557338"/>
            <a:ext cx="7632700" cy="4824412"/>
          </a:xfrm>
        </p:spPr>
        <p:txBody>
          <a:bodyPr/>
          <a:lstStyle/>
          <a:p>
            <a:pPr marL="609600" indent="-609600">
              <a:buFont typeface="Wingdings" pitchFamily="2" charset="2"/>
              <a:buNone/>
            </a:pPr>
            <a:r>
              <a:rPr lang="en-AU" sz="2600" b="1">
                <a:solidFill>
                  <a:srgbClr val="000000"/>
                </a:solidFill>
              </a:rPr>
              <a:t>Q1. If you know the value of the price elasticity of demand, then which of the following can you compute?</a:t>
            </a:r>
          </a:p>
          <a:p>
            <a:pPr marL="609600" indent="-609600">
              <a:buClr>
                <a:srgbClr val="000000"/>
              </a:buClr>
              <a:buFont typeface="Arial" charset="0"/>
              <a:buAutoNum type="alphaLcPeriod"/>
            </a:pPr>
            <a:r>
              <a:rPr lang="en-AU" sz="2600">
                <a:solidFill>
                  <a:srgbClr val="000000"/>
                </a:solidFill>
              </a:rPr>
              <a:t>The effect of a price change on the quantity demanded.</a:t>
            </a:r>
          </a:p>
          <a:p>
            <a:pPr marL="609600" indent="-609600">
              <a:buClr>
                <a:srgbClr val="000000"/>
              </a:buClr>
              <a:buFont typeface="Arial" charset="0"/>
              <a:buAutoNum type="alphaLcPeriod"/>
            </a:pPr>
            <a:r>
              <a:rPr lang="en-AU" sz="2600">
                <a:solidFill>
                  <a:srgbClr val="000000"/>
                </a:solidFill>
              </a:rPr>
              <a:t>The responsiveness of the quantity supplied of a good to a change in its price.</a:t>
            </a:r>
          </a:p>
          <a:p>
            <a:pPr marL="609600" indent="-609600">
              <a:buClr>
                <a:srgbClr val="000000"/>
              </a:buClr>
              <a:buFont typeface="Arial" charset="0"/>
              <a:buAutoNum type="alphaLcPeriod"/>
            </a:pPr>
            <a:r>
              <a:rPr lang="en-AU" sz="2600">
                <a:solidFill>
                  <a:srgbClr val="000000"/>
                </a:solidFill>
              </a:rPr>
              <a:t>The price elasticity of supply.</a:t>
            </a:r>
          </a:p>
          <a:p>
            <a:pPr marL="609600" indent="-609600">
              <a:buClr>
                <a:srgbClr val="000000"/>
              </a:buClr>
              <a:buFont typeface="Arial" charset="0"/>
              <a:buAutoNum type="alphaLcPeriod"/>
            </a:pPr>
            <a:r>
              <a:rPr lang="en-AU" sz="2600">
                <a:solidFill>
                  <a:srgbClr val="000000"/>
                </a:solidFill>
              </a:rPr>
              <a:t>All of the above</a:t>
            </a:r>
          </a:p>
        </p:txBody>
      </p:sp>
      <p:sp>
        <p:nvSpPr>
          <p:cNvPr id="254979" name="Rectangle 3"/>
          <p:cNvSpPr>
            <a:spLocks noGrp="1" noChangeArrowheads="1"/>
          </p:cNvSpPr>
          <p:nvPr>
            <p:ph type="title"/>
          </p:nvPr>
        </p:nvSpPr>
        <p:spPr>
          <a:noFill/>
          <a:ln/>
        </p:spPr>
        <p:txBody>
          <a:bodyPr/>
          <a:lstStyle/>
          <a:p>
            <a:r>
              <a:rPr lang="en-US" dirty="0"/>
              <a:t>Quiz</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body" idx="1"/>
          </p:nvPr>
        </p:nvSpPr>
        <p:spPr>
          <a:xfrm>
            <a:off x="1331913" y="1557338"/>
            <a:ext cx="7632700" cy="4824412"/>
          </a:xfrm>
        </p:spPr>
        <p:txBody>
          <a:bodyPr/>
          <a:lstStyle/>
          <a:p>
            <a:pPr marL="609600" indent="-609600">
              <a:buFont typeface="Wingdings" pitchFamily="2" charset="2"/>
              <a:buNone/>
            </a:pPr>
            <a:r>
              <a:rPr lang="en-AU" sz="2600" b="1">
                <a:solidFill>
                  <a:srgbClr val="000000"/>
                </a:solidFill>
              </a:rPr>
              <a:t>Q1. If you know the value of the price elasticity of demand, then which of the following can you compute?</a:t>
            </a:r>
          </a:p>
          <a:p>
            <a:pPr marL="609600" indent="-609600">
              <a:buClr>
                <a:srgbClr val="000000"/>
              </a:buClr>
              <a:buFont typeface="Arial" charset="0"/>
              <a:buAutoNum type="alphaLcPeriod"/>
            </a:pPr>
            <a:r>
              <a:rPr lang="en-AU" sz="2600" u="sng">
                <a:solidFill>
                  <a:srgbClr val="FF0000"/>
                </a:solidFill>
              </a:rPr>
              <a:t>The effect of a price change on the quantity demanded.</a:t>
            </a:r>
          </a:p>
          <a:p>
            <a:pPr marL="609600" indent="-609600">
              <a:buClr>
                <a:srgbClr val="000000"/>
              </a:buClr>
              <a:buFont typeface="Arial" charset="0"/>
              <a:buAutoNum type="alphaLcPeriod"/>
            </a:pPr>
            <a:r>
              <a:rPr lang="en-AU" sz="2600">
                <a:solidFill>
                  <a:srgbClr val="000000"/>
                </a:solidFill>
              </a:rPr>
              <a:t>The responsiveness of the quantity supplied of a good to a change in its price.</a:t>
            </a:r>
          </a:p>
          <a:p>
            <a:pPr marL="609600" indent="-609600">
              <a:buClr>
                <a:srgbClr val="000000"/>
              </a:buClr>
              <a:buFont typeface="Arial" charset="0"/>
              <a:buAutoNum type="alphaLcPeriod"/>
            </a:pPr>
            <a:r>
              <a:rPr lang="en-AU" sz="2600">
                <a:solidFill>
                  <a:srgbClr val="000000"/>
                </a:solidFill>
              </a:rPr>
              <a:t>The price elasticity of supply.</a:t>
            </a:r>
          </a:p>
          <a:p>
            <a:pPr marL="609600" indent="-609600">
              <a:buClr>
                <a:srgbClr val="000000"/>
              </a:buClr>
              <a:buFont typeface="Arial" charset="0"/>
              <a:buAutoNum type="alphaLcPeriod"/>
            </a:pPr>
            <a:r>
              <a:rPr lang="en-AU" sz="2600">
                <a:solidFill>
                  <a:srgbClr val="000000"/>
                </a:solidFill>
              </a:rPr>
              <a:t>All of the above</a:t>
            </a:r>
          </a:p>
        </p:txBody>
      </p:sp>
      <p:sp>
        <p:nvSpPr>
          <p:cNvPr id="256003" name="Rectangle 3"/>
          <p:cNvSpPr>
            <a:spLocks noGrp="1" noChangeArrowheads="1"/>
          </p:cNvSpPr>
          <p:nvPr>
            <p:ph type="title"/>
          </p:nvPr>
        </p:nvSpPr>
        <p:spPr>
          <a:noFill/>
          <a:ln/>
        </p:spPr>
        <p:txBody>
          <a:bodyPr/>
          <a:lstStyle/>
          <a:p>
            <a:r>
              <a:rPr lang="en-US" dirty="0"/>
              <a:t>Quiz</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body" idx="1"/>
          </p:nvPr>
        </p:nvSpPr>
        <p:spPr>
          <a:xfrm>
            <a:off x="1331913" y="1412875"/>
            <a:ext cx="7632700" cy="4968875"/>
          </a:xfrm>
        </p:spPr>
        <p:txBody>
          <a:bodyPr/>
          <a:lstStyle/>
          <a:p>
            <a:pPr marL="609600" indent="-609600">
              <a:buFont typeface="Wingdings" pitchFamily="2" charset="2"/>
              <a:buNone/>
            </a:pPr>
            <a:r>
              <a:rPr lang="en-AU" sz="2600" b="1">
                <a:solidFill>
                  <a:srgbClr val="000000"/>
                </a:solidFill>
              </a:rPr>
              <a:t>Q2. How do economists avoid confusion over different units of measurement in the computation of elasticities?</a:t>
            </a:r>
          </a:p>
          <a:p>
            <a:pPr marL="609600" indent="-609600">
              <a:buClr>
                <a:srgbClr val="000000"/>
              </a:buClr>
              <a:buFont typeface="Arial" charset="0"/>
              <a:buAutoNum type="alphaLcPeriod"/>
            </a:pPr>
            <a:r>
              <a:rPr lang="en-AU" sz="2600">
                <a:solidFill>
                  <a:srgbClr val="000000"/>
                </a:solidFill>
              </a:rPr>
              <a:t>By using aggregate values rather than single values.</a:t>
            </a:r>
          </a:p>
          <a:p>
            <a:pPr marL="609600" indent="-609600">
              <a:buClr>
                <a:srgbClr val="000000"/>
              </a:buClr>
              <a:buFont typeface="Arial" charset="0"/>
              <a:buAutoNum type="alphaLcPeriod"/>
            </a:pPr>
            <a:r>
              <a:rPr lang="en-AU" sz="2600">
                <a:solidFill>
                  <a:srgbClr val="000000"/>
                </a:solidFill>
              </a:rPr>
              <a:t>By using whole numbers rather than fractions.</a:t>
            </a:r>
          </a:p>
          <a:p>
            <a:pPr marL="609600" indent="-609600">
              <a:buClr>
                <a:srgbClr val="000000"/>
              </a:buClr>
              <a:buFont typeface="Arial" charset="0"/>
              <a:buAutoNum type="alphaLcPeriod"/>
            </a:pPr>
            <a:r>
              <a:rPr lang="en-AU" sz="2600">
                <a:solidFill>
                  <a:srgbClr val="000000"/>
                </a:solidFill>
              </a:rPr>
              <a:t>By using percentage changes.</a:t>
            </a:r>
          </a:p>
          <a:p>
            <a:pPr marL="609600" indent="-609600">
              <a:buClr>
                <a:srgbClr val="000000"/>
              </a:buClr>
              <a:buFont typeface="Arial" charset="0"/>
              <a:buAutoNum type="alphaLcPeriod"/>
            </a:pPr>
            <a:r>
              <a:rPr lang="en-AU" sz="2600">
                <a:solidFill>
                  <a:srgbClr val="000000"/>
                </a:solidFill>
              </a:rPr>
              <a:t>By using computer software packages.</a:t>
            </a:r>
          </a:p>
        </p:txBody>
      </p:sp>
      <p:sp>
        <p:nvSpPr>
          <p:cNvPr id="257027" name="Rectangle 3"/>
          <p:cNvSpPr>
            <a:spLocks noGrp="1" noChangeArrowheads="1"/>
          </p:cNvSpPr>
          <p:nvPr>
            <p:ph type="title"/>
          </p:nvPr>
        </p:nvSpPr>
        <p:spPr>
          <a:noFill/>
          <a:ln/>
        </p:spPr>
        <p:txBody>
          <a:bodyPr/>
          <a:lstStyle/>
          <a:p>
            <a:r>
              <a:rPr lang="en-US" dirty="0"/>
              <a:t>Quiz</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body" idx="1"/>
          </p:nvPr>
        </p:nvSpPr>
        <p:spPr>
          <a:xfrm>
            <a:off x="1331913" y="1412875"/>
            <a:ext cx="7632700" cy="4968875"/>
          </a:xfrm>
        </p:spPr>
        <p:txBody>
          <a:bodyPr/>
          <a:lstStyle/>
          <a:p>
            <a:pPr marL="609600" indent="-609600">
              <a:buFont typeface="Wingdings" pitchFamily="2" charset="2"/>
              <a:buNone/>
            </a:pPr>
            <a:r>
              <a:rPr lang="en-AU" sz="2600" b="1">
                <a:solidFill>
                  <a:srgbClr val="000000"/>
                </a:solidFill>
              </a:rPr>
              <a:t>Q2. How do economists avoid confusion over different units of measurement in the computation of elasticities?</a:t>
            </a:r>
          </a:p>
          <a:p>
            <a:pPr marL="609600" indent="-609600">
              <a:buClr>
                <a:srgbClr val="000000"/>
              </a:buClr>
              <a:buFont typeface="Arial" charset="0"/>
              <a:buAutoNum type="alphaLcPeriod"/>
            </a:pPr>
            <a:r>
              <a:rPr lang="en-AU" sz="2600">
                <a:solidFill>
                  <a:srgbClr val="000000"/>
                </a:solidFill>
              </a:rPr>
              <a:t>By using aggregate values rather than single values.</a:t>
            </a:r>
          </a:p>
          <a:p>
            <a:pPr marL="609600" indent="-609600">
              <a:buClr>
                <a:srgbClr val="000000"/>
              </a:buClr>
              <a:buFont typeface="Arial" charset="0"/>
              <a:buAutoNum type="alphaLcPeriod"/>
            </a:pPr>
            <a:r>
              <a:rPr lang="en-AU" sz="2600">
                <a:solidFill>
                  <a:srgbClr val="000000"/>
                </a:solidFill>
              </a:rPr>
              <a:t>By using whole numbers rather than fractions.</a:t>
            </a:r>
          </a:p>
          <a:p>
            <a:pPr marL="609600" indent="-609600">
              <a:buClr>
                <a:srgbClr val="000000"/>
              </a:buClr>
              <a:buFont typeface="Arial" charset="0"/>
              <a:buAutoNum type="alphaLcPeriod"/>
            </a:pPr>
            <a:r>
              <a:rPr lang="en-AU" sz="2600" u="sng">
                <a:solidFill>
                  <a:srgbClr val="FF0000"/>
                </a:solidFill>
              </a:rPr>
              <a:t>By using percentage changes.</a:t>
            </a:r>
          </a:p>
          <a:p>
            <a:pPr marL="609600" indent="-609600">
              <a:buClr>
                <a:srgbClr val="000000"/>
              </a:buClr>
              <a:buFont typeface="Arial" charset="0"/>
              <a:buAutoNum type="alphaLcPeriod"/>
            </a:pPr>
            <a:r>
              <a:rPr lang="en-AU" sz="2600">
                <a:solidFill>
                  <a:srgbClr val="000000"/>
                </a:solidFill>
              </a:rPr>
              <a:t>By using computer software packages.</a:t>
            </a:r>
          </a:p>
        </p:txBody>
      </p:sp>
      <p:sp>
        <p:nvSpPr>
          <p:cNvPr id="258051" name="Rectangle 3"/>
          <p:cNvSpPr>
            <a:spLocks noGrp="1" noChangeArrowheads="1"/>
          </p:cNvSpPr>
          <p:nvPr>
            <p:ph type="title"/>
          </p:nvPr>
        </p:nvSpPr>
        <p:spPr>
          <a:noFill/>
          <a:ln/>
        </p:spPr>
        <p:txBody>
          <a:bodyPr/>
          <a:lstStyle/>
          <a:p>
            <a:r>
              <a:rPr lang="en-US" dirty="0"/>
              <a:t>Quiz</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body" idx="1"/>
          </p:nvPr>
        </p:nvSpPr>
        <p:spPr>
          <a:xfrm>
            <a:off x="1331913" y="1773238"/>
            <a:ext cx="7632700" cy="4608512"/>
          </a:xfrm>
        </p:spPr>
        <p:txBody>
          <a:bodyPr/>
          <a:lstStyle/>
          <a:p>
            <a:pPr marL="609600" indent="-609600">
              <a:buFont typeface="Wingdings" pitchFamily="2" charset="2"/>
              <a:buNone/>
            </a:pPr>
            <a:r>
              <a:rPr lang="en-AU" sz="2600" b="1">
                <a:solidFill>
                  <a:srgbClr val="000000"/>
                </a:solidFill>
              </a:rPr>
              <a:t>Q3. When demand is price inelastic, what is the relationship between price and total revenue?</a:t>
            </a:r>
          </a:p>
          <a:p>
            <a:pPr marL="609600" indent="-609600">
              <a:buClr>
                <a:srgbClr val="000000"/>
              </a:buClr>
              <a:buFont typeface="Arial" charset="0"/>
              <a:buAutoNum type="alphaLcPeriod"/>
            </a:pPr>
            <a:r>
              <a:rPr lang="en-AU" sz="2600">
                <a:solidFill>
                  <a:srgbClr val="000000"/>
                </a:solidFill>
              </a:rPr>
              <a:t>They move in the same direction.</a:t>
            </a:r>
          </a:p>
          <a:p>
            <a:pPr marL="609600" indent="-609600">
              <a:buClr>
                <a:srgbClr val="000000"/>
              </a:buClr>
              <a:buFont typeface="Arial" charset="0"/>
              <a:buAutoNum type="alphaLcPeriod"/>
            </a:pPr>
            <a:r>
              <a:rPr lang="en-AU" sz="2600">
                <a:solidFill>
                  <a:srgbClr val="000000"/>
                </a:solidFill>
              </a:rPr>
              <a:t>They move in opposite directions.</a:t>
            </a:r>
          </a:p>
          <a:p>
            <a:pPr marL="609600" indent="-609600">
              <a:buClr>
                <a:srgbClr val="000000"/>
              </a:buClr>
              <a:buFont typeface="Arial" charset="0"/>
              <a:buAutoNum type="alphaLcPeriod"/>
            </a:pPr>
            <a:r>
              <a:rPr lang="en-AU" sz="2600"/>
              <a:t>When price changes, total revenue remains the same.</a:t>
            </a:r>
            <a:endParaRPr lang="en-AU" sz="2600">
              <a:solidFill>
                <a:srgbClr val="000000"/>
              </a:solidFill>
            </a:endParaRPr>
          </a:p>
          <a:p>
            <a:pPr marL="609600" indent="-609600">
              <a:buClr>
                <a:srgbClr val="000000"/>
              </a:buClr>
              <a:buFont typeface="Arial" charset="0"/>
              <a:buAutoNum type="alphaLcPeriod"/>
            </a:pPr>
            <a:r>
              <a:rPr lang="en-AU" sz="2600">
                <a:solidFill>
                  <a:srgbClr val="000000"/>
                </a:solidFill>
              </a:rPr>
              <a:t>They are unrelated.</a:t>
            </a:r>
          </a:p>
        </p:txBody>
      </p:sp>
      <p:sp>
        <p:nvSpPr>
          <p:cNvPr id="259075" name="Rectangle 3"/>
          <p:cNvSpPr>
            <a:spLocks noGrp="1" noChangeArrowheads="1"/>
          </p:cNvSpPr>
          <p:nvPr>
            <p:ph type="title"/>
          </p:nvPr>
        </p:nvSpPr>
        <p:spPr>
          <a:noFill/>
          <a:ln/>
        </p:spPr>
        <p:txBody>
          <a:bodyPr/>
          <a:lstStyle/>
          <a:p>
            <a:r>
              <a:rPr lang="en-US" dirty="0"/>
              <a:t>Quiz</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body" idx="1"/>
          </p:nvPr>
        </p:nvSpPr>
        <p:spPr>
          <a:xfrm>
            <a:off x="1331913" y="1773238"/>
            <a:ext cx="7632700" cy="4608512"/>
          </a:xfrm>
        </p:spPr>
        <p:txBody>
          <a:bodyPr/>
          <a:lstStyle/>
          <a:p>
            <a:pPr marL="609600" indent="-609600">
              <a:buFont typeface="Wingdings" pitchFamily="2" charset="2"/>
              <a:buNone/>
            </a:pPr>
            <a:r>
              <a:rPr lang="en-AU" sz="2600" b="1">
                <a:solidFill>
                  <a:srgbClr val="000000"/>
                </a:solidFill>
              </a:rPr>
              <a:t>Q3. When demand is price inelastic, what is the relationship between price and total revenue?</a:t>
            </a:r>
          </a:p>
          <a:p>
            <a:pPr marL="609600" indent="-609600">
              <a:buClr>
                <a:srgbClr val="000000"/>
              </a:buClr>
              <a:buFont typeface="Arial" charset="0"/>
              <a:buAutoNum type="alphaLcPeriod"/>
            </a:pPr>
            <a:r>
              <a:rPr lang="en-AU" sz="2600" u="sng">
                <a:solidFill>
                  <a:srgbClr val="FF0000"/>
                </a:solidFill>
              </a:rPr>
              <a:t>They move in the same direction.</a:t>
            </a:r>
          </a:p>
          <a:p>
            <a:pPr marL="609600" indent="-609600">
              <a:buClr>
                <a:srgbClr val="000000"/>
              </a:buClr>
              <a:buFont typeface="Arial" charset="0"/>
              <a:buAutoNum type="alphaLcPeriod"/>
            </a:pPr>
            <a:r>
              <a:rPr lang="en-AU" sz="2600">
                <a:solidFill>
                  <a:srgbClr val="000000"/>
                </a:solidFill>
              </a:rPr>
              <a:t>They move in opposite directions.</a:t>
            </a:r>
          </a:p>
          <a:p>
            <a:pPr marL="609600" indent="-609600">
              <a:buClr>
                <a:srgbClr val="000000"/>
              </a:buClr>
              <a:buFont typeface="Arial" charset="0"/>
              <a:buAutoNum type="alphaLcPeriod"/>
            </a:pPr>
            <a:r>
              <a:rPr lang="en-AU" sz="2600"/>
              <a:t>When price changes, total revenue remains the same</a:t>
            </a:r>
            <a:r>
              <a:rPr lang="en-AU" sz="2600">
                <a:solidFill>
                  <a:srgbClr val="000000"/>
                </a:solidFill>
              </a:rPr>
              <a:t>.</a:t>
            </a:r>
          </a:p>
          <a:p>
            <a:pPr marL="609600" indent="-609600">
              <a:buClr>
                <a:srgbClr val="000000"/>
              </a:buClr>
              <a:buFont typeface="Arial" charset="0"/>
              <a:buAutoNum type="alphaLcPeriod"/>
            </a:pPr>
            <a:r>
              <a:rPr lang="en-AU" sz="2600">
                <a:solidFill>
                  <a:srgbClr val="000000"/>
                </a:solidFill>
              </a:rPr>
              <a:t>They are unrelated.</a:t>
            </a:r>
          </a:p>
        </p:txBody>
      </p:sp>
      <p:sp>
        <p:nvSpPr>
          <p:cNvPr id="260099" name="Rectangle 3"/>
          <p:cNvSpPr>
            <a:spLocks noGrp="1" noChangeArrowheads="1"/>
          </p:cNvSpPr>
          <p:nvPr>
            <p:ph type="title"/>
          </p:nvPr>
        </p:nvSpPr>
        <p:spPr>
          <a:noFill/>
          <a:ln/>
        </p:spPr>
        <p:txBody>
          <a:bodyPr/>
          <a:lstStyle/>
          <a:p>
            <a:r>
              <a:rPr lang="en-US" dirty="0"/>
              <a:t>Quiz</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body" idx="1"/>
          </p:nvPr>
        </p:nvSpPr>
        <p:spPr>
          <a:xfrm>
            <a:off x="1331913" y="1557338"/>
            <a:ext cx="7632700" cy="4824412"/>
          </a:xfrm>
        </p:spPr>
        <p:txBody>
          <a:bodyPr/>
          <a:lstStyle/>
          <a:p>
            <a:pPr marL="609600" indent="-609600">
              <a:buFont typeface="Wingdings" pitchFamily="2" charset="2"/>
              <a:buNone/>
            </a:pPr>
            <a:r>
              <a:rPr lang="en-AU" sz="2600" b="1">
                <a:solidFill>
                  <a:srgbClr val="000000"/>
                </a:solidFill>
              </a:rPr>
              <a:t>Q4. Fill in the blanks:  If an increase in the price of a substitute leads to ________ in quantity demanded, the cross price elasticity of demand is ________ .</a:t>
            </a:r>
          </a:p>
          <a:p>
            <a:pPr marL="609600" indent="-609600">
              <a:buClr>
                <a:srgbClr val="000000"/>
              </a:buClr>
              <a:buFont typeface="Arial" charset="0"/>
              <a:buAutoNum type="alphaLcPeriod"/>
            </a:pPr>
            <a:r>
              <a:rPr lang="en-AU" sz="2600">
                <a:solidFill>
                  <a:srgbClr val="000000"/>
                </a:solidFill>
              </a:rPr>
              <a:t>an increase; positive.</a:t>
            </a:r>
          </a:p>
          <a:p>
            <a:pPr marL="609600" indent="-609600">
              <a:buClr>
                <a:srgbClr val="000000"/>
              </a:buClr>
              <a:buFont typeface="Arial" charset="0"/>
              <a:buAutoNum type="alphaLcPeriod"/>
            </a:pPr>
            <a:r>
              <a:rPr lang="en-AU" sz="2600">
                <a:solidFill>
                  <a:srgbClr val="000000"/>
                </a:solidFill>
              </a:rPr>
              <a:t>an increase; negative.</a:t>
            </a:r>
          </a:p>
          <a:p>
            <a:pPr marL="609600" indent="-609600">
              <a:buClr>
                <a:srgbClr val="000000"/>
              </a:buClr>
              <a:buFont typeface="Arial" charset="0"/>
              <a:buAutoNum type="alphaLcPeriod"/>
            </a:pPr>
            <a:r>
              <a:rPr lang="en-AU" sz="2600">
                <a:solidFill>
                  <a:srgbClr val="000000"/>
                </a:solidFill>
              </a:rPr>
              <a:t>a decrease; positive.</a:t>
            </a:r>
          </a:p>
          <a:p>
            <a:pPr marL="609600" indent="-609600">
              <a:buClr>
                <a:srgbClr val="000000"/>
              </a:buClr>
              <a:buFont typeface="Arial" charset="0"/>
              <a:buAutoNum type="alphaLcPeriod"/>
            </a:pPr>
            <a:r>
              <a:rPr lang="en-AU" sz="2600">
                <a:solidFill>
                  <a:srgbClr val="000000"/>
                </a:solidFill>
              </a:rPr>
              <a:t>a decrease; negative.</a:t>
            </a:r>
          </a:p>
        </p:txBody>
      </p:sp>
      <p:sp>
        <p:nvSpPr>
          <p:cNvPr id="261123" name="Rectangle 3"/>
          <p:cNvSpPr>
            <a:spLocks noGrp="1" noChangeArrowheads="1"/>
          </p:cNvSpPr>
          <p:nvPr>
            <p:ph type="title"/>
          </p:nvPr>
        </p:nvSpPr>
        <p:spPr>
          <a:noFill/>
          <a:ln/>
        </p:spPr>
        <p:txBody>
          <a:bodyPr/>
          <a:lstStyle/>
          <a:p>
            <a:r>
              <a:rPr lang="en-US" dirty="0"/>
              <a:t>Quiz</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Price Elasticity</a:t>
            </a:r>
          </a:p>
        </p:txBody>
      </p:sp>
      <p:sp>
        <p:nvSpPr>
          <p:cNvPr id="3" name="Content Placeholder 2"/>
          <p:cNvSpPr>
            <a:spLocks noGrp="1"/>
          </p:cNvSpPr>
          <p:nvPr>
            <p:ph idx="1"/>
          </p:nvPr>
        </p:nvSpPr>
        <p:spPr>
          <a:xfrm>
            <a:off x="457200" y="1143000"/>
            <a:ext cx="8229600" cy="4983163"/>
          </a:xfrm>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Price elasticity of demand can be described </a:t>
            </a:r>
            <a:r>
              <a:rPr lang="en-US" sz="2800" dirty="0" smtClean="0">
                <a:latin typeface="Times New Roman" panose="02020603050405020304" pitchFamily="18" charset="0"/>
                <a:cs typeface="Times New Roman" panose="02020603050405020304" pitchFamily="18" charset="0"/>
              </a:rPr>
              <a:t>as </a:t>
            </a:r>
            <a:r>
              <a:rPr lang="en-US" sz="2800" dirty="0" smtClean="0">
                <a:solidFill>
                  <a:srgbClr val="C00000"/>
                </a:solidFill>
                <a:latin typeface="Times New Roman" panose="02020603050405020304" pitchFamily="18" charset="0"/>
                <a:cs typeface="Times New Roman" panose="02020603050405020304" pitchFamily="18" charset="0"/>
              </a:rPr>
              <a:t>proportional </a:t>
            </a:r>
            <a:r>
              <a:rPr lang="en-US" sz="2800" dirty="0">
                <a:solidFill>
                  <a:srgbClr val="C00000"/>
                </a:solidFill>
                <a:latin typeface="Times New Roman" panose="02020603050405020304" pitchFamily="18" charset="0"/>
                <a:cs typeface="Times New Roman" panose="02020603050405020304" pitchFamily="18" charset="0"/>
              </a:rPr>
              <a:t>or percentage change in quantity demanded as a </a:t>
            </a:r>
            <a:r>
              <a:rPr lang="en-US" sz="2800" dirty="0" smtClean="0">
                <a:solidFill>
                  <a:srgbClr val="C00000"/>
                </a:solidFill>
                <a:latin typeface="Times New Roman" panose="02020603050405020304" pitchFamily="18" charset="0"/>
                <a:cs typeface="Times New Roman" panose="02020603050405020304" pitchFamily="18" charset="0"/>
              </a:rPr>
              <a:t>result of </a:t>
            </a:r>
            <a:r>
              <a:rPr lang="en-US" sz="2800" dirty="0">
                <a:solidFill>
                  <a:srgbClr val="C00000"/>
                </a:solidFill>
                <a:latin typeface="Times New Roman" panose="02020603050405020304" pitchFamily="18" charset="0"/>
                <a:cs typeface="Times New Roman" panose="02020603050405020304" pitchFamily="18" charset="0"/>
              </a:rPr>
              <a:t>proportional or </a:t>
            </a:r>
            <a:r>
              <a:rPr lang="en-US" sz="2800" dirty="0" smtClean="0">
                <a:solidFill>
                  <a:srgbClr val="C00000"/>
                </a:solidFill>
                <a:latin typeface="Times New Roman" panose="02020603050405020304" pitchFamily="18" charset="0"/>
                <a:cs typeface="Times New Roman" panose="02020603050405020304" pitchFamily="18" charset="0"/>
              </a:rPr>
              <a:t>percentage </a:t>
            </a:r>
            <a:r>
              <a:rPr lang="en-US" sz="2800" dirty="0">
                <a:solidFill>
                  <a:srgbClr val="C00000"/>
                </a:solidFill>
                <a:latin typeface="Times New Roman" panose="02020603050405020304" pitchFamily="18" charset="0"/>
                <a:cs typeface="Times New Roman" panose="02020603050405020304" pitchFamily="18" charset="0"/>
              </a:rPr>
              <a:t>change in that commodity’s </a:t>
            </a:r>
            <a:r>
              <a:rPr lang="en-US" sz="2800" dirty="0" smtClean="0">
                <a:solidFill>
                  <a:srgbClr val="C00000"/>
                </a:solidFill>
                <a:latin typeface="Times New Roman" panose="02020603050405020304" pitchFamily="18" charset="0"/>
                <a:cs typeface="Times New Roman" panose="02020603050405020304" pitchFamily="18" charset="0"/>
              </a:rPr>
              <a:t>price.</a:t>
            </a:r>
          </a:p>
          <a:p>
            <a:pPr marL="0" indent="0" algn="just">
              <a:lnSpc>
                <a:spcPct val="150000"/>
              </a:lnSpc>
              <a:buNone/>
            </a:pPr>
            <a:r>
              <a:rPr lang="en-US" sz="2800" b="1" i="1" dirty="0">
                <a:solidFill>
                  <a:srgbClr val="FF0000"/>
                </a:solidFill>
                <a:latin typeface="Times New Roman" panose="02020603050405020304" pitchFamily="18" charset="0"/>
                <a:cs typeface="Times New Roman" panose="02020603050405020304" pitchFamily="18" charset="0"/>
              </a:rPr>
              <a:t>How price elasticity is measured</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Divide the percentage change in the quantity demanded of a product by the percentage change in the  product’s price.</a:t>
            </a:r>
            <a:endParaRPr lang="en-US" sz="28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4554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body" idx="1"/>
          </p:nvPr>
        </p:nvSpPr>
        <p:spPr>
          <a:xfrm>
            <a:off x="1331913" y="1557338"/>
            <a:ext cx="7632700" cy="4824412"/>
          </a:xfrm>
        </p:spPr>
        <p:txBody>
          <a:bodyPr/>
          <a:lstStyle/>
          <a:p>
            <a:pPr marL="609600" indent="-609600">
              <a:buFont typeface="Wingdings" pitchFamily="2" charset="2"/>
              <a:buNone/>
            </a:pPr>
            <a:r>
              <a:rPr lang="en-AU" sz="2600" b="1">
                <a:solidFill>
                  <a:srgbClr val="000000"/>
                </a:solidFill>
              </a:rPr>
              <a:t>Q4. Fill in the blanks:  If an increase in the price of a substitute leads to ________ in quantity demanded, the cross price elasticity of demand is ________ .</a:t>
            </a:r>
          </a:p>
          <a:p>
            <a:pPr marL="609600" indent="-609600">
              <a:buClr>
                <a:srgbClr val="000000"/>
              </a:buClr>
              <a:buFont typeface="Arial" charset="0"/>
              <a:buAutoNum type="alphaLcPeriod"/>
            </a:pPr>
            <a:r>
              <a:rPr lang="en-AU" sz="2600" u="sng">
                <a:solidFill>
                  <a:srgbClr val="FF0000"/>
                </a:solidFill>
              </a:rPr>
              <a:t>an increase; positive.</a:t>
            </a:r>
          </a:p>
          <a:p>
            <a:pPr marL="609600" indent="-609600">
              <a:buClr>
                <a:srgbClr val="000000"/>
              </a:buClr>
              <a:buFont typeface="Arial" charset="0"/>
              <a:buAutoNum type="alphaLcPeriod"/>
            </a:pPr>
            <a:r>
              <a:rPr lang="en-AU" sz="2600">
                <a:solidFill>
                  <a:srgbClr val="000000"/>
                </a:solidFill>
              </a:rPr>
              <a:t>an increase; negative.</a:t>
            </a:r>
          </a:p>
          <a:p>
            <a:pPr marL="609600" indent="-609600">
              <a:buClr>
                <a:srgbClr val="000000"/>
              </a:buClr>
              <a:buFont typeface="Arial" charset="0"/>
              <a:buAutoNum type="alphaLcPeriod"/>
            </a:pPr>
            <a:r>
              <a:rPr lang="en-AU" sz="2600">
                <a:solidFill>
                  <a:srgbClr val="000000"/>
                </a:solidFill>
              </a:rPr>
              <a:t>a decrease; positive.</a:t>
            </a:r>
          </a:p>
          <a:p>
            <a:pPr marL="609600" indent="-609600">
              <a:buClr>
                <a:srgbClr val="000000"/>
              </a:buClr>
              <a:buFont typeface="Arial" charset="0"/>
              <a:buAutoNum type="alphaLcPeriod"/>
            </a:pPr>
            <a:r>
              <a:rPr lang="en-AU" sz="2600">
                <a:solidFill>
                  <a:srgbClr val="000000"/>
                </a:solidFill>
              </a:rPr>
              <a:t>a decrease; negative.</a:t>
            </a:r>
          </a:p>
        </p:txBody>
      </p:sp>
      <p:sp>
        <p:nvSpPr>
          <p:cNvPr id="262147" name="Rectangle 3"/>
          <p:cNvSpPr>
            <a:spLocks noGrp="1" noChangeArrowheads="1"/>
          </p:cNvSpPr>
          <p:nvPr>
            <p:ph type="title"/>
          </p:nvPr>
        </p:nvSpPr>
        <p:spPr>
          <a:noFill/>
          <a:ln/>
        </p:spPr>
        <p:txBody>
          <a:bodyPr/>
          <a:lstStyle/>
          <a:p>
            <a:r>
              <a:rPr lang="en-US" dirty="0"/>
              <a:t>Quiz</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685800" y="2133600"/>
            <a:ext cx="8134350" cy="3276600"/>
          </a:xfrm>
          <a:prstGeom prst="rect">
            <a:avLst/>
          </a:prstGeom>
          <a:noFill/>
          <a:ln w="9525">
            <a:noFill/>
            <a:miter lim="800000"/>
            <a:headEnd/>
            <a:tailEnd/>
          </a:ln>
          <a:effectLst/>
        </p:spPr>
        <p:txBody>
          <a:bodyPr/>
          <a:lstStyle/>
          <a:p>
            <a:pPr algn="l">
              <a:lnSpc>
                <a:spcPct val="100000"/>
              </a:lnSpc>
              <a:spcBef>
                <a:spcPct val="20000"/>
              </a:spcBef>
              <a:spcAft>
                <a:spcPct val="35000"/>
              </a:spcAft>
              <a:buClr>
                <a:srgbClr val="FF9900"/>
              </a:buClr>
              <a:buSzPct val="75000"/>
              <a:buFont typeface="Wingdings" pitchFamily="2" charset="2"/>
              <a:buNone/>
            </a:pPr>
            <a:endParaRPr lang="en-US" sz="2600" dirty="0">
              <a:solidFill>
                <a:srgbClr val="FF0000"/>
              </a:solidFill>
              <a:latin typeface="Arial" charset="0"/>
            </a:endParaRPr>
          </a:p>
          <a:p>
            <a:pPr algn="l">
              <a:lnSpc>
                <a:spcPct val="100000"/>
              </a:lnSpc>
              <a:spcBef>
                <a:spcPct val="20000"/>
              </a:spcBef>
              <a:spcAft>
                <a:spcPct val="35000"/>
              </a:spcAft>
              <a:buClr>
                <a:srgbClr val="FF9900"/>
              </a:buClr>
              <a:buSzPct val="75000"/>
              <a:buFont typeface="Wingdings" pitchFamily="2" charset="2"/>
              <a:buNone/>
            </a:pPr>
            <a:endParaRPr lang="en-US" sz="2600" dirty="0">
              <a:solidFill>
                <a:srgbClr val="FF0000"/>
              </a:solidFill>
              <a:latin typeface="Arial" charset="0"/>
            </a:endParaRPr>
          </a:p>
          <a:p>
            <a:pPr algn="l">
              <a:lnSpc>
                <a:spcPct val="100000"/>
              </a:lnSpc>
              <a:spcBef>
                <a:spcPct val="20000"/>
              </a:spcBef>
              <a:spcAft>
                <a:spcPct val="35000"/>
              </a:spcAft>
              <a:buClr>
                <a:srgbClr val="FF9900"/>
              </a:buClr>
              <a:buSzPct val="75000"/>
              <a:buFont typeface="Wingdings" pitchFamily="2" charset="2"/>
              <a:buNone/>
            </a:pPr>
            <a:endParaRPr lang="en-US" sz="2600" dirty="0">
              <a:solidFill>
                <a:srgbClr val="FF0000"/>
              </a:solidFill>
              <a:latin typeface="Arial" charset="0"/>
            </a:endParaRPr>
          </a:p>
          <a:p>
            <a:pPr algn="just">
              <a:lnSpc>
                <a:spcPct val="150000"/>
              </a:lnSpc>
              <a:spcBef>
                <a:spcPct val="20000"/>
              </a:spcBef>
              <a:spcAft>
                <a:spcPct val="35000"/>
              </a:spcAft>
              <a:buClr>
                <a:srgbClr val="FF9900"/>
              </a:buClr>
              <a:buSzPct val="75000"/>
              <a:buFont typeface="Wingdings" pitchFamily="2" charset="2"/>
              <a:buChar char="§"/>
            </a:pPr>
            <a:r>
              <a:rPr lang="en-US" sz="2600" b="1" dirty="0">
                <a:latin typeface="Arial" charset="0"/>
              </a:rPr>
              <a:t> </a:t>
            </a:r>
            <a:r>
              <a:rPr lang="en-US" sz="2800" b="1" dirty="0">
                <a:latin typeface="Times New Roman" panose="02020603050405020304" pitchFamily="18" charset="0"/>
                <a:cs typeface="Times New Roman" panose="02020603050405020304" pitchFamily="18" charset="0"/>
              </a:rPr>
              <a:t>Note:</a:t>
            </a:r>
            <a:r>
              <a:rPr lang="en-US" sz="2800" dirty="0">
                <a:latin typeface="Times New Roman" panose="02020603050405020304" pitchFamily="18" charset="0"/>
                <a:cs typeface="Times New Roman" panose="02020603050405020304" pitchFamily="18" charset="0"/>
              </a:rPr>
              <a:t>  The price elasticity of demand is not the same as the slope of a demand curve. </a:t>
            </a:r>
          </a:p>
          <a:p>
            <a:pPr marL="1082675" lvl="1" indent="-457200" algn="l">
              <a:lnSpc>
                <a:spcPct val="100000"/>
              </a:lnSpc>
              <a:spcBef>
                <a:spcPct val="20000"/>
              </a:spcBef>
              <a:spcAft>
                <a:spcPct val="35000"/>
              </a:spcAft>
              <a:buClr>
                <a:srgbClr val="080808"/>
              </a:buClr>
              <a:buSzPct val="75000"/>
              <a:buFont typeface="Wingdings" pitchFamily="2" charset="2"/>
              <a:buNone/>
            </a:pPr>
            <a:endParaRPr lang="en-US" sz="2200" dirty="0">
              <a:latin typeface="Arial" charset="0"/>
            </a:endParaRPr>
          </a:p>
        </p:txBody>
      </p:sp>
      <p:pic>
        <p:nvPicPr>
          <p:cNvPr id="190470" name="Picture 6" descr="equation6_01"/>
          <p:cNvPicPr>
            <a:picLocks noChangeAspect="1" noChangeArrowheads="1"/>
          </p:cNvPicPr>
          <p:nvPr/>
        </p:nvPicPr>
        <p:blipFill>
          <a:blip r:embed="rId2"/>
          <a:srcRect/>
          <a:stretch>
            <a:fillRect/>
          </a:stretch>
        </p:blipFill>
        <p:spPr bwMode="auto">
          <a:xfrm>
            <a:off x="1331913" y="2057400"/>
            <a:ext cx="7416800" cy="1447799"/>
          </a:xfrm>
          <a:prstGeom prst="rect">
            <a:avLst/>
          </a:prstGeom>
          <a:noFill/>
        </p:spPr>
      </p:pic>
      <p:sp>
        <p:nvSpPr>
          <p:cNvPr id="190471" name="Rectangle 7"/>
          <p:cNvSpPr>
            <a:spLocks noGrp="1" noChangeArrowheads="1"/>
          </p:cNvSpPr>
          <p:nvPr>
            <p:ph type="title"/>
          </p:nvPr>
        </p:nvSpPr>
        <p:spPr>
          <a:xfrm>
            <a:off x="1187450" y="228600"/>
            <a:ext cx="7632700" cy="1219201"/>
          </a:xfrm>
          <a:noFill/>
          <a:ln/>
        </p:spPr>
        <p:txBody>
          <a:bodyPr bIns="91440" anchor="b">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sz="4000" dirty="0">
                <a:latin typeface="Times New Roman" panose="02020603050405020304" pitchFamily="18" charset="0"/>
                <a:cs typeface="Times New Roman" panose="02020603050405020304" pitchFamily="18" charset="0"/>
              </a:rPr>
              <a:t>The price elasticity of demand and its measurement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Subtitle 2"/>
          <p:cNvSpPr>
            <a:spLocks noGrp="1"/>
          </p:cNvSpPr>
          <p:nvPr>
            <p:ph type="subTitle" idx="1"/>
          </p:nvPr>
        </p:nvSpPr>
        <p:spPr>
          <a:xfrm>
            <a:off x="762000" y="609600"/>
            <a:ext cx="7315200" cy="5257800"/>
          </a:xfrm>
        </p:spPr>
        <p:txBody>
          <a:bodyPr/>
          <a:lstStyle/>
          <a:p>
            <a:pPr algn="just"/>
            <a:r>
              <a:rPr lang="en-US" sz="2800" dirty="0">
                <a:solidFill>
                  <a:schemeClr val="tx1"/>
                </a:solidFill>
                <a:latin typeface="Times New Roman" panose="02020603050405020304" pitchFamily="18" charset="0"/>
                <a:cs typeface="Times New Roman" panose="02020603050405020304" pitchFamily="18" charset="0"/>
              </a:rPr>
              <a:t>The price elasticity of demand is the percentage change in quantity demanded divided by the percentage change in price. Symbolically we may write </a:t>
            </a:r>
          </a:p>
          <a:p>
            <a:pPr algn="just"/>
            <a:endParaRPr lang="en-US" sz="2800" dirty="0"/>
          </a:p>
          <a:p>
            <a:pPr algn="just"/>
            <a:r>
              <a:rPr lang="en-US" sz="2800" dirty="0"/>
              <a:t>E</a:t>
            </a:r>
            <a:r>
              <a:rPr lang="en-US" sz="2800" baseline="-25000" dirty="0"/>
              <a:t>d </a:t>
            </a:r>
            <a:r>
              <a:rPr lang="en-US" sz="2800" dirty="0"/>
              <a:t>=               </a:t>
            </a:r>
          </a:p>
          <a:p>
            <a:pPr algn="just"/>
            <a:endParaRPr lang="en-US" sz="2800" dirty="0"/>
          </a:p>
          <a:p>
            <a:pPr algn="just"/>
            <a:r>
              <a:rPr lang="en-US" sz="2800" dirty="0"/>
              <a:t>Or E</a:t>
            </a:r>
            <a:r>
              <a:rPr lang="en-US" sz="2800" baseline="-25000" dirty="0"/>
              <a:t>d </a:t>
            </a:r>
            <a:r>
              <a:rPr lang="en-US" sz="2800" dirty="0"/>
              <a:t>=     </a:t>
            </a:r>
            <a:r>
              <a:rPr lang="en-US" sz="2800" dirty="0" smtClean="0"/>
              <a:t>            or         </a:t>
            </a:r>
            <a:r>
              <a:rPr lang="en-US" sz="2800" dirty="0"/>
              <a:t>E</a:t>
            </a:r>
            <a:r>
              <a:rPr lang="en-US" sz="2800" baseline="-25000" dirty="0"/>
              <a:t>d </a:t>
            </a:r>
            <a:r>
              <a:rPr lang="en-US" sz="2800" dirty="0" smtClean="0"/>
              <a:t>= 	  	</a:t>
            </a:r>
            <a:endParaRPr lang="en-US" sz="2800" dirty="0"/>
          </a:p>
        </p:txBody>
      </p:sp>
      <p:graphicFrame>
        <p:nvGraphicFramePr>
          <p:cNvPr id="2050"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10" name="Equation" r:id="rId3" imgW="114120" imgH="215640" progId="Equation.3">
                  <p:embed/>
                </p:oleObj>
              </mc:Choice>
              <mc:Fallback>
                <p:oleObj name="Equation" r:id="rId3"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6"/>
          <p:cNvGraphicFramePr>
            <a:graphicFrameLocks noChangeAspect="1"/>
          </p:cNvGraphicFramePr>
          <p:nvPr/>
        </p:nvGraphicFramePr>
        <p:xfrm>
          <a:off x="1447800" y="2971800"/>
          <a:ext cx="1066800" cy="762000"/>
        </p:xfrm>
        <a:graphic>
          <a:graphicData uri="http://schemas.openxmlformats.org/presentationml/2006/ole">
            <mc:AlternateContent xmlns:mc="http://schemas.openxmlformats.org/markup-compatibility/2006">
              <mc:Choice xmlns:v="urn:schemas-microsoft-com:vml" Requires="v">
                <p:oleObj spid="_x0000_s1211" name="Equation" r:id="rId5" imgW="457200" imgH="431640" progId="Equation.3">
                  <p:embed/>
                </p:oleObj>
              </mc:Choice>
              <mc:Fallback>
                <p:oleObj name="Equation" r:id="rId5" imgW="45720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971800"/>
                        <a:ext cx="106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8"/>
          <p:cNvGraphicFramePr>
            <a:graphicFrameLocks noChangeAspect="1"/>
          </p:cNvGraphicFramePr>
          <p:nvPr>
            <p:extLst>
              <p:ext uri="{D42A27DB-BD31-4B8C-83A1-F6EECF244321}">
                <p14:modId xmlns:p14="http://schemas.microsoft.com/office/powerpoint/2010/main" val="3834127320"/>
              </p:ext>
            </p:extLst>
          </p:nvPr>
        </p:nvGraphicFramePr>
        <p:xfrm>
          <a:off x="1828800" y="3886200"/>
          <a:ext cx="1219200" cy="762000"/>
        </p:xfrm>
        <a:graphic>
          <a:graphicData uri="http://schemas.openxmlformats.org/presentationml/2006/ole">
            <mc:AlternateContent xmlns:mc="http://schemas.openxmlformats.org/markup-compatibility/2006">
              <mc:Choice xmlns:v="urn:schemas-microsoft-com:vml" Requires="v">
                <p:oleObj spid="_x0000_s1212" name="Equation" r:id="rId7" imgW="520560" imgH="431640" progId="Equation.3">
                  <p:embed/>
                </p:oleObj>
              </mc:Choice>
              <mc:Fallback>
                <p:oleObj name="Equation" r:id="rId7" imgW="52056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886200"/>
                        <a:ext cx="1219200" cy="762000"/>
                      </a:xfrm>
                      <a:prstGeom prst="rect">
                        <a:avLst/>
                      </a:prstGeom>
                      <a:noFill/>
                      <a:ln>
                        <a:noFill/>
                      </a:ln>
                      <a:effectLst/>
                      <a:extLst/>
                    </p:spPr>
                  </p:pic>
                </p:oleObj>
              </mc:Fallback>
            </mc:AlternateContent>
          </a:graphicData>
        </a:graphic>
      </p:graphicFrame>
      <p:graphicFrame>
        <p:nvGraphicFramePr>
          <p:cNvPr id="2053" name="Object 10"/>
          <p:cNvGraphicFramePr>
            <a:graphicFrameLocks noChangeAspect="1"/>
          </p:cNvGraphicFramePr>
          <p:nvPr>
            <p:extLst>
              <p:ext uri="{D42A27DB-BD31-4B8C-83A1-F6EECF244321}">
                <p14:modId xmlns:p14="http://schemas.microsoft.com/office/powerpoint/2010/main" val="1225326604"/>
              </p:ext>
            </p:extLst>
          </p:nvPr>
        </p:nvGraphicFramePr>
        <p:xfrm>
          <a:off x="4800600" y="3733800"/>
          <a:ext cx="1219200" cy="838200"/>
        </p:xfrm>
        <a:graphic>
          <a:graphicData uri="http://schemas.openxmlformats.org/presentationml/2006/ole">
            <mc:AlternateContent xmlns:mc="http://schemas.openxmlformats.org/markup-compatibility/2006">
              <mc:Choice xmlns:v="urn:schemas-microsoft-com:vml" Requires="v">
                <p:oleObj spid="_x0000_s1213" name="Equation" r:id="rId9" imgW="571320" imgH="457200" progId="Equation.3">
                  <p:embed/>
                </p:oleObj>
              </mc:Choice>
              <mc:Fallback>
                <p:oleObj name="Equation" r:id="rId9" imgW="571320" imgH="457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3733800"/>
                        <a:ext cx="1219200" cy="838200"/>
                      </a:xfrm>
                      <a:prstGeom prst="rect">
                        <a:avLst/>
                      </a:prstGeom>
                      <a:noFill/>
                      <a:ln>
                        <a:noFill/>
                      </a:ln>
                      <a:effectLst/>
                      <a:extLst/>
                    </p:spPr>
                  </p:pic>
                </p:oleObj>
              </mc:Fallback>
            </mc:AlternateContent>
          </a:graphicData>
        </a:graphic>
      </p:graphicFrame>
      <p:sp>
        <p:nvSpPr>
          <p:cNvPr id="2055" name="Date Placeholder 6"/>
          <p:cNvSpPr>
            <a:spLocks noGrp="1"/>
          </p:cNvSpPr>
          <p:nvPr>
            <p:ph type="dt" sz="quarter" idx="10"/>
          </p:nvPr>
        </p:nvSpPr>
        <p:spPr>
          <a:noFill/>
        </p:spPr>
        <p:txBody>
          <a:bodyPr/>
          <a:lstStyle/>
          <a:p>
            <a:fld id="{50F727DD-F016-4F72-97BA-C712ECD2724B}" type="datetime1">
              <a:rPr lang="en-US" smtClean="0"/>
              <a:pPr/>
              <a:t>9/13/2023</a:t>
            </a:fld>
            <a:endParaRPr lang="en-US"/>
          </a:p>
        </p:txBody>
      </p:sp>
      <p:sp>
        <p:nvSpPr>
          <p:cNvPr id="2056" name="Slide Number Placeholder 7"/>
          <p:cNvSpPr>
            <a:spLocks noGrp="1"/>
          </p:cNvSpPr>
          <p:nvPr>
            <p:ph type="sldNum" sz="quarter" idx="12"/>
          </p:nvPr>
        </p:nvSpPr>
        <p:spPr>
          <a:noFill/>
        </p:spPr>
        <p:txBody>
          <a:bodyPr/>
          <a:lstStyle/>
          <a:p>
            <a:fld id="{9DCD4293-3A5F-441D-950F-AEA3183E67B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
            </a:r>
            <a:br>
              <a:rPr lang="en-US" dirty="0" smtClean="0"/>
            </a:br>
            <a:r>
              <a:rPr lang="en-US" sz="3100" b="1" dirty="0" smtClean="0">
                <a:latin typeface="Times New Roman" panose="02020603050405020304" pitchFamily="18" charset="0"/>
                <a:cs typeface="Times New Roman" panose="02020603050405020304" pitchFamily="18" charset="0"/>
              </a:rPr>
              <a:t>Calculation </a:t>
            </a:r>
            <a:r>
              <a:rPr lang="en-US" sz="3100" b="1" dirty="0">
                <a:latin typeface="Times New Roman" panose="02020603050405020304" pitchFamily="18" charset="0"/>
                <a:cs typeface="Times New Roman" panose="02020603050405020304" pitchFamily="18" charset="0"/>
              </a:rPr>
              <a:t>of Percentage change in Quantity Demanded</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57200" y="1524000"/>
            <a:ext cx="8229600" cy="1905000"/>
          </a:xfrm>
          <a:prstGeom prst="rect">
            <a:avLst/>
          </a:prstGeom>
        </p:spPr>
      </p:pic>
      <p:sp>
        <p:nvSpPr>
          <p:cNvPr id="5" name="Rectangle 4"/>
          <p:cNvSpPr/>
          <p:nvPr/>
        </p:nvSpPr>
        <p:spPr>
          <a:xfrm>
            <a:off x="685800" y="3429000"/>
            <a:ext cx="7772400" cy="1673022"/>
          </a:xfrm>
          <a:prstGeom prst="rect">
            <a:avLst/>
          </a:prstGeom>
        </p:spPr>
        <p:txBody>
          <a:bodyPr wrap="square">
            <a:spAutoFit/>
          </a:bodyPr>
          <a:lstStyle/>
          <a:p>
            <a:pPr algn="just">
              <a:lnSpc>
                <a:spcPct val="107000"/>
              </a:lnSpc>
              <a:spcAft>
                <a:spcPts val="8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Let assume that quantity demanded of chicken increased from 6kg (</a:t>
            </a:r>
            <a:r>
              <a:rPr lang="en-US" sz="240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Q0) to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12kg (Q1) due to decrease in price from $10 to $7. To calculate </a:t>
            </a:r>
            <a:r>
              <a:rPr lang="en-US" sz="240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the percentage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change in quantity demanded using the above formula, </a:t>
            </a:r>
            <a:r>
              <a:rPr lang="en-US" sz="240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we have</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7833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2696</Words>
  <Application>Microsoft Office PowerPoint</Application>
  <PresentationFormat>On-screen Show (4:3)</PresentationFormat>
  <Paragraphs>368</Paragraphs>
  <Slides>60</Slides>
  <Notes>6</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3</vt:i4>
      </vt:variant>
      <vt:variant>
        <vt:lpstr>Slide Titles</vt:lpstr>
      </vt:variant>
      <vt:variant>
        <vt:i4>60</vt:i4>
      </vt:variant>
    </vt:vector>
  </HeadingPairs>
  <TitlesOfParts>
    <vt:vector size="71" baseType="lpstr">
      <vt:lpstr>Arial</vt:lpstr>
      <vt:lpstr>Calibri</vt:lpstr>
      <vt:lpstr>Calibri Light</vt:lpstr>
      <vt:lpstr>Times New Roman</vt:lpstr>
      <vt:lpstr>Wingdings</vt:lpstr>
      <vt:lpstr>Office Theme</vt:lpstr>
      <vt:lpstr>Custom Design</vt:lpstr>
      <vt:lpstr>1_Custom Design</vt:lpstr>
      <vt:lpstr>Equation</vt:lpstr>
      <vt:lpstr>Chart</vt:lpstr>
      <vt:lpstr>Document</vt:lpstr>
      <vt:lpstr>Unit 4 Lecture : 7and 8</vt:lpstr>
      <vt:lpstr>Introduction : Elasticity of Demand</vt:lpstr>
      <vt:lpstr>Introduction</vt:lpstr>
      <vt:lpstr> OBJECTIVES </vt:lpstr>
      <vt:lpstr>Demand and Price Elasticity</vt:lpstr>
      <vt:lpstr>Price Elasticity</vt:lpstr>
      <vt:lpstr>    The price elasticity of demand and its measurement</vt:lpstr>
      <vt:lpstr>PowerPoint Presentation</vt:lpstr>
      <vt:lpstr> Calculation of Percentage change in Quantity Demanded </vt:lpstr>
      <vt:lpstr>PowerPoint Presentation</vt:lpstr>
      <vt:lpstr> Calculation of Percentage change in Price </vt:lpstr>
      <vt:lpstr>Computing the Price Elasticity of Demand</vt:lpstr>
      <vt:lpstr>The Midpoint Method: A Better Way to Calculate Percentage Changes and Elasticities</vt:lpstr>
      <vt:lpstr>Midpoint formula</vt:lpstr>
      <vt:lpstr>Midpoint formula - Example</vt:lpstr>
      <vt:lpstr>Example</vt:lpstr>
      <vt:lpstr>Calculate price elasticity of demand with extreme cases</vt:lpstr>
      <vt:lpstr>PowerPoint Presentation</vt:lpstr>
      <vt:lpstr>PowerPoint Presentation</vt:lpstr>
      <vt:lpstr>    </vt:lpstr>
      <vt:lpstr>PowerPoint Presentation</vt:lpstr>
      <vt:lpstr>PowerPoint Presentation</vt:lpstr>
      <vt:lpstr>PowerPoint Presentation</vt:lpstr>
      <vt:lpstr>PowerPoint Presentation</vt:lpstr>
      <vt:lpstr>Figure : Perfectly elastic and inelastic</vt:lpstr>
      <vt:lpstr> </vt:lpstr>
      <vt:lpstr> </vt:lpstr>
      <vt:lpstr>PowerPoint Presentation</vt:lpstr>
      <vt:lpstr> </vt:lpstr>
      <vt:lpstr> SELF-ASSESSMENT EXERCISE </vt:lpstr>
      <vt:lpstr>The Price Elasticity of Demand and Its Determinants</vt:lpstr>
      <vt:lpstr>PowerPoint Presentation</vt:lpstr>
      <vt:lpstr>PowerPoint Presentation</vt:lpstr>
      <vt:lpstr>PowerPoint Presentation</vt:lpstr>
      <vt:lpstr>PowerPoint Presentation</vt:lpstr>
      <vt:lpstr> SELF-ASSESSMENT EXERCISE </vt:lpstr>
      <vt:lpstr>         What determines price elasticity of demand?</vt:lpstr>
      <vt:lpstr>    The relationship between price elasticity and total revenue</vt:lpstr>
      <vt:lpstr>The relationship between price elasticity and total revenue</vt:lpstr>
      <vt:lpstr>The relationship between price elasticity and total revenue</vt:lpstr>
      <vt:lpstr>    </vt:lpstr>
      <vt:lpstr>    </vt:lpstr>
      <vt:lpstr>    </vt:lpstr>
      <vt:lpstr>    Other demand elasticities</vt:lpstr>
      <vt:lpstr>Cross price elasticity</vt:lpstr>
      <vt:lpstr>     Cross price elasticity</vt:lpstr>
      <vt:lpstr>PowerPoint Presentation</vt:lpstr>
      <vt:lpstr>PowerPoint Presentation</vt:lpstr>
      <vt:lpstr> </vt:lpstr>
      <vt:lpstr> </vt:lpstr>
      <vt:lpstr>PowerPoint Presentation</vt:lpstr>
      <vt:lpstr>PowerPoint Presentation</vt:lpstr>
      <vt:lpstr>Quiz</vt:lpstr>
      <vt:lpstr>Quiz</vt:lpstr>
      <vt:lpstr>Quiz</vt:lpstr>
      <vt:lpstr>Quiz</vt:lpstr>
      <vt:lpstr>Quiz</vt:lpstr>
      <vt:lpstr>Quiz</vt:lpstr>
      <vt:lpstr>Quiz</vt:lpstr>
      <vt:lpstr>Quiz</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Elasticity of Demand</dc:title>
  <dc:creator>Jahangir</dc:creator>
  <cp:lastModifiedBy>AsusVivoBook</cp:lastModifiedBy>
  <cp:revision>105</cp:revision>
  <dcterms:created xsi:type="dcterms:W3CDTF">2020-07-10T14:54:03Z</dcterms:created>
  <dcterms:modified xsi:type="dcterms:W3CDTF">2023-09-13T17:29:56Z</dcterms:modified>
</cp:coreProperties>
</file>