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7"/>
  </p:notesMasterIdLst>
  <p:handoutMasterIdLst>
    <p:handoutMasterId r:id="rId28"/>
  </p:handoutMasterIdLst>
  <p:sldIdLst>
    <p:sldId id="1005" r:id="rId2"/>
    <p:sldId id="880" r:id="rId3"/>
    <p:sldId id="969" r:id="rId4"/>
    <p:sldId id="970" r:id="rId5"/>
    <p:sldId id="1000" r:id="rId6"/>
    <p:sldId id="999" r:id="rId7"/>
    <p:sldId id="938" r:id="rId8"/>
    <p:sldId id="939" r:id="rId9"/>
    <p:sldId id="1001" r:id="rId10"/>
    <p:sldId id="940" r:id="rId11"/>
    <p:sldId id="941" r:id="rId12"/>
    <p:sldId id="1002" r:id="rId13"/>
    <p:sldId id="998" r:id="rId14"/>
    <p:sldId id="951" r:id="rId15"/>
    <p:sldId id="953" r:id="rId16"/>
    <p:sldId id="955" r:id="rId17"/>
    <p:sldId id="956" r:id="rId18"/>
    <p:sldId id="942" r:id="rId19"/>
    <p:sldId id="943" r:id="rId20"/>
    <p:sldId id="1003" r:id="rId21"/>
    <p:sldId id="950" r:id="rId22"/>
    <p:sldId id="966" r:id="rId23"/>
    <p:sldId id="1004" r:id="rId24"/>
    <p:sldId id="967" r:id="rId25"/>
    <p:sldId id="948" r:id="rId26"/>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6" autoAdjust="0"/>
  </p:normalViewPr>
  <p:slideViewPr>
    <p:cSldViewPr>
      <p:cViewPr varScale="1">
        <p:scale>
          <a:sx n="75" d="100"/>
          <a:sy n="75" d="100"/>
        </p:scale>
        <p:origin x="102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275E8EAC-F372-42FE-B93F-75B825EDCE06}" type="datetimeFigureOut">
              <a:rPr lang="en-US" smtClean="0"/>
              <a:t>11/14/2023</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DC4E35CB-3490-4A5C-BEED-5BA01644AFE8}" type="slidenum">
              <a:rPr lang="en-US" smtClean="0"/>
              <a:t>‹#›</a:t>
            </a:fld>
            <a:endParaRPr lang="en-US"/>
          </a:p>
        </p:txBody>
      </p:sp>
    </p:spTree>
    <p:extLst>
      <p:ext uri="{BB962C8B-B14F-4D97-AF65-F5344CB8AC3E}">
        <p14:creationId xmlns:p14="http://schemas.microsoft.com/office/powerpoint/2010/main" val="3797844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8B29D909-34F4-43B0-866C-B91762C1DDB8}" type="datetimeFigureOut">
              <a:rPr lang="en-US" smtClean="0"/>
              <a:t>11/14/2023</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79B8E2BD-C4AF-44C6-AC9B-A2DCBB75574C}" type="slidenum">
              <a:rPr lang="en-US" smtClean="0"/>
              <a:t>‹#›</a:t>
            </a:fld>
            <a:endParaRPr lang="en-US"/>
          </a:p>
        </p:txBody>
      </p:sp>
    </p:spTree>
    <p:extLst>
      <p:ext uri="{BB962C8B-B14F-4D97-AF65-F5344CB8AC3E}">
        <p14:creationId xmlns:p14="http://schemas.microsoft.com/office/powerpoint/2010/main" val="390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E2BD-C4AF-44C6-AC9B-A2DCBB75574C}" type="slidenum">
              <a:rPr lang="en-US" smtClean="0"/>
              <a:t>4</a:t>
            </a:fld>
            <a:endParaRPr lang="en-US"/>
          </a:p>
        </p:txBody>
      </p:sp>
    </p:spTree>
    <p:extLst>
      <p:ext uri="{BB962C8B-B14F-4D97-AF65-F5344CB8AC3E}">
        <p14:creationId xmlns:p14="http://schemas.microsoft.com/office/powerpoint/2010/main" val="321584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5FAD6FF-C778-4299-B338-41C15007B560}" type="slidenum">
              <a:rPr lang="en-US" smtClean="0"/>
              <a:pPr>
                <a:defRPr/>
              </a:pPr>
              <a:t>8</a:t>
            </a:fld>
            <a:endParaRPr lang="en-US" smtClean="0"/>
          </a:p>
        </p:txBody>
      </p:sp>
    </p:spTree>
    <p:extLst>
      <p:ext uri="{BB962C8B-B14F-4D97-AF65-F5344CB8AC3E}">
        <p14:creationId xmlns:p14="http://schemas.microsoft.com/office/powerpoint/2010/main" val="230774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D081256E-82EF-4074-A8FF-10449422D4C2}" type="slidenum">
              <a:rPr lang="en-US" smtClean="0"/>
              <a:pPr/>
              <a:t>14</a:t>
            </a:fld>
            <a:endParaRPr lang="en-US" dirty="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69976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ECB04B82-988B-43EA-B22D-9CC3C8A8C1E2}" type="slidenum">
              <a:rPr lang="en-US" smtClean="0"/>
              <a:pPr/>
              <a:t>15</a:t>
            </a:fld>
            <a:endParaRPr lang="en-US" dirty="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102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A0AAA739-7805-4054-99E5-F8F432D6A7B9}" type="slidenum">
              <a:rPr lang="en-US" smtClean="0"/>
              <a:pPr/>
              <a:t>16</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825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A7877FF4-A8A7-415C-BB93-06F988CA4986}" type="slidenum">
              <a:rPr lang="en-US" smtClean="0"/>
              <a:pPr/>
              <a:t>17</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61752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7066" indent="-291179">
              <a:defRPr>
                <a:solidFill>
                  <a:schemeClr val="tx1"/>
                </a:solidFill>
                <a:latin typeface="Arial" charset="0"/>
                <a:cs typeface="Arial" charset="0"/>
              </a:defRPr>
            </a:lvl2pPr>
            <a:lvl3pPr marL="1164717" indent="-232943">
              <a:defRPr>
                <a:solidFill>
                  <a:schemeClr val="tx1"/>
                </a:solidFill>
                <a:latin typeface="Arial" charset="0"/>
                <a:cs typeface="Arial" charset="0"/>
              </a:defRPr>
            </a:lvl3pPr>
            <a:lvl4pPr marL="1630604" indent="-232943">
              <a:defRPr>
                <a:solidFill>
                  <a:schemeClr val="tx1"/>
                </a:solidFill>
                <a:latin typeface="Arial" charset="0"/>
                <a:cs typeface="Arial" charset="0"/>
              </a:defRPr>
            </a:lvl4pPr>
            <a:lvl5pPr marL="2096491" indent="-232943">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fld id="{291F6713-2C56-46B1-902B-90FA5A94B588}" type="slidenum">
              <a:rPr lang="en-US" smtClean="0"/>
              <a:pPr/>
              <a:t>25</a:t>
            </a:fld>
            <a:endParaRPr lang="en-US" dirty="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3995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A2C867-C24E-4A6B-B64A-8016C91B79DA}"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412576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9931852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16617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9787717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78222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F65C5-99A1-4361-8A08-5F0A12304E30}"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322835975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F5C2E-5152-4D74-AF37-4A1036B7AB24}"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57736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ADFA5-E138-4259-B4F1-E73EAFF9EE30}"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14042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1A0911-8724-4D6E-A7AF-AB96EB828F02}"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pPr/>
              <a:t>‹#›</a:t>
            </a:fld>
            <a:endParaRPr lang="en-US" dirty="0"/>
          </a:p>
        </p:txBody>
      </p:sp>
    </p:spTree>
    <p:extLst>
      <p:ext uri="{BB962C8B-B14F-4D97-AF65-F5344CB8AC3E}">
        <p14:creationId xmlns:p14="http://schemas.microsoft.com/office/powerpoint/2010/main" val="172493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9FD90-987B-44DF-AB22-0F3D4896DC1F}" type="datetime1">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43300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A35EF0-B826-4F77-904F-BA4534ED1C48}" type="datetime1">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340068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2D7D19-3AA8-4492-BC54-1AE278272B22}" type="datetime1">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51389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C6D2CC-661C-496D-A37D-59EC3E7474F4}" type="datetime1">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162918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E7F03-D0C3-4C40-8721-DEBDCCB38359}" type="datetime1">
              <a:rPr lang="en-US" smtClean="0"/>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322368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781BC5-7A4B-4AED-B8DF-E9DA6D8812C8}" type="datetime1">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284633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2CE0F-9C15-4DA4-8FA5-CE5A9553300B}" type="datetime1">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973-5D04-4E84-A3E0-532BCC14B053}" type="slidenum">
              <a:rPr lang="en-US" smtClean="0"/>
              <a:t>‹#›</a:t>
            </a:fld>
            <a:endParaRPr lang="en-US"/>
          </a:p>
        </p:txBody>
      </p:sp>
    </p:spTree>
    <p:extLst>
      <p:ext uri="{BB962C8B-B14F-4D97-AF65-F5344CB8AC3E}">
        <p14:creationId xmlns:p14="http://schemas.microsoft.com/office/powerpoint/2010/main" val="302915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AF65C5-99A1-4361-8A08-5F0A12304E30}" type="datetime1">
              <a:rPr lang="en-US" smtClean="0"/>
              <a:t>11/14/2023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99ED973-5D04-4E84-A3E0-532BCC14B053}" type="slidenum">
              <a:rPr lang="en-US" smtClean="0"/>
              <a:t>‹#›</a:t>
            </a:fld>
            <a:endParaRPr lang="en-US"/>
          </a:p>
        </p:txBody>
      </p:sp>
    </p:spTree>
    <p:extLst>
      <p:ext uri="{BB962C8B-B14F-4D97-AF65-F5344CB8AC3E}">
        <p14:creationId xmlns:p14="http://schemas.microsoft.com/office/powerpoint/2010/main" val="163544811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553201" cy="1143000"/>
          </a:xfrm>
        </p:spPr>
        <p:txBody>
          <a:bodyPr>
            <a:noAutofit/>
          </a:bodyPr>
          <a:lstStyle/>
          <a:p>
            <a:r>
              <a:rPr lang="en-US" sz="3200" dirty="0">
                <a:latin typeface="Times New Roman" panose="02020603050405020304" pitchFamily="18" charset="0"/>
                <a:cs typeface="Times New Roman" panose="02020603050405020304" pitchFamily="18" charset="0"/>
              </a:rPr>
              <a:t>NATIONAL INCOME AND </a:t>
            </a:r>
            <a:r>
              <a:rPr lang="en-US" sz="3200" dirty="0" smtClean="0">
                <a:latin typeface="Times New Roman" panose="02020603050405020304" pitchFamily="18" charset="0"/>
                <a:cs typeface="Times New Roman" panose="02020603050405020304" pitchFamily="18" charset="0"/>
              </a:rPr>
              <a:t>ITS MEASUREMENT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1" y="3581400"/>
            <a:ext cx="4267200" cy="1600199"/>
          </a:xfrm>
        </p:spPr>
        <p:txBody>
          <a:bodyPr>
            <a:normAutofit fontScale="92500" lnSpcReduction="20000"/>
          </a:bodyPr>
          <a:lstStyle/>
          <a:p>
            <a:pPr marL="0" indent="0">
              <a:buNone/>
              <a:defRPr/>
            </a:pPr>
            <a:r>
              <a:rPr lang="en-US" sz="2400" dirty="0">
                <a:solidFill>
                  <a:schemeClr val="tx1"/>
                </a:solidFill>
                <a:latin typeface="Times New Roman" panose="02020603050405020304" pitchFamily="18" charset="0"/>
                <a:cs typeface="Times New Roman" panose="02020603050405020304" pitchFamily="18" charset="0"/>
              </a:rPr>
              <a:t>Dr. RAZIA KHATUN</a:t>
            </a:r>
          </a:p>
          <a:p>
            <a:pPr marL="0" indent="0">
              <a:buNone/>
              <a:defRPr/>
            </a:pPr>
            <a:r>
              <a:rPr lang="en-US" sz="2400" dirty="0">
                <a:solidFill>
                  <a:schemeClr val="tx1"/>
                </a:solidFill>
                <a:latin typeface="Times New Roman" panose="02020603050405020304" pitchFamily="18" charset="0"/>
                <a:cs typeface="Times New Roman" panose="02020603050405020304" pitchFamily="18" charset="0"/>
              </a:rPr>
              <a:t>PROFESSOR</a:t>
            </a:r>
          </a:p>
          <a:p>
            <a:pPr marL="0" indent="0">
              <a:buNone/>
              <a:defRPr/>
            </a:pPr>
            <a:r>
              <a:rPr lang="en-US" sz="2400" dirty="0">
                <a:solidFill>
                  <a:schemeClr val="tx1"/>
                </a:solidFill>
                <a:latin typeface="Times New Roman" panose="02020603050405020304" pitchFamily="18" charset="0"/>
                <a:cs typeface="Times New Roman" panose="02020603050405020304" pitchFamily="18" charset="0"/>
              </a:rPr>
              <a:t>DEPT. OF HUM</a:t>
            </a:r>
            <a:r>
              <a:rPr lang="en-US" sz="2400" dirty="0" smtClean="0">
                <a:solidFill>
                  <a:schemeClr val="tx1"/>
                </a:solidFill>
                <a:latin typeface="Times New Roman" panose="02020603050405020304" pitchFamily="18" charset="0"/>
                <a:cs typeface="Times New Roman" panose="02020603050405020304" pitchFamily="18" charset="0"/>
              </a:rPr>
              <a:t>.</a:t>
            </a:r>
          </a:p>
          <a:p>
            <a:pPr marL="0" indent="0">
              <a:buNone/>
              <a:defRPr/>
            </a:pPr>
            <a:r>
              <a:rPr lang="en-US" sz="2400" dirty="0" smtClean="0">
                <a:solidFill>
                  <a:schemeClr val="tx1"/>
                </a:solidFill>
                <a:latin typeface="Times New Roman" panose="02020603050405020304" pitchFamily="18" charset="0"/>
                <a:cs typeface="Times New Roman" panose="02020603050405020304" pitchFamily="18" charset="0"/>
              </a:rPr>
              <a:t>KUET</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1</a:t>
            </a:fld>
            <a:endParaRPr lang="en-US" dirty="0"/>
          </a:p>
        </p:txBody>
      </p:sp>
    </p:spTree>
    <p:extLst>
      <p:ext uri="{BB962C8B-B14F-4D97-AF65-F5344CB8AC3E}">
        <p14:creationId xmlns:p14="http://schemas.microsoft.com/office/powerpoint/2010/main" val="208903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normAutofit fontScale="90000"/>
          </a:bodyPr>
          <a:lstStyle/>
          <a:p>
            <a:r>
              <a:rPr lang="en-US" sz="4000" dirty="0" smtClean="0">
                <a:latin typeface="Times New Roman" pitchFamily="18" charset="0"/>
                <a:cs typeface="Times New Roman" pitchFamily="18" charset="0"/>
              </a:rPr>
              <a:t>Gross Domestic Product</a:t>
            </a:r>
            <a:endParaRPr lang="en-US"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64125"/>
          </a:xfrm>
        </p:spPr>
        <p:txBody>
          <a:bodyPr>
            <a:normAutofit/>
          </a:bodyPr>
          <a:lstStyle/>
          <a:p>
            <a:pPr marL="571500" indent="-571500" eaLnBrk="1" hangingPunct="1">
              <a:buSzTx/>
              <a:buFont typeface="+mj-lt"/>
              <a:buAutoNum type="arabicPeriod" startAt="2"/>
              <a:defRPr/>
            </a:pPr>
            <a:r>
              <a:rPr lang="en-US" sz="2600" b="1" i="1" dirty="0" smtClean="0">
                <a:latin typeface="Times New Roman" pitchFamily="18" charset="0"/>
                <a:cs typeface="Times New Roman" pitchFamily="18" charset="0"/>
              </a:rPr>
              <a:t>What produced: </a:t>
            </a:r>
            <a:r>
              <a:rPr lang="en-US" sz="2600" dirty="0" smtClean="0">
                <a:latin typeface="Times New Roman" pitchFamily="18" charset="0"/>
                <a:cs typeface="Times New Roman" pitchFamily="18" charset="0"/>
              </a:rPr>
              <a:t>GDP includes only the market value of final goods or services.</a:t>
            </a:r>
          </a:p>
          <a:p>
            <a:pPr marL="1192213" lvl="2" indent="-495300" algn="just" eaLnBrk="1" hangingPunct="1">
              <a:lnSpc>
                <a:spcPct val="150000"/>
              </a:lnSpc>
              <a:buSzTx/>
              <a:buFont typeface="Wingdings" pitchFamily="2" charset="2"/>
              <a:buChar char="Ø"/>
              <a:defRPr/>
            </a:pPr>
            <a:r>
              <a:rPr lang="en-US" b="1" dirty="0" smtClean="0">
                <a:latin typeface="Times New Roman" pitchFamily="18" charset="0"/>
                <a:cs typeface="Times New Roman" pitchFamily="18" charset="0"/>
              </a:rPr>
              <a:t>Final good or service: </a:t>
            </a:r>
            <a:r>
              <a:rPr lang="en-US" dirty="0" smtClean="0">
                <a:latin typeface="Times New Roman" pitchFamily="18" charset="0"/>
                <a:cs typeface="Times New Roman" pitchFamily="18" charset="0"/>
              </a:rPr>
              <a:t>A good or service purchased by a final user</a:t>
            </a:r>
            <a:r>
              <a:rPr lang="en-US" i="1" dirty="0" smtClean="0">
                <a:latin typeface="Times New Roman" pitchFamily="18" charset="0"/>
                <a:cs typeface="Times New Roman" pitchFamily="18" charset="0"/>
              </a:rPr>
              <a:t>.</a:t>
            </a:r>
          </a:p>
          <a:p>
            <a:pPr marL="1192213" lvl="2" indent="-495300" algn="just" eaLnBrk="1" hangingPunct="1">
              <a:lnSpc>
                <a:spcPct val="150000"/>
              </a:lnSpc>
              <a:buSzTx/>
              <a:buFont typeface="Wingdings" pitchFamily="2" charset="2"/>
              <a:buChar char="Ø"/>
              <a:defRPr/>
            </a:pPr>
            <a:r>
              <a:rPr lang="en-US" b="1" dirty="0" smtClean="0">
                <a:latin typeface="Times New Roman" pitchFamily="18" charset="0"/>
                <a:cs typeface="Times New Roman" pitchFamily="18" charset="0"/>
              </a:rPr>
              <a:t>Intermediate good or service: </a:t>
            </a:r>
            <a:r>
              <a:rPr lang="en-US" dirty="0" smtClean="0">
                <a:latin typeface="Times New Roman" pitchFamily="18" charset="0"/>
                <a:cs typeface="Times New Roman" pitchFamily="18" charset="0"/>
              </a:rPr>
              <a:t>A good or service that is used as a component of a final good or service. </a:t>
            </a:r>
          </a:p>
          <a:p>
            <a:pPr marL="1192213" lvl="2" indent="-495300" algn="just" eaLnBrk="1" hangingPunct="1">
              <a:lnSpc>
                <a:spcPct val="150000"/>
              </a:lnSpc>
              <a:buSzTx/>
              <a:buFont typeface="Wingdings" pitchFamily="2" charset="2"/>
              <a:buChar char="Ø"/>
              <a:defRPr/>
            </a:pPr>
            <a:r>
              <a:rPr lang="en-US" dirty="0" smtClean="0">
                <a:solidFill>
                  <a:srgbClr val="000000"/>
                </a:solidFill>
                <a:latin typeface="Times New Roman" pitchFamily="18" charset="0"/>
                <a:cs typeface="Times New Roman" pitchFamily="18" charset="0"/>
              </a:rPr>
              <a:t>The same good can be either final or intermediate depending on how it is used.</a:t>
            </a:r>
            <a:endParaRPr lang="en-US" dirty="0" smtClean="0">
              <a:solidFill>
                <a:srgbClr val="000000"/>
              </a:solidFill>
            </a:endParaRPr>
          </a:p>
          <a:p>
            <a:pPr>
              <a:defRPr/>
            </a:pPr>
            <a:endParaRPr lang="en-US" dirty="0"/>
          </a:p>
        </p:txBody>
      </p:sp>
      <p:sp>
        <p:nvSpPr>
          <p:cNvPr id="2" name="Slide Number Placeholder 1"/>
          <p:cNvSpPr>
            <a:spLocks noGrp="1"/>
          </p:cNvSpPr>
          <p:nvPr>
            <p:ph type="sldNum" sz="quarter" idx="12"/>
          </p:nvPr>
        </p:nvSpPr>
        <p:spPr/>
        <p:txBody>
          <a:bodyPr/>
          <a:lstStyle/>
          <a:p>
            <a:fld id="{A99ED973-5D04-4E84-A3E0-532BCC14B053}" type="slidenum">
              <a:rPr lang="en-US" smtClean="0"/>
              <a:t>10</a:t>
            </a:fld>
            <a:endParaRPr lang="en-US"/>
          </a:p>
        </p:txBody>
      </p:sp>
    </p:spTree>
    <p:extLst>
      <p:ext uri="{BB962C8B-B14F-4D97-AF65-F5344CB8AC3E}">
        <p14:creationId xmlns:p14="http://schemas.microsoft.com/office/powerpoint/2010/main" val="87365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563562"/>
          </a:xfrm>
        </p:spPr>
        <p:txBody>
          <a:bodyPr>
            <a:normAutofit fontScale="90000"/>
          </a:bodyPr>
          <a:lstStyle/>
          <a:p>
            <a:r>
              <a:rPr lang="en-US" sz="4000" dirty="0" smtClean="0">
                <a:latin typeface="Times New Roman" pitchFamily="18" charset="0"/>
                <a:cs typeface="Times New Roman" pitchFamily="18" charset="0"/>
              </a:rPr>
              <a:t>Gross Domestic Product</a:t>
            </a:r>
            <a:endParaRPr lang="en-US"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7925"/>
          </a:xfrm>
        </p:spPr>
        <p:txBody>
          <a:bodyPr>
            <a:normAutofit/>
          </a:bodyPr>
          <a:lstStyle/>
          <a:p>
            <a:pPr marL="0" indent="0" algn="just">
              <a:lnSpc>
                <a:spcPct val="170000"/>
              </a:lnSpc>
              <a:buNone/>
            </a:pPr>
            <a:r>
              <a:rPr lang="en-US" b="1" i="1" dirty="0">
                <a:latin typeface="Times New Roman" pitchFamily="18" charset="0"/>
                <a:cs typeface="Times New Roman" pitchFamily="18" charset="0"/>
              </a:rPr>
              <a:t>3.  Where produced</a:t>
            </a: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Only goods and services that are produced within a country count as part of that country’s GDP. For example, Nike Corporation, a US firm, produces sneakers in China; the market value of those shoes is part of China’s GDP, not part of US GDP</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A99ED973-5D04-4E84-A3E0-532BCC14B053}" type="slidenum">
              <a:rPr lang="en-US" smtClean="0"/>
              <a:t>11</a:t>
            </a:fld>
            <a:endParaRPr lang="en-US"/>
          </a:p>
        </p:txBody>
      </p:sp>
    </p:spTree>
    <p:extLst>
      <p:ext uri="{BB962C8B-B14F-4D97-AF65-F5344CB8AC3E}">
        <p14:creationId xmlns:p14="http://schemas.microsoft.com/office/powerpoint/2010/main" val="18372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latin typeface="Times New Roman" pitchFamily="18" charset="0"/>
                <a:cs typeface="Times New Roman" pitchFamily="18" charset="0"/>
              </a:rPr>
              <a:t>Gross Domestic Product</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lgn="just">
              <a:lnSpc>
                <a:spcPct val="150000"/>
              </a:lnSpc>
              <a:buNone/>
            </a:pPr>
            <a:r>
              <a:rPr lang="en-US" b="1" i="1" dirty="0">
                <a:latin typeface="Times New Roman" pitchFamily="18" charset="0"/>
                <a:cs typeface="Times New Roman" pitchFamily="18" charset="0"/>
              </a:rPr>
              <a:t>4. When produced</a:t>
            </a: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GDP measures the value of production during a given time period. This time period is either a quarter or a year. The Federal Reserve and others use the quarterly GDP data to keep track of the short-term evolution of the economy, and economists use the annual GDP data to examine long term trends. </a:t>
            </a:r>
          </a:p>
          <a:p>
            <a:pPr marL="0" indent="0">
              <a:buNone/>
            </a:pPr>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12</a:t>
            </a:fld>
            <a:endParaRPr lang="en-US" dirty="0"/>
          </a:p>
        </p:txBody>
      </p:sp>
    </p:spTree>
    <p:extLst>
      <p:ext uri="{BB962C8B-B14F-4D97-AF65-F5344CB8AC3E}">
        <p14:creationId xmlns:p14="http://schemas.microsoft.com/office/powerpoint/2010/main" val="428230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Green GDP</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b="1" dirty="0">
                <a:latin typeface="Times New Roman" pitchFamily="18" charset="0"/>
                <a:cs typeface="Times New Roman" pitchFamily="18" charset="0"/>
              </a:rPr>
              <a:t>Green </a:t>
            </a:r>
            <a:r>
              <a:rPr lang="en-US" b="1" dirty="0" smtClean="0">
                <a:latin typeface="Times New Roman" pitchFamily="18" charset="0"/>
                <a:cs typeface="Times New Roman" pitchFamily="18" charset="0"/>
              </a:rPr>
              <a:t>GDP</a:t>
            </a:r>
          </a:p>
          <a:p>
            <a:pPr algn="just">
              <a:lnSpc>
                <a:spcPct val="150000"/>
              </a:lnSpc>
            </a:pPr>
            <a:r>
              <a:rPr lang="en-US" sz="2800" dirty="0" smtClean="0">
                <a:latin typeface="Times New Roman" pitchFamily="18" charset="0"/>
                <a:cs typeface="Times New Roman" pitchFamily="18" charset="0"/>
              </a:rPr>
              <a:t>National </a:t>
            </a:r>
            <a:r>
              <a:rPr lang="en-US" sz="2800" dirty="0">
                <a:latin typeface="Times New Roman" pitchFamily="18" charset="0"/>
                <a:cs typeface="Times New Roman" pitchFamily="18" charset="0"/>
              </a:rPr>
              <a:t>income or output adjusted </a:t>
            </a:r>
            <a:r>
              <a:rPr lang="en-US" sz="2800" dirty="0" smtClean="0">
                <a:latin typeface="Times New Roman" pitchFamily="18" charset="0"/>
                <a:cs typeface="Times New Roman" pitchFamily="18" charset="0"/>
              </a:rPr>
              <a:t>for the </a:t>
            </a:r>
            <a:r>
              <a:rPr lang="en-US" sz="2800" dirty="0">
                <a:latin typeface="Times New Roman" pitchFamily="18" charset="0"/>
                <a:cs typeface="Times New Roman" pitchFamily="18" charset="0"/>
              </a:rPr>
              <a:t>depletion of natural resources </a:t>
            </a:r>
            <a:r>
              <a:rPr lang="en-US" sz="2800" dirty="0" smtClean="0">
                <a:latin typeface="Times New Roman" pitchFamily="18" charset="0"/>
                <a:cs typeface="Times New Roman" pitchFamily="18" charset="0"/>
              </a:rPr>
              <a:t>and degradation </a:t>
            </a:r>
            <a:r>
              <a:rPr lang="en-US" sz="2800" dirty="0">
                <a:latin typeface="Times New Roman" pitchFamily="18" charset="0"/>
                <a:cs typeface="Times New Roman" pitchFamily="18" charset="0"/>
              </a:rPr>
              <a:t>of environment.</a:t>
            </a:r>
          </a:p>
          <a:p>
            <a:pPr algn="just">
              <a:lnSpc>
                <a:spcPct val="150000"/>
              </a:lnSpc>
            </a:pPr>
            <a:r>
              <a:rPr lang="en-US" sz="2800" dirty="0" smtClean="0">
                <a:latin typeface="Times New Roman" pitchFamily="18" charset="0"/>
                <a:cs typeface="Times New Roman" pitchFamily="18" charset="0"/>
              </a:rPr>
              <a:t>Example,</a:t>
            </a:r>
          </a:p>
          <a:p>
            <a:pPr marL="0" indent="0" algn="just">
              <a:lnSpc>
                <a:spcPct val="150000"/>
              </a:lnSpc>
              <a:buNone/>
            </a:pPr>
            <a:r>
              <a:rPr lang="en-US" sz="2800" dirty="0" smtClean="0">
                <a:latin typeface="Times New Roman" pitchFamily="18" charset="0"/>
                <a:cs typeface="Times New Roman" pitchFamily="18" charset="0"/>
              </a:rPr>
              <a:t>National </a:t>
            </a:r>
            <a:r>
              <a:rPr lang="en-US" sz="2800" dirty="0">
                <a:latin typeface="Times New Roman" pitchFamily="18" charset="0"/>
                <a:cs typeface="Times New Roman" pitchFamily="18" charset="0"/>
              </a:rPr>
              <a:t>Income is </a:t>
            </a:r>
            <a:r>
              <a:rPr lang="en-US" sz="2800" dirty="0" smtClean="0">
                <a:latin typeface="Times New Roman" pitchFamily="18" charset="0"/>
                <a:cs typeface="Times New Roman" pitchFamily="18" charset="0"/>
              </a:rPr>
              <a:t>$100000 and the cost </a:t>
            </a:r>
            <a:r>
              <a:rPr lang="en-US" sz="2800" dirty="0">
                <a:latin typeface="Times New Roman" pitchFamily="18" charset="0"/>
                <a:cs typeface="Times New Roman" pitchFamily="18" charset="0"/>
              </a:rPr>
              <a:t>of pollution is </a:t>
            </a:r>
            <a:r>
              <a:rPr lang="en-US" sz="2800" dirty="0" smtClean="0">
                <a:latin typeface="Times New Roman" pitchFamily="18" charset="0"/>
                <a:cs typeface="Times New Roman" pitchFamily="18" charset="0"/>
              </a:rPr>
              <a:t>$30000 </a:t>
            </a:r>
            <a:r>
              <a:rPr lang="en-US" sz="2800" dirty="0">
                <a:latin typeface="Times New Roman" pitchFamily="18" charset="0"/>
                <a:cs typeface="Times New Roman" pitchFamily="18" charset="0"/>
              </a:rPr>
              <a:t>then </a:t>
            </a:r>
            <a:r>
              <a:rPr lang="en-US" sz="2800" dirty="0" smtClean="0">
                <a:latin typeface="Times New Roman" pitchFamily="18" charset="0"/>
                <a:cs typeface="Times New Roman" pitchFamily="18" charset="0"/>
              </a:rPr>
              <a:t>the </a:t>
            </a:r>
            <a:r>
              <a:rPr lang="nl-NL" sz="2800" dirty="0" smtClean="0">
                <a:latin typeface="Times New Roman" pitchFamily="18" charset="0"/>
                <a:cs typeface="Times New Roman" pitchFamily="18" charset="0"/>
              </a:rPr>
              <a:t>Green </a:t>
            </a:r>
            <a:r>
              <a:rPr lang="nl-NL" sz="2800" dirty="0">
                <a:latin typeface="Times New Roman" pitchFamily="18" charset="0"/>
                <a:cs typeface="Times New Roman" pitchFamily="18" charset="0"/>
              </a:rPr>
              <a:t>GDP is </a:t>
            </a:r>
            <a:r>
              <a:rPr lang="nl-NL" sz="2800" dirty="0" smtClean="0">
                <a:latin typeface="Times New Roman" pitchFamily="18" charset="0"/>
                <a:cs typeface="Times New Roman" pitchFamily="18" charset="0"/>
              </a:rPr>
              <a:t>(100000 </a:t>
            </a:r>
            <a:r>
              <a:rPr lang="nl-NL" sz="2800" dirty="0">
                <a:latin typeface="Times New Roman" pitchFamily="18" charset="0"/>
                <a:cs typeface="Times New Roman" pitchFamily="18" charset="0"/>
              </a:rPr>
              <a:t>– </a:t>
            </a:r>
            <a:r>
              <a:rPr lang="nl-NL" sz="2800" dirty="0" smtClean="0">
                <a:latin typeface="Times New Roman" pitchFamily="18" charset="0"/>
                <a:cs typeface="Times New Roman" pitchFamily="18" charset="0"/>
              </a:rPr>
              <a:t>30000) </a:t>
            </a:r>
            <a:r>
              <a:rPr lang="nl-NL" sz="2800" dirty="0">
                <a:latin typeface="Times New Roman" pitchFamily="18" charset="0"/>
                <a:cs typeface="Times New Roman" pitchFamily="18" charset="0"/>
              </a:rPr>
              <a:t>= </a:t>
            </a:r>
            <a:r>
              <a:rPr lang="nl-NL" sz="2800" dirty="0" smtClean="0">
                <a:latin typeface="Times New Roman" pitchFamily="18" charset="0"/>
                <a:cs typeface="Times New Roman" pitchFamily="18" charset="0"/>
              </a:rPr>
              <a:t>$70000</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99ED973-5D04-4E84-A3E0-532BCC14B053}" type="slidenum">
              <a:rPr lang="en-US" smtClean="0"/>
              <a:t>13</a:t>
            </a:fld>
            <a:endParaRPr lang="en-US"/>
          </a:p>
        </p:txBody>
      </p:sp>
    </p:spTree>
    <p:extLst>
      <p:ext uri="{BB962C8B-B14F-4D97-AF65-F5344CB8AC3E}">
        <p14:creationId xmlns:p14="http://schemas.microsoft.com/office/powerpoint/2010/main" val="179724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563562"/>
          </a:xfrm>
        </p:spPr>
        <p:txBody>
          <a:bodyPr>
            <a:normAutofit fontScale="90000"/>
          </a:bodyPr>
          <a:lstStyle/>
          <a:p>
            <a:pPr eaLnBrk="1" hangingPunct="1">
              <a:defRPr/>
            </a:pPr>
            <a:r>
              <a:rPr lang="en-US" dirty="0" smtClean="0">
                <a:latin typeface="Times New Roman" pitchFamily="18" charset="0"/>
                <a:cs typeface="Times New Roman" pitchFamily="18" charset="0"/>
              </a:rPr>
              <a:t>Circular </a:t>
            </a:r>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low Diagram</a:t>
            </a:r>
          </a:p>
        </p:txBody>
      </p:sp>
      <p:sp>
        <p:nvSpPr>
          <p:cNvPr id="6147" name="Rectangle 3"/>
          <p:cNvSpPr>
            <a:spLocks noGrp="1" noChangeArrowheads="1"/>
          </p:cNvSpPr>
          <p:nvPr>
            <p:ph idx="1"/>
          </p:nvPr>
        </p:nvSpPr>
        <p:spPr>
          <a:xfrm>
            <a:off x="457200" y="914400"/>
            <a:ext cx="8229600" cy="5211763"/>
          </a:xfrm>
        </p:spPr>
        <p:txBody>
          <a:bodyPr>
            <a:normAutofit/>
          </a:bodyPr>
          <a:lstStyle/>
          <a:p>
            <a:pPr marL="0" indent="0" algn="just" eaLnBrk="1" hangingPunct="1">
              <a:buNone/>
              <a:defRPr/>
            </a:pPr>
            <a:r>
              <a:rPr lang="en-US" sz="2800" dirty="0" smtClean="0">
                <a:latin typeface="Times New Roman" pitchFamily="18" charset="0"/>
                <a:cs typeface="Times New Roman" pitchFamily="18" charset="0"/>
              </a:rPr>
              <a:t>Summarizes the transactions between the different economic agents </a:t>
            </a:r>
          </a:p>
          <a:p>
            <a:pPr algn="just" eaLnBrk="1" hangingPunct="1">
              <a:defRPr/>
            </a:pPr>
            <a:r>
              <a:rPr lang="en-US" sz="2800" b="1" dirty="0">
                <a:latin typeface="Times New Roman" pitchFamily="18" charset="0"/>
                <a:cs typeface="Times New Roman" pitchFamily="18" charset="0"/>
              </a:rPr>
              <a:t>A</a:t>
            </a:r>
            <a:r>
              <a:rPr lang="en-US" sz="2800" b="1" dirty="0" smtClean="0">
                <a:latin typeface="Times New Roman" pitchFamily="18" charset="0"/>
                <a:cs typeface="Times New Roman" pitchFamily="18" charset="0"/>
              </a:rPr>
              <a:t>gents: </a:t>
            </a:r>
            <a:r>
              <a:rPr lang="en-US" sz="2800" dirty="0" smtClean="0">
                <a:latin typeface="Times New Roman" pitchFamily="18" charset="0"/>
                <a:cs typeface="Times New Roman" pitchFamily="18" charset="0"/>
              </a:rPr>
              <a:t>households, firms (business), government, and foreigners (rest of the world)</a:t>
            </a:r>
          </a:p>
          <a:p>
            <a:pPr marL="0" indent="0" algn="just">
              <a:spcBef>
                <a:spcPts val="600"/>
              </a:spcBef>
              <a:buNone/>
              <a:defRPr/>
            </a:pPr>
            <a:r>
              <a:rPr lang="en-US" sz="2800" b="1" dirty="0">
                <a:latin typeface="Times New Roman" pitchFamily="18" charset="0"/>
                <a:cs typeface="Times New Roman" pitchFamily="18" charset="0"/>
              </a:rPr>
              <a:t>Assumption: </a:t>
            </a:r>
            <a:r>
              <a:rPr lang="en-US" sz="2800" dirty="0">
                <a:latin typeface="Times New Roman" pitchFamily="18" charset="0"/>
                <a:cs typeface="Times New Roman" pitchFamily="18" charset="0"/>
              </a:rPr>
              <a:t>The economy composed of households and firms only </a:t>
            </a:r>
          </a:p>
          <a:p>
            <a:pPr algn="just">
              <a:spcBef>
                <a:spcPts val="600"/>
              </a:spcBef>
              <a:defRPr/>
            </a:pPr>
            <a:r>
              <a:rPr lang="en-US" sz="2800" b="1" dirty="0">
                <a:latin typeface="Times New Roman" pitchFamily="18" charset="0"/>
                <a:cs typeface="Times New Roman" pitchFamily="18" charset="0"/>
              </a:rPr>
              <a:t>Households: </a:t>
            </a:r>
            <a:r>
              <a:rPr lang="en-US" sz="2800" dirty="0">
                <a:latin typeface="Times New Roman" pitchFamily="18" charset="0"/>
                <a:cs typeface="Times New Roman" pitchFamily="18" charset="0"/>
              </a:rPr>
              <a:t>own factors of production, consume goods and </a:t>
            </a:r>
            <a:r>
              <a:rPr lang="en-US" sz="2800" dirty="0" smtClean="0">
                <a:latin typeface="Times New Roman" pitchFamily="18" charset="0"/>
                <a:cs typeface="Times New Roman" pitchFamily="18" charset="0"/>
              </a:rPr>
              <a:t>service.</a:t>
            </a:r>
            <a:endParaRPr lang="en-US" sz="2800" dirty="0">
              <a:latin typeface="Times New Roman" pitchFamily="18" charset="0"/>
              <a:cs typeface="Times New Roman" pitchFamily="18" charset="0"/>
            </a:endParaRPr>
          </a:p>
          <a:p>
            <a:pPr algn="just">
              <a:spcBef>
                <a:spcPts val="600"/>
              </a:spcBef>
              <a:defRPr/>
            </a:pPr>
            <a:r>
              <a:rPr lang="en-US" sz="2800" b="1" dirty="0">
                <a:latin typeface="Times New Roman" pitchFamily="18" charset="0"/>
                <a:cs typeface="Times New Roman" pitchFamily="18" charset="0"/>
              </a:rPr>
              <a:t>Firms: </a:t>
            </a:r>
            <a:r>
              <a:rPr lang="en-US" sz="2800" dirty="0">
                <a:latin typeface="Times New Roman" pitchFamily="18" charset="0"/>
                <a:cs typeface="Times New Roman" pitchFamily="18" charset="0"/>
              </a:rPr>
              <a:t>hire factors of production to produce goods and </a:t>
            </a:r>
            <a:r>
              <a:rPr lang="en-US" sz="2800" dirty="0" smtClean="0">
                <a:latin typeface="Times New Roman" pitchFamily="18" charset="0"/>
                <a:cs typeface="Times New Roman" pitchFamily="18" charset="0"/>
              </a:rPr>
              <a:t>services .</a:t>
            </a:r>
          </a:p>
          <a:p>
            <a:pPr eaLnBrk="1" hangingPunct="1">
              <a:defRPr/>
            </a:pPr>
            <a:endParaRPr lang="en-US" dirty="0" smtClean="0"/>
          </a:p>
        </p:txBody>
      </p:sp>
      <p:sp>
        <p:nvSpPr>
          <p:cNvPr id="2" name="Slide Number Placeholder 1"/>
          <p:cNvSpPr>
            <a:spLocks noGrp="1"/>
          </p:cNvSpPr>
          <p:nvPr>
            <p:ph type="sldNum" sz="quarter" idx="12"/>
          </p:nvPr>
        </p:nvSpPr>
        <p:spPr/>
        <p:txBody>
          <a:bodyPr/>
          <a:lstStyle/>
          <a:p>
            <a:fld id="{A99ED973-5D04-4E84-A3E0-532BCC14B053}" type="slidenum">
              <a:rPr lang="en-US" smtClean="0"/>
              <a:t>14</a:t>
            </a:fld>
            <a:endParaRPr lang="en-US"/>
          </a:p>
        </p:txBody>
      </p:sp>
    </p:spTree>
    <p:extLst>
      <p:ext uri="{BB962C8B-B14F-4D97-AF65-F5344CB8AC3E}">
        <p14:creationId xmlns:p14="http://schemas.microsoft.com/office/powerpoint/2010/main" val="3943328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2133600" y="3657600"/>
            <a:ext cx="0" cy="15240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43" name="Line 3"/>
          <p:cNvSpPr>
            <a:spLocks noChangeShapeType="1"/>
          </p:cNvSpPr>
          <p:nvPr/>
        </p:nvSpPr>
        <p:spPr bwMode="auto">
          <a:xfrm>
            <a:off x="2362200" y="1143000"/>
            <a:ext cx="1066800" cy="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44" name="Line 4"/>
          <p:cNvSpPr>
            <a:spLocks noChangeShapeType="1"/>
          </p:cNvSpPr>
          <p:nvPr/>
        </p:nvSpPr>
        <p:spPr bwMode="auto">
          <a:xfrm>
            <a:off x="5486400" y="5105400"/>
            <a:ext cx="1371600" cy="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45" name="Line 5"/>
          <p:cNvSpPr>
            <a:spLocks noChangeShapeType="1"/>
          </p:cNvSpPr>
          <p:nvPr/>
        </p:nvSpPr>
        <p:spPr bwMode="auto">
          <a:xfrm flipV="1">
            <a:off x="6858000" y="3657600"/>
            <a:ext cx="0" cy="144780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46" name="Line 6"/>
          <p:cNvSpPr>
            <a:spLocks noChangeShapeType="1"/>
          </p:cNvSpPr>
          <p:nvPr/>
        </p:nvSpPr>
        <p:spPr bwMode="auto">
          <a:xfrm flipV="1">
            <a:off x="6858000" y="914400"/>
            <a:ext cx="0" cy="1447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47" name="Line 7"/>
          <p:cNvSpPr>
            <a:spLocks noChangeShapeType="1"/>
          </p:cNvSpPr>
          <p:nvPr/>
        </p:nvSpPr>
        <p:spPr bwMode="auto">
          <a:xfrm flipH="1">
            <a:off x="5486400" y="914400"/>
            <a:ext cx="137160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48" name="Line 8"/>
          <p:cNvSpPr>
            <a:spLocks noChangeShapeType="1"/>
          </p:cNvSpPr>
          <p:nvPr/>
        </p:nvSpPr>
        <p:spPr bwMode="auto">
          <a:xfrm flipH="1">
            <a:off x="2133600" y="914400"/>
            <a:ext cx="1371600" cy="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49" name="Line 9"/>
          <p:cNvSpPr>
            <a:spLocks noChangeShapeType="1"/>
          </p:cNvSpPr>
          <p:nvPr/>
        </p:nvSpPr>
        <p:spPr bwMode="auto">
          <a:xfrm>
            <a:off x="2133600" y="914400"/>
            <a:ext cx="0" cy="144780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50" name="Line 10"/>
          <p:cNvSpPr>
            <a:spLocks noChangeShapeType="1"/>
          </p:cNvSpPr>
          <p:nvPr/>
        </p:nvSpPr>
        <p:spPr bwMode="auto">
          <a:xfrm flipH="1">
            <a:off x="2362200" y="4876800"/>
            <a:ext cx="1143000" cy="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1" name="Line 11"/>
          <p:cNvSpPr>
            <a:spLocks noChangeShapeType="1"/>
          </p:cNvSpPr>
          <p:nvPr/>
        </p:nvSpPr>
        <p:spPr bwMode="auto">
          <a:xfrm flipV="1">
            <a:off x="2362200" y="1143000"/>
            <a:ext cx="0" cy="121920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2" name="Line 12"/>
          <p:cNvSpPr>
            <a:spLocks noChangeShapeType="1"/>
          </p:cNvSpPr>
          <p:nvPr/>
        </p:nvSpPr>
        <p:spPr bwMode="auto">
          <a:xfrm>
            <a:off x="5486400" y="1143000"/>
            <a:ext cx="1143000" cy="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3" name="Line 13"/>
          <p:cNvSpPr>
            <a:spLocks noChangeShapeType="1"/>
          </p:cNvSpPr>
          <p:nvPr/>
        </p:nvSpPr>
        <p:spPr bwMode="auto">
          <a:xfrm>
            <a:off x="2133600" y="5181600"/>
            <a:ext cx="137160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54" name="Line 14"/>
          <p:cNvSpPr>
            <a:spLocks noChangeShapeType="1"/>
          </p:cNvSpPr>
          <p:nvPr/>
        </p:nvSpPr>
        <p:spPr bwMode="auto">
          <a:xfrm>
            <a:off x="5715000" y="-28956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5" name="Line 15"/>
          <p:cNvSpPr>
            <a:spLocks noChangeShapeType="1"/>
          </p:cNvSpPr>
          <p:nvPr/>
        </p:nvSpPr>
        <p:spPr bwMode="auto">
          <a:xfrm flipV="1">
            <a:off x="2362200" y="3657600"/>
            <a:ext cx="0" cy="121920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56" name="Line 16"/>
          <p:cNvSpPr>
            <a:spLocks noChangeShapeType="1"/>
          </p:cNvSpPr>
          <p:nvPr/>
        </p:nvSpPr>
        <p:spPr bwMode="auto">
          <a:xfrm>
            <a:off x="6629400" y="3657600"/>
            <a:ext cx="0" cy="1219200"/>
          </a:xfrm>
          <a:prstGeom prst="line">
            <a:avLst/>
          </a:prstGeom>
          <a:noFill/>
          <a:ln w="254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57" name="Line 17"/>
          <p:cNvSpPr>
            <a:spLocks noChangeShapeType="1"/>
          </p:cNvSpPr>
          <p:nvPr/>
        </p:nvSpPr>
        <p:spPr bwMode="auto">
          <a:xfrm>
            <a:off x="6324600" y="5943600"/>
            <a:ext cx="457200" cy="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58" name="Oval 18"/>
          <p:cNvSpPr>
            <a:spLocks noChangeArrowheads="1"/>
          </p:cNvSpPr>
          <p:nvPr/>
        </p:nvSpPr>
        <p:spPr bwMode="auto">
          <a:xfrm>
            <a:off x="3505200" y="351367"/>
            <a:ext cx="1981200" cy="1295400"/>
          </a:xfrm>
          <a:prstGeom prst="ellipse">
            <a:avLst/>
          </a:prstGeom>
          <a:solidFill>
            <a:srgbClr val="FFCC00">
              <a:alpha val="43921"/>
            </a:srgbClr>
          </a:solidFill>
          <a:ln w="9525">
            <a:solidFill>
              <a:schemeClr val="tx1"/>
            </a:solidFill>
            <a:round/>
            <a:headEnd/>
            <a:tailEnd/>
          </a:ln>
        </p:spPr>
        <p:txBody>
          <a:bodyPr wrap="none" anchor="ctr"/>
          <a:lstStyle/>
          <a:p>
            <a:endParaRPr lang="en-US" dirty="0"/>
          </a:p>
        </p:txBody>
      </p:sp>
      <p:sp>
        <p:nvSpPr>
          <p:cNvPr id="10259" name="Oval 19"/>
          <p:cNvSpPr>
            <a:spLocks noChangeArrowheads="1"/>
          </p:cNvSpPr>
          <p:nvPr/>
        </p:nvSpPr>
        <p:spPr bwMode="auto">
          <a:xfrm>
            <a:off x="3505200" y="4343400"/>
            <a:ext cx="1981200" cy="1295400"/>
          </a:xfrm>
          <a:prstGeom prst="ellipse">
            <a:avLst/>
          </a:prstGeom>
          <a:solidFill>
            <a:srgbClr val="FFCC00">
              <a:alpha val="43921"/>
            </a:srgbClr>
          </a:solidFill>
          <a:ln w="9525" algn="ctr">
            <a:solidFill>
              <a:schemeClr val="tx1"/>
            </a:solidFill>
            <a:round/>
            <a:headEnd/>
            <a:tailEnd/>
          </a:ln>
        </p:spPr>
        <p:txBody>
          <a:bodyPr wrap="none" anchor="ctr"/>
          <a:lstStyle/>
          <a:p>
            <a:endParaRPr lang="en-US" dirty="0"/>
          </a:p>
        </p:txBody>
      </p:sp>
      <p:sp>
        <p:nvSpPr>
          <p:cNvPr id="10260" name="Rectangle 20"/>
          <p:cNvSpPr>
            <a:spLocks noChangeArrowheads="1"/>
          </p:cNvSpPr>
          <p:nvPr/>
        </p:nvSpPr>
        <p:spPr bwMode="auto">
          <a:xfrm>
            <a:off x="1219200" y="2362200"/>
            <a:ext cx="1981200" cy="1295400"/>
          </a:xfrm>
          <a:prstGeom prst="rect">
            <a:avLst/>
          </a:prstGeom>
          <a:solidFill>
            <a:schemeClr val="accent1">
              <a:alpha val="52156"/>
            </a:schemeClr>
          </a:solidFill>
          <a:ln w="9525">
            <a:solidFill>
              <a:schemeClr val="tx1"/>
            </a:solidFill>
            <a:miter lim="800000"/>
            <a:headEnd/>
            <a:tailEnd/>
          </a:ln>
        </p:spPr>
        <p:txBody>
          <a:bodyPr wrap="none" anchor="ctr"/>
          <a:lstStyle/>
          <a:p>
            <a:endParaRPr lang="en-US" dirty="0"/>
          </a:p>
        </p:txBody>
      </p:sp>
      <p:sp>
        <p:nvSpPr>
          <p:cNvPr id="10261" name="Rectangle 21"/>
          <p:cNvSpPr>
            <a:spLocks noChangeArrowheads="1"/>
          </p:cNvSpPr>
          <p:nvPr/>
        </p:nvSpPr>
        <p:spPr bwMode="auto">
          <a:xfrm>
            <a:off x="5715000" y="2362200"/>
            <a:ext cx="1981200" cy="1295400"/>
          </a:xfrm>
          <a:prstGeom prst="rect">
            <a:avLst/>
          </a:prstGeom>
          <a:solidFill>
            <a:schemeClr val="accent1">
              <a:alpha val="52156"/>
            </a:schemeClr>
          </a:solidFill>
          <a:ln w="9525">
            <a:solidFill>
              <a:schemeClr val="tx1"/>
            </a:solidFill>
            <a:miter lim="800000"/>
            <a:headEnd/>
            <a:tailEnd/>
          </a:ln>
        </p:spPr>
        <p:txBody>
          <a:bodyPr wrap="none" anchor="ctr"/>
          <a:lstStyle/>
          <a:p>
            <a:endParaRPr lang="en-US" dirty="0"/>
          </a:p>
        </p:txBody>
      </p:sp>
      <p:sp>
        <p:nvSpPr>
          <p:cNvPr id="10262" name="Line 22"/>
          <p:cNvSpPr>
            <a:spLocks noChangeShapeType="1"/>
          </p:cNvSpPr>
          <p:nvPr/>
        </p:nvSpPr>
        <p:spPr bwMode="auto">
          <a:xfrm>
            <a:off x="6324600" y="6248400"/>
            <a:ext cx="457200" cy="0"/>
          </a:xfrm>
          <a:prstGeom prst="line">
            <a:avLst/>
          </a:prstGeom>
          <a:noFill/>
          <a:ln w="25400">
            <a:solidFill>
              <a:srgbClr val="0080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63" name="Line 23"/>
          <p:cNvSpPr>
            <a:spLocks noChangeShapeType="1"/>
          </p:cNvSpPr>
          <p:nvPr/>
        </p:nvSpPr>
        <p:spPr bwMode="auto">
          <a:xfrm>
            <a:off x="6629400" y="1143000"/>
            <a:ext cx="0" cy="121920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64" name="Line 24"/>
          <p:cNvSpPr>
            <a:spLocks noChangeShapeType="1"/>
          </p:cNvSpPr>
          <p:nvPr/>
        </p:nvSpPr>
        <p:spPr bwMode="auto">
          <a:xfrm flipH="1">
            <a:off x="5486400" y="4876800"/>
            <a:ext cx="1143000" cy="0"/>
          </a:xfrm>
          <a:prstGeom prst="line">
            <a:avLst/>
          </a:prstGeom>
          <a:noFill/>
          <a:ln w="25400">
            <a:solidFill>
              <a:srgbClr val="FF9900"/>
            </a:solidFill>
            <a:round/>
            <a:headEnd/>
            <a:tailEnd type="stealth" w="lg" len="lg"/>
          </a:ln>
          <a:extLst>
            <a:ext uri="{909E8E84-426E-40DD-AFC4-6F175D3DCCD1}">
              <a14:hiddenFill xmlns:a14="http://schemas.microsoft.com/office/drawing/2010/main">
                <a:noFill/>
              </a14:hiddenFill>
            </a:ext>
          </a:extLst>
        </p:spPr>
        <p:txBody>
          <a:bodyPr/>
          <a:lstStyle/>
          <a:p>
            <a:endParaRPr lang="en-US" dirty="0"/>
          </a:p>
        </p:txBody>
      </p:sp>
      <p:sp>
        <p:nvSpPr>
          <p:cNvPr id="10265" name="Text Box 25"/>
          <p:cNvSpPr txBox="1">
            <a:spLocks noChangeArrowheads="1"/>
          </p:cNvSpPr>
          <p:nvPr/>
        </p:nvSpPr>
        <p:spPr bwMode="auto">
          <a:xfrm>
            <a:off x="3810000" y="4648200"/>
            <a:ext cx="1371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b="1" dirty="0"/>
              <a:t>MARKETS FOR FACTORS OF PRODUCTION</a:t>
            </a:r>
          </a:p>
        </p:txBody>
      </p:sp>
      <p:sp>
        <p:nvSpPr>
          <p:cNvPr id="10266" name="Text Box 26"/>
          <p:cNvSpPr txBox="1">
            <a:spLocks noChangeArrowheads="1"/>
          </p:cNvSpPr>
          <p:nvPr/>
        </p:nvSpPr>
        <p:spPr bwMode="auto">
          <a:xfrm>
            <a:off x="3810000" y="762000"/>
            <a:ext cx="1371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b="1" dirty="0"/>
              <a:t>MARKETS FOR GOODS AND SERVICES</a:t>
            </a:r>
          </a:p>
        </p:txBody>
      </p:sp>
      <p:sp>
        <p:nvSpPr>
          <p:cNvPr id="10267" name="Rectangle 27"/>
          <p:cNvSpPr>
            <a:spLocks noChangeArrowheads="1"/>
          </p:cNvSpPr>
          <p:nvPr/>
        </p:nvSpPr>
        <p:spPr bwMode="auto">
          <a:xfrm>
            <a:off x="1828800" y="28956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sz="1200" b="1" dirty="0"/>
              <a:t>FIRMS</a:t>
            </a:r>
          </a:p>
        </p:txBody>
      </p:sp>
      <p:sp>
        <p:nvSpPr>
          <p:cNvPr id="10268" name="Rectangle 28"/>
          <p:cNvSpPr>
            <a:spLocks noChangeArrowheads="1"/>
          </p:cNvSpPr>
          <p:nvPr/>
        </p:nvSpPr>
        <p:spPr bwMode="auto">
          <a:xfrm>
            <a:off x="6172200" y="2819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1" hangingPunct="1"/>
            <a:r>
              <a:rPr lang="en-US" sz="1200" b="1" dirty="0"/>
              <a:t>HOUSEHOLDS</a:t>
            </a:r>
          </a:p>
        </p:txBody>
      </p:sp>
      <p:sp>
        <p:nvSpPr>
          <p:cNvPr id="10269" name="Text Box 29"/>
          <p:cNvSpPr txBox="1">
            <a:spLocks noChangeArrowheads="1"/>
          </p:cNvSpPr>
          <p:nvPr/>
        </p:nvSpPr>
        <p:spPr bwMode="auto">
          <a:xfrm>
            <a:off x="5715000" y="1219200"/>
            <a:ext cx="1143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Good and services bought</a:t>
            </a:r>
          </a:p>
        </p:txBody>
      </p:sp>
      <p:sp>
        <p:nvSpPr>
          <p:cNvPr id="10270" name="Text Box 30"/>
          <p:cNvSpPr txBox="1">
            <a:spLocks noChangeArrowheads="1"/>
          </p:cNvSpPr>
          <p:nvPr/>
        </p:nvSpPr>
        <p:spPr bwMode="auto">
          <a:xfrm>
            <a:off x="2362200" y="1143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Good and services sold</a:t>
            </a:r>
          </a:p>
        </p:txBody>
      </p:sp>
      <p:sp>
        <p:nvSpPr>
          <p:cNvPr id="10271" name="Text Box 31"/>
          <p:cNvSpPr txBox="1">
            <a:spLocks noChangeArrowheads="1"/>
          </p:cNvSpPr>
          <p:nvPr/>
        </p:nvSpPr>
        <p:spPr bwMode="auto">
          <a:xfrm>
            <a:off x="2362200" y="381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Revenue (=GDP)</a:t>
            </a:r>
          </a:p>
        </p:txBody>
      </p:sp>
      <p:sp>
        <p:nvSpPr>
          <p:cNvPr id="10272" name="Text Box 32"/>
          <p:cNvSpPr txBox="1">
            <a:spLocks noChangeArrowheads="1"/>
          </p:cNvSpPr>
          <p:nvPr/>
        </p:nvSpPr>
        <p:spPr bwMode="auto">
          <a:xfrm>
            <a:off x="5943600" y="381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Spending (=GDP)</a:t>
            </a:r>
          </a:p>
        </p:txBody>
      </p:sp>
      <p:sp>
        <p:nvSpPr>
          <p:cNvPr id="10273" name="Text Box 33"/>
          <p:cNvSpPr txBox="1">
            <a:spLocks noChangeArrowheads="1"/>
          </p:cNvSpPr>
          <p:nvPr/>
        </p:nvSpPr>
        <p:spPr bwMode="auto">
          <a:xfrm>
            <a:off x="2362200" y="4419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Inputs for Production</a:t>
            </a:r>
          </a:p>
        </p:txBody>
      </p:sp>
      <p:sp>
        <p:nvSpPr>
          <p:cNvPr id="10274" name="Text Box 34"/>
          <p:cNvSpPr txBox="1">
            <a:spLocks noChangeArrowheads="1"/>
          </p:cNvSpPr>
          <p:nvPr/>
        </p:nvSpPr>
        <p:spPr bwMode="auto">
          <a:xfrm>
            <a:off x="5638800" y="4343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Land, labor and capital</a:t>
            </a:r>
          </a:p>
        </p:txBody>
      </p:sp>
      <p:sp>
        <p:nvSpPr>
          <p:cNvPr id="10275" name="Text Box 35"/>
          <p:cNvSpPr txBox="1">
            <a:spLocks noChangeArrowheads="1"/>
          </p:cNvSpPr>
          <p:nvPr/>
        </p:nvSpPr>
        <p:spPr bwMode="auto">
          <a:xfrm>
            <a:off x="2057400" y="5181600"/>
            <a:ext cx="121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Wages, rent, interest and profit (=GDP)</a:t>
            </a:r>
          </a:p>
        </p:txBody>
      </p:sp>
      <p:sp>
        <p:nvSpPr>
          <p:cNvPr id="10276" name="Text Box 36"/>
          <p:cNvSpPr txBox="1">
            <a:spLocks noChangeArrowheads="1"/>
          </p:cNvSpPr>
          <p:nvPr/>
        </p:nvSpPr>
        <p:spPr bwMode="auto">
          <a:xfrm>
            <a:off x="6781800" y="5791200"/>
            <a:ext cx="2209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Flow of goods &amp; services</a:t>
            </a:r>
          </a:p>
        </p:txBody>
      </p:sp>
      <p:sp>
        <p:nvSpPr>
          <p:cNvPr id="10277" name="Text Box 37"/>
          <p:cNvSpPr txBox="1">
            <a:spLocks noChangeArrowheads="1"/>
          </p:cNvSpPr>
          <p:nvPr/>
        </p:nvSpPr>
        <p:spPr bwMode="auto">
          <a:xfrm>
            <a:off x="6858000" y="6096000"/>
            <a:ext cx="213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Flow of money</a:t>
            </a:r>
            <a:r>
              <a:rPr lang="en-US" sz="1200" dirty="0" smtClean="0"/>
              <a:t>: Tk.</a:t>
            </a:r>
            <a:endParaRPr lang="en-US" sz="1200" dirty="0"/>
          </a:p>
        </p:txBody>
      </p:sp>
      <p:sp>
        <p:nvSpPr>
          <p:cNvPr id="10278" name="Text Box 38"/>
          <p:cNvSpPr txBox="1">
            <a:spLocks noChangeArrowheads="1"/>
          </p:cNvSpPr>
          <p:nvPr/>
        </p:nvSpPr>
        <p:spPr bwMode="auto">
          <a:xfrm>
            <a:off x="5791200" y="5105400"/>
            <a:ext cx="1371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dirty="0"/>
              <a:t>Income (=GDP)</a:t>
            </a:r>
          </a:p>
        </p:txBody>
      </p:sp>
      <p:sp>
        <p:nvSpPr>
          <p:cNvPr id="10279" name="Text Box 39"/>
          <p:cNvSpPr txBox="1">
            <a:spLocks noChangeArrowheads="1"/>
          </p:cNvSpPr>
          <p:nvPr/>
        </p:nvSpPr>
        <p:spPr bwMode="auto">
          <a:xfrm>
            <a:off x="2209800" y="6324600"/>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dirty="0">
                <a:latin typeface="Tahoma" pitchFamily="34" charset="0"/>
              </a:rPr>
              <a:t>THE CIRCULAR FLOW DIAGRAM</a:t>
            </a:r>
          </a:p>
        </p:txBody>
      </p:sp>
      <p:sp>
        <p:nvSpPr>
          <p:cNvPr id="2" name="Slide Number Placeholder 1"/>
          <p:cNvSpPr>
            <a:spLocks noGrp="1"/>
          </p:cNvSpPr>
          <p:nvPr>
            <p:ph type="sldNum" sz="quarter" idx="12"/>
          </p:nvPr>
        </p:nvSpPr>
        <p:spPr/>
        <p:txBody>
          <a:bodyPr/>
          <a:lstStyle/>
          <a:p>
            <a:fld id="{A99ED973-5D04-4E84-A3E0-532BCC14B053}" type="slidenum">
              <a:rPr lang="en-US" smtClean="0"/>
              <a:t>15</a:t>
            </a:fld>
            <a:endParaRPr lang="en-US"/>
          </a:p>
        </p:txBody>
      </p:sp>
    </p:spTree>
    <p:extLst>
      <p:ext uri="{BB962C8B-B14F-4D97-AF65-F5344CB8AC3E}">
        <p14:creationId xmlns:p14="http://schemas.microsoft.com/office/powerpoint/2010/main" val="3215987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639762"/>
          </a:xfrm>
        </p:spPr>
        <p:txBody>
          <a:bodyPr>
            <a:normAutofit fontScale="90000"/>
          </a:bodyPr>
          <a:lstStyle/>
          <a:p>
            <a:pPr>
              <a:defRPr/>
            </a:pPr>
            <a:r>
              <a:rPr lang="en-US" dirty="0">
                <a:latin typeface="Times New Roman" pitchFamily="18" charset="0"/>
                <a:cs typeface="Times New Roman" pitchFamily="18" charset="0"/>
              </a:rPr>
              <a:t>Circular </a:t>
            </a:r>
            <a:r>
              <a:rPr lang="en-US" dirty="0" smtClean="0">
                <a:latin typeface="Times New Roman" pitchFamily="18" charset="0"/>
                <a:cs typeface="Times New Roman" pitchFamily="18" charset="0"/>
              </a:rPr>
              <a:t>Flow </a:t>
            </a:r>
            <a:r>
              <a:rPr lang="en-US" dirty="0">
                <a:latin typeface="Times New Roman" pitchFamily="18" charset="0"/>
                <a:cs typeface="Times New Roman" pitchFamily="18" charset="0"/>
              </a:rPr>
              <a:t>D</a:t>
            </a:r>
            <a:r>
              <a:rPr lang="en-US" dirty="0" smtClean="0">
                <a:latin typeface="Times New Roman" pitchFamily="18" charset="0"/>
                <a:cs typeface="Times New Roman" pitchFamily="18" charset="0"/>
              </a:rPr>
              <a:t>iagram</a:t>
            </a:r>
          </a:p>
        </p:txBody>
      </p:sp>
      <p:sp>
        <p:nvSpPr>
          <p:cNvPr id="21507" name="Rectangle 3"/>
          <p:cNvSpPr>
            <a:spLocks noGrp="1" noChangeArrowheads="1"/>
          </p:cNvSpPr>
          <p:nvPr>
            <p:ph idx="1"/>
          </p:nvPr>
        </p:nvSpPr>
        <p:spPr>
          <a:xfrm>
            <a:off x="457200" y="914400"/>
            <a:ext cx="8229600" cy="5135563"/>
          </a:xfrm>
        </p:spPr>
        <p:txBody>
          <a:bodyPr>
            <a:normAutofit/>
          </a:bodyPr>
          <a:lstStyle/>
          <a:p>
            <a:pPr algn="just">
              <a:defRPr/>
            </a:pPr>
            <a:r>
              <a:rPr lang="en-US" sz="2800" dirty="0" smtClean="0">
                <a:latin typeface="Times New Roman" pitchFamily="18" charset="0"/>
                <a:cs typeface="Times New Roman" pitchFamily="18" charset="0"/>
              </a:rPr>
              <a:t>Upper </a:t>
            </a:r>
            <a:r>
              <a:rPr lang="en-US" sz="2800" dirty="0">
                <a:latin typeface="Times New Roman" pitchFamily="18" charset="0"/>
                <a:cs typeface="Times New Roman" pitchFamily="18" charset="0"/>
              </a:rPr>
              <a:t>loop of the circular flow diagram: transactions in the goods and services markets</a:t>
            </a:r>
          </a:p>
          <a:p>
            <a:pPr algn="just">
              <a:defRPr/>
            </a:pPr>
            <a:r>
              <a:rPr lang="en-US" sz="2800" dirty="0">
                <a:latin typeface="Times New Roman" pitchFamily="18" charset="0"/>
                <a:cs typeface="Times New Roman" pitchFamily="18" charset="0"/>
              </a:rPr>
              <a:t>Lower loop: transaction</a:t>
            </a:r>
            <a:r>
              <a:rPr lang="en-US" dirty="0">
                <a:latin typeface="Times New Roman" pitchFamily="18" charset="0"/>
                <a:cs typeface="Times New Roman" pitchFamily="18" charset="0"/>
              </a:rPr>
              <a:t>s </a:t>
            </a:r>
            <a:r>
              <a:rPr lang="en-US" sz="2800" dirty="0">
                <a:latin typeface="Times New Roman" pitchFamily="18" charset="0"/>
                <a:cs typeface="Times New Roman" pitchFamily="18" charset="0"/>
              </a:rPr>
              <a:t>in the factor markets </a:t>
            </a:r>
          </a:p>
          <a:p>
            <a:pPr marL="533400" indent="-533400" algn="just" eaLnBrk="1" hangingPunct="1">
              <a:lnSpc>
                <a:spcPct val="90000"/>
              </a:lnSpc>
              <a:defRPr/>
            </a:pPr>
            <a:r>
              <a:rPr lang="en-US" sz="2800" dirty="0" smtClean="0">
                <a:latin typeface="Times New Roman" pitchFamily="18" charset="0"/>
                <a:cs typeface="Times New Roman" pitchFamily="18" charset="0"/>
              </a:rPr>
              <a:t>Need to account for </a:t>
            </a:r>
            <a:r>
              <a:rPr lang="en-US" dirty="0" smtClean="0">
                <a:latin typeface="Times New Roman" pitchFamily="18" charset="0"/>
                <a:cs typeface="Times New Roman" pitchFamily="18" charset="0"/>
              </a:rPr>
              <a:t>:</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Government purchases of goods and services.</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Government payments for factor services (wages, rent, interest). </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Transfer payments between different agents.</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Firms and households pay taxes to government. </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Taxes paid on income, property, goods and services.</a:t>
            </a:r>
          </a:p>
          <a:p>
            <a:pPr marL="914400" lvl="1" indent="-457200" algn="just" eaLnBrk="1" hangingPunct="1">
              <a:lnSpc>
                <a:spcPct val="90000"/>
              </a:lnSpc>
              <a:buFont typeface="Wingdings" pitchFamily="2" charset="2"/>
              <a:buAutoNum type="alphaLcPeriod"/>
              <a:defRPr/>
            </a:pPr>
            <a:r>
              <a:rPr lang="en-US" sz="2400" dirty="0" smtClean="0">
                <a:latin typeface="Times New Roman" pitchFamily="18" charset="0"/>
                <a:cs typeface="Times New Roman" pitchFamily="18" charset="0"/>
              </a:rPr>
              <a:t>Transactions with the foreign sector. </a:t>
            </a:r>
          </a:p>
        </p:txBody>
      </p:sp>
      <p:sp>
        <p:nvSpPr>
          <p:cNvPr id="2" name="Slide Number Placeholder 1"/>
          <p:cNvSpPr>
            <a:spLocks noGrp="1"/>
          </p:cNvSpPr>
          <p:nvPr>
            <p:ph type="sldNum" sz="quarter" idx="12"/>
          </p:nvPr>
        </p:nvSpPr>
        <p:spPr/>
        <p:txBody>
          <a:bodyPr/>
          <a:lstStyle/>
          <a:p>
            <a:fld id="{A99ED973-5D04-4E84-A3E0-532BCC14B053}" type="slidenum">
              <a:rPr lang="en-US" smtClean="0"/>
              <a:t>16</a:t>
            </a:fld>
            <a:endParaRPr lang="en-US"/>
          </a:p>
        </p:txBody>
      </p:sp>
    </p:spTree>
    <p:extLst>
      <p:ext uri="{BB962C8B-B14F-4D97-AF65-F5344CB8AC3E}">
        <p14:creationId xmlns:p14="http://schemas.microsoft.com/office/powerpoint/2010/main" val="3208906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dirty="0" smtClean="0">
                <a:latin typeface="Times New Roman" pitchFamily="18" charset="0"/>
                <a:cs typeface="Times New Roman" pitchFamily="18" charset="0"/>
              </a:rPr>
              <a:t>Approaches for Measuring GDP</a:t>
            </a:r>
          </a:p>
        </p:txBody>
      </p:sp>
      <p:sp>
        <p:nvSpPr>
          <p:cNvPr id="27651" name="Rectangle 3"/>
          <p:cNvSpPr>
            <a:spLocks noGrp="1" noChangeArrowheads="1"/>
          </p:cNvSpPr>
          <p:nvPr>
            <p:ph idx="1"/>
          </p:nvPr>
        </p:nvSpPr>
        <p:spPr/>
        <p:txBody>
          <a:bodyPr>
            <a:normAutofit fontScale="92500" lnSpcReduction="20000"/>
          </a:bodyPr>
          <a:lstStyle/>
          <a:p>
            <a:pPr marL="0" indent="0" eaLnBrk="1" hangingPunct="1">
              <a:lnSpc>
                <a:spcPct val="90000"/>
              </a:lnSpc>
              <a:buSzTx/>
              <a:buNone/>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Three approaches are measuring GDP</a:t>
            </a:r>
          </a:p>
          <a:p>
            <a:pPr marL="609600" indent="-609600" eaLnBrk="1" hangingPunct="1">
              <a:lnSpc>
                <a:spcPct val="90000"/>
              </a:lnSpc>
              <a:buSzTx/>
              <a:buFont typeface="Wingdings" pitchFamily="2" charset="2"/>
              <a:buAutoNum type="arabicPeriod"/>
              <a:defRPr/>
            </a:pPr>
            <a:r>
              <a:rPr lang="en-US" sz="2800" b="1" dirty="0" smtClean="0">
                <a:latin typeface="Times New Roman" pitchFamily="18" charset="0"/>
                <a:cs typeface="Times New Roman" pitchFamily="18" charset="0"/>
              </a:rPr>
              <a:t>Expenditure Approach (upper loop) </a:t>
            </a:r>
            <a:r>
              <a:rPr lang="en-US" sz="2800" dirty="0" smtClean="0">
                <a:latin typeface="Times New Roman" pitchFamily="18" charset="0"/>
                <a:cs typeface="Times New Roman" pitchFamily="18" charset="0"/>
              </a:rPr>
              <a:t>– measures GDP as the sum of expenditures on final goods and services.</a:t>
            </a:r>
          </a:p>
          <a:p>
            <a:pPr marL="609600" indent="-609600" eaLnBrk="1" hangingPunct="1">
              <a:lnSpc>
                <a:spcPct val="90000"/>
              </a:lnSpc>
              <a:buSzTx/>
              <a:buFont typeface="Wingdings" pitchFamily="2" charset="2"/>
              <a:buAutoNum type="arabicPeriod"/>
              <a:defRPr/>
            </a:pPr>
            <a:r>
              <a:rPr lang="en-US" sz="2800" b="1" dirty="0" smtClean="0">
                <a:latin typeface="Times New Roman" pitchFamily="18" charset="0"/>
                <a:cs typeface="Times New Roman" pitchFamily="18" charset="0"/>
              </a:rPr>
              <a:t>Income Approach (lower loop) </a:t>
            </a:r>
            <a:r>
              <a:rPr lang="en-US" sz="2800" dirty="0" smtClean="0">
                <a:latin typeface="Times New Roman" pitchFamily="18" charset="0"/>
                <a:cs typeface="Times New Roman" pitchFamily="18" charset="0"/>
              </a:rPr>
              <a:t>– measures GDP as the sum of incomes of factors of production (wages, rent, interest and profit.</a:t>
            </a:r>
          </a:p>
          <a:p>
            <a:pPr marL="609600" indent="-609600" eaLnBrk="1" hangingPunct="1">
              <a:lnSpc>
                <a:spcPct val="90000"/>
              </a:lnSpc>
              <a:buSzTx/>
              <a:buFont typeface="Wingdings" pitchFamily="2" charset="2"/>
              <a:buAutoNum type="arabicPeriod"/>
              <a:defRPr/>
            </a:pPr>
            <a:r>
              <a:rPr lang="en-US" sz="2800" b="1" dirty="0" smtClean="0">
                <a:latin typeface="Times New Roman" pitchFamily="18" charset="0"/>
                <a:cs typeface="Times New Roman" pitchFamily="18" charset="0"/>
              </a:rPr>
              <a:t>Value-added Approach </a:t>
            </a:r>
            <a:r>
              <a:rPr lang="en-US" sz="2800" dirty="0" smtClean="0">
                <a:latin typeface="Times New Roman" pitchFamily="18" charset="0"/>
                <a:cs typeface="Times New Roman" pitchFamily="18" charset="0"/>
              </a:rPr>
              <a:t>– measures GDP as the sum of value added at each stage of production (from initial to final stage)</a:t>
            </a:r>
          </a:p>
        </p:txBody>
      </p:sp>
      <p:sp>
        <p:nvSpPr>
          <p:cNvPr id="2" name="Slide Number Placeholder 1"/>
          <p:cNvSpPr>
            <a:spLocks noGrp="1"/>
          </p:cNvSpPr>
          <p:nvPr>
            <p:ph type="sldNum" sz="quarter" idx="12"/>
          </p:nvPr>
        </p:nvSpPr>
        <p:spPr/>
        <p:txBody>
          <a:bodyPr/>
          <a:lstStyle/>
          <a:p>
            <a:fld id="{A99ED973-5D04-4E84-A3E0-532BCC14B053}" type="slidenum">
              <a:rPr lang="en-US" smtClean="0"/>
              <a:t>17</a:t>
            </a:fld>
            <a:endParaRPr lang="en-US"/>
          </a:p>
        </p:txBody>
      </p:sp>
    </p:spTree>
    <p:extLst>
      <p:ext uri="{BB962C8B-B14F-4D97-AF65-F5344CB8AC3E}">
        <p14:creationId xmlns:p14="http://schemas.microsoft.com/office/powerpoint/2010/main" val="1121900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563562"/>
          </a:xfrm>
        </p:spPr>
        <p:txBody>
          <a:bodyPr>
            <a:normAutofit fontScale="90000"/>
          </a:bodyPr>
          <a:lstStyle/>
          <a:p>
            <a:r>
              <a:rPr lang="en-US" dirty="0">
                <a:latin typeface="Times New Roman" pitchFamily="18" charset="0"/>
                <a:cs typeface="Times New Roman" pitchFamily="18" charset="0"/>
              </a:rPr>
              <a:t>Nominal vs. Real GDP</a:t>
            </a:r>
          </a:p>
        </p:txBody>
      </p:sp>
      <p:sp>
        <p:nvSpPr>
          <p:cNvPr id="3" name="Inhaltsplatzhalter 2"/>
          <p:cNvSpPr>
            <a:spLocks noGrp="1"/>
          </p:cNvSpPr>
          <p:nvPr>
            <p:ph idx="1"/>
          </p:nvPr>
        </p:nvSpPr>
        <p:spPr>
          <a:xfrm>
            <a:off x="457200" y="990600"/>
            <a:ext cx="8229600" cy="5135563"/>
          </a:xfrm>
        </p:spPr>
        <p:txBody>
          <a:bodyPr/>
          <a:lstStyle/>
          <a:p>
            <a:pPr algn="just">
              <a:lnSpc>
                <a:spcPct val="150000"/>
              </a:lnSpc>
            </a:pPr>
            <a:r>
              <a:rPr lang="en-US" sz="2800" b="1" dirty="0">
                <a:latin typeface="Times New Roman" pitchFamily="18" charset="0"/>
                <a:cs typeface="Times New Roman" pitchFamily="18" charset="0"/>
              </a:rPr>
              <a:t>Nominal (current </a:t>
            </a:r>
            <a:r>
              <a:rPr lang="en-US" sz="2800" b="1" dirty="0" smtClean="0">
                <a:latin typeface="Times New Roman" pitchFamily="18" charset="0"/>
                <a:cs typeface="Times New Roman" pitchFamily="18" charset="0"/>
              </a:rPr>
              <a:t>price) </a:t>
            </a:r>
            <a:r>
              <a:rPr lang="en-US" sz="2800" b="1" dirty="0">
                <a:latin typeface="Times New Roman" pitchFamily="18" charset="0"/>
                <a:cs typeface="Times New Roman" pitchFamily="18" charset="0"/>
              </a:rPr>
              <a:t>GDP</a:t>
            </a:r>
            <a:r>
              <a:rPr lang="en-US" sz="2800" dirty="0">
                <a:latin typeface="Times New Roman" pitchFamily="18" charset="0"/>
                <a:cs typeface="Times New Roman" pitchFamily="18" charset="0"/>
              </a:rPr>
              <a:t>: gross domestic product expressed in terms of current prices</a:t>
            </a:r>
          </a:p>
          <a:p>
            <a:pPr marL="0" indent="0" algn="just">
              <a:lnSpc>
                <a:spcPct val="150000"/>
              </a:lnSpc>
              <a:buNone/>
            </a:pPr>
            <a:endParaRPr lang="en-US" sz="2800" dirty="0">
              <a:latin typeface="Times New Roman" pitchFamily="18" charset="0"/>
              <a:cs typeface="Times New Roman" pitchFamily="18" charset="0"/>
            </a:endParaRPr>
          </a:p>
          <a:p>
            <a:pPr algn="just">
              <a:lnSpc>
                <a:spcPct val="150000"/>
              </a:lnSpc>
            </a:pPr>
            <a:r>
              <a:rPr lang="en-US" sz="2800" b="1" dirty="0">
                <a:latin typeface="Times New Roman" pitchFamily="18" charset="0"/>
                <a:cs typeface="Times New Roman" pitchFamily="18" charset="0"/>
              </a:rPr>
              <a:t>Real GDP</a:t>
            </a:r>
            <a:r>
              <a:rPr lang="en-US" sz="2800" dirty="0">
                <a:latin typeface="Times New Roman" pitchFamily="18" charset="0"/>
                <a:cs typeface="Times New Roman" pitchFamily="18" charset="0"/>
              </a:rPr>
              <a:t>: a measure of gross domestic product that seeks to reflect the actual value of goods and services produced, by removing the effect of changes in prices</a:t>
            </a:r>
          </a:p>
          <a:p>
            <a:endParaRPr lang="en-US" dirty="0"/>
          </a:p>
        </p:txBody>
      </p:sp>
      <p:sp>
        <p:nvSpPr>
          <p:cNvPr id="5" name="Foliennummernplatzhalter 4"/>
          <p:cNvSpPr>
            <a:spLocks noGrp="1"/>
          </p:cNvSpPr>
          <p:nvPr>
            <p:ph type="sldNum" sz="quarter" idx="12"/>
          </p:nvPr>
        </p:nvSpPr>
        <p:spPr/>
        <p:txBody>
          <a:bodyPr/>
          <a:lstStyle/>
          <a:p>
            <a:fld id="{F58DD67E-A379-844E-9AB1-95D2EC404AD8}" type="slidenum">
              <a:rPr lang="de-DE" smtClean="0"/>
              <a:t>18</a:t>
            </a:fld>
            <a:endParaRPr lang="de-DE"/>
          </a:p>
        </p:txBody>
      </p:sp>
    </p:spTree>
    <p:extLst>
      <p:ext uri="{BB962C8B-B14F-4D97-AF65-F5344CB8AC3E}">
        <p14:creationId xmlns:p14="http://schemas.microsoft.com/office/powerpoint/2010/main" val="3642372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715962"/>
          </a:xfrm>
        </p:spPr>
        <p:txBody>
          <a:bodyPr>
            <a:normAutofit/>
          </a:bodyPr>
          <a:lstStyle/>
          <a:p>
            <a:r>
              <a:rPr lang="en-US" dirty="0">
                <a:latin typeface="Times New Roman" pitchFamily="18" charset="0"/>
                <a:cs typeface="Times New Roman" pitchFamily="18" charset="0"/>
              </a:rPr>
              <a:t>Nominal vs. Real GDP</a:t>
            </a:r>
          </a:p>
        </p:txBody>
      </p:sp>
      <p:graphicFrame>
        <p:nvGraphicFramePr>
          <p:cNvPr id="10" name="Inhaltsplatzhalter 9"/>
          <p:cNvGraphicFramePr>
            <a:graphicFrameLocks noGrp="1"/>
          </p:cNvGraphicFramePr>
          <p:nvPr>
            <p:ph idx="1"/>
            <p:extLst>
              <p:ext uri="{D42A27DB-BD31-4B8C-83A1-F6EECF244321}">
                <p14:modId xmlns:p14="http://schemas.microsoft.com/office/powerpoint/2010/main" val="1900681693"/>
              </p:ext>
            </p:extLst>
          </p:nvPr>
        </p:nvGraphicFramePr>
        <p:xfrm>
          <a:off x="323851" y="1524000"/>
          <a:ext cx="8362949" cy="4038600"/>
        </p:xfrm>
        <a:graphic>
          <a:graphicData uri="http://schemas.openxmlformats.org/drawingml/2006/table">
            <a:tbl>
              <a:tblPr firstRow="1" bandRow="1">
                <a:tableStyleId>{2D5ABB26-0587-4C30-8999-92F81FD0307C}</a:tableStyleId>
              </a:tblPr>
              <a:tblGrid>
                <a:gridCol w="2386608"/>
                <a:gridCol w="1761793"/>
                <a:gridCol w="1827940"/>
                <a:gridCol w="2386608"/>
              </a:tblGrid>
              <a:tr h="1391074">
                <a:tc>
                  <a:txBody>
                    <a:bodyPr/>
                    <a:lstStyle/>
                    <a:p>
                      <a:r>
                        <a:rPr lang="en-US" sz="2800" b="1" dirty="0" smtClean="0"/>
                        <a:t>Nominal GDP</a:t>
                      </a:r>
                    </a:p>
                  </a:txBody>
                  <a:tcPr/>
                </a:tc>
                <a:tc>
                  <a:txBody>
                    <a:bodyPr/>
                    <a:lstStyle/>
                    <a:p>
                      <a:endParaRPr lang="en-US" sz="2800" dirty="0"/>
                    </a:p>
                  </a:txBody>
                  <a:tcPr/>
                </a:tc>
                <a:tc>
                  <a:txBody>
                    <a:bodyPr/>
                    <a:lstStyle/>
                    <a:p>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1" dirty="0" smtClean="0"/>
                        <a:t>Real GDP</a:t>
                      </a:r>
                    </a:p>
                    <a:p>
                      <a:endParaRPr lang="en-US" sz="2800" dirty="0"/>
                    </a:p>
                  </a:txBody>
                  <a:tcPr/>
                </a:tc>
              </a:tr>
              <a:tr h="2647526">
                <a:tc>
                  <a:txBody>
                    <a:bodyPr/>
                    <a:lstStyle/>
                    <a:p>
                      <a:r>
                        <a:rPr lang="en-US" sz="2800" dirty="0" smtClean="0"/>
                        <a:t>Total Production valued at current prices</a:t>
                      </a:r>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Actual value of goods and services produced</a:t>
                      </a:r>
                      <a:endParaRPr lang="en-US" sz="2800" dirty="0"/>
                    </a:p>
                  </a:txBody>
                  <a:tcPr/>
                </a:tc>
              </a:tr>
            </a:tbl>
          </a:graphicData>
        </a:graphic>
      </p:graphicFrame>
      <p:sp>
        <p:nvSpPr>
          <p:cNvPr id="5" name="Foliennummernplatzhalter 4"/>
          <p:cNvSpPr>
            <a:spLocks noGrp="1"/>
          </p:cNvSpPr>
          <p:nvPr>
            <p:ph type="sldNum" sz="quarter" idx="12"/>
          </p:nvPr>
        </p:nvSpPr>
        <p:spPr/>
        <p:txBody>
          <a:bodyPr/>
          <a:lstStyle/>
          <a:p>
            <a:fld id="{F58DD67E-A379-844E-9AB1-95D2EC404AD8}" type="slidenum">
              <a:rPr lang="de-DE" smtClean="0"/>
              <a:t>19</a:t>
            </a:fld>
            <a:endParaRPr lang="de-DE"/>
          </a:p>
        </p:txBody>
      </p:sp>
      <p:sp>
        <p:nvSpPr>
          <p:cNvPr id="11" name="Pfeil nach rechts 10"/>
          <p:cNvSpPr/>
          <p:nvPr/>
        </p:nvSpPr>
        <p:spPr>
          <a:xfrm>
            <a:off x="2834928" y="2743200"/>
            <a:ext cx="3024336" cy="2133600"/>
          </a:xfrm>
          <a:prstGeom prst="rightArrow">
            <a:avLst>
              <a:gd name="adj1" fmla="val 50000"/>
              <a:gd name="adj2" fmla="val 50852"/>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rPr>
              <a:t>Remove price effect</a:t>
            </a:r>
            <a:endParaRPr lang="en-US" sz="2800" b="1" dirty="0">
              <a:solidFill>
                <a:schemeClr val="bg1"/>
              </a:solidFill>
            </a:endParaRPr>
          </a:p>
        </p:txBody>
      </p:sp>
    </p:spTree>
    <p:extLst>
      <p:ext uri="{BB962C8B-B14F-4D97-AF65-F5344CB8AC3E}">
        <p14:creationId xmlns:p14="http://schemas.microsoft.com/office/powerpoint/2010/main" val="1951781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01000" cy="639762"/>
          </a:xfrm>
        </p:spPr>
        <p:txBody>
          <a:bodyPr>
            <a:noAutofit/>
          </a:bodyPr>
          <a:lstStyle/>
          <a:p>
            <a:r>
              <a:rPr lang="en-US" dirty="0">
                <a:latin typeface="Times New Roman" pitchFamily="18" charset="0"/>
                <a:cs typeface="Times New Roman" pitchFamily="18" charset="0"/>
              </a:rPr>
              <a:t>National-Income Accounting </a:t>
            </a:r>
            <a:endParaRPr lang="en-US" dirty="0"/>
          </a:p>
        </p:txBody>
      </p:sp>
      <p:sp>
        <p:nvSpPr>
          <p:cNvPr id="3" name="Content Placeholder 2"/>
          <p:cNvSpPr>
            <a:spLocks noGrp="1"/>
          </p:cNvSpPr>
          <p:nvPr>
            <p:ph idx="1"/>
          </p:nvPr>
        </p:nvSpPr>
        <p:spPr>
          <a:xfrm>
            <a:off x="457200" y="990601"/>
            <a:ext cx="7848600" cy="4876800"/>
          </a:xfrm>
        </p:spPr>
        <p:txBody>
          <a:bodyPr>
            <a:normAutofit/>
          </a:bodyPr>
          <a:lstStyle/>
          <a:p>
            <a:pPr>
              <a:lnSpc>
                <a:spcPct val="150000"/>
              </a:lnSpc>
            </a:pPr>
            <a:r>
              <a:rPr lang="en-US" sz="2800" dirty="0" smtClean="0">
                <a:latin typeface="Times New Roman" panose="02020603050405020304" pitchFamily="18" charset="0"/>
                <a:cs typeface="Times New Roman" panose="02020603050405020304" pitchFamily="18" charset="0"/>
              </a:rPr>
              <a:t>Gross National Product (GNP)</a:t>
            </a:r>
          </a:p>
          <a:p>
            <a:pPr>
              <a:lnSpc>
                <a:spcPct val="150000"/>
              </a:lnSpc>
            </a:pPr>
            <a:r>
              <a:rPr lang="en-US" sz="2800" dirty="0" smtClean="0">
                <a:latin typeface="Times New Roman" panose="02020603050405020304" pitchFamily="18" charset="0"/>
                <a:cs typeface="Times New Roman" panose="02020603050405020304" pitchFamily="18" charset="0"/>
              </a:rPr>
              <a:t>Gross Domestic Product (GDP)</a:t>
            </a:r>
          </a:p>
          <a:p>
            <a:pPr>
              <a:lnSpc>
                <a:spcPct val="150000"/>
              </a:lnSpc>
            </a:pPr>
            <a:r>
              <a:rPr lang="en-US" sz="2800" dirty="0" smtClean="0">
                <a:latin typeface="Times New Roman" panose="02020603050405020304" pitchFamily="18" charset="0"/>
                <a:cs typeface="Times New Roman" panose="02020603050405020304" pitchFamily="18" charset="0"/>
              </a:rPr>
              <a:t>Circular Flow Diagram</a:t>
            </a:r>
          </a:p>
          <a:p>
            <a:pPr>
              <a:lnSpc>
                <a:spcPct val="150000"/>
              </a:lnSpc>
            </a:pPr>
            <a:r>
              <a:rPr lang="en-US" sz="2800" dirty="0" smtClean="0">
                <a:latin typeface="Times New Roman" panose="02020603050405020304" pitchFamily="18" charset="0"/>
                <a:cs typeface="Times New Roman" panose="02020603050405020304" pitchFamily="18" charset="0"/>
              </a:rPr>
              <a:t>Approaches to Measuring GDP</a:t>
            </a:r>
          </a:p>
          <a:p>
            <a:pPr>
              <a:lnSpc>
                <a:spcPct val="150000"/>
              </a:lnSpc>
            </a:pPr>
            <a:r>
              <a:rPr lang="en-US" sz="2800" dirty="0" smtClean="0">
                <a:latin typeface="Times New Roman" panose="02020603050405020304" pitchFamily="18" charset="0"/>
                <a:cs typeface="Times New Roman" panose="02020603050405020304" pitchFamily="18" charset="0"/>
              </a:rPr>
              <a:t>Nominal vs. Real GDP</a:t>
            </a:r>
          </a:p>
          <a:p>
            <a:pPr>
              <a:lnSpc>
                <a:spcPct val="150000"/>
              </a:lnSpc>
            </a:pPr>
            <a:r>
              <a:rPr lang="en-US" sz="2800" dirty="0" smtClean="0">
                <a:latin typeface="Times New Roman" panose="02020603050405020304" pitchFamily="18" charset="0"/>
                <a:cs typeface="Times New Roman" panose="02020603050405020304" pitchFamily="18" charset="0"/>
              </a:rPr>
              <a:t>Calculating Real GDP</a:t>
            </a:r>
          </a:p>
          <a:p>
            <a:pPr marL="0" indent="0">
              <a:buNone/>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solidFill>
                  <a:schemeClr val="tx1"/>
                </a:solidFill>
                <a:latin typeface="Times New Roman" pitchFamily="18" charset="0"/>
                <a:cs typeface="Times New Roman" pitchFamily="18" charset="0"/>
              </a:rPr>
              <a:t>2</a:t>
            </a:fld>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87120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itchFamily="18" charset="0"/>
                <a:cs typeface="Times New Roman" pitchFamily="18" charset="0"/>
              </a:rPr>
              <a:t>Transfer payments</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lgn="just">
              <a:lnSpc>
                <a:spcPct val="150000"/>
              </a:lnSpc>
              <a:buNone/>
              <a:defRPr/>
            </a:pPr>
            <a:r>
              <a:rPr lang="en-US" sz="2800" dirty="0">
                <a:latin typeface="Times New Roman" pitchFamily="18" charset="0"/>
                <a:cs typeface="Times New Roman" pitchFamily="18" charset="0"/>
              </a:rPr>
              <a:t>The governments and governmental agencies typically disburse these payments to those who have no other means of income and have a poor quality of life.</a:t>
            </a:r>
          </a:p>
          <a:p>
            <a:pPr algn="just">
              <a:lnSpc>
                <a:spcPct val="150000"/>
              </a:lnSpc>
              <a:defRPr/>
            </a:pPr>
            <a:r>
              <a:rPr lang="en-US" sz="2800" dirty="0">
                <a:latin typeface="Times New Roman" pitchFamily="18" charset="0"/>
                <a:cs typeface="Times New Roman" pitchFamily="18" charset="0"/>
              </a:rPr>
              <a:t>Examples: retirement benefits, unemployment benefits, scholarships, and </a:t>
            </a:r>
            <a:r>
              <a:rPr lang="en-US" sz="2800" dirty="0" smtClean="0">
                <a:latin typeface="Times New Roman" pitchFamily="18" charset="0"/>
                <a:cs typeface="Times New Roman" pitchFamily="18" charset="0"/>
              </a:rPr>
              <a:t>donations.</a:t>
            </a:r>
            <a:endParaRPr lang="en-US" sz="2800"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20</a:t>
            </a:fld>
            <a:endParaRPr lang="en-US" dirty="0"/>
          </a:p>
        </p:txBody>
      </p:sp>
    </p:spTree>
    <p:extLst>
      <p:ext uri="{BB962C8B-B14F-4D97-AF65-F5344CB8AC3E}">
        <p14:creationId xmlns:p14="http://schemas.microsoft.com/office/powerpoint/2010/main" val="3252347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639762"/>
          </a:xfrm>
        </p:spPr>
        <p:txBody>
          <a:bodyPr>
            <a:normAutofit fontScale="90000"/>
          </a:bodyPr>
          <a:lstStyle/>
          <a:p>
            <a:pPr algn="ctr"/>
            <a:r>
              <a:rPr lang="en-US" sz="3600" dirty="0" smtClean="0">
                <a:latin typeface="Times New Roman" pitchFamily="18" charset="0"/>
                <a:cs typeface="Times New Roman" pitchFamily="18" charset="0"/>
              </a:rPr>
              <a:t>Personal Income and Disposable Income</a:t>
            </a:r>
          </a:p>
        </p:txBody>
      </p:sp>
      <p:sp>
        <p:nvSpPr>
          <p:cNvPr id="20483" name="Content Placeholder 2"/>
          <p:cNvSpPr>
            <a:spLocks noGrp="1"/>
          </p:cNvSpPr>
          <p:nvPr>
            <p:ph idx="1"/>
          </p:nvPr>
        </p:nvSpPr>
        <p:spPr>
          <a:xfrm>
            <a:off x="457200" y="1066800"/>
            <a:ext cx="8229600" cy="5059363"/>
          </a:xfrm>
        </p:spPr>
        <p:txBody>
          <a:bodyPr>
            <a:noAutofit/>
          </a:bodyPr>
          <a:lstStyle/>
          <a:p>
            <a:pPr algn="just"/>
            <a:r>
              <a:rPr lang="en-US" sz="3000" b="1" dirty="0" smtClean="0"/>
              <a:t>Personal income (PI) </a:t>
            </a:r>
            <a:r>
              <a:rPr lang="en-US" sz="3000" dirty="0" smtClean="0"/>
              <a:t>is income received by households.  To calculate, take NI minus payroll taxes (social security contributions), minus corporate profits taxes, minus undistributed corporate profits, and add transfer payments.</a:t>
            </a:r>
          </a:p>
          <a:p>
            <a:pPr marL="0" indent="0" algn="just">
              <a:buNone/>
            </a:pPr>
            <a:endParaRPr lang="en-US" sz="3000" dirty="0" smtClean="0"/>
          </a:p>
          <a:p>
            <a:pPr algn="just" eaLnBrk="1" hangingPunct="1"/>
            <a:r>
              <a:rPr lang="en-US" sz="3000" b="1" dirty="0" smtClean="0"/>
              <a:t>Disposable income (DI) </a:t>
            </a:r>
            <a:r>
              <a:rPr lang="en-US" sz="3000" dirty="0" smtClean="0"/>
              <a:t>is personal income less personal taxes (personal Income taxes, personal property taxes, and inheritance taxes)</a:t>
            </a:r>
          </a:p>
        </p:txBody>
      </p:sp>
      <p:sp>
        <p:nvSpPr>
          <p:cNvPr id="2" name="Slide Number Placeholder 1"/>
          <p:cNvSpPr>
            <a:spLocks noGrp="1"/>
          </p:cNvSpPr>
          <p:nvPr>
            <p:ph type="sldNum" sz="quarter" idx="12"/>
          </p:nvPr>
        </p:nvSpPr>
        <p:spPr/>
        <p:txBody>
          <a:bodyPr/>
          <a:lstStyle/>
          <a:p>
            <a:fld id="{A99ED973-5D04-4E84-A3E0-532BCC14B053}" type="slidenum">
              <a:rPr lang="en-US" smtClean="0"/>
              <a:t>21</a:t>
            </a:fld>
            <a:endParaRPr lang="en-US"/>
          </a:p>
        </p:txBody>
      </p:sp>
    </p:spTree>
    <p:extLst>
      <p:ext uri="{BB962C8B-B14F-4D97-AF65-F5344CB8AC3E}">
        <p14:creationId xmlns:p14="http://schemas.microsoft.com/office/powerpoint/2010/main" val="171895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GDP Deflator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Autofit/>
          </a:bodyPr>
          <a:lstStyle/>
          <a:p>
            <a:pPr marL="0" indent="0" algn="just">
              <a:lnSpc>
                <a:spcPct val="150000"/>
              </a:lnSpc>
              <a:buNone/>
            </a:pPr>
            <a:r>
              <a:rPr lang="en-US" sz="2600" dirty="0">
                <a:latin typeface="Times New Roman" pitchFamily="18" charset="0"/>
                <a:cs typeface="Times New Roman" pitchFamily="18" charset="0"/>
              </a:rPr>
              <a:t>GDP deflator, also known as the implicit price deflator, is used to measure inflation. It is used to determine the levels of prices of the new domestically produced final goods and services in a country in a year</a:t>
            </a:r>
            <a:r>
              <a:rPr lang="en-US" sz="2600" dirty="0" smtClean="0">
                <a:latin typeface="Times New Roman" pitchFamily="18" charset="0"/>
                <a:cs typeface="Times New Roman" pitchFamily="18" charset="0"/>
              </a:rPr>
              <a:t>.</a:t>
            </a:r>
          </a:p>
          <a:p>
            <a:pPr marL="0" indent="0" algn="just">
              <a:lnSpc>
                <a:spcPct val="150000"/>
              </a:lnSpc>
              <a:buNone/>
            </a:pPr>
            <a:endParaRPr lang="en-US" sz="2600" dirty="0">
              <a:latin typeface="Times New Roman" pitchFamily="18" charset="0"/>
              <a:cs typeface="Times New Roman" pitchFamily="18" charset="0"/>
            </a:endParaRPr>
          </a:p>
          <a:p>
            <a:pPr marL="0" indent="0" algn="just">
              <a:lnSpc>
                <a:spcPct val="150000"/>
              </a:lnSpc>
              <a:buNone/>
            </a:pPr>
            <a:r>
              <a:rPr lang="en-US" sz="2600" dirty="0">
                <a:latin typeface="Times New Roman" pitchFamily="18" charset="0"/>
                <a:cs typeface="Times New Roman" pitchFamily="18" charset="0"/>
              </a:rPr>
              <a:t>GDP deflector shows the changes in the average price levels in an economy, and therefore, it is used in conjunction with the Consumer Price Index (CPI) for measuring inflation</a:t>
            </a:r>
            <a:r>
              <a:rPr lang="en-US" sz="2600" dirty="0" smtClean="0">
                <a:latin typeface="Times New Roman" pitchFamily="18" charset="0"/>
                <a:cs typeface="Times New Roman" pitchFamily="18" charset="0"/>
              </a:rPr>
              <a:t>.</a:t>
            </a:r>
          </a:p>
          <a:p>
            <a:pPr marL="0" indent="0" algn="just">
              <a:lnSpc>
                <a:spcPct val="150000"/>
              </a:lnSpc>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99ED973-5D04-4E84-A3E0-532BCC14B053}" type="slidenum">
              <a:rPr lang="en-US" smtClean="0"/>
              <a:t>22</a:t>
            </a:fld>
            <a:endParaRPr lang="en-US"/>
          </a:p>
        </p:txBody>
      </p:sp>
    </p:spTree>
    <p:extLst>
      <p:ext uri="{BB962C8B-B14F-4D97-AF65-F5344CB8AC3E}">
        <p14:creationId xmlns:p14="http://schemas.microsoft.com/office/powerpoint/2010/main" val="3199234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latin typeface="Times New Roman" pitchFamily="18" charset="0"/>
                <a:cs typeface="Times New Roman" pitchFamily="18" charset="0"/>
              </a:rPr>
              <a:t>GDP deflator</a:t>
            </a:r>
            <a:endParaRPr lang="en-US" dirty="0"/>
          </a:p>
        </p:txBody>
      </p:sp>
      <p:sp>
        <p:nvSpPr>
          <p:cNvPr id="3" name="Content Placeholder 2"/>
          <p:cNvSpPr>
            <a:spLocks noGrp="1"/>
          </p:cNvSpPr>
          <p:nvPr>
            <p:ph idx="1"/>
          </p:nvPr>
        </p:nvSpPr>
        <p:spPr>
          <a:xfrm>
            <a:off x="457200" y="1066800"/>
            <a:ext cx="8229600" cy="5059363"/>
          </a:xfrm>
        </p:spPr>
        <p:txBody>
          <a:bodyPr/>
          <a:lstStyle/>
          <a:p>
            <a:pPr marL="0" indent="0" algn="just">
              <a:lnSpc>
                <a:spcPct val="150000"/>
              </a:lnSpc>
              <a:buNone/>
            </a:pPr>
            <a:r>
              <a:rPr lang="en-US" sz="2800" dirty="0">
                <a:latin typeface="Times New Roman" pitchFamily="18" charset="0"/>
                <a:cs typeface="Times New Roman" pitchFamily="18" charset="0"/>
              </a:rPr>
              <a:t>GDP deflator consists of two important components, which are the nominal GDP and real GDP.</a:t>
            </a:r>
          </a:p>
          <a:p>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23</a:t>
            </a:fld>
            <a:endParaRPr lang="en-US" dirty="0"/>
          </a:p>
        </p:txBody>
      </p:sp>
    </p:spTree>
    <p:extLst>
      <p:ext uri="{BB962C8B-B14F-4D97-AF65-F5344CB8AC3E}">
        <p14:creationId xmlns:p14="http://schemas.microsoft.com/office/powerpoint/2010/main" val="968003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GDP Deflator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Autofit/>
          </a:bodyPr>
          <a:lstStyle/>
          <a:p>
            <a:pPr algn="just">
              <a:lnSpc>
                <a:spcPct val="150000"/>
              </a:lnSpc>
            </a:pPr>
            <a:r>
              <a:rPr lang="en-US" sz="2800" dirty="0" smtClean="0">
                <a:latin typeface="Times New Roman" pitchFamily="18" charset="0"/>
                <a:cs typeface="Times New Roman" pitchFamily="18" charset="0"/>
              </a:rPr>
              <a:t>For calculating GDP deflator, the following steps are necessary.</a:t>
            </a:r>
          </a:p>
          <a:p>
            <a:pPr lvl="0" algn="just">
              <a:lnSpc>
                <a:spcPct val="150000"/>
              </a:lnSpc>
              <a:buFont typeface="Wingdings" panose="05000000000000000000" pitchFamily="2" charset="2"/>
              <a:buChar char="Ø"/>
            </a:pPr>
            <a:r>
              <a:rPr lang="en-US" sz="2800" dirty="0" smtClean="0">
                <a:solidFill>
                  <a:srgbClr val="FF0000"/>
                </a:solidFill>
                <a:latin typeface="Times New Roman" pitchFamily="18" charset="0"/>
                <a:cs typeface="Times New Roman" pitchFamily="18" charset="0"/>
              </a:rPr>
              <a:t>Determine </a:t>
            </a:r>
            <a:r>
              <a:rPr lang="en-US" sz="2800" dirty="0">
                <a:solidFill>
                  <a:srgbClr val="FF0000"/>
                </a:solidFill>
                <a:latin typeface="Times New Roman" pitchFamily="18" charset="0"/>
                <a:cs typeface="Times New Roman" pitchFamily="18" charset="0"/>
              </a:rPr>
              <a:t>the nominal GDP.</a:t>
            </a:r>
          </a:p>
          <a:p>
            <a:pPr lvl="0" algn="just">
              <a:lnSpc>
                <a:spcPct val="150000"/>
              </a:lnSpc>
              <a:buFont typeface="Wingdings" panose="05000000000000000000" pitchFamily="2" charset="2"/>
              <a:buChar char="Ø"/>
            </a:pPr>
            <a:r>
              <a:rPr lang="en-US" sz="2800" dirty="0">
                <a:solidFill>
                  <a:srgbClr val="00B0F0"/>
                </a:solidFill>
                <a:latin typeface="Times New Roman" pitchFamily="18" charset="0"/>
                <a:cs typeface="Times New Roman" pitchFamily="18" charset="0"/>
              </a:rPr>
              <a:t>Determine the real GDP</a:t>
            </a:r>
            <a:r>
              <a:rPr lang="en-US" sz="2800" dirty="0">
                <a:latin typeface="Times New Roman" pitchFamily="18" charset="0"/>
                <a:cs typeface="Times New Roman" pitchFamily="18" charset="0"/>
              </a:rPr>
              <a:t>.</a:t>
            </a:r>
          </a:p>
          <a:p>
            <a:pPr lvl="0" algn="just">
              <a:lnSpc>
                <a:spcPct val="150000"/>
              </a:lnSpc>
              <a:buFont typeface="Wingdings" panose="05000000000000000000" pitchFamily="2" charset="2"/>
              <a:buChar char="Ø"/>
            </a:pPr>
            <a:r>
              <a:rPr lang="en-US" sz="2800" dirty="0">
                <a:solidFill>
                  <a:srgbClr val="FF0000"/>
                </a:solidFill>
                <a:latin typeface="Times New Roman" pitchFamily="18" charset="0"/>
                <a:cs typeface="Times New Roman" pitchFamily="18" charset="0"/>
              </a:rPr>
              <a:t>Find the GDP Deflator.</a:t>
            </a:r>
          </a:p>
          <a:p>
            <a:pPr algn="just">
              <a:lnSpc>
                <a:spcPct val="150000"/>
              </a:lnSpc>
            </a:pPr>
            <a:r>
              <a:rPr lang="en-US" sz="2800" dirty="0">
                <a:latin typeface="Times New Roman" pitchFamily="18" charset="0"/>
                <a:cs typeface="Times New Roman" pitchFamily="18" charset="0"/>
              </a:rPr>
              <a:t>GDP deflator formula can be represented as:</a:t>
            </a:r>
          </a:p>
          <a:p>
            <a:pPr algn="just">
              <a:lnSpc>
                <a:spcPct val="150000"/>
              </a:lnSpc>
            </a:pPr>
            <a:r>
              <a:rPr lang="en-US" sz="2800" b="1" dirty="0">
                <a:solidFill>
                  <a:srgbClr val="FF0000"/>
                </a:solidFill>
                <a:latin typeface="Times New Roman" pitchFamily="18" charset="0"/>
                <a:cs typeface="Times New Roman" pitchFamily="18" charset="0"/>
              </a:rPr>
              <a:t>GDP deflator = Nominal GDP/Real GDP * </a:t>
            </a:r>
            <a:r>
              <a:rPr lang="en-US" sz="2800" b="1" dirty="0" smtClean="0">
                <a:solidFill>
                  <a:srgbClr val="FF0000"/>
                </a:solidFill>
                <a:latin typeface="Times New Roman" pitchFamily="18" charset="0"/>
                <a:cs typeface="Times New Roman" pitchFamily="18" charset="0"/>
              </a:rPr>
              <a:t>100</a:t>
            </a:r>
            <a:endParaRPr lang="en-US" sz="28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99ED973-5D04-4E84-A3E0-532BCC14B053}" type="slidenum">
              <a:rPr lang="en-US" smtClean="0"/>
              <a:t>24</a:t>
            </a:fld>
            <a:endParaRPr lang="en-US"/>
          </a:p>
        </p:txBody>
      </p:sp>
    </p:spTree>
    <p:extLst>
      <p:ext uri="{BB962C8B-B14F-4D97-AF65-F5344CB8AC3E}">
        <p14:creationId xmlns:p14="http://schemas.microsoft.com/office/powerpoint/2010/main" val="2868998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639762"/>
          </a:xfrm>
        </p:spPr>
        <p:txBody>
          <a:bodyPr>
            <a:normAutofit fontScale="90000"/>
          </a:bodyPr>
          <a:lstStyle/>
          <a:p>
            <a:pPr eaLnBrk="1" hangingPunct="1">
              <a:defRPr/>
            </a:pPr>
            <a:r>
              <a:rPr lang="en-US" dirty="0" smtClean="0">
                <a:latin typeface="Times New Roman" pitchFamily="18" charset="0"/>
                <a:cs typeface="Times New Roman" pitchFamily="18" charset="0"/>
              </a:rPr>
              <a:t>Transfer payments</a:t>
            </a:r>
          </a:p>
        </p:txBody>
      </p:sp>
      <p:sp>
        <p:nvSpPr>
          <p:cNvPr id="22531" name="Rectangle 3"/>
          <p:cNvSpPr>
            <a:spLocks noGrp="1" noChangeArrowheads="1"/>
          </p:cNvSpPr>
          <p:nvPr>
            <p:ph idx="1"/>
          </p:nvPr>
        </p:nvSpPr>
        <p:spPr>
          <a:xfrm>
            <a:off x="457200" y="1066800"/>
            <a:ext cx="8229600" cy="5059363"/>
          </a:xfrm>
        </p:spPr>
        <p:txBody>
          <a:bodyPr>
            <a:normAutofit/>
          </a:bodyPr>
          <a:lstStyle/>
          <a:p>
            <a:pPr marL="0" indent="0" algn="just" eaLnBrk="1" hangingPunct="1">
              <a:lnSpc>
                <a:spcPct val="150000"/>
              </a:lnSpc>
              <a:buNone/>
              <a:defRPr/>
            </a:pPr>
            <a:r>
              <a:rPr lang="en-US" sz="2800" b="1" dirty="0" smtClean="0">
                <a:latin typeface="Times New Roman" pitchFamily="18" charset="0"/>
                <a:cs typeface="Times New Roman" pitchFamily="18" charset="0"/>
              </a:rPr>
              <a:t>Transfer payments </a:t>
            </a:r>
            <a:r>
              <a:rPr lang="en-US" sz="2800" dirty="0" smtClean="0">
                <a:latin typeface="Times New Roman" pitchFamily="18" charset="0"/>
                <a:cs typeface="Times New Roman" pitchFamily="18" charset="0"/>
              </a:rPr>
              <a:t>– are transactions where in one party is not obliged to deliver a good or service in return for the payment. </a:t>
            </a:r>
          </a:p>
          <a:p>
            <a:pPr marL="0" indent="0" algn="just">
              <a:lnSpc>
                <a:spcPct val="150000"/>
              </a:lnSpc>
              <a:buNone/>
              <a:defRPr/>
            </a:pPr>
            <a:r>
              <a:rPr lang="en-US" sz="2800" dirty="0">
                <a:latin typeface="Times New Roman" pitchFamily="18" charset="0"/>
                <a:cs typeface="Times New Roman" pitchFamily="18" charset="0"/>
              </a:rPr>
              <a:t>T</a:t>
            </a:r>
            <a:r>
              <a:rPr lang="en-US" sz="2800" dirty="0" smtClean="0">
                <a:latin typeface="Times New Roman" pitchFamily="18" charset="0"/>
                <a:cs typeface="Times New Roman" pitchFamily="18" charset="0"/>
              </a:rPr>
              <a:t>ransfer </a:t>
            </a:r>
            <a:r>
              <a:rPr lang="en-US" sz="2800" dirty="0">
                <a:latin typeface="Times New Roman" pitchFamily="18" charset="0"/>
                <a:cs typeface="Times New Roman" pitchFamily="18" charset="0"/>
              </a:rPr>
              <a:t>payment is a mode of payment where a party receives the money, but no goods or services are offered in return</a:t>
            </a:r>
            <a:r>
              <a:rPr lang="en-US" sz="2800" dirty="0" smtClean="0">
                <a:latin typeface="Times New Roman" pitchFamily="18" charset="0"/>
                <a:cs typeface="Times New Roman" pitchFamily="18" charset="0"/>
              </a:rPr>
              <a:t>. </a:t>
            </a:r>
          </a:p>
        </p:txBody>
      </p:sp>
      <p:sp>
        <p:nvSpPr>
          <p:cNvPr id="2" name="Slide Number Placeholder 1"/>
          <p:cNvSpPr>
            <a:spLocks noGrp="1"/>
          </p:cNvSpPr>
          <p:nvPr>
            <p:ph type="sldNum" sz="quarter" idx="12"/>
          </p:nvPr>
        </p:nvSpPr>
        <p:spPr/>
        <p:txBody>
          <a:bodyPr/>
          <a:lstStyle/>
          <a:p>
            <a:fld id="{A99ED973-5D04-4E84-A3E0-532BCC14B053}" type="slidenum">
              <a:rPr lang="en-US" smtClean="0"/>
              <a:t>25</a:t>
            </a:fld>
            <a:endParaRPr lang="en-US"/>
          </a:p>
        </p:txBody>
      </p:sp>
    </p:spTree>
    <p:extLst>
      <p:ext uri="{BB962C8B-B14F-4D97-AF65-F5344CB8AC3E}">
        <p14:creationId xmlns:p14="http://schemas.microsoft.com/office/powerpoint/2010/main" val="1906552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latin typeface="Times New Roman" pitchFamily="18" charset="0"/>
                <a:cs typeface="Times New Roman" pitchFamily="18" charset="0"/>
              </a:rPr>
              <a:t>National-Income Accounting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nSpc>
                <a:spcPct val="150000"/>
              </a:lnSpc>
            </a:pPr>
            <a:r>
              <a:rPr lang="en-US" sz="2800" dirty="0">
                <a:latin typeface="Times New Roman" panose="02020603050405020304" pitchFamily="18" charset="0"/>
                <a:cs typeface="Times New Roman" panose="02020603050405020304" pitchFamily="18" charset="0"/>
              </a:rPr>
              <a:t>National Income (NI)</a:t>
            </a:r>
          </a:p>
          <a:p>
            <a:pPr>
              <a:lnSpc>
                <a:spcPct val="150000"/>
              </a:lnSpc>
            </a:pPr>
            <a:r>
              <a:rPr lang="en-US" sz="2800" dirty="0">
                <a:latin typeface="Times New Roman" panose="02020603050405020304" pitchFamily="18" charset="0"/>
                <a:cs typeface="Times New Roman" panose="02020603050405020304" pitchFamily="18" charset="0"/>
              </a:rPr>
              <a:t>Personal </a:t>
            </a:r>
            <a:r>
              <a:rPr lang="en-US" sz="2800" dirty="0" smtClean="0">
                <a:latin typeface="Times New Roman" pitchFamily="18" charset="0"/>
                <a:cs typeface="Times New Roman" pitchFamily="18" charset="0"/>
              </a:rPr>
              <a:t>Income</a:t>
            </a:r>
          </a:p>
          <a:p>
            <a:pPr>
              <a:lnSpc>
                <a:spcPct val="150000"/>
              </a:lnSpc>
            </a:pPr>
            <a:r>
              <a:rPr lang="en-US" sz="2800" dirty="0" smtClean="0">
                <a:latin typeface="Times New Roman" pitchFamily="18" charset="0"/>
                <a:cs typeface="Times New Roman" pitchFamily="18" charset="0"/>
              </a:rPr>
              <a:t>Disposable </a:t>
            </a:r>
            <a:r>
              <a:rPr lang="en-US" sz="2800" dirty="0">
                <a:latin typeface="Times New Roman" pitchFamily="18" charset="0"/>
                <a:cs typeface="Times New Roman" pitchFamily="18" charset="0"/>
              </a:rPr>
              <a:t>Income</a:t>
            </a:r>
          </a:p>
          <a:p>
            <a:pPr>
              <a:lnSpc>
                <a:spcPct val="150000"/>
              </a:lnSpc>
            </a:pPr>
            <a:r>
              <a:rPr lang="en-US" sz="2800" dirty="0" smtClean="0">
                <a:latin typeface="Times New Roman" pitchFamily="18" charset="0"/>
                <a:cs typeface="Times New Roman" pitchFamily="18" charset="0"/>
              </a:rPr>
              <a:t>GDP </a:t>
            </a:r>
            <a:r>
              <a:rPr lang="en-US" sz="2800" dirty="0">
                <a:latin typeface="Times New Roman" pitchFamily="18" charset="0"/>
                <a:cs typeface="Times New Roman" pitchFamily="18" charset="0"/>
              </a:rPr>
              <a:t>Deflator</a:t>
            </a:r>
          </a:p>
          <a:p>
            <a:pPr>
              <a:lnSpc>
                <a:spcPct val="150000"/>
              </a:lnSpc>
            </a:pPr>
            <a:r>
              <a:rPr lang="en-US" sz="2800" dirty="0">
                <a:latin typeface="Times New Roman" pitchFamily="18" charset="0"/>
                <a:cs typeface="Times New Roman" pitchFamily="18" charset="0"/>
              </a:rPr>
              <a:t>Transfer </a:t>
            </a:r>
            <a:r>
              <a:rPr lang="en-US" sz="2800" dirty="0" smtClean="0">
                <a:latin typeface="Times New Roman" pitchFamily="18" charset="0"/>
                <a:cs typeface="Times New Roman" pitchFamily="18" charset="0"/>
              </a:rPr>
              <a:t>Payments</a:t>
            </a:r>
          </a:p>
          <a:p>
            <a:pPr marL="0" indent="0">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99ED973-5D04-4E84-A3E0-532BCC14B053}" type="slidenum">
              <a:rPr lang="en-US" smtClean="0"/>
              <a:t>3</a:t>
            </a:fld>
            <a:endParaRPr lang="en-US" dirty="0"/>
          </a:p>
        </p:txBody>
      </p:sp>
    </p:spTree>
    <p:extLst>
      <p:ext uri="{BB962C8B-B14F-4D97-AF65-F5344CB8AC3E}">
        <p14:creationId xmlns:p14="http://schemas.microsoft.com/office/powerpoint/2010/main" val="349759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de-DE" sz="3600" dirty="0">
                <a:latin typeface="Times New Roman" pitchFamily="18" charset="0"/>
                <a:cs typeface="Times New Roman" pitchFamily="18" charset="0"/>
              </a:rPr>
              <a:t>Gross </a:t>
            </a:r>
            <a:r>
              <a:rPr lang="de-DE" sz="3600" dirty="0" smtClean="0">
                <a:latin typeface="Times New Roman" pitchFamily="18" charset="0"/>
                <a:cs typeface="Times New Roman" pitchFamily="18" charset="0"/>
              </a:rPr>
              <a:t>National Product (GNP)</a:t>
            </a:r>
            <a:endParaRPr lang="en-US" sz="3600"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marL="0" indent="0" algn="just">
              <a:lnSpc>
                <a:spcPct val="150000"/>
              </a:lnSpc>
              <a:buNone/>
            </a:pPr>
            <a:r>
              <a:rPr lang="en-US" sz="2800" dirty="0">
                <a:latin typeface="Times New Roman" pitchFamily="18" charset="0"/>
                <a:cs typeface="Times New Roman" pitchFamily="18" charset="0"/>
              </a:rPr>
              <a:t>Gross national product (GNP) is an estimate of the total value of all the final products and services turned out in a given period by the means of production owned by a country's residents. GNP is commonly calculated by taking the sum of personal consumption expenditure, private domestic investment, </a:t>
            </a:r>
            <a:r>
              <a:rPr lang="en-US" sz="2800" dirty="0" smtClean="0">
                <a:latin typeface="Times New Roman" pitchFamily="18" charset="0"/>
                <a:cs typeface="Times New Roman" pitchFamily="18" charset="0"/>
              </a:rPr>
              <a:t>government expenditure</a:t>
            </a:r>
            <a:r>
              <a:rPr lang="en-US" sz="2800" dirty="0">
                <a:latin typeface="Times New Roman" pitchFamily="18" charset="0"/>
                <a:cs typeface="Times New Roman" pitchFamily="18" charset="0"/>
              </a:rPr>
              <a:t>, net exports, and any income earned by residents from overseas investments, minus income earned within the domestic economy by foreign residents. </a:t>
            </a:r>
          </a:p>
        </p:txBody>
      </p:sp>
      <p:sp>
        <p:nvSpPr>
          <p:cNvPr id="4" name="Slide Number Placeholder 3"/>
          <p:cNvSpPr>
            <a:spLocks noGrp="1"/>
          </p:cNvSpPr>
          <p:nvPr>
            <p:ph type="sldNum" sz="quarter" idx="12"/>
          </p:nvPr>
        </p:nvSpPr>
        <p:spPr/>
        <p:txBody>
          <a:bodyPr/>
          <a:lstStyle/>
          <a:p>
            <a:fld id="{A99ED973-5D04-4E84-A3E0-532BCC14B053}" type="slidenum">
              <a:rPr lang="en-US" smtClean="0"/>
              <a:t>4</a:t>
            </a:fld>
            <a:endParaRPr lang="en-US"/>
          </a:p>
        </p:txBody>
      </p:sp>
    </p:spTree>
    <p:extLst>
      <p:ext uri="{BB962C8B-B14F-4D97-AF65-F5344CB8AC3E}">
        <p14:creationId xmlns:p14="http://schemas.microsoft.com/office/powerpoint/2010/main" val="190281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anose="02020603050405020304" pitchFamily="18" charset="0"/>
                <a:cs typeface="Times New Roman" panose="02020603050405020304" pitchFamily="18" charset="0"/>
              </a:rPr>
              <a:t>Components of GNP</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buNone/>
            </a:pPr>
            <a:endParaRPr lang="en-US" sz="2800" dirty="0" smtClean="0"/>
          </a:p>
          <a:p>
            <a:pPr algn="just">
              <a:buNone/>
            </a:pPr>
            <a:r>
              <a:rPr lang="en-US" sz="2800" dirty="0"/>
              <a:t>	</a:t>
            </a:r>
            <a:r>
              <a:rPr lang="en-US" sz="2800" dirty="0" smtClean="0"/>
              <a:t>So </a:t>
            </a:r>
            <a:r>
              <a:rPr lang="en-US" sz="2800" dirty="0"/>
              <a:t>the equation of GNP is, </a:t>
            </a:r>
            <a:r>
              <a:rPr lang="en-US" sz="2800" dirty="0" smtClean="0"/>
              <a:t> </a:t>
            </a:r>
            <a:r>
              <a:rPr lang="en-US" sz="2800" dirty="0"/>
              <a:t>C + I + G + (X-M</a:t>
            </a:r>
            <a:r>
              <a:rPr lang="en-US" sz="2800" dirty="0" smtClean="0"/>
              <a:t>).</a:t>
            </a:r>
          </a:p>
          <a:p>
            <a:pPr algn="just">
              <a:lnSpc>
                <a:spcPct val="150000"/>
              </a:lnSpc>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Net </a:t>
            </a:r>
            <a:r>
              <a:rPr lang="en-US" sz="2800" dirty="0">
                <a:solidFill>
                  <a:srgbClr val="FF0000"/>
                </a:solidFill>
                <a:latin typeface="Times New Roman" pitchFamily="18" charset="0"/>
                <a:cs typeface="Times New Roman" pitchFamily="18" charset="0"/>
              </a:rPr>
              <a:t>exports </a:t>
            </a:r>
            <a:r>
              <a:rPr lang="en-US" sz="2800" dirty="0">
                <a:latin typeface="Times New Roman" pitchFamily="18" charset="0"/>
                <a:cs typeface="Times New Roman" pitchFamily="18" charset="0"/>
              </a:rPr>
              <a:t>represent the difference between what </a:t>
            </a:r>
            <a:r>
              <a:rPr lang="en-US" sz="2800" dirty="0" smtClean="0">
                <a:latin typeface="Times New Roman" pitchFamily="18" charset="0"/>
                <a:cs typeface="Times New Roman" pitchFamily="18" charset="0"/>
              </a:rPr>
              <a:t>a country </a:t>
            </a:r>
            <a:r>
              <a:rPr lang="en-US" sz="2800" dirty="0">
                <a:latin typeface="Times New Roman" pitchFamily="18" charset="0"/>
                <a:cs typeface="Times New Roman" pitchFamily="18" charset="0"/>
              </a:rPr>
              <a:t>exports minus any imports of goods and services</a:t>
            </a:r>
            <a:r>
              <a:rPr lang="en-US" dirty="0">
                <a:latin typeface="Times New Roman" pitchFamily="18" charset="0"/>
                <a:cs typeface="Times New Roman" pitchFamily="18" charset="0"/>
              </a:rPr>
              <a:t>. </a:t>
            </a:r>
          </a:p>
          <a:p>
            <a:pPr algn="just">
              <a:buFontTx/>
              <a:buNone/>
            </a:pPr>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5</a:t>
            </a:fld>
            <a:endParaRPr lang="en-US" dirty="0"/>
          </a:p>
        </p:txBody>
      </p:sp>
    </p:spTree>
    <p:extLst>
      <p:ext uri="{BB962C8B-B14F-4D97-AF65-F5344CB8AC3E}">
        <p14:creationId xmlns:p14="http://schemas.microsoft.com/office/powerpoint/2010/main" val="77907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de-DE" dirty="0">
                <a:latin typeface="Times New Roman" pitchFamily="18" charset="0"/>
                <a:cs typeface="Times New Roman" pitchFamily="18" charset="0"/>
              </a:rPr>
              <a:t>Gross Domestic Product (GDP) </a:t>
            </a:r>
            <a:endParaRPr lang="en-US" dirty="0"/>
          </a:p>
        </p:txBody>
      </p:sp>
      <p:sp>
        <p:nvSpPr>
          <p:cNvPr id="3" name="Content Placeholder 2"/>
          <p:cNvSpPr>
            <a:spLocks noGrp="1"/>
          </p:cNvSpPr>
          <p:nvPr>
            <p:ph idx="1"/>
          </p:nvPr>
        </p:nvSpPr>
        <p:spPr>
          <a:xfrm>
            <a:off x="457200" y="1066800"/>
            <a:ext cx="8229600" cy="5059363"/>
          </a:xfrm>
        </p:spPr>
        <p:txBody>
          <a:bodyPr/>
          <a:lstStyle/>
          <a:p>
            <a:pPr algn="just">
              <a:lnSpc>
                <a:spcPct val="150000"/>
              </a:lnSpc>
            </a:pPr>
            <a:r>
              <a:rPr lang="en-US" sz="2800" dirty="0" smtClean="0">
                <a:latin typeface="Times New Roman" pitchFamily="18" charset="0"/>
                <a:cs typeface="Times New Roman" pitchFamily="18" charset="0"/>
              </a:rPr>
              <a:t>Another </a:t>
            </a:r>
            <a:r>
              <a:rPr lang="en-US" sz="2800" dirty="0">
                <a:latin typeface="Times New Roman" pitchFamily="18" charset="0"/>
                <a:cs typeface="Times New Roman" pitchFamily="18" charset="0"/>
              </a:rPr>
              <a:t>important economic measure called gross domestic product (GDP</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which takes into account all output produced within a country's borders regardless of who owns the means of production. GNP starts with GDP, adds residents' investment income from overseas investments, and subtracts foreign residents' investment income earned within a country.</a:t>
            </a:r>
          </a:p>
          <a:p>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6</a:t>
            </a:fld>
            <a:endParaRPr lang="en-US" dirty="0"/>
          </a:p>
        </p:txBody>
      </p:sp>
    </p:spTree>
    <p:extLst>
      <p:ext uri="{BB962C8B-B14F-4D97-AF65-F5344CB8AC3E}">
        <p14:creationId xmlns:p14="http://schemas.microsoft.com/office/powerpoint/2010/main" val="313691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7620000" cy="639762"/>
          </a:xfrm>
        </p:spPr>
        <p:txBody>
          <a:bodyPr>
            <a:normAutofit fontScale="90000"/>
          </a:bodyPr>
          <a:lstStyle/>
          <a:p>
            <a:r>
              <a:rPr lang="de-DE" sz="3600" dirty="0" smtClean="0">
                <a:latin typeface="Times New Roman" pitchFamily="18" charset="0"/>
                <a:cs typeface="Times New Roman" pitchFamily="18" charset="0"/>
              </a:rPr>
              <a:t>Gross </a:t>
            </a:r>
            <a:r>
              <a:rPr lang="de-DE" sz="3600" dirty="0">
                <a:latin typeface="Times New Roman" pitchFamily="18" charset="0"/>
                <a:cs typeface="Times New Roman" pitchFamily="18" charset="0"/>
              </a:rPr>
              <a:t>Domestic </a:t>
            </a:r>
            <a:r>
              <a:rPr lang="de-DE" sz="3600" dirty="0" smtClean="0">
                <a:latin typeface="Times New Roman" pitchFamily="18" charset="0"/>
                <a:cs typeface="Times New Roman" pitchFamily="18" charset="0"/>
              </a:rPr>
              <a:t>Product (GDP) </a:t>
            </a:r>
            <a:endParaRPr lang="de-DE" sz="3600" dirty="0">
              <a:latin typeface="Times New Roman" pitchFamily="18" charset="0"/>
              <a:cs typeface="Times New Roman" pitchFamily="18" charset="0"/>
            </a:endParaRPr>
          </a:p>
        </p:txBody>
      </p:sp>
      <p:sp>
        <p:nvSpPr>
          <p:cNvPr id="3" name="Inhaltsplatzhalter 2"/>
          <p:cNvSpPr>
            <a:spLocks noGrp="1"/>
          </p:cNvSpPr>
          <p:nvPr>
            <p:ph idx="1"/>
          </p:nvPr>
        </p:nvSpPr>
        <p:spPr>
          <a:xfrm>
            <a:off x="457200" y="1143000"/>
            <a:ext cx="8001000" cy="4983163"/>
          </a:xfrm>
        </p:spPr>
        <p:txBody>
          <a:bodyPr>
            <a:normAutofit/>
          </a:bodyPr>
          <a:lstStyle/>
          <a:p>
            <a:r>
              <a:rPr lang="en-US" dirty="0" smtClean="0">
                <a:latin typeface="Times New Roman" pitchFamily="18" charset="0"/>
                <a:cs typeface="Times New Roman" pitchFamily="18" charset="0"/>
              </a:rPr>
              <a:t>Over a period of time</a:t>
            </a:r>
          </a:p>
          <a:p>
            <a:pPr lvl="1"/>
            <a:r>
              <a:rPr lang="en-US" dirty="0" smtClean="0">
                <a:latin typeface="Times New Roman" pitchFamily="18" charset="0"/>
                <a:cs typeface="Times New Roman" pitchFamily="18" charset="0"/>
              </a:rPr>
              <a:t>GDP measures production during a specific time period, normally a year or a quarter of a year</a:t>
            </a:r>
          </a:p>
          <a:p>
            <a:r>
              <a:rPr lang="en-US" dirty="0" smtClean="0">
                <a:latin typeface="Times New Roman" pitchFamily="18" charset="0"/>
                <a:cs typeface="Times New Roman" pitchFamily="18" charset="0"/>
              </a:rPr>
              <a:t>Newly produced</a:t>
            </a:r>
          </a:p>
          <a:p>
            <a:pPr lvl="1"/>
            <a:r>
              <a:rPr lang="en-US" dirty="0" smtClean="0">
                <a:latin typeface="Times New Roman" pitchFamily="18" charset="0"/>
                <a:cs typeface="Times New Roman" pitchFamily="18" charset="0"/>
              </a:rPr>
              <a:t>Only </a:t>
            </a:r>
            <a:r>
              <a:rPr lang="en-US" i="1" dirty="0" smtClean="0">
                <a:latin typeface="Times New Roman" pitchFamily="18" charset="0"/>
                <a:cs typeface="Times New Roman" pitchFamily="18" charset="0"/>
              </a:rPr>
              <a:t>new</a:t>
            </a:r>
            <a:r>
              <a:rPr lang="en-US" dirty="0" smtClean="0">
                <a:latin typeface="Times New Roman" pitchFamily="18" charset="0"/>
                <a:cs typeface="Times New Roman" pitchFamily="18" charset="0"/>
              </a:rPr>
              <a:t> goods and services are counted</a:t>
            </a:r>
          </a:p>
          <a:p>
            <a:r>
              <a:rPr lang="en-US" dirty="0" smtClean="0">
                <a:latin typeface="Times New Roman" pitchFamily="18" charset="0"/>
                <a:cs typeface="Times New Roman" pitchFamily="18" charset="0"/>
              </a:rPr>
              <a:t>Within a country‘s borders</a:t>
            </a:r>
          </a:p>
          <a:p>
            <a:pPr lvl="1"/>
            <a:r>
              <a:rPr lang="en-US" dirty="0" smtClean="0">
                <a:latin typeface="Times New Roman" pitchFamily="18" charset="0"/>
                <a:cs typeface="Times New Roman" pitchFamily="18" charset="0"/>
              </a:rPr>
              <a:t>The goods and services are produced within the physical borders of the country</a:t>
            </a:r>
          </a:p>
          <a:p>
            <a:pPr lvl="1"/>
            <a:endParaRPr lang="en-US" dirty="0" smtClean="0"/>
          </a:p>
          <a:p>
            <a:pPr lvl="1"/>
            <a:endParaRPr lang="en-US" dirty="0" smtClean="0"/>
          </a:p>
          <a:p>
            <a:pPr lvl="1"/>
            <a:endParaRPr lang="en-US" dirty="0"/>
          </a:p>
        </p:txBody>
      </p:sp>
      <p:sp>
        <p:nvSpPr>
          <p:cNvPr id="5" name="Foliennummernplatzhalter 4"/>
          <p:cNvSpPr>
            <a:spLocks noGrp="1"/>
          </p:cNvSpPr>
          <p:nvPr>
            <p:ph type="sldNum" sz="quarter" idx="12"/>
          </p:nvPr>
        </p:nvSpPr>
        <p:spPr/>
        <p:txBody>
          <a:bodyPr/>
          <a:lstStyle/>
          <a:p>
            <a:fld id="{F58DD67E-A379-844E-9AB1-95D2EC404AD8}" type="slidenum">
              <a:rPr lang="de-DE" smtClean="0"/>
              <a:t>7</a:t>
            </a:fld>
            <a:endParaRPr lang="de-DE"/>
          </a:p>
        </p:txBody>
      </p:sp>
    </p:spTree>
    <p:extLst>
      <p:ext uri="{BB962C8B-B14F-4D97-AF65-F5344CB8AC3E}">
        <p14:creationId xmlns:p14="http://schemas.microsoft.com/office/powerpoint/2010/main" val="141030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639762"/>
          </a:xfrm>
        </p:spPr>
        <p:txBody>
          <a:bodyPr>
            <a:normAutofit fontScale="90000"/>
          </a:bodyPr>
          <a:lstStyle/>
          <a:p>
            <a:pPr algn="ctr" eaLnBrk="1" hangingPunct="1">
              <a:defRPr/>
            </a:pPr>
            <a:r>
              <a:rPr lang="en-US" sz="4000" dirty="0" smtClean="0">
                <a:latin typeface="Times New Roman" pitchFamily="18" charset="0"/>
                <a:cs typeface="Times New Roman" pitchFamily="18" charset="0"/>
              </a:rPr>
              <a:t>Gross Domestic Product</a:t>
            </a:r>
          </a:p>
        </p:txBody>
      </p:sp>
      <p:sp>
        <p:nvSpPr>
          <p:cNvPr id="8195" name="Rectangle 3"/>
          <p:cNvSpPr>
            <a:spLocks noGrp="1" noChangeArrowheads="1"/>
          </p:cNvSpPr>
          <p:nvPr>
            <p:ph idx="1"/>
          </p:nvPr>
        </p:nvSpPr>
        <p:spPr>
          <a:xfrm>
            <a:off x="457200" y="1066800"/>
            <a:ext cx="8229600" cy="5064125"/>
          </a:xfrm>
        </p:spPr>
        <p:txBody>
          <a:bodyPr>
            <a:normAutofit/>
          </a:bodyPr>
          <a:lstStyle/>
          <a:p>
            <a:pPr marL="571500" indent="-571500" eaLnBrk="1" hangingPunct="1">
              <a:buFont typeface="Wingdings" pitchFamily="2" charset="2"/>
              <a:buNone/>
            </a:pPr>
            <a:r>
              <a:rPr lang="en-US" sz="2600" dirty="0" smtClean="0">
                <a:solidFill>
                  <a:srgbClr val="FF0000"/>
                </a:solidFill>
                <a:latin typeface="Times New Roman" pitchFamily="18" charset="0"/>
                <a:cs typeface="Times New Roman" pitchFamily="18" charset="0"/>
              </a:rPr>
              <a:t>Four things to note about the definition of GDP</a:t>
            </a:r>
            <a:r>
              <a:rPr lang="en-US" sz="2600" dirty="0" smtClean="0">
                <a:latin typeface="Times New Roman" pitchFamily="18" charset="0"/>
                <a:cs typeface="Times New Roman" pitchFamily="18" charset="0"/>
              </a:rPr>
              <a:t>:</a:t>
            </a:r>
          </a:p>
          <a:p>
            <a:pPr marL="571500" indent="-571500" eaLnBrk="1" hangingPunct="1">
              <a:buFont typeface="Wingdings" pitchFamily="2" charset="2"/>
              <a:buNone/>
            </a:pPr>
            <a:endParaRPr lang="en-US" sz="2600" dirty="0" smtClean="0">
              <a:latin typeface="Times New Roman" pitchFamily="18" charset="0"/>
              <a:cs typeface="Times New Roman" pitchFamily="18" charset="0"/>
            </a:endParaRPr>
          </a:p>
          <a:p>
            <a:pPr marL="571500" indent="-571500" eaLnBrk="1" hangingPunct="1">
              <a:buSzPct val="100000"/>
              <a:buFont typeface="Wingdings" pitchFamily="2" charset="2"/>
              <a:buAutoNum type="arabicPeriod"/>
            </a:pPr>
            <a:r>
              <a:rPr lang="en-US" sz="2600" b="1" i="1" dirty="0" smtClean="0">
                <a:latin typeface="Times New Roman" pitchFamily="18" charset="0"/>
                <a:cs typeface="Times New Roman" pitchFamily="18" charset="0"/>
              </a:rPr>
              <a:t>Value Produced</a:t>
            </a:r>
            <a:r>
              <a:rPr lang="en-US" sz="2600" dirty="0" smtClean="0">
                <a:latin typeface="Times New Roman" pitchFamily="18" charset="0"/>
                <a:cs typeface="Times New Roman" pitchFamily="18" charset="0"/>
              </a:rPr>
              <a:t>: GDP is measured using market values, </a:t>
            </a:r>
            <a:r>
              <a:rPr lang="en-US" sz="2800" dirty="0" smtClean="0">
                <a:latin typeface="Times New Roman" pitchFamily="18" charset="0"/>
                <a:cs typeface="Times New Roman" pitchFamily="18" charset="0"/>
              </a:rPr>
              <a:t>not quantities.</a:t>
            </a:r>
          </a:p>
          <a:p>
            <a:pPr marL="0" indent="0" eaLnBrk="1" hangingPunct="1">
              <a:lnSpc>
                <a:spcPct val="150000"/>
              </a:lnSpc>
              <a:buSzPct val="100000"/>
              <a:buNone/>
            </a:pPr>
            <a:r>
              <a:rPr lang="en-US" sz="2800" dirty="0" smtClean="0">
                <a:latin typeface="Times New Roman" pitchFamily="18" charset="0"/>
                <a:cs typeface="Times New Roman" pitchFamily="18" charset="0"/>
              </a:rPr>
              <a:t>To measure total production, we must add together the  production  of apples and oranges, for example.</a:t>
            </a:r>
          </a:p>
          <a:p>
            <a:pPr marL="898525" lvl="1" indent="-571500" eaLnBrk="1" hangingPunct="1">
              <a:lnSpc>
                <a:spcPct val="150000"/>
              </a:lnSpc>
              <a:buSzPct val="100000"/>
              <a:buFont typeface="Wingdings" pitchFamily="2" charset="2"/>
              <a:buChar char="Ø"/>
            </a:pPr>
            <a:r>
              <a:rPr lang="en-US" dirty="0" smtClean="0">
                <a:latin typeface="Times New Roman" pitchFamily="18" charset="0"/>
                <a:cs typeface="Times New Roman" pitchFamily="18" charset="0"/>
              </a:rPr>
              <a:t>Which is the greater total production:100 apples and 50 oranges or 50 apples and 100 oranges?</a:t>
            </a:r>
          </a:p>
          <a:p>
            <a:pPr marL="327025" lvl="1" indent="0" eaLnBrk="1" hangingPunct="1">
              <a:buSzPct val="100000"/>
              <a:buNone/>
            </a:pPr>
            <a:endParaRPr lang="en-US" dirty="0" smtClean="0">
              <a:latin typeface="Times New Roman" pitchFamily="18" charset="0"/>
              <a:cs typeface="Times New Roman" pitchFamily="18" charset="0"/>
            </a:endParaRPr>
          </a:p>
          <a:p>
            <a:pPr marL="571500" indent="-571500" eaLnBrk="1" hangingPunct="1">
              <a:buFont typeface="Wingdings" pitchFamily="2" charset="2"/>
              <a:buNone/>
            </a:pPr>
            <a:endParaRPr lang="en-US" sz="2400" dirty="0" smtClean="0"/>
          </a:p>
        </p:txBody>
      </p:sp>
      <p:sp>
        <p:nvSpPr>
          <p:cNvPr id="2" name="Slide Number Placeholder 1"/>
          <p:cNvSpPr>
            <a:spLocks noGrp="1"/>
          </p:cNvSpPr>
          <p:nvPr>
            <p:ph type="sldNum" sz="quarter" idx="12"/>
          </p:nvPr>
        </p:nvSpPr>
        <p:spPr/>
        <p:txBody>
          <a:bodyPr/>
          <a:lstStyle/>
          <a:p>
            <a:fld id="{A99ED973-5D04-4E84-A3E0-532BCC14B053}" type="slidenum">
              <a:rPr lang="en-US" smtClean="0"/>
              <a:t>8</a:t>
            </a:fld>
            <a:endParaRPr lang="en-US"/>
          </a:p>
        </p:txBody>
      </p:sp>
    </p:spTree>
    <p:extLst>
      <p:ext uri="{BB962C8B-B14F-4D97-AF65-F5344CB8AC3E}">
        <p14:creationId xmlns:p14="http://schemas.microsoft.com/office/powerpoint/2010/main" val="314039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itchFamily="18" charset="0"/>
                <a:cs typeface="Times New Roman" pitchFamily="18" charset="0"/>
              </a:rPr>
              <a:t>Gross Domestic Product</a:t>
            </a:r>
            <a:endParaRPr lang="en-US" dirty="0"/>
          </a:p>
        </p:txBody>
      </p:sp>
      <p:sp>
        <p:nvSpPr>
          <p:cNvPr id="3" name="Content Placeholder 2"/>
          <p:cNvSpPr>
            <a:spLocks noGrp="1"/>
          </p:cNvSpPr>
          <p:nvPr>
            <p:ph idx="1"/>
          </p:nvPr>
        </p:nvSpPr>
        <p:spPr>
          <a:xfrm>
            <a:off x="457200" y="990600"/>
            <a:ext cx="8229600" cy="5135563"/>
          </a:xfrm>
        </p:spPr>
        <p:txBody>
          <a:bodyPr/>
          <a:lstStyle/>
          <a:p>
            <a:pPr marL="898525" lvl="1" indent="-571500">
              <a:lnSpc>
                <a:spcPct val="150000"/>
              </a:lnSpc>
              <a:buSzPct val="100000"/>
              <a:buFont typeface="Wingdings" pitchFamily="2" charset="2"/>
              <a:buChar char="Ø"/>
            </a:pPr>
            <a:r>
              <a:rPr lang="en-US" dirty="0">
                <a:latin typeface="Times New Roman" pitchFamily="18" charset="0"/>
                <a:cs typeface="Times New Roman" pitchFamily="18" charset="0"/>
              </a:rPr>
              <a:t>To answer that question, we need to value items at their market value-at the prices at which the items are traded in markets.</a:t>
            </a:r>
          </a:p>
          <a:p>
            <a:pPr marL="327025" lvl="1" indent="0">
              <a:lnSpc>
                <a:spcPct val="150000"/>
              </a:lnSpc>
              <a:buSzPct val="100000"/>
              <a:buNone/>
            </a:pPr>
            <a:endParaRPr lang="en-US" dirty="0" smtClean="0">
              <a:latin typeface="Times New Roman" pitchFamily="18" charset="0"/>
              <a:cs typeface="Times New Roman" pitchFamily="18" charset="0"/>
            </a:endParaRPr>
          </a:p>
          <a:p>
            <a:pPr marL="898525" lvl="1" indent="-571500">
              <a:lnSpc>
                <a:spcPct val="150000"/>
              </a:lnSpc>
              <a:buSzPct val="100000"/>
              <a:buFont typeface="Wingdings" pitchFamily="2" charset="2"/>
              <a:buChar char="Ø"/>
            </a:pPr>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using market prices to value production, we can add the apples and oranges together.</a:t>
            </a:r>
          </a:p>
          <a:p>
            <a:pPr marL="0" indent="0">
              <a:buNone/>
            </a:pPr>
            <a:endParaRPr lang="en-US" dirty="0"/>
          </a:p>
        </p:txBody>
      </p:sp>
      <p:sp>
        <p:nvSpPr>
          <p:cNvPr id="4" name="Slide Number Placeholder 3"/>
          <p:cNvSpPr>
            <a:spLocks noGrp="1"/>
          </p:cNvSpPr>
          <p:nvPr>
            <p:ph type="sldNum" sz="quarter" idx="12"/>
          </p:nvPr>
        </p:nvSpPr>
        <p:spPr/>
        <p:txBody>
          <a:bodyPr/>
          <a:lstStyle/>
          <a:p>
            <a:fld id="{A99ED973-5D04-4E84-A3E0-532BCC14B053}" type="slidenum">
              <a:rPr lang="en-US" smtClean="0"/>
              <a:pPr/>
              <a:t>9</a:t>
            </a:fld>
            <a:endParaRPr lang="en-US" dirty="0"/>
          </a:p>
        </p:txBody>
      </p:sp>
    </p:spTree>
    <p:extLst>
      <p:ext uri="{BB962C8B-B14F-4D97-AF65-F5344CB8AC3E}">
        <p14:creationId xmlns:p14="http://schemas.microsoft.com/office/powerpoint/2010/main" val="1830244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609</TotalTime>
  <Words>1294</Words>
  <Application>Microsoft Office PowerPoint</Application>
  <PresentationFormat>On-screen Show (4:3)</PresentationFormat>
  <Paragraphs>161</Paragraphs>
  <Slides>25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Tahoma</vt:lpstr>
      <vt:lpstr>Times New Roman</vt:lpstr>
      <vt:lpstr>Trebuchet MS</vt:lpstr>
      <vt:lpstr>Wingdings</vt:lpstr>
      <vt:lpstr>Wingdings 3</vt:lpstr>
      <vt:lpstr>Facet</vt:lpstr>
      <vt:lpstr>NATIONAL INCOME AND ITS MEASUREMENT</vt:lpstr>
      <vt:lpstr>National-Income Accounting </vt:lpstr>
      <vt:lpstr>National-Income Accounting </vt:lpstr>
      <vt:lpstr>Gross National Product (GNP)</vt:lpstr>
      <vt:lpstr>Components of GNP</vt:lpstr>
      <vt:lpstr>Gross Domestic Product (GDP) </vt:lpstr>
      <vt:lpstr>Gross Domestic Product (GDP) </vt:lpstr>
      <vt:lpstr>Gross Domestic Product</vt:lpstr>
      <vt:lpstr>Gross Domestic Product</vt:lpstr>
      <vt:lpstr>Gross Domestic Product</vt:lpstr>
      <vt:lpstr>Gross Domestic Product</vt:lpstr>
      <vt:lpstr>Gross Domestic Product</vt:lpstr>
      <vt:lpstr>Green GDP</vt:lpstr>
      <vt:lpstr>Circular Flow Diagram</vt:lpstr>
      <vt:lpstr>PowerPoint Presentation</vt:lpstr>
      <vt:lpstr>Circular Flow Diagram</vt:lpstr>
      <vt:lpstr>Approaches for Measuring GDP</vt:lpstr>
      <vt:lpstr>Nominal vs. Real GDP</vt:lpstr>
      <vt:lpstr>Nominal vs. Real GDP</vt:lpstr>
      <vt:lpstr>Transfer payments</vt:lpstr>
      <vt:lpstr>Personal Income and Disposable Income</vt:lpstr>
      <vt:lpstr>GDP Deflator</vt:lpstr>
      <vt:lpstr>GDP deflator</vt:lpstr>
      <vt:lpstr>GDP Deflator</vt:lpstr>
      <vt:lpstr>Transfer payments</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AsusVivoBook</cp:lastModifiedBy>
  <cp:revision>67</cp:revision>
  <cp:lastPrinted>2022-09-05T07:50:02Z</cp:lastPrinted>
  <dcterms:created xsi:type="dcterms:W3CDTF">2022-06-26T03:38:49Z</dcterms:created>
  <dcterms:modified xsi:type="dcterms:W3CDTF">2023-11-14T17:57:18Z</dcterms:modified>
</cp:coreProperties>
</file>