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2" r:id="rId2"/>
    <p:sldId id="546" r:id="rId3"/>
    <p:sldId id="431" r:id="rId4"/>
    <p:sldId id="530" r:id="rId5"/>
    <p:sldId id="433" r:id="rId6"/>
    <p:sldId id="434" r:id="rId7"/>
    <p:sldId id="435" r:id="rId8"/>
    <p:sldId id="437" r:id="rId9"/>
    <p:sldId id="529" r:id="rId10"/>
    <p:sldId id="436" r:id="rId11"/>
    <p:sldId id="528" r:id="rId12"/>
    <p:sldId id="438" r:id="rId13"/>
    <p:sldId id="531" r:id="rId14"/>
    <p:sldId id="535" r:id="rId15"/>
    <p:sldId id="439" r:id="rId16"/>
    <p:sldId id="551" r:id="rId17"/>
    <p:sldId id="552" r:id="rId18"/>
    <p:sldId id="532" r:id="rId19"/>
    <p:sldId id="534" r:id="rId20"/>
    <p:sldId id="481" r:id="rId21"/>
    <p:sldId id="547" r:id="rId22"/>
    <p:sldId id="523" r:id="rId23"/>
    <p:sldId id="548" r:id="rId24"/>
    <p:sldId id="513" r:id="rId25"/>
    <p:sldId id="538" r:id="rId26"/>
    <p:sldId id="447" r:id="rId27"/>
    <p:sldId id="441" r:id="rId28"/>
    <p:sldId id="542" r:id="rId29"/>
    <p:sldId id="442" r:id="rId30"/>
    <p:sldId id="543" r:id="rId31"/>
    <p:sldId id="537" r:id="rId32"/>
    <p:sldId id="539" r:id="rId33"/>
    <p:sldId id="549" r:id="rId34"/>
    <p:sldId id="443" r:id="rId35"/>
    <p:sldId id="444" r:id="rId36"/>
    <p:sldId id="540" r:id="rId37"/>
    <p:sldId id="445" r:id="rId38"/>
    <p:sldId id="451" r:id="rId39"/>
    <p:sldId id="418" r:id="rId40"/>
    <p:sldId id="450" r:id="rId41"/>
    <p:sldId id="455" r:id="rId42"/>
    <p:sldId id="545" r:id="rId43"/>
    <p:sldId id="452" r:id="rId44"/>
    <p:sldId id="456" r:id="rId45"/>
    <p:sldId id="541" r:id="rId46"/>
    <p:sldId id="550" r:id="rId47"/>
    <p:sldId id="553" r:id="rId48"/>
    <p:sldId id="544" r:id="rId49"/>
    <p:sldId id="476" r:id="rId50"/>
    <p:sldId id="478" r:id="rId51"/>
    <p:sldId id="477" r:id="rId52"/>
    <p:sldId id="479" r:id="rId53"/>
    <p:sldId id="48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F1145-E45C-43E7-993A-649D208A5F00}"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2460-4F06-4CD0-8A1B-78B7A0072B95}" type="slidenum">
              <a:rPr lang="en-US" smtClean="0"/>
              <a:t>‹#›</a:t>
            </a:fld>
            <a:endParaRPr lang="en-US"/>
          </a:p>
        </p:txBody>
      </p:sp>
    </p:spTree>
    <p:extLst>
      <p:ext uri="{BB962C8B-B14F-4D97-AF65-F5344CB8AC3E}">
        <p14:creationId xmlns:p14="http://schemas.microsoft.com/office/powerpoint/2010/main" val="247207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D62460-4F06-4CD0-8A1B-78B7A0072B95}" type="slidenum">
              <a:rPr lang="en-US" smtClean="0"/>
              <a:t>1</a:t>
            </a:fld>
            <a:endParaRPr lang="en-US"/>
          </a:p>
        </p:txBody>
      </p:sp>
    </p:spTree>
    <p:extLst>
      <p:ext uri="{BB962C8B-B14F-4D97-AF65-F5344CB8AC3E}">
        <p14:creationId xmlns:p14="http://schemas.microsoft.com/office/powerpoint/2010/main" val="117981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069C5-5BD5-7249-FF55-692856361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9F8426C-C3D8-46CA-B82C-7F851D37B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1F50808-3C74-9C20-7CD2-27EED23FC9E1}"/>
              </a:ext>
            </a:extLst>
          </p:cNvPr>
          <p:cNvSpPr>
            <a:spLocks noGrp="1"/>
          </p:cNvSpPr>
          <p:nvPr>
            <p:ph type="dt" sz="half" idx="10"/>
          </p:nvPr>
        </p:nvSpPr>
        <p:spPr/>
        <p:txBody>
          <a:bodyPr/>
          <a:lstStyle/>
          <a:p>
            <a:fld id="{54D8B25D-1CBD-4240-B58D-F6FCD37CCFD3}" type="datetime1">
              <a:rPr lang="en-US" smtClean="0"/>
              <a:t>9/16/2023</a:t>
            </a:fld>
            <a:endParaRPr lang="en-US"/>
          </a:p>
        </p:txBody>
      </p:sp>
      <p:sp>
        <p:nvSpPr>
          <p:cNvPr id="5" name="Footer Placeholder 4">
            <a:extLst>
              <a:ext uri="{FF2B5EF4-FFF2-40B4-BE49-F238E27FC236}">
                <a16:creationId xmlns:a16="http://schemas.microsoft.com/office/drawing/2014/main" xmlns="" id="{DE8D1C29-D983-5ED1-24E5-2E3297D4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3421A57-147B-0090-C032-370F1677A909}"/>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3957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7948C-C938-F28E-B657-FF519A083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7A37CC5-FDA5-3C38-4109-0E50201CB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8F2663-3EC1-8690-0A54-3E9C2E4393B8}"/>
              </a:ext>
            </a:extLst>
          </p:cNvPr>
          <p:cNvSpPr>
            <a:spLocks noGrp="1"/>
          </p:cNvSpPr>
          <p:nvPr>
            <p:ph type="dt" sz="half" idx="10"/>
          </p:nvPr>
        </p:nvSpPr>
        <p:spPr/>
        <p:txBody>
          <a:bodyPr/>
          <a:lstStyle/>
          <a:p>
            <a:fld id="{462C7AA4-A3C6-49AD-A50B-3C192433CC87}" type="datetime1">
              <a:rPr lang="en-US" smtClean="0"/>
              <a:t>9/16/2023</a:t>
            </a:fld>
            <a:endParaRPr lang="en-US"/>
          </a:p>
        </p:txBody>
      </p:sp>
      <p:sp>
        <p:nvSpPr>
          <p:cNvPr id="5" name="Footer Placeholder 4">
            <a:extLst>
              <a:ext uri="{FF2B5EF4-FFF2-40B4-BE49-F238E27FC236}">
                <a16:creationId xmlns:a16="http://schemas.microsoft.com/office/drawing/2014/main" xmlns="" id="{81D080EC-57C2-A690-A5B8-859DCBE65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232D32-95F0-EDB9-E58D-DE47034511CD}"/>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2966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F8599D-BE20-A796-E220-22997274B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3933A31-1CA7-E1A5-B068-C95363522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C2CD6E-BEB0-0EC4-A716-573459AD74C1}"/>
              </a:ext>
            </a:extLst>
          </p:cNvPr>
          <p:cNvSpPr>
            <a:spLocks noGrp="1"/>
          </p:cNvSpPr>
          <p:nvPr>
            <p:ph type="dt" sz="half" idx="10"/>
          </p:nvPr>
        </p:nvSpPr>
        <p:spPr/>
        <p:txBody>
          <a:bodyPr/>
          <a:lstStyle/>
          <a:p>
            <a:fld id="{2EDFC665-9AE4-40E6-A013-23086B74A964}" type="datetime1">
              <a:rPr lang="en-US" smtClean="0"/>
              <a:t>9/16/2023</a:t>
            </a:fld>
            <a:endParaRPr lang="en-US"/>
          </a:p>
        </p:txBody>
      </p:sp>
      <p:sp>
        <p:nvSpPr>
          <p:cNvPr id="5" name="Footer Placeholder 4">
            <a:extLst>
              <a:ext uri="{FF2B5EF4-FFF2-40B4-BE49-F238E27FC236}">
                <a16:creationId xmlns:a16="http://schemas.microsoft.com/office/drawing/2014/main" xmlns="" id="{070B16FF-C5FE-1A7E-9EE3-10EC89DA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BDC8F5-5B25-1226-AD06-379FB291F53D}"/>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2332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5EE28-9527-B5D6-E67D-02E90669A91D}"/>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CA3CD1D-A575-6D4B-8705-852A4BEA0F91}"/>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9F8ACD-33C6-346F-AB7B-3C50B0287E3D}"/>
              </a:ext>
            </a:extLst>
          </p:cNvPr>
          <p:cNvSpPr>
            <a:spLocks noGrp="1"/>
          </p:cNvSpPr>
          <p:nvPr>
            <p:ph type="dt" sz="half" idx="10"/>
          </p:nvPr>
        </p:nvSpPr>
        <p:spPr/>
        <p:txBody>
          <a:bodyPr/>
          <a:lstStyle/>
          <a:p>
            <a:fld id="{F47833BD-24A3-4F9B-9E70-43DEC53698DA}" type="datetime1">
              <a:rPr lang="en-US" smtClean="0"/>
              <a:t>9/16/2023</a:t>
            </a:fld>
            <a:endParaRPr lang="en-US"/>
          </a:p>
        </p:txBody>
      </p:sp>
      <p:sp>
        <p:nvSpPr>
          <p:cNvPr id="5" name="Footer Placeholder 4">
            <a:extLst>
              <a:ext uri="{FF2B5EF4-FFF2-40B4-BE49-F238E27FC236}">
                <a16:creationId xmlns:a16="http://schemas.microsoft.com/office/drawing/2014/main" xmlns="" id="{0030DA1B-D5F4-E50A-4BEF-AC459DE04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B5F966-3383-14DB-4A57-DADA7FC70F6B}"/>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C571B539-7301-4BFA-9069-359D4A28E27F}" type="slidenum">
              <a:rPr lang="en-US" smtClean="0"/>
              <a:pPr/>
              <a:t>‹#›</a:t>
            </a:fld>
            <a:endParaRPr lang="en-US" dirty="0"/>
          </a:p>
        </p:txBody>
      </p:sp>
    </p:spTree>
    <p:extLst>
      <p:ext uri="{BB962C8B-B14F-4D97-AF65-F5344CB8AC3E}">
        <p14:creationId xmlns:p14="http://schemas.microsoft.com/office/powerpoint/2010/main" val="52857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57A64-784D-9DBC-0694-9497094CE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D51026A-92B0-3A97-BB09-E98384649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39980F7-4A60-0ABA-5F71-E7D4320964FB}"/>
              </a:ext>
            </a:extLst>
          </p:cNvPr>
          <p:cNvSpPr>
            <a:spLocks noGrp="1"/>
          </p:cNvSpPr>
          <p:nvPr>
            <p:ph type="dt" sz="half" idx="10"/>
          </p:nvPr>
        </p:nvSpPr>
        <p:spPr/>
        <p:txBody>
          <a:bodyPr/>
          <a:lstStyle/>
          <a:p>
            <a:fld id="{BC4BEE5E-4D86-4A12-B1F3-3C7F9BF8C378}" type="datetime1">
              <a:rPr lang="en-US" smtClean="0"/>
              <a:t>9/16/2023</a:t>
            </a:fld>
            <a:endParaRPr lang="en-US"/>
          </a:p>
        </p:txBody>
      </p:sp>
      <p:sp>
        <p:nvSpPr>
          <p:cNvPr id="5" name="Footer Placeholder 4">
            <a:extLst>
              <a:ext uri="{FF2B5EF4-FFF2-40B4-BE49-F238E27FC236}">
                <a16:creationId xmlns:a16="http://schemas.microsoft.com/office/drawing/2014/main" xmlns="" id="{43810852-72FD-D9BB-251F-DBD37D934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C1162C-1140-E7B6-9B5B-E079CED6C20A}"/>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99674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4C2C0-BF10-70B5-8634-ED78BA55A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211FBB-4D87-7A9C-69CD-F2B5FC899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993BB2-D9D7-D14E-6AD4-59AC39E63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5B4AC9E-EDE7-95ED-FC2F-23256F690B5F}"/>
              </a:ext>
            </a:extLst>
          </p:cNvPr>
          <p:cNvSpPr>
            <a:spLocks noGrp="1"/>
          </p:cNvSpPr>
          <p:nvPr>
            <p:ph type="dt" sz="half" idx="10"/>
          </p:nvPr>
        </p:nvSpPr>
        <p:spPr/>
        <p:txBody>
          <a:bodyPr/>
          <a:lstStyle/>
          <a:p>
            <a:fld id="{E354CC16-EA82-49F6-A217-DC05F5D3DD5F}" type="datetime1">
              <a:rPr lang="en-US" smtClean="0"/>
              <a:t>9/16/2023</a:t>
            </a:fld>
            <a:endParaRPr lang="en-US"/>
          </a:p>
        </p:txBody>
      </p:sp>
      <p:sp>
        <p:nvSpPr>
          <p:cNvPr id="6" name="Footer Placeholder 5">
            <a:extLst>
              <a:ext uri="{FF2B5EF4-FFF2-40B4-BE49-F238E27FC236}">
                <a16:creationId xmlns:a16="http://schemas.microsoft.com/office/drawing/2014/main" xmlns="" id="{292AA019-EBEC-9616-0484-37615BD05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E6E3AC-781E-101D-B360-93C6FB4F59AC}"/>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159220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EBFB6-1D57-81C4-A8F7-F9C107772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5DB08E0-70DD-9750-1DD1-1279CEBD5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E9EF554-DBAE-C2F8-E425-E99B50D11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F4FCB40-E166-5839-D2F4-E9D39CFFB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D924EA9-0571-8E13-6094-31FA244FD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7503EDB-57C9-BEF6-FABE-D9D904A45D0F}"/>
              </a:ext>
            </a:extLst>
          </p:cNvPr>
          <p:cNvSpPr>
            <a:spLocks noGrp="1"/>
          </p:cNvSpPr>
          <p:nvPr>
            <p:ph type="dt" sz="half" idx="10"/>
          </p:nvPr>
        </p:nvSpPr>
        <p:spPr/>
        <p:txBody>
          <a:bodyPr/>
          <a:lstStyle/>
          <a:p>
            <a:fld id="{02AB9C44-E76D-4B8E-8C24-EA3313408873}" type="datetime1">
              <a:rPr lang="en-US" smtClean="0"/>
              <a:t>9/16/2023</a:t>
            </a:fld>
            <a:endParaRPr lang="en-US"/>
          </a:p>
        </p:txBody>
      </p:sp>
      <p:sp>
        <p:nvSpPr>
          <p:cNvPr id="8" name="Footer Placeholder 7">
            <a:extLst>
              <a:ext uri="{FF2B5EF4-FFF2-40B4-BE49-F238E27FC236}">
                <a16:creationId xmlns:a16="http://schemas.microsoft.com/office/drawing/2014/main" xmlns="" id="{3C208023-4310-C230-0398-D43BBAF31F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495BA5-EC80-8CDF-B75C-8B5059DB25FC}"/>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38327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D7972-77D0-06FC-B4A3-3CFD62B950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6DE7DD0-1BC5-73D1-BDF0-C269984BDDC1}"/>
              </a:ext>
            </a:extLst>
          </p:cNvPr>
          <p:cNvSpPr>
            <a:spLocks noGrp="1"/>
          </p:cNvSpPr>
          <p:nvPr>
            <p:ph type="dt" sz="half" idx="10"/>
          </p:nvPr>
        </p:nvSpPr>
        <p:spPr/>
        <p:txBody>
          <a:bodyPr/>
          <a:lstStyle/>
          <a:p>
            <a:fld id="{421E77D4-795C-4852-B956-83439E8A8B6D}" type="datetime1">
              <a:rPr lang="en-US" smtClean="0"/>
              <a:t>9/16/2023</a:t>
            </a:fld>
            <a:endParaRPr lang="en-US"/>
          </a:p>
        </p:txBody>
      </p:sp>
      <p:sp>
        <p:nvSpPr>
          <p:cNvPr id="4" name="Footer Placeholder 3">
            <a:extLst>
              <a:ext uri="{FF2B5EF4-FFF2-40B4-BE49-F238E27FC236}">
                <a16:creationId xmlns:a16="http://schemas.microsoft.com/office/drawing/2014/main" xmlns="" id="{6DFA66E7-634D-9C22-06F3-8F2F89C05E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66CEEC9-324A-0C50-2CA1-11149C911CC2}"/>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64771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A9114A-A0A3-0762-8FF7-F9B65F555D1E}"/>
              </a:ext>
            </a:extLst>
          </p:cNvPr>
          <p:cNvSpPr>
            <a:spLocks noGrp="1"/>
          </p:cNvSpPr>
          <p:nvPr>
            <p:ph type="dt" sz="half" idx="10"/>
          </p:nvPr>
        </p:nvSpPr>
        <p:spPr/>
        <p:txBody>
          <a:bodyPr/>
          <a:lstStyle/>
          <a:p>
            <a:fld id="{AF919131-99E7-4D0E-B705-B1089995DC35}" type="datetime1">
              <a:rPr lang="en-US" smtClean="0"/>
              <a:t>9/16/2023</a:t>
            </a:fld>
            <a:endParaRPr lang="en-US"/>
          </a:p>
        </p:txBody>
      </p:sp>
      <p:sp>
        <p:nvSpPr>
          <p:cNvPr id="3" name="Footer Placeholder 2">
            <a:extLst>
              <a:ext uri="{FF2B5EF4-FFF2-40B4-BE49-F238E27FC236}">
                <a16:creationId xmlns:a16="http://schemas.microsoft.com/office/drawing/2014/main" xmlns="" id="{68D609EC-8C4A-ABB9-7705-5CD0065E9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C418D96-1485-9715-0ED6-CE4E42998035}"/>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262944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1F268-2BBA-1FF8-2701-78EC949A1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B1429EF-43C7-01E1-E4FA-9CFFE5934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AA7B7D2-9234-E402-EEBA-18344F984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CC8FCEC-A61B-7023-F8C5-C73953DE9C9B}"/>
              </a:ext>
            </a:extLst>
          </p:cNvPr>
          <p:cNvSpPr>
            <a:spLocks noGrp="1"/>
          </p:cNvSpPr>
          <p:nvPr>
            <p:ph type="dt" sz="half" idx="10"/>
          </p:nvPr>
        </p:nvSpPr>
        <p:spPr/>
        <p:txBody>
          <a:bodyPr/>
          <a:lstStyle/>
          <a:p>
            <a:fld id="{8FF6F8E5-6B33-49CC-BD19-833C6B29D178}" type="datetime1">
              <a:rPr lang="en-US" smtClean="0"/>
              <a:t>9/16/2023</a:t>
            </a:fld>
            <a:endParaRPr lang="en-US"/>
          </a:p>
        </p:txBody>
      </p:sp>
      <p:sp>
        <p:nvSpPr>
          <p:cNvPr id="6" name="Footer Placeholder 5">
            <a:extLst>
              <a:ext uri="{FF2B5EF4-FFF2-40B4-BE49-F238E27FC236}">
                <a16:creationId xmlns:a16="http://schemas.microsoft.com/office/drawing/2014/main" xmlns="" id="{4266A839-700F-4E1F-820F-6B23CD01A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72D95C-9148-5727-2E7A-823FCAB14084}"/>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366130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5F507-FA68-9E9E-9CAE-687E2BD31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042A768-E810-4923-EF46-A22F0B6CB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EE3A56-CC60-509F-E312-71FF6B0DB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4711C4-1E76-C2BC-657D-470E4C7E246B}"/>
              </a:ext>
            </a:extLst>
          </p:cNvPr>
          <p:cNvSpPr>
            <a:spLocks noGrp="1"/>
          </p:cNvSpPr>
          <p:nvPr>
            <p:ph type="dt" sz="half" idx="10"/>
          </p:nvPr>
        </p:nvSpPr>
        <p:spPr/>
        <p:txBody>
          <a:bodyPr/>
          <a:lstStyle/>
          <a:p>
            <a:fld id="{CC6F5CDB-C6F9-45D5-880D-C0F44C0083FB}" type="datetime1">
              <a:rPr lang="en-US" smtClean="0"/>
              <a:t>9/16/2023</a:t>
            </a:fld>
            <a:endParaRPr lang="en-US"/>
          </a:p>
        </p:txBody>
      </p:sp>
      <p:sp>
        <p:nvSpPr>
          <p:cNvPr id="6" name="Footer Placeholder 5">
            <a:extLst>
              <a:ext uri="{FF2B5EF4-FFF2-40B4-BE49-F238E27FC236}">
                <a16:creationId xmlns:a16="http://schemas.microsoft.com/office/drawing/2014/main" xmlns="" id="{AC043308-5D81-EBBA-D21D-7AF89D01C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72811F-5075-9422-653D-E874250E12D5}"/>
              </a:ext>
            </a:extLst>
          </p:cNvPr>
          <p:cNvSpPr>
            <a:spLocks noGrp="1"/>
          </p:cNvSpPr>
          <p:nvPr>
            <p:ph type="sldNum" sz="quarter" idx="12"/>
          </p:nvPr>
        </p:nvSpPr>
        <p:spPr/>
        <p:txBody>
          <a:bodyPr/>
          <a:lstStyle/>
          <a:p>
            <a:fld id="{C571B539-7301-4BFA-9069-359D4A28E27F}" type="slidenum">
              <a:rPr lang="en-US" smtClean="0"/>
              <a:t>‹#›</a:t>
            </a:fld>
            <a:endParaRPr lang="en-US"/>
          </a:p>
        </p:txBody>
      </p:sp>
    </p:spTree>
    <p:extLst>
      <p:ext uri="{BB962C8B-B14F-4D97-AF65-F5344CB8AC3E}">
        <p14:creationId xmlns:p14="http://schemas.microsoft.com/office/powerpoint/2010/main" val="418485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8F2325D-EEF1-EDC1-2A18-830753FBA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CFBC54F-73EF-B75A-2A38-757EE7B42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18A5F-476D-E9F5-D7D1-5A2CDBBEC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EE82C-FC90-4316-88F0-ED59FCAC0673}" type="datetime1">
              <a:rPr lang="en-US" smtClean="0"/>
              <a:t>9/16/2023</a:t>
            </a:fld>
            <a:endParaRPr lang="en-US"/>
          </a:p>
        </p:txBody>
      </p:sp>
      <p:sp>
        <p:nvSpPr>
          <p:cNvPr id="5" name="Footer Placeholder 4">
            <a:extLst>
              <a:ext uri="{FF2B5EF4-FFF2-40B4-BE49-F238E27FC236}">
                <a16:creationId xmlns:a16="http://schemas.microsoft.com/office/drawing/2014/main" xmlns="" id="{6BFA2FD4-F0FF-B71B-E91D-23D30C1A2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1465B2D-27F9-CEF0-EAF1-BB99DB73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1B539-7301-4BFA-9069-359D4A28E27F}" type="slidenum">
              <a:rPr lang="en-US" smtClean="0"/>
              <a:t>‹#›</a:t>
            </a:fld>
            <a:endParaRPr lang="en-US"/>
          </a:p>
        </p:txBody>
      </p:sp>
    </p:spTree>
    <p:extLst>
      <p:ext uri="{BB962C8B-B14F-4D97-AF65-F5344CB8AC3E}">
        <p14:creationId xmlns:p14="http://schemas.microsoft.com/office/powerpoint/2010/main" val="123431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masterclass.com/articles/learn-about-marginal-product-of-labor-in-economic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66B4C-39FA-9102-63D3-CE5978487ADB}"/>
              </a:ext>
            </a:extLst>
          </p:cNvPr>
          <p:cNvSpPr>
            <a:spLocks noGrp="1"/>
          </p:cNvSpPr>
          <p:nvPr>
            <p:ph type="title"/>
          </p:nvPr>
        </p:nvSpPr>
        <p:spPr>
          <a:xfrm>
            <a:off x="838200" y="365125"/>
            <a:ext cx="10515600" cy="819731"/>
          </a:xfrm>
        </p:spPr>
        <p:txBody>
          <a:bodyPr/>
          <a:lstStyle/>
          <a:p>
            <a:pPr algn="ctr"/>
            <a:r>
              <a:rPr lang="en-US" dirty="0">
                <a:latin typeface="Times New Roman" panose="02020603050405020304" pitchFamily="18" charset="0"/>
                <a:cs typeface="Times New Roman" panose="02020603050405020304" pitchFamily="18" charset="0"/>
              </a:rPr>
              <a:t>Theory of Production and Cost</a:t>
            </a:r>
            <a:endParaRPr lang="en-US" dirty="0"/>
          </a:p>
        </p:txBody>
      </p:sp>
      <p:sp>
        <p:nvSpPr>
          <p:cNvPr id="3" name="Content Placeholder 2">
            <a:extLst>
              <a:ext uri="{FF2B5EF4-FFF2-40B4-BE49-F238E27FC236}">
                <a16:creationId xmlns:a16="http://schemas.microsoft.com/office/drawing/2014/main" xmlns="" id="{1E11D5E2-C7CE-B157-A0A0-6D054B692BED}"/>
              </a:ext>
            </a:extLst>
          </p:cNvPr>
          <p:cNvSpPr>
            <a:spLocks noGrp="1"/>
          </p:cNvSpPr>
          <p:nvPr>
            <p:ph idx="1"/>
          </p:nvPr>
        </p:nvSpPr>
        <p:spPr>
          <a:xfrm>
            <a:off x="838200" y="1390918"/>
            <a:ext cx="10515600" cy="4786045"/>
          </a:xfrm>
        </p:spPr>
        <p:txBody>
          <a:bodyPr>
            <a:normAutofit/>
          </a:bodyPr>
          <a:lstStyle/>
          <a:p>
            <a:r>
              <a:rPr lang="en-US" dirty="0"/>
              <a:t>Meaning of Production</a:t>
            </a:r>
          </a:p>
          <a:p>
            <a:r>
              <a:rPr lang="en-US" dirty="0"/>
              <a:t>Factors of Production</a:t>
            </a:r>
          </a:p>
          <a:p>
            <a:r>
              <a:rPr lang="en-US" dirty="0"/>
              <a:t>Is land capital ?</a:t>
            </a:r>
          </a:p>
          <a:p>
            <a:r>
              <a:rPr lang="en-US" dirty="0"/>
              <a:t>Production Function</a:t>
            </a:r>
          </a:p>
          <a:p>
            <a:r>
              <a:rPr lang="en-US" dirty="0"/>
              <a:t>Short-Run and Long-Run Production</a:t>
            </a:r>
          </a:p>
          <a:p>
            <a:r>
              <a:rPr lang="en-US" dirty="0"/>
              <a:t>Relationship among different Product</a:t>
            </a:r>
          </a:p>
          <a:p>
            <a:r>
              <a:rPr lang="en-US" dirty="0"/>
              <a:t>Law of Variable Proportions</a:t>
            </a:r>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1</a:t>
            </a:fld>
            <a:endParaRPr lang="en-US"/>
          </a:p>
        </p:txBody>
      </p:sp>
    </p:spTree>
    <p:extLst>
      <p:ext uri="{BB962C8B-B14F-4D97-AF65-F5344CB8AC3E}">
        <p14:creationId xmlns:p14="http://schemas.microsoft.com/office/powerpoint/2010/main" val="41676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47125-799A-B1E9-FBEE-7176143A3815}"/>
              </a:ext>
            </a:extLst>
          </p:cNvPr>
          <p:cNvSpPr>
            <a:spLocks noGrp="1"/>
          </p:cNvSpPr>
          <p:nvPr>
            <p:ph type="title"/>
          </p:nvPr>
        </p:nvSpPr>
        <p:spPr>
          <a:xfrm>
            <a:off x="1956020" y="154546"/>
            <a:ext cx="8086477" cy="643944"/>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err="1" smtClean="0">
                <a:ea typeface="Calibri" panose="020F0502020204030204" pitchFamily="34" charset="0"/>
              </a:rPr>
              <a:t>Labour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C70B67E7-6054-6D07-63EB-728D492B79A6}"/>
              </a:ext>
            </a:extLst>
          </p:cNvPr>
          <p:cNvSpPr>
            <a:spLocks noGrp="1"/>
          </p:cNvSpPr>
          <p:nvPr>
            <p:ph idx="1"/>
          </p:nvPr>
        </p:nvSpPr>
        <p:spPr>
          <a:xfrm>
            <a:off x="1956019" y="798490"/>
            <a:ext cx="8086477" cy="5378473"/>
          </a:xfrm>
        </p:spPr>
        <p:txBody>
          <a:bodyPr>
            <a:normAutofit fontScale="92500"/>
          </a:bodyPr>
          <a:lstStyle/>
          <a:p>
            <a:pPr marL="0" marR="0" indent="0" algn="just">
              <a:lnSpc>
                <a:spcPct val="150000"/>
              </a:lnSpc>
              <a:spcBef>
                <a:spcPts val="0"/>
              </a:spcBef>
              <a:spcAft>
                <a:spcPts val="0"/>
              </a:spcAft>
              <a:buNone/>
            </a:pP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dirty="0" err="1" smtClean="0">
                <a:effectLst/>
                <a:ea typeface="Calibri" panose="020F0502020204030204" pitchFamily="34" charset="0"/>
              </a:rPr>
              <a:t>Labour</a:t>
            </a:r>
            <a:r>
              <a:rPr lang="en-US" dirty="0" smtClean="0">
                <a:effectLst/>
                <a:ea typeface="Calibri" panose="020F0502020204030204" pitchFamily="34" charset="0"/>
              </a:rPr>
              <a:t> </a:t>
            </a:r>
            <a:r>
              <a:rPr lang="en-US" dirty="0">
                <a:effectLst/>
                <a:ea typeface="Calibri" panose="020F0502020204030204" pitchFamily="34" charset="0"/>
              </a:rPr>
              <a:t>is referred to </a:t>
            </a:r>
            <a:r>
              <a:rPr lang="en-US" dirty="0" smtClean="0">
                <a:effectLst/>
                <a:ea typeface="Calibri" panose="020F0502020204030204" pitchFamily="34" charset="0"/>
              </a:rPr>
              <a:t> all human effort – whether “mental </a:t>
            </a:r>
            <a:r>
              <a:rPr lang="en-US" dirty="0">
                <a:effectLst/>
                <a:ea typeface="Calibri" panose="020F0502020204030204" pitchFamily="34" charset="0"/>
              </a:rPr>
              <a:t>or </a:t>
            </a:r>
            <a:r>
              <a:rPr lang="en-US" dirty="0" smtClean="0">
                <a:effectLst/>
                <a:ea typeface="Calibri" panose="020F0502020204030204" pitchFamily="34" charset="0"/>
              </a:rPr>
              <a:t>physical” </a:t>
            </a:r>
            <a:r>
              <a:rPr lang="en-US" dirty="0">
                <a:effectLst/>
                <a:ea typeface="Calibri" panose="020F0502020204030204" pitchFamily="34" charset="0"/>
              </a:rPr>
              <a:t>exertion directed to produce goods or </a:t>
            </a:r>
            <a:r>
              <a:rPr lang="en-US" dirty="0" smtClean="0">
                <a:effectLst/>
                <a:ea typeface="Calibri" panose="020F0502020204030204" pitchFamily="34" charset="0"/>
              </a:rPr>
              <a:t>services.</a:t>
            </a:r>
            <a:endParaRPr lang="en-US" dirty="0">
              <a:effectLst/>
              <a:ea typeface="Calibri" panose="020F0502020204030204" pitchFamily="34" charset="0"/>
            </a:endParaRPr>
          </a:p>
          <a:p>
            <a:pPr marL="0" marR="0" indent="0" algn="just">
              <a:lnSpc>
                <a:spcPct val="150000"/>
              </a:lnSpc>
              <a:spcBef>
                <a:spcPts val="0"/>
              </a:spcBef>
              <a:spcAft>
                <a:spcPts val="0"/>
              </a:spcAft>
              <a:buNone/>
            </a:pPr>
            <a:endParaRPr lang="en-US" dirty="0" smtClean="0">
              <a:effectLst/>
              <a:ea typeface="Calibri" panose="020F0502020204030204" pitchFamily="34" charset="0"/>
            </a:endParaRPr>
          </a:p>
          <a:p>
            <a:pPr marL="0" marR="0" indent="0" algn="just">
              <a:lnSpc>
                <a:spcPct val="150000"/>
              </a:lnSpc>
              <a:spcBef>
                <a:spcPts val="0"/>
              </a:spcBef>
              <a:spcAft>
                <a:spcPts val="0"/>
              </a:spcAft>
              <a:buNone/>
            </a:pPr>
            <a:r>
              <a:rPr lang="en-US" dirty="0" smtClean="0">
                <a:effectLst/>
                <a:ea typeface="Calibri" panose="020F0502020204030204" pitchFamily="34" charset="0"/>
              </a:rPr>
              <a:t>Work</a:t>
            </a:r>
            <a:r>
              <a:rPr lang="en-US" dirty="0">
                <a:effectLst/>
                <a:ea typeface="Calibri" panose="020F0502020204030204" pitchFamily="34" charset="0"/>
              </a:rPr>
              <a:t> done for the sake of pleasure or love does not represent </a:t>
            </a:r>
            <a:r>
              <a:rPr lang="en-US" dirty="0" err="1">
                <a:effectLst/>
                <a:ea typeface="Calibri" panose="020F0502020204030204" pitchFamily="34" charset="0"/>
              </a:rPr>
              <a:t>labour</a:t>
            </a:r>
            <a:r>
              <a:rPr lang="en-US" dirty="0">
                <a:effectLst/>
                <a:ea typeface="Calibri" panose="020F0502020204030204" pitchFamily="34" charset="0"/>
              </a:rPr>
              <a:t> in economics. </a:t>
            </a:r>
            <a:r>
              <a:rPr lang="en-US" dirty="0" smtClean="0">
                <a:ea typeface="Calibri" panose="020F0502020204030204" pitchFamily="34" charset="0"/>
              </a:rPr>
              <a:t>e.</a:t>
            </a:r>
            <a:r>
              <a:rPr lang="en-US" dirty="0" smtClean="0">
                <a:effectLst/>
                <a:ea typeface="Calibri" panose="020F0502020204030204" pitchFamily="34" charset="0"/>
              </a:rPr>
              <a:t>g</a:t>
            </a:r>
            <a:r>
              <a:rPr lang="en-US" dirty="0">
                <a:effectLst/>
                <a:ea typeface="Calibri" panose="020F0502020204030204" pitchFamily="34" charset="0"/>
              </a:rPr>
              <a:t>. If a person sings before his friends, it will not be </a:t>
            </a:r>
            <a:r>
              <a:rPr lang="en-US" dirty="0" err="1">
                <a:effectLst/>
                <a:ea typeface="Calibri" panose="020F0502020204030204" pitchFamily="34" charset="0"/>
              </a:rPr>
              <a:t>labour</a:t>
            </a:r>
            <a:r>
              <a:rPr lang="en-US" dirty="0">
                <a:effectLst/>
                <a:ea typeface="Calibri" panose="020F0502020204030204" pitchFamily="34" charset="0"/>
              </a:rPr>
              <a:t> as it is done for the sake of pleasure. </a:t>
            </a: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10</a:t>
            </a:fld>
            <a:endParaRPr lang="en-US"/>
          </a:p>
        </p:txBody>
      </p:sp>
    </p:spTree>
    <p:extLst>
      <p:ext uri="{BB962C8B-B14F-4D97-AF65-F5344CB8AC3E}">
        <p14:creationId xmlns:p14="http://schemas.microsoft.com/office/powerpoint/2010/main" val="384507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625" y="222638"/>
            <a:ext cx="9215562" cy="747421"/>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a:ea typeface="Calibri" panose="020F0502020204030204" pitchFamily="34" charset="0"/>
              </a:rPr>
              <a:t>Characteristics of </a:t>
            </a:r>
            <a:r>
              <a:rPr lang="en-US" b="1" dirty="0" err="1">
                <a:ea typeface="Calibri" panose="020F0502020204030204" pitchFamily="34" charset="0"/>
              </a:rPr>
              <a:t>Labour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p:cNvSpPr>
            <a:spLocks noGrp="1"/>
          </p:cNvSpPr>
          <p:nvPr>
            <p:ph idx="1"/>
          </p:nvPr>
        </p:nvSpPr>
        <p:spPr>
          <a:xfrm>
            <a:off x="1367624" y="1113183"/>
            <a:ext cx="8921364" cy="5063780"/>
          </a:xfrm>
        </p:spPr>
        <p:txBody>
          <a:bodyPr/>
          <a:lstStyle/>
          <a:p>
            <a:pPr marL="0" indent="0">
              <a:spcBef>
                <a:spcPts val="0"/>
              </a:spcBef>
              <a:buNone/>
            </a:pPr>
            <a:endParaRPr lang="en-US" b="1"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Directly connected with human efforts.</a:t>
            </a:r>
          </a:p>
          <a:p>
            <a:pPr marL="0" marR="0">
              <a:lnSpc>
                <a:spcPct val="150000"/>
              </a:lnSpc>
              <a:spcBef>
                <a:spcPts val="0"/>
              </a:spcBef>
              <a:spcAft>
                <a:spcPts val="0"/>
              </a:spcAft>
            </a:pPr>
            <a:r>
              <a:rPr lang="en-US" dirty="0">
                <a:ea typeface="Calibri" panose="020F0502020204030204" pitchFamily="34" charset="0"/>
              </a:rPr>
              <a:t>Highly ‘Perishable’ – A </a:t>
            </a:r>
            <a:r>
              <a:rPr lang="en-US" dirty="0" err="1" smtClean="0">
                <a:ea typeface="Calibri" panose="020F0502020204030204" pitchFamily="34" charset="0"/>
              </a:rPr>
              <a:t>labourer</a:t>
            </a:r>
            <a:r>
              <a:rPr lang="en-US" dirty="0" smtClean="0">
                <a:ea typeface="Calibri" panose="020F0502020204030204" pitchFamily="34" charset="0"/>
              </a:rPr>
              <a:t> </a:t>
            </a:r>
            <a:r>
              <a:rPr lang="en-US" dirty="0">
                <a:ea typeface="Calibri" panose="020F0502020204030204" pitchFamily="34" charset="0"/>
              </a:rPr>
              <a:t>cannot store his </a:t>
            </a:r>
            <a:r>
              <a:rPr lang="en-US" dirty="0" err="1">
                <a:ea typeface="Calibri" panose="020F0502020204030204" pitchFamily="34" charset="0"/>
              </a:rPr>
              <a:t>labour</a:t>
            </a:r>
            <a:r>
              <a:rPr lang="en-US" dirty="0">
                <a:ea typeface="Calibri" panose="020F0502020204030204" pitchFamily="34" charset="0"/>
              </a:rPr>
              <a:t>.</a:t>
            </a:r>
          </a:p>
          <a:p>
            <a:pPr marL="0" marR="0">
              <a:lnSpc>
                <a:spcPct val="150000"/>
              </a:lnSpc>
              <a:spcBef>
                <a:spcPts val="0"/>
              </a:spcBef>
              <a:spcAft>
                <a:spcPts val="0"/>
              </a:spcAft>
            </a:pPr>
            <a:r>
              <a:rPr lang="en-US" dirty="0">
                <a:ea typeface="Calibri" panose="020F0502020204030204" pitchFamily="34" charset="0"/>
              </a:rPr>
              <a:t>Inseparable from </a:t>
            </a:r>
            <a:r>
              <a:rPr lang="en-US" dirty="0" err="1">
                <a:ea typeface="Calibri" panose="020F0502020204030204" pitchFamily="34" charset="0"/>
              </a:rPr>
              <a:t>l</a:t>
            </a:r>
            <a:r>
              <a:rPr lang="en-US" dirty="0" err="1" smtClean="0">
                <a:ea typeface="Calibri" panose="020F0502020204030204" pitchFamily="34" charset="0"/>
              </a:rPr>
              <a:t>abourer</a:t>
            </a:r>
            <a:r>
              <a:rPr lang="en-US" dirty="0">
                <a:ea typeface="Calibri" panose="020F0502020204030204" pitchFamily="34" charset="0"/>
              </a:rPr>
              <a:t>.</a:t>
            </a:r>
          </a:p>
          <a:p>
            <a:pPr marL="0" marR="0">
              <a:lnSpc>
                <a:spcPct val="150000"/>
              </a:lnSpc>
              <a:spcBef>
                <a:spcPts val="0"/>
              </a:spcBef>
              <a:spcAft>
                <a:spcPts val="0"/>
              </a:spcAft>
            </a:pPr>
            <a:r>
              <a:rPr lang="en-US" dirty="0" smtClean="0">
                <a:ea typeface="Calibri" panose="020F0502020204030204" pitchFamily="34" charset="0"/>
              </a:rPr>
              <a:t>All</a:t>
            </a:r>
            <a:r>
              <a:rPr lang="en-US" dirty="0">
                <a:ea typeface="Calibri" panose="020F0502020204030204" pitchFamily="34" charset="0"/>
              </a:rPr>
              <a:t> </a:t>
            </a:r>
            <a:r>
              <a:rPr lang="en-US" dirty="0" err="1">
                <a:ea typeface="Calibri" panose="020F0502020204030204" pitchFamily="34" charset="0"/>
              </a:rPr>
              <a:t>l</a:t>
            </a:r>
            <a:r>
              <a:rPr lang="en-US" dirty="0" err="1" smtClean="0">
                <a:ea typeface="Calibri" panose="020F0502020204030204" pitchFamily="34" charset="0"/>
              </a:rPr>
              <a:t>abour</a:t>
            </a:r>
            <a:r>
              <a:rPr lang="en-US" dirty="0">
                <a:ea typeface="Calibri" panose="020F0502020204030204" pitchFamily="34" charset="0"/>
              </a:rPr>
              <a:t> is not productive. </a:t>
            </a:r>
            <a:endParaRPr lang="en-US" dirty="0" smtClean="0">
              <a:ea typeface="Calibri" panose="020F0502020204030204" pitchFamily="34" charset="0"/>
            </a:endParaRPr>
          </a:p>
          <a:p>
            <a:pPr marL="0" marR="0">
              <a:lnSpc>
                <a:spcPct val="150000"/>
              </a:lnSpc>
              <a:spcBef>
                <a:spcPts val="0"/>
              </a:spcBef>
              <a:spcAft>
                <a:spcPts val="0"/>
              </a:spcAft>
            </a:pPr>
            <a:r>
              <a:rPr lang="en-US" dirty="0" smtClean="0">
                <a:ea typeface="Calibri" panose="020F0502020204030204" pitchFamily="34" charset="0"/>
              </a:rPr>
              <a:t>Examples: Nurses, Solders, Teachers etc.</a:t>
            </a:r>
            <a:endParaRPr lang="en-US" dirty="0">
              <a:ea typeface="Calibri" panose="020F0502020204030204" pitchFamily="34"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11</a:t>
            </a:fld>
            <a:endParaRPr lang="en-US" dirty="0"/>
          </a:p>
        </p:txBody>
      </p:sp>
    </p:spTree>
    <p:extLst>
      <p:ext uri="{BB962C8B-B14F-4D97-AF65-F5344CB8AC3E}">
        <p14:creationId xmlns:p14="http://schemas.microsoft.com/office/powerpoint/2010/main" val="94059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482B7-401A-2851-7B6E-43A6D5236BCD}"/>
              </a:ext>
            </a:extLst>
          </p:cNvPr>
          <p:cNvSpPr>
            <a:spLocks noGrp="1"/>
          </p:cNvSpPr>
          <p:nvPr>
            <p:ph type="title"/>
          </p:nvPr>
        </p:nvSpPr>
        <p:spPr>
          <a:xfrm>
            <a:off x="1264257" y="63275"/>
            <a:ext cx="8412480" cy="668245"/>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smtClean="0">
                <a:ea typeface="Calibri" panose="020F0502020204030204" pitchFamily="34" charset="0"/>
              </a:rPr>
              <a:t>Capital</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C0C50B7D-1246-6F48-B2E9-7105CF0DB77A}"/>
              </a:ext>
            </a:extLst>
          </p:cNvPr>
          <p:cNvSpPr>
            <a:spLocks noGrp="1"/>
          </p:cNvSpPr>
          <p:nvPr>
            <p:ph idx="1"/>
          </p:nvPr>
        </p:nvSpPr>
        <p:spPr>
          <a:xfrm>
            <a:off x="1264256" y="874644"/>
            <a:ext cx="9231466" cy="5302320"/>
          </a:xfrm>
        </p:spPr>
        <p:txBody>
          <a:bodyPr>
            <a:noAutofit/>
          </a:bodyPr>
          <a:lstStyle/>
          <a:p>
            <a:pPr marL="0" marR="0" indent="0">
              <a:lnSpc>
                <a:spcPct val="150000"/>
              </a:lnSpc>
              <a:spcBef>
                <a:spcPts val="0"/>
              </a:spcBef>
              <a:spcAft>
                <a:spcPts val="0"/>
              </a:spcAft>
              <a:buNone/>
            </a:pP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Capital</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is that part of wealth of an individual or </a:t>
            </a: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community</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which </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is used for further production of wealth. </a:t>
            </a:r>
          </a:p>
          <a:p>
            <a:pPr marR="0">
              <a:lnSpc>
                <a:spcPct val="150000"/>
              </a:lnSpc>
              <a:spcBef>
                <a:spcPts val="0"/>
              </a:spcBef>
              <a:spcAft>
                <a:spcPts val="0"/>
              </a:spcAft>
            </a:pPr>
            <a:r>
              <a:rPr lang="en-US" dirty="0">
                <a:effectLst/>
                <a:ea typeface="Calibri" panose="020F0502020204030204" pitchFamily="34" charset="0"/>
              </a:rPr>
              <a:t>It is a stock concept which yields a periodical income which is a flow concepts.</a:t>
            </a:r>
          </a:p>
          <a:p>
            <a:pPr marR="0">
              <a:lnSpc>
                <a:spcPct val="150000"/>
              </a:lnSpc>
              <a:spcBef>
                <a:spcPts val="0"/>
              </a:spcBef>
              <a:spcAft>
                <a:spcPts val="0"/>
              </a:spcAft>
            </a:pPr>
            <a:r>
              <a:rPr lang="en-US" dirty="0">
                <a:effectLst/>
                <a:ea typeface="Calibri" panose="020F0502020204030204" pitchFamily="34" charset="0"/>
              </a:rPr>
              <a:t>It is termed as “produced means of production” or “man-made instruments of production” e. g., factories, </a:t>
            </a:r>
            <a:r>
              <a:rPr lang="en-US" dirty="0" smtClean="0">
                <a:effectLst/>
                <a:ea typeface="Calibri" panose="020F0502020204030204" pitchFamily="34" charset="0"/>
              </a:rPr>
              <a:t>machineries, equipment  </a:t>
            </a:r>
            <a:r>
              <a:rPr lang="en-US" dirty="0">
                <a:effectLst/>
                <a:ea typeface="Calibri" panose="020F0502020204030204" pitchFamily="34" charset="0"/>
              </a:rPr>
              <a:t>etc</a:t>
            </a:r>
            <a:r>
              <a:rPr lang="en-US" dirty="0" smtClean="0">
                <a:effectLst/>
                <a:ea typeface="Calibri" panose="020F0502020204030204" pitchFamily="34" charset="0"/>
              </a:rPr>
              <a:t>.</a:t>
            </a:r>
          </a:p>
          <a:p>
            <a:pPr marR="0">
              <a:lnSpc>
                <a:spcPct val="150000"/>
              </a:lnSpc>
              <a:spcBef>
                <a:spcPts val="0"/>
              </a:spcBef>
              <a:spcAft>
                <a:spcPts val="0"/>
              </a:spcAft>
            </a:pPr>
            <a:r>
              <a:rPr lang="en-US" dirty="0" smtClean="0">
                <a:ea typeface="Calibri" panose="020F0502020204030204" pitchFamily="34" charset="0"/>
              </a:rPr>
              <a:t>The payment for the use of capital is </a:t>
            </a:r>
            <a:r>
              <a:rPr lang="en-US" dirty="0" smtClean="0">
                <a:solidFill>
                  <a:srgbClr val="FF0000"/>
                </a:solidFill>
                <a:ea typeface="Calibri" panose="020F0502020204030204" pitchFamily="34" charset="0"/>
              </a:rPr>
              <a:t>interest</a:t>
            </a:r>
            <a:r>
              <a:rPr lang="en-US" dirty="0" smtClean="0">
                <a:ea typeface="Calibri" panose="020F0502020204030204" pitchFamily="34" charset="0"/>
              </a:rPr>
              <a:t>.</a:t>
            </a:r>
            <a:endParaRPr lang="en-US" dirty="0">
              <a:effectLst/>
              <a:ea typeface="Calibri" panose="020F0502020204030204" pitchFamily="34" charset="0"/>
            </a:endParaRPr>
          </a:p>
          <a:p>
            <a:pPr marL="0" marR="0" indent="0">
              <a:lnSpc>
                <a:spcPct val="150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12</a:t>
            </a:fld>
            <a:endParaRPr lang="en-US"/>
          </a:p>
        </p:txBody>
      </p:sp>
    </p:spTree>
    <p:extLst>
      <p:ext uri="{BB962C8B-B14F-4D97-AF65-F5344CB8AC3E}">
        <p14:creationId xmlns:p14="http://schemas.microsoft.com/office/powerpoint/2010/main" val="198217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02" y="365125"/>
            <a:ext cx="8929315" cy="573129"/>
          </a:xfrm>
        </p:spPr>
        <p:txBody>
          <a:bodyPr>
            <a:normAutofit fontScale="90000"/>
          </a:bodyPr>
          <a:lstStyle/>
          <a:p>
            <a:r>
              <a:rPr lang="en-US" dirty="0" smtClean="0"/>
              <a:t/>
            </a:r>
            <a:br>
              <a:rPr lang="en-US" dirty="0" smtClean="0"/>
            </a:br>
            <a:r>
              <a:rPr lang="en-US" dirty="0" smtClean="0"/>
              <a:t>Types </a:t>
            </a:r>
            <a:r>
              <a:rPr lang="en-US" dirty="0"/>
              <a:t>of Capital</a:t>
            </a:r>
            <a:br>
              <a:rPr lang="en-US" dirty="0"/>
            </a:br>
            <a:endParaRPr lang="en-US" dirty="0"/>
          </a:p>
        </p:txBody>
      </p:sp>
      <p:sp>
        <p:nvSpPr>
          <p:cNvPr id="3" name="Content Placeholder 2"/>
          <p:cNvSpPr>
            <a:spLocks noGrp="1"/>
          </p:cNvSpPr>
          <p:nvPr>
            <p:ph idx="1"/>
          </p:nvPr>
        </p:nvSpPr>
        <p:spPr>
          <a:xfrm>
            <a:off x="1844702" y="1129085"/>
            <a:ext cx="8929315" cy="5047879"/>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69167341"/>
              </p:ext>
            </p:extLst>
          </p:nvPr>
        </p:nvGraphicFramePr>
        <p:xfrm>
          <a:off x="1844702" y="2425148"/>
          <a:ext cx="8929314" cy="3673502"/>
        </p:xfrm>
        <a:graphic>
          <a:graphicData uri="http://schemas.openxmlformats.org/drawingml/2006/table">
            <a:tbl>
              <a:tblPr firstRow="1" bandRow="1">
                <a:tableStyleId>{5C22544A-7EE6-4342-B048-85BDC9FD1C3A}</a:tableStyleId>
              </a:tblPr>
              <a:tblGrid>
                <a:gridCol w="2467209"/>
                <a:gridCol w="4332659"/>
                <a:gridCol w="2129446"/>
              </a:tblGrid>
              <a:tr h="1198661">
                <a:tc>
                  <a:txBody>
                    <a:bodyPr/>
                    <a:lstStyle/>
                    <a:p>
                      <a:r>
                        <a:rPr lang="en-US" sz="2400" b="0" dirty="0" smtClean="0">
                          <a:solidFill>
                            <a:schemeClr val="tx1"/>
                          </a:solidFill>
                        </a:rPr>
                        <a:t>Fixed</a:t>
                      </a:r>
                      <a:endParaRPr lang="en-US" sz="2400" b="0" dirty="0">
                        <a:solidFill>
                          <a:schemeClr val="tx1"/>
                        </a:solidFill>
                      </a:endParaRPr>
                    </a:p>
                  </a:txBody>
                  <a:tcPr>
                    <a:solidFill>
                      <a:schemeClr val="accent3"/>
                    </a:solidFill>
                  </a:tcPr>
                </a:tc>
                <a:tc>
                  <a:txBody>
                    <a:bodyPr/>
                    <a:lstStyle/>
                    <a:p>
                      <a:r>
                        <a:rPr lang="en-US" sz="2400" dirty="0" smtClean="0">
                          <a:latin typeface="Times New Roman" panose="02020603050405020304" pitchFamily="18" charset="0"/>
                          <a:cs typeface="Times New Roman" panose="02020603050405020304" pitchFamily="18" charset="0"/>
                        </a:rPr>
                        <a:t>Capital</a:t>
                      </a:r>
                      <a:r>
                        <a:rPr lang="en-US" sz="2400" baseline="0" dirty="0" smtClean="0">
                          <a:latin typeface="Times New Roman" panose="02020603050405020304" pitchFamily="18" charset="0"/>
                          <a:cs typeface="Times New Roman" panose="02020603050405020304" pitchFamily="18" charset="0"/>
                        </a:rPr>
                        <a:t> that does not change shape during production</a:t>
                      </a:r>
                      <a:endParaRPr lang="en-US" sz="2400" dirty="0">
                        <a:latin typeface="Times New Roman" panose="02020603050405020304" pitchFamily="18" charset="0"/>
                        <a:cs typeface="Times New Roman" panose="02020603050405020304" pitchFamily="18" charset="0"/>
                      </a:endParaRPr>
                    </a:p>
                  </a:txBody>
                  <a:tcPr>
                    <a:solidFill>
                      <a:schemeClr val="accent3"/>
                    </a:solidFill>
                  </a:tcPr>
                </a:tc>
                <a:tc>
                  <a:txBody>
                    <a:bodyPr/>
                    <a:lstStyle/>
                    <a:p>
                      <a:r>
                        <a:rPr lang="en-US" sz="2400" dirty="0" smtClean="0">
                          <a:latin typeface="Times New Roman" panose="02020603050405020304" pitchFamily="18" charset="0"/>
                          <a:cs typeface="Times New Roman" panose="02020603050405020304" pitchFamily="18" charset="0"/>
                        </a:rPr>
                        <a:t>Tractors</a:t>
                      </a:r>
                      <a:r>
                        <a:rPr lang="en-US" sz="2400" baseline="0" dirty="0" smtClean="0">
                          <a:latin typeface="Times New Roman" panose="02020603050405020304" pitchFamily="18" charset="0"/>
                          <a:cs typeface="Times New Roman" panose="02020603050405020304" pitchFamily="18" charset="0"/>
                        </a:rPr>
                        <a:t> ,  machinery</a:t>
                      </a:r>
                      <a:endParaRPr lang="en-US" sz="2400" dirty="0">
                        <a:latin typeface="Times New Roman" panose="02020603050405020304" pitchFamily="18" charset="0"/>
                        <a:cs typeface="Times New Roman" panose="02020603050405020304" pitchFamily="18" charset="0"/>
                      </a:endParaRPr>
                    </a:p>
                  </a:txBody>
                  <a:tcPr>
                    <a:solidFill>
                      <a:schemeClr val="accent3"/>
                    </a:solidFill>
                  </a:tcPr>
                </a:tc>
              </a:tr>
              <a:tr h="1241827">
                <a:tc>
                  <a:txBody>
                    <a:bodyPr/>
                    <a:lstStyle/>
                    <a:p>
                      <a:r>
                        <a:rPr lang="en-US" sz="2400" dirty="0" smtClean="0">
                          <a:solidFill>
                            <a:schemeClr val="tx1"/>
                          </a:solidFill>
                        </a:rPr>
                        <a:t>Working</a:t>
                      </a:r>
                      <a:endParaRPr lang="en-US" sz="2400" dirty="0">
                        <a:solidFill>
                          <a:schemeClr val="tx1"/>
                        </a:solidFill>
                      </a:endParaRPr>
                    </a:p>
                  </a:txBody>
                  <a:tcPr/>
                </a:tc>
                <a:tc>
                  <a:txBody>
                    <a:bodyPr/>
                    <a:lstStyle/>
                    <a:p>
                      <a:r>
                        <a:rPr lang="en-US" sz="2400" dirty="0" smtClean="0">
                          <a:latin typeface="Times New Roman" panose="02020603050405020304" pitchFamily="18" charset="0"/>
                          <a:cs typeface="Times New Roman" panose="02020603050405020304" pitchFamily="18" charset="0"/>
                        </a:rPr>
                        <a:t>Capital that is used  up during production</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Cash, materials</a:t>
                      </a:r>
                      <a:endParaRPr lang="en-US" sz="2400" dirty="0">
                        <a:latin typeface="Times New Roman" panose="02020603050405020304" pitchFamily="18" charset="0"/>
                        <a:cs typeface="Times New Roman" panose="02020603050405020304" pitchFamily="18" charset="0"/>
                      </a:endParaRPr>
                    </a:p>
                  </a:txBody>
                  <a:tcPr/>
                </a:tc>
              </a:tr>
              <a:tr h="1233014">
                <a:tc>
                  <a:txBody>
                    <a:bodyPr/>
                    <a:lstStyle/>
                    <a:p>
                      <a:r>
                        <a:rPr lang="en-US" sz="2400" dirty="0" smtClean="0">
                          <a:solidFill>
                            <a:schemeClr val="tx1"/>
                          </a:solidFill>
                        </a:rPr>
                        <a:t>Venture</a:t>
                      </a:r>
                      <a:endParaRPr lang="en-US" sz="2400" dirty="0">
                        <a:solidFill>
                          <a:schemeClr val="tx1"/>
                        </a:solidFill>
                      </a:endParaRPr>
                    </a:p>
                  </a:txBody>
                  <a:tcPr/>
                </a:tc>
                <a:tc>
                  <a:txBody>
                    <a:bodyPr/>
                    <a:lstStyle/>
                    <a:p>
                      <a:r>
                        <a:rPr lang="en-US" sz="2400" dirty="0" smtClean="0">
                          <a:latin typeface="Times New Roman" panose="02020603050405020304" pitchFamily="18" charset="0"/>
                          <a:cs typeface="Times New Roman" panose="02020603050405020304" pitchFamily="18" charset="0"/>
                        </a:rPr>
                        <a:t>Capital invested</a:t>
                      </a:r>
                      <a:r>
                        <a:rPr lang="en-US" sz="2400" baseline="0" dirty="0" smtClean="0">
                          <a:latin typeface="Times New Roman" panose="02020603050405020304" pitchFamily="18" charset="0"/>
                          <a:cs typeface="Times New Roman" panose="02020603050405020304" pitchFamily="18" charset="0"/>
                        </a:rPr>
                        <a:t> at the start up of a business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Cash</a:t>
                      </a:r>
                      <a:endParaRPr lang="en-US" sz="24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3246119"/>
              </p:ext>
            </p:extLst>
          </p:nvPr>
        </p:nvGraphicFramePr>
        <p:xfrm>
          <a:off x="1844703" y="1129086"/>
          <a:ext cx="8929314" cy="1264258"/>
        </p:xfrm>
        <a:graphic>
          <a:graphicData uri="http://schemas.openxmlformats.org/drawingml/2006/table">
            <a:tbl>
              <a:tblPr firstRow="1" bandRow="1">
                <a:tableStyleId>{5C22544A-7EE6-4342-B048-85BDC9FD1C3A}</a:tableStyleId>
              </a:tblPr>
              <a:tblGrid>
                <a:gridCol w="2449738"/>
                <a:gridCol w="4358864"/>
                <a:gridCol w="2120712"/>
              </a:tblGrid>
              <a:tr h="1264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Types of capital</a:t>
                      </a:r>
                    </a:p>
                    <a:p>
                      <a:endParaRPr lang="en-US" dirty="0"/>
                    </a:p>
                  </a:txBody>
                  <a:tcPr/>
                </a:tc>
                <a:tc>
                  <a:txBody>
                    <a:bodyPr/>
                    <a:lstStyle/>
                    <a:p>
                      <a:r>
                        <a:rPr lang="en-US" sz="2400" dirty="0" smtClean="0"/>
                        <a:t>       Explanation</a:t>
                      </a:r>
                      <a:endParaRPr lang="en-US" sz="2400" dirty="0"/>
                    </a:p>
                  </a:txBody>
                  <a:tcPr/>
                </a:tc>
                <a:tc>
                  <a:txBody>
                    <a:bodyPr/>
                    <a:lstStyle/>
                    <a:p>
                      <a:r>
                        <a:rPr lang="en-US" sz="2400" dirty="0" smtClean="0"/>
                        <a:t>Example</a:t>
                      </a:r>
                      <a:endParaRPr lang="en-US" sz="2400" dirty="0"/>
                    </a:p>
                  </a:txBody>
                  <a:tcPr/>
                </a:tc>
              </a:tr>
            </a:tbl>
          </a:graphicData>
        </a:graphic>
      </p:graphicFrame>
    </p:spTree>
    <p:extLst>
      <p:ext uri="{BB962C8B-B14F-4D97-AF65-F5344CB8AC3E}">
        <p14:creationId xmlns:p14="http://schemas.microsoft.com/office/powerpoint/2010/main" val="267634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49" y="365125"/>
            <a:ext cx="9223513" cy="795765"/>
          </a:xfrm>
        </p:spPr>
        <p:txBody>
          <a:bodyPr>
            <a:normAutofit fontScale="90000"/>
          </a:bodyPr>
          <a:lstStyle/>
          <a:p>
            <a:r>
              <a:rPr lang="en-US" b="1" dirty="0" smtClean="0"/>
              <a:t/>
            </a:r>
            <a:br>
              <a:rPr lang="en-US" b="1" dirty="0" smtClean="0"/>
            </a:br>
            <a:r>
              <a:rPr lang="en-US" b="1" dirty="0" smtClean="0">
                <a:solidFill>
                  <a:srgbClr val="FF0000"/>
                </a:solidFill>
              </a:rPr>
              <a:t>Importance </a:t>
            </a:r>
            <a:r>
              <a:rPr lang="en-US" b="1" dirty="0">
                <a:solidFill>
                  <a:srgbClr val="FF0000"/>
                </a:solidFill>
              </a:rPr>
              <a:t>of Capital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906449" y="1335819"/>
            <a:ext cx="9151952" cy="4841144"/>
          </a:xfrm>
        </p:spPr>
        <p:txBody>
          <a:bodyPr/>
          <a:lstStyle/>
          <a:p>
            <a:pPr>
              <a:lnSpc>
                <a:spcPct val="150000"/>
              </a:lnSpc>
              <a:buNone/>
            </a:pPr>
            <a:r>
              <a:rPr lang="en-US" dirty="0"/>
              <a:t>	Capital plays a vital role in the modern productive system. Production without capital is hard for us even to imagine. Capital occupies a central position in the process of economic development. Capital formation is the very core of economic development. Capital formation is the creation of employment opportunities in the country.</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14</a:t>
            </a:fld>
            <a:endParaRPr lang="en-US" dirty="0"/>
          </a:p>
        </p:txBody>
      </p:sp>
    </p:spTree>
    <p:extLst>
      <p:ext uri="{BB962C8B-B14F-4D97-AF65-F5344CB8AC3E}">
        <p14:creationId xmlns:p14="http://schemas.microsoft.com/office/powerpoint/2010/main" val="299353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8D70E-5842-8742-1545-49502E96BCF8}"/>
              </a:ext>
            </a:extLst>
          </p:cNvPr>
          <p:cNvSpPr>
            <a:spLocks noGrp="1"/>
          </p:cNvSpPr>
          <p:nvPr>
            <p:ph type="title"/>
          </p:nvPr>
        </p:nvSpPr>
        <p:spPr>
          <a:xfrm>
            <a:off x="1280160" y="90152"/>
            <a:ext cx="8754386" cy="643944"/>
          </a:xfrm>
        </p:spPr>
        <p:txBody>
          <a:bodyPr>
            <a:normAutofit fontScale="90000"/>
          </a:bodyPr>
          <a:lstStyle/>
          <a:p>
            <a:r>
              <a:rPr lang="en-US" b="1" dirty="0" smtClean="0">
                <a:ea typeface="Calibri" panose="020F0502020204030204" pitchFamily="34" charset="0"/>
              </a:rPr>
              <a:t/>
            </a:r>
            <a:br>
              <a:rPr lang="en-US" b="1" dirty="0" smtClean="0">
                <a:ea typeface="Calibri" panose="020F0502020204030204" pitchFamily="34" charset="0"/>
              </a:rPr>
            </a:br>
            <a:r>
              <a:rPr lang="en-US" b="1" dirty="0" smtClean="0">
                <a:ea typeface="Calibri" panose="020F0502020204030204" pitchFamily="34" charset="0"/>
              </a:rPr>
              <a:t>Entrepreneur</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97D324AB-4D83-4C63-82F5-DE213C04B884}"/>
              </a:ext>
            </a:extLst>
          </p:cNvPr>
          <p:cNvSpPr>
            <a:spLocks noGrp="1"/>
          </p:cNvSpPr>
          <p:nvPr>
            <p:ph idx="1"/>
          </p:nvPr>
        </p:nvSpPr>
        <p:spPr>
          <a:xfrm>
            <a:off x="1280159" y="906449"/>
            <a:ext cx="8953169" cy="5270514"/>
          </a:xfrm>
        </p:spPr>
        <p:txBody>
          <a:bodyPr>
            <a:normAutofit fontScale="92500"/>
          </a:bodyPr>
          <a:lstStyle/>
          <a:p>
            <a:pPr marL="0" indent="0">
              <a:lnSpc>
                <a:spcPct val="150000"/>
              </a:lnSpc>
              <a:spcBef>
                <a:spcPts val="0"/>
              </a:spcBef>
              <a:buNone/>
            </a:pPr>
            <a:r>
              <a:rPr lang="en-US" dirty="0" smtClean="0">
                <a:ea typeface="Calibri" panose="020F0502020204030204" pitchFamily="34" charset="0"/>
              </a:rPr>
              <a:t>A </a:t>
            </a:r>
            <a:r>
              <a:rPr lang="en-US" dirty="0">
                <a:solidFill>
                  <a:srgbClr val="FF0000"/>
                </a:solidFill>
                <a:ea typeface="Calibri" panose="020F0502020204030204" pitchFamily="34" charset="0"/>
              </a:rPr>
              <a:t>person</a:t>
            </a:r>
            <a:r>
              <a:rPr lang="en-US" dirty="0">
                <a:ea typeface="Calibri" panose="020F0502020204030204" pitchFamily="34" charset="0"/>
              </a:rPr>
              <a:t> who manage and or own a </a:t>
            </a:r>
            <a:r>
              <a:rPr lang="en-US" dirty="0">
                <a:solidFill>
                  <a:srgbClr val="FF0000"/>
                </a:solidFill>
                <a:ea typeface="Calibri" panose="020F0502020204030204" pitchFamily="34" charset="0"/>
              </a:rPr>
              <a:t>firm</a:t>
            </a:r>
            <a:r>
              <a:rPr lang="en-US" dirty="0">
                <a:ea typeface="Calibri" panose="020F0502020204030204" pitchFamily="34" charset="0"/>
              </a:rPr>
              <a:t>; who also assume risk </a:t>
            </a:r>
            <a:r>
              <a:rPr lang="en-US" dirty="0" smtClean="0">
                <a:ea typeface="Calibri" panose="020F0502020204030204" pitchFamily="34" charset="0"/>
              </a:rPr>
              <a:t>of operating </a:t>
            </a:r>
            <a:r>
              <a:rPr lang="en-US" dirty="0">
                <a:ea typeface="Calibri" panose="020F0502020204030204" pitchFamily="34" charset="0"/>
              </a:rPr>
              <a:t>and </a:t>
            </a:r>
            <a:r>
              <a:rPr lang="en-US" dirty="0" smtClean="0">
                <a:ea typeface="Calibri" panose="020F0502020204030204" pitchFamily="34" charset="0"/>
              </a:rPr>
              <a:t>organizing </a:t>
            </a:r>
            <a:r>
              <a:rPr lang="en-US" dirty="0">
                <a:ea typeface="Calibri" panose="020F0502020204030204" pitchFamily="34" charset="0"/>
              </a:rPr>
              <a:t>a business outfit is referred to </a:t>
            </a:r>
            <a:r>
              <a:rPr lang="en-US" dirty="0" smtClean="0">
                <a:ea typeface="Calibri" panose="020F0502020204030204" pitchFamily="34" charset="0"/>
              </a:rPr>
              <a:t>as entrepreneur</a:t>
            </a:r>
            <a:r>
              <a:rPr lang="en-US" dirty="0">
                <a:ea typeface="Calibri" panose="020F0502020204030204" pitchFamily="34" charset="0"/>
              </a:rPr>
              <a:t>.</a:t>
            </a:r>
            <a:endParaRPr lang="en-US" dirty="0">
              <a:effectLst/>
              <a:ea typeface="Calibri" panose="020F0502020204030204" pitchFamily="34" charset="0"/>
            </a:endParaRPr>
          </a:p>
          <a:p>
            <a:pPr marL="0" marR="0" indent="0" algn="just">
              <a:lnSpc>
                <a:spcPct val="150000"/>
              </a:lnSpc>
              <a:spcBef>
                <a:spcPts val="0"/>
              </a:spcBef>
              <a:spcAft>
                <a:spcPts val="0"/>
              </a:spcAft>
              <a:buNone/>
            </a:pPr>
            <a:r>
              <a:rPr lang="en-US" dirty="0">
                <a:effectLst/>
                <a:ea typeface="Calibri" panose="020F0502020204030204" pitchFamily="34" charset="0"/>
              </a:rPr>
              <a:t>Entrepreneur mobilizes factors of production </a:t>
            </a:r>
            <a:r>
              <a:rPr lang="en-US" dirty="0" smtClean="0">
                <a:effectLst/>
                <a:ea typeface="Calibri" panose="020F0502020204030204" pitchFamily="34" charset="0"/>
              </a:rPr>
              <a:t>all i.e</a:t>
            </a:r>
            <a:r>
              <a:rPr lang="en-US" dirty="0">
                <a:effectLst/>
                <a:ea typeface="Calibri" panose="020F0502020204030204" pitchFamily="34" charset="0"/>
              </a:rPr>
              <a:t>., the land, </a:t>
            </a:r>
            <a:r>
              <a:rPr lang="en-US" dirty="0" err="1">
                <a:effectLst/>
                <a:ea typeface="Calibri" panose="020F0502020204030204" pitchFamily="34" charset="0"/>
              </a:rPr>
              <a:t>labour</a:t>
            </a:r>
            <a:r>
              <a:rPr lang="en-US" dirty="0">
                <a:effectLst/>
                <a:ea typeface="Calibri" panose="020F0502020204030204" pitchFamily="34" charset="0"/>
              </a:rPr>
              <a:t> and capital, combines in the right proportion, initiates the process of production and bear risk involved in it.</a:t>
            </a:r>
          </a:p>
          <a:p>
            <a:pPr marL="0" marR="0" indent="0" algn="just">
              <a:lnSpc>
                <a:spcPct val="150000"/>
              </a:lnSpc>
              <a:spcBef>
                <a:spcPts val="0"/>
              </a:spcBef>
              <a:spcAft>
                <a:spcPts val="0"/>
              </a:spcAft>
              <a:buNone/>
            </a:pPr>
            <a:r>
              <a:rPr lang="en-US" dirty="0">
                <a:effectLst/>
                <a:ea typeface="Calibri" panose="020F0502020204030204" pitchFamily="34" charset="0"/>
              </a:rPr>
              <a:t>Also known as “The organizer”, “The manager”,  “The risk taker”.</a:t>
            </a:r>
          </a:p>
          <a:p>
            <a:pPr marL="0" marR="0" indent="0" algn="just">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15</a:t>
            </a:fld>
            <a:endParaRPr lang="en-US"/>
          </a:p>
        </p:txBody>
      </p:sp>
    </p:spTree>
    <p:extLst>
      <p:ext uri="{BB962C8B-B14F-4D97-AF65-F5344CB8AC3E}">
        <p14:creationId xmlns:p14="http://schemas.microsoft.com/office/powerpoint/2010/main" val="232255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34" y="365125"/>
            <a:ext cx="9215563" cy="684447"/>
          </a:xfrm>
        </p:spPr>
        <p:txBody>
          <a:bodyPr>
            <a:normAutofit fontScale="90000"/>
          </a:bodyPr>
          <a:lstStyle/>
          <a:p>
            <a:r>
              <a:rPr lang="en-US" dirty="0" smtClean="0"/>
              <a:t/>
            </a:r>
            <a:br>
              <a:rPr lang="en-US" dirty="0" smtClean="0"/>
            </a:br>
            <a:r>
              <a:rPr lang="en-US" dirty="0" smtClean="0"/>
              <a:t>Firm </a:t>
            </a:r>
            <a:r>
              <a:rPr lang="en-US" dirty="0"/>
              <a:t/>
            </a:r>
            <a:br>
              <a:rPr lang="en-US" dirty="0"/>
            </a:br>
            <a:endParaRPr lang="en-US" dirty="0"/>
          </a:p>
        </p:txBody>
      </p:sp>
      <p:sp>
        <p:nvSpPr>
          <p:cNvPr id="3" name="Content Placeholder 2"/>
          <p:cNvSpPr>
            <a:spLocks noGrp="1"/>
          </p:cNvSpPr>
          <p:nvPr>
            <p:ph idx="1"/>
          </p:nvPr>
        </p:nvSpPr>
        <p:spPr>
          <a:xfrm>
            <a:off x="1431234" y="1113183"/>
            <a:ext cx="9215563" cy="5063780"/>
          </a:xfrm>
        </p:spPr>
        <p:txBody>
          <a:bodyPr/>
          <a:lstStyle/>
          <a:p>
            <a:r>
              <a:rPr lang="en-US" dirty="0">
                <a:solidFill>
                  <a:srgbClr val="FF0000"/>
                </a:solidFill>
              </a:rPr>
              <a:t>Firm</a:t>
            </a:r>
          </a:p>
          <a:p>
            <a:pPr marL="0" indent="0">
              <a:lnSpc>
                <a:spcPct val="150000"/>
              </a:lnSpc>
              <a:buNone/>
            </a:pPr>
            <a:r>
              <a:rPr lang="en-US" dirty="0"/>
              <a:t>A technical outfit that engages in efficient transformation of </a:t>
            </a:r>
            <a:r>
              <a:rPr lang="en-US" dirty="0" smtClean="0"/>
              <a:t>input (factors </a:t>
            </a:r>
            <a:r>
              <a:rPr lang="en-US" dirty="0"/>
              <a:t>of production) into output (goods and services). For instance, </a:t>
            </a:r>
            <a:r>
              <a:rPr lang="en-US" dirty="0" smtClean="0"/>
              <a:t>a bread </a:t>
            </a:r>
            <a:r>
              <a:rPr lang="en-US" dirty="0"/>
              <a:t>bakery factory will combine land, </a:t>
            </a:r>
            <a:r>
              <a:rPr lang="en-US" dirty="0" err="1"/>
              <a:t>labour</a:t>
            </a:r>
            <a:r>
              <a:rPr lang="en-US" dirty="0"/>
              <a:t>, machines, raw </a:t>
            </a:r>
            <a:r>
              <a:rPr lang="en-US" dirty="0" smtClean="0"/>
              <a:t>materials like </a:t>
            </a:r>
            <a:r>
              <a:rPr lang="en-US" dirty="0"/>
              <a:t>flour, sugar and other factors of production to engage in </a:t>
            </a:r>
            <a:r>
              <a:rPr lang="en-US" dirty="0" smtClean="0"/>
              <a:t>bread production </a:t>
            </a:r>
            <a:r>
              <a:rPr lang="en-US" dirty="0"/>
              <a:t>activities.</a:t>
            </a:r>
          </a:p>
        </p:txBody>
      </p:sp>
      <p:sp>
        <p:nvSpPr>
          <p:cNvPr id="4" name="Slide Number Placeholder 3"/>
          <p:cNvSpPr>
            <a:spLocks noGrp="1"/>
          </p:cNvSpPr>
          <p:nvPr>
            <p:ph type="sldNum" sz="quarter" idx="12"/>
          </p:nvPr>
        </p:nvSpPr>
        <p:spPr/>
        <p:txBody>
          <a:bodyPr/>
          <a:lstStyle/>
          <a:p>
            <a:fld id="{C571B539-7301-4BFA-9069-359D4A28E27F}" type="slidenum">
              <a:rPr lang="en-US" smtClean="0"/>
              <a:pPr/>
              <a:t>16</a:t>
            </a:fld>
            <a:endParaRPr lang="en-US" dirty="0"/>
          </a:p>
        </p:txBody>
      </p:sp>
    </p:spTree>
    <p:extLst>
      <p:ext uri="{BB962C8B-B14F-4D97-AF65-F5344CB8AC3E}">
        <p14:creationId xmlns:p14="http://schemas.microsoft.com/office/powerpoint/2010/main" val="15940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69" y="365126"/>
            <a:ext cx="8543925" cy="541324"/>
          </a:xfrm>
        </p:spPr>
        <p:txBody>
          <a:bodyPr>
            <a:normAutofit fontScale="90000"/>
          </a:bodyPr>
          <a:lstStyle/>
          <a:p>
            <a:r>
              <a:rPr lang="en-US" dirty="0">
                <a:solidFill>
                  <a:srgbClr val="FF0000"/>
                </a:solidFill>
              </a:rPr>
              <a:t>Firm</a:t>
            </a:r>
          </a:p>
        </p:txBody>
      </p:sp>
      <p:pic>
        <p:nvPicPr>
          <p:cNvPr id="5" name="Content Placeholder 4"/>
          <p:cNvPicPr>
            <a:picLocks noGrp="1" noChangeAspect="1"/>
          </p:cNvPicPr>
          <p:nvPr>
            <p:ph idx="1"/>
          </p:nvPr>
        </p:nvPicPr>
        <p:blipFill>
          <a:blip r:embed="rId2"/>
          <a:stretch>
            <a:fillRect/>
          </a:stretch>
        </p:blipFill>
        <p:spPr>
          <a:xfrm>
            <a:off x="1789042" y="1335819"/>
            <a:ext cx="8309115" cy="4382316"/>
          </a:xfrm>
          <a:prstGeom prst="rect">
            <a:avLst/>
          </a:prstGeom>
        </p:spPr>
      </p:pic>
      <p:sp>
        <p:nvSpPr>
          <p:cNvPr id="4" name="Slide Number Placeholder 3"/>
          <p:cNvSpPr>
            <a:spLocks noGrp="1"/>
          </p:cNvSpPr>
          <p:nvPr>
            <p:ph type="sldNum" sz="quarter" idx="12"/>
          </p:nvPr>
        </p:nvSpPr>
        <p:spPr/>
        <p:txBody>
          <a:bodyPr/>
          <a:lstStyle/>
          <a:p>
            <a:fld id="{C571B539-7301-4BFA-9069-359D4A28E27F}" type="slidenum">
              <a:rPr lang="en-US" smtClean="0"/>
              <a:pPr/>
              <a:t>17</a:t>
            </a:fld>
            <a:endParaRPr lang="en-US" dirty="0"/>
          </a:p>
        </p:txBody>
      </p:sp>
    </p:spTree>
    <p:extLst>
      <p:ext uri="{BB962C8B-B14F-4D97-AF65-F5344CB8AC3E}">
        <p14:creationId xmlns:p14="http://schemas.microsoft.com/office/powerpoint/2010/main" val="312439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283" y="365126"/>
            <a:ext cx="8476092" cy="604934"/>
          </a:xfrm>
        </p:spPr>
        <p:txBody>
          <a:bodyPr>
            <a:normAutofit fontScale="90000"/>
          </a:bodyPr>
          <a:lstStyle/>
          <a:p>
            <a:pPr>
              <a:spcBef>
                <a:spcPts val="0"/>
              </a:spcBef>
            </a:pPr>
            <a:r>
              <a:rPr lang="en-US" b="1" dirty="0">
                <a:ea typeface="Calibri" panose="020F0502020204030204" pitchFamily="34" charset="0"/>
              </a:rPr>
              <a:t/>
            </a:r>
            <a:br>
              <a:rPr lang="en-US" b="1" dirty="0">
                <a:ea typeface="Calibri" panose="020F0502020204030204" pitchFamily="34" charset="0"/>
              </a:rPr>
            </a:br>
            <a:r>
              <a:rPr lang="en-US" b="1" dirty="0">
                <a:ea typeface="Calibri" panose="020F0502020204030204" pitchFamily="34" charset="0"/>
              </a:rPr>
              <a:t>Functions of Entrepreneur</a:t>
            </a:r>
            <a:br>
              <a:rPr lang="en-US" b="1" dirty="0">
                <a:ea typeface="Calibri" panose="020F0502020204030204" pitchFamily="34" charset="0"/>
              </a:rPr>
            </a:br>
            <a:endParaRPr lang="en-US" dirty="0"/>
          </a:p>
        </p:txBody>
      </p:sp>
      <p:sp>
        <p:nvSpPr>
          <p:cNvPr id="3" name="Content Placeholder 2"/>
          <p:cNvSpPr>
            <a:spLocks noGrp="1"/>
          </p:cNvSpPr>
          <p:nvPr>
            <p:ph idx="1"/>
          </p:nvPr>
        </p:nvSpPr>
        <p:spPr>
          <a:xfrm>
            <a:off x="1423282" y="1224501"/>
            <a:ext cx="9358687" cy="4952462"/>
          </a:xfrm>
        </p:spPr>
        <p:txBody>
          <a:bodyPr>
            <a:normAutofit fontScale="70000" lnSpcReduction="20000"/>
          </a:bodyPr>
          <a:lstStyle/>
          <a:p>
            <a:pPr marL="0" indent="0">
              <a:spcBef>
                <a:spcPts val="0"/>
              </a:spcBef>
              <a:buNone/>
            </a:pPr>
            <a:endParaRPr lang="en-US" b="1" dirty="0">
              <a:ea typeface="Calibri" panose="020F0502020204030204" pitchFamily="34" charset="0"/>
            </a:endParaRPr>
          </a:p>
          <a:p>
            <a:pPr>
              <a:lnSpc>
                <a:spcPct val="170000"/>
              </a:lnSpc>
              <a:spcBef>
                <a:spcPts val="0"/>
              </a:spcBef>
              <a:buFont typeface="Wingdings" panose="05000000000000000000" pitchFamily="2" charset="2"/>
              <a:buChar char="§"/>
            </a:pPr>
            <a:r>
              <a:rPr lang="en-US" sz="4000" dirty="0" smtClean="0">
                <a:ea typeface="Calibri" panose="020F0502020204030204" pitchFamily="34" charset="0"/>
              </a:rPr>
              <a:t>Initiating </a:t>
            </a:r>
            <a:r>
              <a:rPr lang="en-US" sz="4000" dirty="0">
                <a:ea typeface="Calibri" panose="020F0502020204030204" pitchFamily="34" charset="0"/>
              </a:rPr>
              <a:t>a business enterprise and resource co-ordination.</a:t>
            </a:r>
          </a:p>
          <a:p>
            <a:pPr algn="l">
              <a:lnSpc>
                <a:spcPct val="170000"/>
              </a:lnSpc>
              <a:spcBef>
                <a:spcPts val="0"/>
              </a:spcBef>
              <a:buFont typeface="Wingdings" panose="05000000000000000000" pitchFamily="2" charset="2"/>
              <a:buChar char="§"/>
            </a:pPr>
            <a:r>
              <a:rPr lang="en-US" sz="4000" dirty="0">
                <a:ea typeface="Calibri" panose="020F0502020204030204" pitchFamily="34" charset="0"/>
              </a:rPr>
              <a:t>Risk Bearing or Uncertainty </a:t>
            </a:r>
            <a:r>
              <a:rPr lang="en-US" sz="4000" dirty="0" smtClean="0">
                <a:ea typeface="Calibri" panose="020F0502020204030204" pitchFamily="34" charset="0"/>
              </a:rPr>
              <a:t>Bearing </a:t>
            </a:r>
            <a:r>
              <a:rPr lang="en-US" sz="4000" dirty="0" smtClean="0">
                <a:ea typeface="Arial" panose="020B0604020202020204" pitchFamily="34" charset="0"/>
              </a:rPr>
              <a:t>–</a:t>
            </a:r>
          </a:p>
          <a:p>
            <a:pPr marL="0" indent="0" algn="l">
              <a:lnSpc>
                <a:spcPct val="170000"/>
              </a:lnSpc>
              <a:spcBef>
                <a:spcPts val="0"/>
              </a:spcBef>
              <a:buNone/>
            </a:pPr>
            <a:r>
              <a:rPr lang="en-US" sz="4000" dirty="0" err="1" smtClean="0">
                <a:ea typeface="Arial" panose="020B0604020202020204" pitchFamily="34" charset="0"/>
              </a:rPr>
              <a:t>i</a:t>
            </a:r>
            <a:r>
              <a:rPr lang="en-US" sz="4000" dirty="0" smtClean="0">
                <a:ea typeface="Arial" panose="020B0604020202020204" pitchFamily="34" charset="0"/>
              </a:rPr>
              <a:t>)</a:t>
            </a:r>
            <a:r>
              <a:rPr lang="en-US" sz="4000" dirty="0">
                <a:solidFill>
                  <a:srgbClr val="FF0000"/>
                </a:solidFill>
                <a:ea typeface="Arial" panose="020B0604020202020204" pitchFamily="34" charset="0"/>
              </a:rPr>
              <a:t> </a:t>
            </a:r>
            <a:r>
              <a:rPr lang="en-US" sz="4000" dirty="0">
                <a:solidFill>
                  <a:srgbClr val="FF0000"/>
                </a:solidFill>
                <a:ea typeface="Calibri" panose="020F0502020204030204" pitchFamily="34" charset="0"/>
              </a:rPr>
              <a:t>Financial r</a:t>
            </a:r>
            <a:r>
              <a:rPr lang="en-US" sz="4000" dirty="0" smtClean="0">
                <a:solidFill>
                  <a:srgbClr val="FF0000"/>
                </a:solidFill>
                <a:ea typeface="Calibri" panose="020F0502020204030204" pitchFamily="34" charset="0"/>
              </a:rPr>
              <a:t>isk</a:t>
            </a:r>
            <a:r>
              <a:rPr lang="en-US" sz="4000" dirty="0">
                <a:solidFill>
                  <a:srgbClr val="FF0000"/>
                </a:solidFill>
                <a:ea typeface="Arial" panose="020B0604020202020204" pitchFamily="34" charset="0"/>
              </a:rPr>
              <a:t> </a:t>
            </a:r>
            <a:r>
              <a:rPr lang="en-US" sz="4000" dirty="0" smtClean="0">
                <a:solidFill>
                  <a:srgbClr val="FF0000"/>
                </a:solidFill>
                <a:ea typeface="Arial" panose="020B0604020202020204" pitchFamily="34" charset="0"/>
              </a:rPr>
              <a:t> and ii) </a:t>
            </a:r>
            <a:r>
              <a:rPr lang="en-US" sz="4000" dirty="0" smtClean="0">
                <a:solidFill>
                  <a:srgbClr val="FF0000"/>
                </a:solidFill>
                <a:ea typeface="Calibri" panose="020F0502020204030204" pitchFamily="34" charset="0"/>
              </a:rPr>
              <a:t>Technological</a:t>
            </a:r>
            <a:r>
              <a:rPr lang="en-US" sz="4000" dirty="0">
                <a:solidFill>
                  <a:srgbClr val="FF0000"/>
                </a:solidFill>
                <a:ea typeface="Calibri" panose="020F0502020204030204" pitchFamily="34" charset="0"/>
              </a:rPr>
              <a:t> </a:t>
            </a:r>
            <a:r>
              <a:rPr lang="en-US" sz="4000" dirty="0" smtClean="0">
                <a:solidFill>
                  <a:srgbClr val="FF0000"/>
                </a:solidFill>
                <a:ea typeface="Calibri" panose="020F0502020204030204" pitchFamily="34" charset="0"/>
              </a:rPr>
              <a:t>risk</a:t>
            </a:r>
            <a:r>
              <a:rPr lang="en-US" sz="4000" dirty="0">
                <a:ea typeface="Calibri" panose="020F0502020204030204" pitchFamily="34" charset="0"/>
              </a:rPr>
              <a:t> </a:t>
            </a:r>
            <a:endParaRPr lang="en-US" sz="4000" dirty="0" smtClean="0">
              <a:ea typeface="Calibri" panose="020F0502020204030204" pitchFamily="34" charset="0"/>
            </a:endParaRPr>
          </a:p>
          <a:p>
            <a:pPr marL="0" indent="0" algn="l">
              <a:lnSpc>
                <a:spcPct val="170000"/>
              </a:lnSpc>
              <a:spcBef>
                <a:spcPts val="0"/>
              </a:spcBef>
              <a:buNone/>
            </a:pPr>
            <a:endParaRPr lang="en-US" sz="4000" dirty="0">
              <a:ea typeface="Calibri" panose="020F0502020204030204" pitchFamily="34" charset="0"/>
            </a:endParaRPr>
          </a:p>
          <a:p>
            <a:pPr>
              <a:lnSpc>
                <a:spcPct val="170000"/>
              </a:lnSpc>
              <a:buFont typeface="Wingdings" panose="05000000000000000000" pitchFamily="2" charset="2"/>
              <a:buChar char="§"/>
            </a:pPr>
            <a:r>
              <a:rPr lang="en-US" sz="4000" dirty="0" smtClean="0">
                <a:ea typeface="Calibri" panose="020F0502020204030204" pitchFamily="34" charset="0"/>
              </a:rPr>
              <a:t>Innovations</a:t>
            </a:r>
            <a:r>
              <a:rPr lang="en-US" altLang="en-US" sz="4000" dirty="0" smtClean="0"/>
              <a:t> </a:t>
            </a:r>
            <a:r>
              <a:rPr lang="en-US" altLang="en-US" sz="4000" dirty="0"/>
              <a:t>- It may mean the introduction of a new method of production or an improvement in the old method</a:t>
            </a:r>
            <a:r>
              <a:rPr lang="en-US" altLang="en-US" sz="4000" dirty="0" smtClean="0"/>
              <a:t>.</a:t>
            </a:r>
          </a:p>
          <a:p>
            <a:pPr marL="0" indent="0">
              <a:buNone/>
            </a:pPr>
            <a:endParaRPr lang="en-US" sz="3400" dirty="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18</a:t>
            </a:fld>
            <a:endParaRPr lang="en-US" dirty="0"/>
          </a:p>
        </p:txBody>
      </p:sp>
    </p:spTree>
    <p:extLst>
      <p:ext uri="{BB962C8B-B14F-4D97-AF65-F5344CB8AC3E}">
        <p14:creationId xmlns:p14="http://schemas.microsoft.com/office/powerpoint/2010/main" val="251676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819" y="365126"/>
            <a:ext cx="8658971" cy="652642"/>
          </a:xfrm>
        </p:spPr>
        <p:txBody>
          <a:bodyPr>
            <a:normAutofit fontScale="90000"/>
          </a:bodyPr>
          <a:lstStyle/>
          <a:p>
            <a:r>
              <a:rPr lang="en-US" dirty="0">
                <a:solidFill>
                  <a:srgbClr val="FF0000"/>
                </a:solidFill>
              </a:rPr>
              <a:t>examples</a:t>
            </a:r>
          </a:p>
        </p:txBody>
      </p:sp>
      <p:sp>
        <p:nvSpPr>
          <p:cNvPr id="3" name="Content Placeholder 2"/>
          <p:cNvSpPr>
            <a:spLocks noGrp="1"/>
          </p:cNvSpPr>
          <p:nvPr>
            <p:ph idx="1"/>
          </p:nvPr>
        </p:nvSpPr>
        <p:spPr>
          <a:xfrm>
            <a:off x="1335819" y="1296063"/>
            <a:ext cx="8833900" cy="5060287"/>
          </a:xfrm>
        </p:spPr>
        <p:txBody>
          <a:bodyPr/>
          <a:lstStyle/>
          <a:p>
            <a:pPr marL="0" indent="0">
              <a:lnSpc>
                <a:spcPct val="150000"/>
              </a:lnSpc>
              <a:buNone/>
            </a:pPr>
            <a:r>
              <a:rPr lang="en-US" dirty="0">
                <a:solidFill>
                  <a:schemeClr val="accent1"/>
                </a:solidFill>
              </a:rPr>
              <a:t>Bill Gates (Microsoft), Michael Dell (Dell computer) etc. are the examples of outstanding entrepreneur's</a:t>
            </a:r>
            <a:r>
              <a:rPr lang="en-US" dirty="0" smtClean="0"/>
              <a:t>.</a:t>
            </a:r>
          </a:p>
          <a:p>
            <a:pPr marL="0" indent="0">
              <a:lnSpc>
                <a:spcPct val="150000"/>
              </a:lnSpc>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19</a:t>
            </a:fld>
            <a:endParaRPr lang="en-US" dirty="0"/>
          </a:p>
        </p:txBody>
      </p:sp>
      <p:pic>
        <p:nvPicPr>
          <p:cNvPr id="7" name="Picture 6" descr="Why is Dell trying to take the business Private?"/>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82957"/>
            <a:ext cx="5943600" cy="3573393"/>
          </a:xfrm>
          <a:prstGeom prst="rect">
            <a:avLst/>
          </a:prstGeom>
          <a:noFill/>
          <a:ln>
            <a:noFill/>
          </a:ln>
        </p:spPr>
      </p:pic>
    </p:spTree>
    <p:extLst>
      <p:ext uri="{BB962C8B-B14F-4D97-AF65-F5344CB8AC3E}">
        <p14:creationId xmlns:p14="http://schemas.microsoft.com/office/powerpoint/2010/main" val="27544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282" y="365126"/>
            <a:ext cx="9422297" cy="748058"/>
          </a:xfrm>
        </p:spPr>
        <p:txBody>
          <a:bodyPr>
            <a:normAutofit fontScale="90000"/>
          </a:bodyPr>
          <a:lstStyle/>
          <a:p>
            <a:r>
              <a:rPr lang="en-US" dirty="0" smtClean="0"/>
              <a:t/>
            </a:r>
            <a:br>
              <a:rPr lang="en-US" dirty="0" smtClean="0"/>
            </a:br>
            <a:r>
              <a:rPr lang="en-US" dirty="0" smtClean="0"/>
              <a:t>OBJECTIVES</a:t>
            </a:r>
            <a:r>
              <a:rPr lang="en-US" dirty="0"/>
              <a:t/>
            </a:r>
            <a:br>
              <a:rPr lang="en-US" dirty="0"/>
            </a:br>
            <a:endParaRPr lang="en-US" dirty="0"/>
          </a:p>
        </p:txBody>
      </p:sp>
      <p:sp>
        <p:nvSpPr>
          <p:cNvPr id="3" name="Content Placeholder 2"/>
          <p:cNvSpPr>
            <a:spLocks noGrp="1"/>
          </p:cNvSpPr>
          <p:nvPr>
            <p:ph idx="1"/>
          </p:nvPr>
        </p:nvSpPr>
        <p:spPr>
          <a:xfrm>
            <a:off x="1423282" y="1113184"/>
            <a:ext cx="9422297" cy="5063779"/>
          </a:xfrm>
        </p:spPr>
        <p:txBody>
          <a:bodyPr/>
          <a:lstStyle/>
          <a:p>
            <a:pPr marL="0" indent="0">
              <a:buNone/>
            </a:pPr>
            <a:endParaRPr lang="en-US" dirty="0"/>
          </a:p>
          <a:p>
            <a:r>
              <a:rPr lang="en-US" dirty="0"/>
              <a:t>At the end of this unit, you should be able to:</a:t>
            </a:r>
          </a:p>
          <a:p>
            <a:r>
              <a:rPr lang="en-US" dirty="0"/>
              <a:t>• identify factors of productions</a:t>
            </a:r>
          </a:p>
          <a:p>
            <a:r>
              <a:rPr lang="en-US" dirty="0"/>
              <a:t>• state their specific contribution to process of production</a:t>
            </a:r>
          </a:p>
          <a:p>
            <a:r>
              <a:rPr lang="en-US" dirty="0"/>
              <a:t>• explain production functions</a:t>
            </a:r>
          </a:p>
          <a:p>
            <a:r>
              <a:rPr lang="en-US" dirty="0"/>
              <a:t>• discuss the role of firm and entrepreneur in productivity</a:t>
            </a:r>
          </a:p>
        </p:txBody>
      </p:sp>
      <p:sp>
        <p:nvSpPr>
          <p:cNvPr id="4" name="Slide Number Placeholder 3"/>
          <p:cNvSpPr>
            <a:spLocks noGrp="1"/>
          </p:cNvSpPr>
          <p:nvPr>
            <p:ph type="sldNum" sz="quarter" idx="12"/>
          </p:nvPr>
        </p:nvSpPr>
        <p:spPr/>
        <p:txBody>
          <a:bodyPr/>
          <a:lstStyle/>
          <a:p>
            <a:fld id="{C571B539-7301-4BFA-9069-359D4A28E27F}" type="slidenum">
              <a:rPr lang="en-US" smtClean="0"/>
              <a:pPr/>
              <a:t>2</a:t>
            </a:fld>
            <a:endParaRPr lang="en-US" dirty="0"/>
          </a:p>
        </p:txBody>
      </p:sp>
    </p:spTree>
    <p:extLst>
      <p:ext uri="{BB962C8B-B14F-4D97-AF65-F5344CB8AC3E}">
        <p14:creationId xmlns:p14="http://schemas.microsoft.com/office/powerpoint/2010/main" val="12844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1794A-96A9-FA27-2CC2-E58E7D8CA356}"/>
              </a:ext>
            </a:extLst>
          </p:cNvPr>
          <p:cNvSpPr>
            <a:spLocks noGrp="1"/>
          </p:cNvSpPr>
          <p:nvPr>
            <p:ph type="title"/>
          </p:nvPr>
        </p:nvSpPr>
        <p:spPr>
          <a:xfrm>
            <a:off x="838200" y="365125"/>
            <a:ext cx="10515600" cy="639427"/>
          </a:xfrm>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Is land capital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7D25E7-2D45-1F9D-FC43-594B3D461931}"/>
              </a:ext>
            </a:extLst>
          </p:cNvPr>
          <p:cNvSpPr>
            <a:spLocks noGrp="1"/>
          </p:cNvSpPr>
          <p:nvPr>
            <p:ph idx="1"/>
          </p:nvPr>
        </p:nvSpPr>
        <p:spPr>
          <a:xfrm>
            <a:off x="838200" y="1004552"/>
            <a:ext cx="10515600" cy="5172411"/>
          </a:xfrm>
        </p:spPr>
        <p:txBody>
          <a:bodyPr>
            <a:normAutofit lnSpcReduction="10000"/>
          </a:bodyPr>
          <a:lstStyle/>
          <a:p>
            <a:pPr marL="0" indent="0" algn="just">
              <a:buNone/>
            </a:pPr>
            <a:endParaRPr lang="en-US"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Land </a:t>
            </a:r>
            <a:r>
              <a:rPr lang="en-US" altLang="en-US" dirty="0">
                <a:latin typeface="Times New Roman" panose="02020603050405020304" pitchFamily="18" charset="0"/>
                <a:cs typeface="Times New Roman" panose="02020603050405020304" pitchFamily="18" charset="0"/>
              </a:rPr>
              <a:t>is not regarded as capital because </a:t>
            </a:r>
            <a:endParaRPr lang="en-US" altLang="en-US" dirty="0" smtClean="0">
              <a:latin typeface="Times New Roman" panose="02020603050405020304" pitchFamily="18" charset="0"/>
              <a:cs typeface="Times New Roman" panose="02020603050405020304" pitchFamily="18" charset="0"/>
            </a:endParaRPr>
          </a:p>
          <a:p>
            <a:pPr marL="0" indent="0" algn="just">
              <a:buNone/>
            </a:pPr>
            <a:endParaRPr lang="en-US" altLang="en-US" dirty="0" smtClean="0">
              <a:latin typeface="Times New Roman" panose="02020603050405020304" pitchFamily="18" charset="0"/>
              <a:cs typeface="Times New Roman" panose="02020603050405020304" pitchFamily="18" charset="0"/>
            </a:endParaRPr>
          </a:p>
          <a:p>
            <a:pPr algn="just">
              <a:lnSpc>
                <a:spcPct val="150000"/>
              </a:lnSpc>
            </a:pPr>
            <a:r>
              <a:rPr lang="en-US" altLang="en-US" dirty="0" err="1" smtClean="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Land is a free gift of nature but capital is man-made;</a:t>
            </a:r>
          </a:p>
          <a:p>
            <a:pPr algn="just">
              <a:lnSpc>
                <a:spcPct val="150000"/>
              </a:lnSpc>
            </a:pPr>
            <a:r>
              <a:rPr lang="en-US" altLang="en-US" dirty="0">
                <a:latin typeface="Times New Roman" panose="02020603050405020304" pitchFamily="18" charset="0"/>
                <a:cs typeface="Times New Roman" panose="02020603050405020304" pitchFamily="18" charset="0"/>
              </a:rPr>
              <a:t>ii)	Capital is perishable, whereas land is permanent; </a:t>
            </a:r>
          </a:p>
          <a:p>
            <a:pPr algn="just">
              <a:lnSpc>
                <a:spcPct val="150000"/>
              </a:lnSpc>
            </a:pPr>
            <a:r>
              <a:rPr lang="en-US" altLang="en-US" dirty="0">
                <a:latin typeface="Times New Roman" panose="02020603050405020304" pitchFamily="18" charset="0"/>
                <a:cs typeface="Times New Roman" panose="02020603050405020304" pitchFamily="18" charset="0"/>
              </a:rPr>
              <a:t>iii)	The amount of capital can be increased but the quantity of land is 	fixed and limited; and </a:t>
            </a:r>
          </a:p>
          <a:p>
            <a:pPr algn="just">
              <a:lnSpc>
                <a:spcPct val="150000"/>
              </a:lnSpc>
            </a:pPr>
            <a:r>
              <a:rPr lang="en-US" altLang="en-US" dirty="0">
                <a:latin typeface="Times New Roman" panose="02020603050405020304" pitchFamily="18" charset="0"/>
                <a:cs typeface="Times New Roman" panose="02020603050405020304" pitchFamily="18" charset="0"/>
              </a:rPr>
              <a:t>iv)	Income from capital is uniform whereas rent of land varies.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20</a:t>
            </a:fld>
            <a:endParaRPr lang="en-US"/>
          </a:p>
        </p:txBody>
      </p:sp>
    </p:spTree>
    <p:extLst>
      <p:ext uri="{BB962C8B-B14F-4D97-AF65-F5344CB8AC3E}">
        <p14:creationId xmlns:p14="http://schemas.microsoft.com/office/powerpoint/2010/main" val="19134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02" y="365126"/>
            <a:ext cx="8833899" cy="565178"/>
          </a:xfrm>
        </p:spPr>
        <p:txBody>
          <a:bodyPr>
            <a:normAutofit fontScale="90000"/>
          </a:bodyPr>
          <a:lstStyle/>
          <a:p>
            <a:r>
              <a:rPr lang="en-US" dirty="0" smtClean="0"/>
              <a:t/>
            </a:r>
            <a:br>
              <a:rPr lang="en-US" dirty="0" smtClean="0"/>
            </a:br>
            <a:r>
              <a:rPr lang="en-US" sz="3600" dirty="0" smtClean="0">
                <a:solidFill>
                  <a:srgbClr val="FF0000"/>
                </a:solidFill>
              </a:rPr>
              <a:t>SELF-ASSESSMENT </a:t>
            </a:r>
            <a:r>
              <a:rPr lang="en-US" sz="3600" dirty="0">
                <a:solidFill>
                  <a:srgbClr val="FF0000"/>
                </a:solidFill>
              </a:rPr>
              <a:t>EXERCISE</a:t>
            </a:r>
            <a:br>
              <a:rPr lang="en-US" sz="3600"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1534602" y="1041622"/>
            <a:ext cx="8833899" cy="5135342"/>
          </a:xfrm>
        </p:spPr>
        <p:txBody>
          <a:bodyPr/>
          <a:lstStyle/>
          <a:p>
            <a:endParaRPr lang="en-US" dirty="0" smtClean="0"/>
          </a:p>
          <a:p>
            <a:pPr>
              <a:lnSpc>
                <a:spcPct val="150000"/>
              </a:lnSpc>
            </a:pPr>
            <a:r>
              <a:rPr lang="en-US" dirty="0" smtClean="0">
                <a:solidFill>
                  <a:srgbClr val="00B050"/>
                </a:solidFill>
              </a:rPr>
              <a:t>List </a:t>
            </a:r>
            <a:r>
              <a:rPr lang="en-US" dirty="0">
                <a:solidFill>
                  <a:srgbClr val="00B050"/>
                </a:solidFill>
              </a:rPr>
              <a:t>all factors of </a:t>
            </a:r>
            <a:r>
              <a:rPr lang="en-US" dirty="0" smtClean="0">
                <a:solidFill>
                  <a:srgbClr val="00B050"/>
                </a:solidFill>
              </a:rPr>
              <a:t>production </a:t>
            </a:r>
            <a:r>
              <a:rPr lang="en-US" dirty="0">
                <a:solidFill>
                  <a:srgbClr val="00B050"/>
                </a:solidFill>
              </a:rPr>
              <a:t>with very brief explanation on each </a:t>
            </a:r>
            <a:r>
              <a:rPr lang="en-US" dirty="0" smtClean="0">
                <a:solidFill>
                  <a:srgbClr val="00B050"/>
                </a:solidFill>
              </a:rPr>
              <a:t>one.</a:t>
            </a:r>
          </a:p>
          <a:p>
            <a:pPr marL="0" indent="0">
              <a:buNone/>
            </a:pPr>
            <a:endParaRPr lang="en-US" dirty="0">
              <a:solidFill>
                <a:srgbClr val="00B05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21</a:t>
            </a:fld>
            <a:endParaRPr lang="en-US" dirty="0"/>
          </a:p>
        </p:txBody>
      </p:sp>
    </p:spTree>
    <p:extLst>
      <p:ext uri="{BB962C8B-B14F-4D97-AF65-F5344CB8AC3E}">
        <p14:creationId xmlns:p14="http://schemas.microsoft.com/office/powerpoint/2010/main" val="157391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70" y="365125"/>
            <a:ext cx="9271221" cy="665185"/>
          </a:xfrm>
        </p:spPr>
        <p:txBody>
          <a:bodyPr>
            <a:normAutofit fontScale="90000"/>
          </a:bodyPr>
          <a:lstStyle/>
          <a:p>
            <a:r>
              <a:rPr lang="en-US" dirty="0" smtClean="0"/>
              <a:t>Production function</a:t>
            </a:r>
            <a:endParaRPr lang="en-US" dirty="0"/>
          </a:p>
        </p:txBody>
      </p:sp>
      <p:sp>
        <p:nvSpPr>
          <p:cNvPr id="3" name="Content Placeholder 2"/>
          <p:cNvSpPr>
            <a:spLocks noGrp="1"/>
          </p:cNvSpPr>
          <p:nvPr>
            <p:ph idx="1"/>
          </p:nvPr>
        </p:nvSpPr>
        <p:spPr>
          <a:xfrm>
            <a:off x="1343770" y="1133341"/>
            <a:ext cx="9342783" cy="5043622"/>
          </a:xfrm>
        </p:spPr>
        <p:txBody>
          <a:bodyPr>
            <a:noAutofit/>
          </a:bodyPr>
          <a:lstStyle/>
          <a:p>
            <a:pPr marL="0" indent="0">
              <a:lnSpc>
                <a:spcPct val="150000"/>
              </a:lnSpc>
              <a:buNone/>
            </a:pPr>
            <a:r>
              <a:rPr lang="en-US" altLang="en-US" dirty="0"/>
              <a:t>Production involves transformation of</a:t>
            </a:r>
            <a:r>
              <a:rPr lang="en-US" altLang="en-US" dirty="0">
                <a:solidFill>
                  <a:srgbClr val="00B0F0"/>
                </a:solidFill>
              </a:rPr>
              <a:t> </a:t>
            </a:r>
            <a:r>
              <a:rPr lang="en-US" altLang="en-US" dirty="0">
                <a:solidFill>
                  <a:srgbClr val="FF0000"/>
                </a:solidFill>
              </a:rPr>
              <a:t>inputs</a:t>
            </a:r>
            <a:r>
              <a:rPr lang="en-US" altLang="en-US" dirty="0">
                <a:solidFill>
                  <a:srgbClr val="00B0F0"/>
                </a:solidFill>
              </a:rPr>
              <a:t> </a:t>
            </a:r>
            <a:r>
              <a:rPr lang="en-US" altLang="en-US" dirty="0"/>
              <a:t>such as capital, equipment, labor, and land into</a:t>
            </a:r>
            <a:r>
              <a:rPr lang="en-US" altLang="en-US" dirty="0">
                <a:solidFill>
                  <a:srgbClr val="FF0000"/>
                </a:solidFill>
              </a:rPr>
              <a:t> output </a:t>
            </a:r>
            <a:r>
              <a:rPr lang="en-US" altLang="en-US" dirty="0"/>
              <a:t>- goods and </a:t>
            </a:r>
            <a:r>
              <a:rPr lang="en-US" altLang="en-US" dirty="0" smtClean="0"/>
              <a:t>services.</a:t>
            </a:r>
            <a:endParaRPr lang="en-US" altLang="en-US" dirty="0"/>
          </a:p>
          <a:p>
            <a:pPr marL="0" indent="0">
              <a:lnSpc>
                <a:spcPct val="150000"/>
              </a:lnSpc>
              <a:buNone/>
            </a:pPr>
            <a:r>
              <a:rPr lang="en-US" altLang="en-US" dirty="0"/>
              <a:t>In this production process, the manager is concerned with </a:t>
            </a:r>
            <a:r>
              <a:rPr lang="en-US" altLang="en-US" i="1" dirty="0">
                <a:solidFill>
                  <a:srgbClr val="FF0000"/>
                </a:solidFill>
              </a:rPr>
              <a:t>efficiency</a:t>
            </a:r>
            <a:r>
              <a:rPr lang="en-US" altLang="en-US" dirty="0"/>
              <a:t> in the use of the </a:t>
            </a:r>
            <a:r>
              <a:rPr lang="en-US" altLang="en-US" dirty="0" smtClean="0"/>
              <a:t>inputs.</a:t>
            </a:r>
            <a:endParaRPr lang="en-US" altLang="en-US" dirty="0"/>
          </a:p>
          <a:p>
            <a:pPr marL="358775" indent="-358775">
              <a:lnSpc>
                <a:spcPct val="150000"/>
              </a:lnSpc>
            </a:pPr>
            <a:r>
              <a:rPr lang="en-US" altLang="en-US" dirty="0">
                <a:solidFill>
                  <a:srgbClr val="FF0000"/>
                </a:solidFill>
              </a:rPr>
              <a:t>T</a:t>
            </a:r>
            <a:r>
              <a:rPr lang="en-US" altLang="en-US" sz="2800" dirty="0" smtClean="0">
                <a:solidFill>
                  <a:srgbClr val="FF0000"/>
                </a:solidFill>
              </a:rPr>
              <a:t>echnological </a:t>
            </a:r>
            <a:r>
              <a:rPr lang="en-US" altLang="en-US" sz="2800" dirty="0">
                <a:solidFill>
                  <a:srgbClr val="FF0000"/>
                </a:solidFill>
              </a:rPr>
              <a:t>and economic </a:t>
            </a:r>
            <a:r>
              <a:rPr lang="en-US" altLang="en-US" sz="2800" dirty="0" smtClean="0">
                <a:solidFill>
                  <a:srgbClr val="FF0000"/>
                </a:solidFill>
              </a:rPr>
              <a:t>efficiency</a:t>
            </a:r>
          </a:p>
        </p:txBody>
      </p:sp>
      <p:sp>
        <p:nvSpPr>
          <p:cNvPr id="4" name="Slide Number Placeholder 3"/>
          <p:cNvSpPr>
            <a:spLocks noGrp="1"/>
          </p:cNvSpPr>
          <p:nvPr>
            <p:ph type="sldNum" sz="quarter" idx="12"/>
          </p:nvPr>
        </p:nvSpPr>
        <p:spPr/>
        <p:txBody>
          <a:bodyPr/>
          <a:lstStyle/>
          <a:p>
            <a:fld id="{C571B539-7301-4BFA-9069-359D4A28E27F}" type="slidenum">
              <a:rPr lang="en-US" smtClean="0"/>
              <a:pPr/>
              <a:t>22</a:t>
            </a:fld>
            <a:endParaRPr lang="en-US" dirty="0"/>
          </a:p>
        </p:txBody>
      </p:sp>
    </p:spTree>
    <p:extLst>
      <p:ext uri="{BB962C8B-B14F-4D97-AF65-F5344CB8AC3E}">
        <p14:creationId xmlns:p14="http://schemas.microsoft.com/office/powerpoint/2010/main" val="146946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942" y="365126"/>
            <a:ext cx="9136049" cy="763960"/>
          </a:xfrm>
        </p:spPr>
        <p:txBody>
          <a:bodyPr>
            <a:normAutofit/>
          </a:bodyPr>
          <a:lstStyle/>
          <a:p>
            <a:pPr>
              <a:buFont typeface="Wingdings" panose="05000000000000000000" pitchFamily="2" charset="2"/>
              <a:buChar char="v"/>
            </a:pPr>
            <a:r>
              <a:rPr lang="en-US" altLang="en-US" sz="3200" dirty="0" smtClean="0">
                <a:solidFill>
                  <a:srgbClr val="FF0000"/>
                </a:solidFill>
              </a:rPr>
              <a:t>Input -</a:t>
            </a:r>
            <a:r>
              <a:rPr lang="en-US" altLang="en-US" sz="3200" dirty="0">
                <a:solidFill>
                  <a:srgbClr val="FF0000"/>
                </a:solidFill>
              </a:rPr>
              <a:t>o</a:t>
            </a:r>
            <a:r>
              <a:rPr lang="en-US" sz="3200" dirty="0" smtClean="0">
                <a:solidFill>
                  <a:srgbClr val="FF0000"/>
                </a:solidFill>
              </a:rPr>
              <a:t>utput</a:t>
            </a:r>
            <a:endParaRPr lang="en-US" sz="3200" dirty="0">
              <a:solidFill>
                <a:srgbClr val="FF0000"/>
              </a:solidFill>
            </a:endParaRPr>
          </a:p>
        </p:txBody>
      </p:sp>
      <p:sp>
        <p:nvSpPr>
          <p:cNvPr id="3" name="Content Placeholder 2"/>
          <p:cNvSpPr>
            <a:spLocks noGrp="1"/>
          </p:cNvSpPr>
          <p:nvPr>
            <p:ph idx="1"/>
          </p:nvPr>
        </p:nvSpPr>
        <p:spPr>
          <a:xfrm>
            <a:off x="1478942" y="1264257"/>
            <a:ext cx="9136049" cy="4912706"/>
          </a:xfrm>
        </p:spPr>
        <p:txBody>
          <a:bodyPr>
            <a:normAutofit lnSpcReduction="10000"/>
          </a:bodyPr>
          <a:lstStyle/>
          <a:p>
            <a:pPr>
              <a:lnSpc>
                <a:spcPct val="150000"/>
              </a:lnSpc>
              <a:buFont typeface="Wingdings" panose="05000000000000000000" pitchFamily="2" charset="2"/>
              <a:buChar char="v"/>
            </a:pPr>
            <a:r>
              <a:rPr lang="en-US" altLang="en-US" dirty="0">
                <a:solidFill>
                  <a:srgbClr val="FF0000"/>
                </a:solidFill>
              </a:rPr>
              <a:t>Input</a:t>
            </a:r>
            <a:r>
              <a:rPr lang="en-US" altLang="en-US" dirty="0">
                <a:solidFill>
                  <a:srgbClr val="00B0F0"/>
                </a:solidFill>
              </a:rPr>
              <a:t> </a:t>
            </a:r>
            <a:r>
              <a:rPr lang="en-US" altLang="en-US" dirty="0"/>
              <a:t>:</a:t>
            </a:r>
            <a:r>
              <a:rPr lang="en-US" dirty="0"/>
              <a:t> they are resources used in production process; these are factors of production i.e. land; </a:t>
            </a:r>
            <a:r>
              <a:rPr lang="en-US" dirty="0" err="1"/>
              <a:t>labour</a:t>
            </a:r>
            <a:r>
              <a:rPr lang="en-US" dirty="0"/>
              <a:t>, capital and entrepreneur</a:t>
            </a:r>
            <a:r>
              <a:rPr lang="en-US" dirty="0">
                <a:solidFill>
                  <a:srgbClr val="00B0F0"/>
                </a:solidFill>
              </a:rPr>
              <a:t>.</a:t>
            </a:r>
          </a:p>
          <a:p>
            <a:pPr marL="0" indent="0">
              <a:buNone/>
            </a:pPr>
            <a:endParaRPr lang="en-US" dirty="0" smtClean="0"/>
          </a:p>
          <a:p>
            <a:pPr>
              <a:buFont typeface="Wingdings" panose="05000000000000000000" pitchFamily="2" charset="2"/>
              <a:buChar char="v"/>
            </a:pPr>
            <a:r>
              <a:rPr lang="en-US" dirty="0" smtClean="0">
                <a:solidFill>
                  <a:srgbClr val="FF0000"/>
                </a:solidFill>
              </a:rPr>
              <a:t>Output</a:t>
            </a:r>
            <a:endParaRPr lang="en-US" dirty="0">
              <a:solidFill>
                <a:srgbClr val="FF0000"/>
              </a:solidFill>
            </a:endParaRPr>
          </a:p>
          <a:p>
            <a:pPr marL="0" indent="0">
              <a:lnSpc>
                <a:spcPct val="150000"/>
              </a:lnSpc>
              <a:buNone/>
            </a:pPr>
            <a:r>
              <a:rPr lang="en-US" dirty="0"/>
              <a:t>Transformation of factor of production into goods and services that </a:t>
            </a:r>
            <a:r>
              <a:rPr lang="en-US" dirty="0" smtClean="0"/>
              <a:t>are used </a:t>
            </a:r>
            <a:r>
              <a:rPr lang="en-US" dirty="0"/>
              <a:t>in satisfying consumer’s want is referred to as output</a:t>
            </a:r>
            <a:r>
              <a:rPr lang="en-US" dirty="0">
                <a:solidFill>
                  <a:srgbClr val="00B0F0"/>
                </a:solidFill>
              </a:rPr>
              <a: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23</a:t>
            </a:fld>
            <a:endParaRPr lang="en-US" dirty="0"/>
          </a:p>
        </p:txBody>
      </p:sp>
    </p:spTree>
    <p:extLst>
      <p:ext uri="{BB962C8B-B14F-4D97-AF65-F5344CB8AC3E}">
        <p14:creationId xmlns:p14="http://schemas.microsoft.com/office/powerpoint/2010/main" val="327186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70" y="68380"/>
            <a:ext cx="8523799" cy="700350"/>
          </a:xfrm>
        </p:spPr>
        <p:txBody>
          <a:bodyPr/>
          <a:lstStyle/>
          <a:p>
            <a:r>
              <a:rPr lang="en-US" dirty="0">
                <a:ea typeface="Calibri" panose="020F0502020204030204" pitchFamily="34" charset="0"/>
              </a:rPr>
              <a:t>Production Function </a:t>
            </a:r>
            <a:endParaRPr lang="en-US" dirty="0"/>
          </a:p>
        </p:txBody>
      </p:sp>
      <p:sp>
        <p:nvSpPr>
          <p:cNvPr id="3" name="Content Placeholder 2"/>
          <p:cNvSpPr>
            <a:spLocks noGrp="1"/>
          </p:cNvSpPr>
          <p:nvPr>
            <p:ph idx="1"/>
          </p:nvPr>
        </p:nvSpPr>
        <p:spPr>
          <a:xfrm>
            <a:off x="1343770" y="914400"/>
            <a:ext cx="9398442" cy="5262563"/>
          </a:xfrm>
        </p:spPr>
        <p:txBody>
          <a:bodyPr>
            <a:normAutofit fontScale="92500" lnSpcReduction="10000"/>
          </a:bodyPr>
          <a:lstStyle/>
          <a:p>
            <a:pPr marL="0" indent="0">
              <a:lnSpc>
                <a:spcPct val="150000"/>
              </a:lnSpc>
              <a:buNone/>
            </a:pPr>
            <a:r>
              <a:rPr lang="en-US" dirty="0"/>
              <a:t>The production function neither  provide any information on the least cost capital, nor does it reveal the output rate that will yield the maximum profit</a:t>
            </a:r>
            <a:r>
              <a:rPr lang="en-US" dirty="0" smtClean="0"/>
              <a:t>.</a:t>
            </a:r>
          </a:p>
          <a:p>
            <a:pPr marL="0" indent="0">
              <a:lnSpc>
                <a:spcPct val="150000"/>
              </a:lnSpc>
              <a:buNone/>
            </a:pPr>
            <a:r>
              <a:rPr lang="en-US" dirty="0"/>
              <a:t>The production function simply reveal the </a:t>
            </a:r>
            <a:r>
              <a:rPr lang="en-US" b="1" dirty="0">
                <a:solidFill>
                  <a:srgbClr val="FF0000"/>
                </a:solidFill>
              </a:rPr>
              <a:t>maximum output</a:t>
            </a:r>
            <a:r>
              <a:rPr lang="en-US" dirty="0">
                <a:solidFill>
                  <a:srgbClr val="FF0000"/>
                </a:solidFill>
              </a:rPr>
              <a:t> </a:t>
            </a:r>
            <a:r>
              <a:rPr lang="en-US" dirty="0"/>
              <a:t>that can be obtained from any and all input </a:t>
            </a:r>
            <a:r>
              <a:rPr lang="en-US" dirty="0" smtClean="0"/>
              <a:t>combination under </a:t>
            </a:r>
            <a:r>
              <a:rPr lang="en-US" dirty="0"/>
              <a:t>a given state of technology</a:t>
            </a:r>
            <a:r>
              <a:rPr lang="en-US" dirty="0" smtClean="0"/>
              <a:t>.</a:t>
            </a:r>
          </a:p>
          <a:p>
            <a:r>
              <a:rPr lang="en-US" altLang="en-US" sz="2400" dirty="0" smtClean="0">
                <a:solidFill>
                  <a:srgbClr val="FF0000"/>
                </a:solidFill>
              </a:rPr>
              <a:t>Q </a:t>
            </a:r>
            <a:r>
              <a:rPr lang="en-US" altLang="en-US" sz="2400" dirty="0">
                <a:solidFill>
                  <a:srgbClr val="FF0000"/>
                </a:solidFill>
              </a:rPr>
              <a:t>= f( L, K, R, </a:t>
            </a:r>
            <a:r>
              <a:rPr lang="en-US" altLang="en-US" sz="2400" dirty="0" err="1">
                <a:solidFill>
                  <a:srgbClr val="FF0000"/>
                </a:solidFill>
              </a:rPr>
              <a:t>L</a:t>
            </a:r>
            <a:r>
              <a:rPr lang="en-US" altLang="en-US" sz="2400" baseline="-25000" dirty="0" err="1">
                <a:solidFill>
                  <a:srgbClr val="FF0000"/>
                </a:solidFill>
              </a:rPr>
              <a:t>d</a:t>
            </a:r>
            <a:r>
              <a:rPr lang="en-US" altLang="en-US" sz="2400" dirty="0">
                <a:solidFill>
                  <a:srgbClr val="FF0000"/>
                </a:solidFill>
              </a:rPr>
              <a:t>, T, </a:t>
            </a:r>
            <a:r>
              <a:rPr lang="en-US" altLang="en-US" sz="2400" dirty="0" smtClean="0">
                <a:solidFill>
                  <a:srgbClr val="FF0000"/>
                </a:solidFill>
              </a:rPr>
              <a:t>t)</a:t>
            </a:r>
            <a:r>
              <a:rPr lang="en-US" altLang="en-US" dirty="0" smtClean="0"/>
              <a:t>	Where</a:t>
            </a:r>
            <a:endParaRPr lang="en-US" altLang="en-US" dirty="0"/>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Q = output		</a:t>
            </a:r>
            <a:r>
              <a:rPr lang="en-US" altLang="en-US" sz="2400" dirty="0" smtClean="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Raw Material</a:t>
            </a: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L= </a:t>
            </a:r>
            <a:r>
              <a:rPr lang="en-US" altLang="en-US" sz="2400" dirty="0" err="1">
                <a:latin typeface="Times New Roman" panose="02020603050405020304" pitchFamily="18" charset="0"/>
                <a:cs typeface="Times New Roman" panose="02020603050405020304" pitchFamily="18" charset="0"/>
              </a:rPr>
              <a:t>Labour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a:t>
            </a:r>
            <a:r>
              <a:rPr lang="en-US" altLang="en-US" sz="2400" baseline="-25000" dirty="0" err="1">
                <a:latin typeface="Times New Roman" panose="02020603050405020304" pitchFamily="18" charset="0"/>
                <a:cs typeface="Times New Roman" panose="02020603050405020304" pitchFamily="18" charset="0"/>
              </a:rPr>
              <a:t>d</a:t>
            </a:r>
            <a:r>
              <a:rPr lang="en-US" altLang="en-US" sz="2400" baseline="-25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Land</a:t>
            </a:r>
            <a:r>
              <a:rPr lang="en-US" altLang="en-US" sz="2400" baseline="-250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K= Capital		T = Technology</a:t>
            </a:r>
          </a:p>
          <a:p>
            <a:pPr marL="3657600" lvl="8" indent="0">
              <a:lnSpc>
                <a:spcPct val="80000"/>
              </a:lnSpc>
              <a:buNone/>
            </a:pPr>
            <a:r>
              <a:rPr lang="en-US" altLang="en-US" sz="2400" dirty="0">
                <a:latin typeface="Times New Roman" panose="02020603050405020304" pitchFamily="18" charset="0"/>
                <a:cs typeface="Times New Roman" panose="02020603050405020304" pitchFamily="18" charset="0"/>
              </a:rPr>
              <a:t>t = time</a:t>
            </a:r>
          </a:p>
          <a:p>
            <a:pPr marL="0" indent="0">
              <a:lnSpc>
                <a:spcPct val="15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24</a:t>
            </a:fld>
            <a:endParaRPr lang="en-US" dirty="0"/>
          </a:p>
        </p:txBody>
      </p:sp>
    </p:spTree>
    <p:extLst>
      <p:ext uri="{BB962C8B-B14F-4D97-AF65-F5344CB8AC3E}">
        <p14:creationId xmlns:p14="http://schemas.microsoft.com/office/powerpoint/2010/main" val="313965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867" y="452590"/>
            <a:ext cx="9390492" cy="740106"/>
          </a:xfrm>
        </p:spPr>
        <p:txBody>
          <a:bodyPr/>
          <a:lstStyle/>
          <a:p>
            <a:r>
              <a:rPr lang="en-US" dirty="0">
                <a:ea typeface="Calibri" panose="020F0502020204030204" pitchFamily="34" charset="0"/>
              </a:rPr>
              <a:t>Production Function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1" y="1192696"/>
            <a:ext cx="9247368" cy="4984267"/>
          </a:xfrm>
        </p:spPr>
      </p:pic>
      <p:sp>
        <p:nvSpPr>
          <p:cNvPr id="4" name="Slide Number Placeholder 3"/>
          <p:cNvSpPr>
            <a:spLocks noGrp="1"/>
          </p:cNvSpPr>
          <p:nvPr>
            <p:ph type="sldNum" sz="quarter" idx="12"/>
          </p:nvPr>
        </p:nvSpPr>
        <p:spPr/>
        <p:txBody>
          <a:bodyPr/>
          <a:lstStyle/>
          <a:p>
            <a:fld id="{C571B539-7301-4BFA-9069-359D4A28E27F}" type="slidenum">
              <a:rPr lang="en-US" smtClean="0"/>
              <a:pPr/>
              <a:t>25</a:t>
            </a:fld>
            <a:endParaRPr lang="en-US" dirty="0"/>
          </a:p>
        </p:txBody>
      </p:sp>
    </p:spTree>
    <p:extLst>
      <p:ext uri="{BB962C8B-B14F-4D97-AF65-F5344CB8AC3E}">
        <p14:creationId xmlns:p14="http://schemas.microsoft.com/office/powerpoint/2010/main" val="1446932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D13AD4-C91F-F329-6532-396B71B2C978}"/>
              </a:ext>
            </a:extLst>
          </p:cNvPr>
          <p:cNvSpPr>
            <a:spLocks noGrp="1"/>
          </p:cNvSpPr>
          <p:nvPr>
            <p:ph type="title"/>
          </p:nvPr>
        </p:nvSpPr>
        <p:spPr>
          <a:xfrm>
            <a:off x="1017766" y="198784"/>
            <a:ext cx="9819861" cy="755374"/>
          </a:xfrm>
        </p:spPr>
        <p:txBody>
          <a:bodyPr/>
          <a:lstStyle/>
          <a:p>
            <a:pPr algn="ctr"/>
            <a:r>
              <a:rPr lang="en-US" altLang="en-US" dirty="0">
                <a:latin typeface="Times New Roman" panose="02020603050405020304" pitchFamily="18" charset="0"/>
                <a:cs typeface="Times New Roman" panose="02020603050405020304" pitchFamily="18" charset="0"/>
              </a:rPr>
              <a:t>Production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CE5563-0A26-E3F4-F60B-CD46580A8FA2}"/>
              </a:ext>
            </a:extLst>
          </p:cNvPr>
          <p:cNvSpPr>
            <a:spLocks noGrp="1"/>
          </p:cNvSpPr>
          <p:nvPr>
            <p:ph idx="1"/>
          </p:nvPr>
        </p:nvSpPr>
        <p:spPr>
          <a:xfrm>
            <a:off x="1359673" y="1025718"/>
            <a:ext cx="9406394" cy="5151245"/>
          </a:xfrm>
        </p:spPr>
        <p:txBody>
          <a:bodyPr>
            <a:normAutofit/>
          </a:bodyPr>
          <a:lstStyle/>
          <a:p>
            <a:pPr algn="just"/>
            <a:endParaRPr lang="en-US"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For </a:t>
            </a:r>
            <a:r>
              <a:rPr lang="en-US" altLang="en-US" dirty="0">
                <a:latin typeface="Times New Roman" panose="02020603050405020304" pitchFamily="18" charset="0"/>
                <a:cs typeface="Times New Roman" panose="02020603050405020304" pitchFamily="18" charset="0"/>
              </a:rPr>
              <a:t>our current analysis, let’s reduce the inputs to two, capital (K) and labor (L)</a:t>
            </a:r>
          </a:p>
          <a:p>
            <a:pPr marL="457200" lvl="1" indent="0">
              <a:buNone/>
            </a:pPr>
            <a:endParaRPr lang="en-US" altLang="en-US" sz="2800" dirty="0" smtClean="0">
              <a:latin typeface="Times New Roman" panose="02020603050405020304" pitchFamily="18" charset="0"/>
              <a:cs typeface="Times New Roman" panose="02020603050405020304" pitchFamily="18" charset="0"/>
            </a:endParaRPr>
          </a:p>
          <a:p>
            <a:pPr lvl="1"/>
            <a:r>
              <a:rPr lang="en-US" altLang="en-US" sz="2800" dirty="0" smtClean="0">
                <a:latin typeface="Times New Roman" panose="02020603050405020304" pitchFamily="18" charset="0"/>
                <a:cs typeface="Times New Roman" panose="02020603050405020304" pitchFamily="18" charset="0"/>
              </a:rPr>
              <a:t>Q </a:t>
            </a:r>
            <a:r>
              <a:rPr lang="en-US" altLang="en-US" sz="2800" dirty="0">
                <a:latin typeface="Times New Roman" panose="02020603050405020304" pitchFamily="18" charset="0"/>
                <a:cs typeface="Times New Roman" panose="02020603050405020304" pitchFamily="18" charset="0"/>
              </a:rPr>
              <a:t>= f(L, K)</a:t>
            </a:r>
          </a:p>
          <a:p>
            <a:pPr algn="just"/>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26</a:t>
            </a:fld>
            <a:endParaRPr lang="en-US"/>
          </a:p>
        </p:txBody>
      </p:sp>
    </p:spTree>
    <p:extLst>
      <p:ext uri="{BB962C8B-B14F-4D97-AF65-F5344CB8AC3E}">
        <p14:creationId xmlns:p14="http://schemas.microsoft.com/office/powerpoint/2010/main" val="312273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CFC7D-50FF-C025-108D-C9213DF04BE1}"/>
              </a:ext>
            </a:extLst>
          </p:cNvPr>
          <p:cNvSpPr>
            <a:spLocks noGrp="1"/>
          </p:cNvSpPr>
          <p:nvPr>
            <p:ph type="title"/>
          </p:nvPr>
        </p:nvSpPr>
        <p:spPr>
          <a:xfrm>
            <a:off x="1478942" y="365125"/>
            <a:ext cx="9398443" cy="69223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Relationship among different Product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3892CE-5B91-E14D-A831-389795AF64C8}"/>
              </a:ext>
            </a:extLst>
          </p:cNvPr>
          <p:cNvSpPr>
            <a:spLocks noGrp="1"/>
          </p:cNvSpPr>
          <p:nvPr>
            <p:ph idx="1"/>
          </p:nvPr>
        </p:nvSpPr>
        <p:spPr>
          <a:xfrm>
            <a:off x="1423283" y="1057363"/>
            <a:ext cx="9454102" cy="5298988"/>
          </a:xfrm>
        </p:spPr>
        <p:txBody>
          <a:bodyPr>
            <a:noAutofit/>
          </a:bodyPr>
          <a:lstStyle/>
          <a:p>
            <a:pPr>
              <a:lnSpc>
                <a:spcPct val="150000"/>
              </a:lnSpc>
            </a:pPr>
            <a:r>
              <a:rPr lang="en-US" b="1" i="1" dirty="0">
                <a:solidFill>
                  <a:srgbClr val="FF0000"/>
                </a:solidFill>
              </a:rPr>
              <a:t>The term “product” describes the volume of goods produced by a business or industry over a certain period.</a:t>
            </a:r>
            <a:endParaRPr lang="en-US" dirty="0">
              <a:solidFill>
                <a:srgbClr val="FF0000"/>
              </a:solidFill>
            </a:endParaRPr>
          </a:p>
          <a:p>
            <a:pPr marL="0" indent="0">
              <a:lnSpc>
                <a:spcPct val="150000"/>
              </a:lnSpc>
              <a:buNone/>
            </a:pPr>
            <a:r>
              <a:rPr lang="en-US" dirty="0"/>
              <a:t>The product concept can be seen from three different perspectives</a:t>
            </a:r>
            <a:r>
              <a:rPr lang="en-US" dirty="0" smtClean="0"/>
              <a:t>:</a:t>
            </a:r>
          </a:p>
          <a:p>
            <a:r>
              <a:rPr lang="en-US" dirty="0" smtClean="0"/>
              <a:t>Total </a:t>
            </a:r>
            <a:r>
              <a:rPr lang="en-US" dirty="0"/>
              <a:t>Product</a:t>
            </a:r>
          </a:p>
          <a:p>
            <a:r>
              <a:rPr lang="en-US" dirty="0"/>
              <a:t>Average Product</a:t>
            </a:r>
          </a:p>
          <a:p>
            <a:r>
              <a:rPr lang="en-US" dirty="0"/>
              <a:t>Marginal </a:t>
            </a:r>
            <a:r>
              <a:rPr lang="en-US" dirty="0" smtClean="0"/>
              <a:t>Product</a:t>
            </a: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27</a:t>
            </a:fld>
            <a:endParaRPr lang="en-US"/>
          </a:p>
        </p:txBody>
      </p:sp>
    </p:spTree>
    <p:extLst>
      <p:ext uri="{BB962C8B-B14F-4D97-AF65-F5344CB8AC3E}">
        <p14:creationId xmlns:p14="http://schemas.microsoft.com/office/powerpoint/2010/main" val="351595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1" y="365126"/>
            <a:ext cx="9167854" cy="533371"/>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Total </a:t>
            </a:r>
            <a:r>
              <a:rPr lang="en-US" b="1" dirty="0">
                <a:solidFill>
                  <a:srgbClr val="FF0000"/>
                </a:solidFill>
              </a:rPr>
              <a:t>Product</a:t>
            </a:r>
            <a:br>
              <a:rPr lang="en-US" b="1" dirty="0">
                <a:solidFill>
                  <a:srgbClr val="FF0000"/>
                </a:solidFill>
              </a:rPr>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07380" y="898498"/>
                <a:ext cx="9056537" cy="5278466"/>
              </a:xfrm>
            </p:spPr>
            <p:txBody>
              <a:bodyPr>
                <a:normAutofit/>
              </a:bodyPr>
              <a:lstStyle/>
              <a:p>
                <a:r>
                  <a:rPr lang="en-US" b="1" u="sng" dirty="0">
                    <a:solidFill>
                      <a:srgbClr val="FF0000"/>
                    </a:solidFill>
                  </a:rPr>
                  <a:t>Total </a:t>
                </a:r>
                <a:r>
                  <a:rPr lang="en-US" b="1" u="sng" dirty="0" smtClean="0">
                    <a:solidFill>
                      <a:srgbClr val="FF0000"/>
                    </a:solidFill>
                  </a:rPr>
                  <a:t>Product  (TP)</a:t>
                </a:r>
              </a:p>
              <a:p>
                <a:pPr marL="0" indent="0" algn="l">
                  <a:lnSpc>
                    <a:spcPct val="150000"/>
                  </a:lnSpc>
                  <a:buNone/>
                </a:pPr>
                <a:r>
                  <a:rPr lang="en-US" dirty="0" smtClean="0"/>
                  <a:t>Total </a:t>
                </a:r>
                <a:r>
                  <a:rPr lang="en-US" dirty="0"/>
                  <a:t>product is the total output resulting from the efforts of all the factors of production combined together at any time</a:t>
                </a:r>
                <a:r>
                  <a:rPr lang="en-US" dirty="0" smtClean="0"/>
                  <a:t>.</a:t>
                </a:r>
              </a:p>
              <a:p>
                <a:endParaRPr lang="en-US" b="1" dirty="0" smtClean="0">
                  <a:solidFill>
                    <a:srgbClr val="FF0000"/>
                  </a:solidFill>
                </a:endParaRPr>
              </a:p>
              <a:p>
                <a:r>
                  <a:rPr lang="en-US" b="1" u="sng" dirty="0" smtClean="0">
                    <a:solidFill>
                      <a:srgbClr val="FF0000"/>
                    </a:solidFill>
                  </a:rPr>
                  <a:t>Average Product (AP)</a:t>
                </a:r>
                <a:endParaRPr lang="en-US" b="1" u="sng" dirty="0">
                  <a:solidFill>
                    <a:srgbClr val="FF0000"/>
                  </a:solidFill>
                </a:endParaRPr>
              </a:p>
              <a:p>
                <a:pPr marL="0" indent="0">
                  <a:lnSpc>
                    <a:spcPct val="150000"/>
                  </a:lnSpc>
                  <a:buNone/>
                </a:pPr>
                <a:r>
                  <a:rPr lang="en-US" dirty="0">
                    <a:ea typeface="Calibri" panose="020F0502020204030204" pitchFamily="34" charset="0"/>
                  </a:rPr>
                  <a:t>Average product is the total product per unit of the </a:t>
                </a:r>
                <a:r>
                  <a:rPr lang="en-US" dirty="0" smtClean="0">
                    <a:ea typeface="Calibri" panose="020F0502020204030204" pitchFamily="34" charset="0"/>
                  </a:rPr>
                  <a:t>variable</a:t>
                </a:r>
              </a:p>
              <a:p>
                <a:pPr marL="0" indent="0">
                  <a:lnSpc>
                    <a:spcPct val="150000"/>
                  </a:lnSpc>
                  <a:buNone/>
                </a:pPr>
                <a:r>
                  <a:rPr lang="en-US" dirty="0">
                    <a:ea typeface="Calibri" panose="020F0502020204030204" pitchFamily="34" charset="0"/>
                  </a:rPr>
                  <a:t> factor. i.e.</a:t>
                </a:r>
                <a14:m>
                  <m:oMath xmlns:m="http://schemas.openxmlformats.org/officeDocument/2006/math">
                    <m:r>
                      <a:rPr lang="en-US" i="1">
                        <a:latin typeface="Cambria Math" panose="02040503050406030204" pitchFamily="18" charset="0"/>
                        <a:ea typeface="Calibri" panose="020F0502020204030204" pitchFamily="34" charset="0"/>
                      </a:rPr>
                      <m:t>𝐴𝑣𝑒𝑟𝑎𝑔𝑒</m:t>
                    </m:r>
                    <m:r>
                      <a:rPr lang="en-US" i="1">
                        <a:latin typeface="Cambria Math" panose="02040503050406030204" pitchFamily="18" charset="0"/>
                        <a:ea typeface="Calibri" panose="020F0502020204030204" pitchFamily="34" charset="0"/>
                      </a:rPr>
                      <m:t> </m:t>
                    </m:r>
                    <m:r>
                      <a:rPr lang="en-US" i="1">
                        <a:latin typeface="Cambria Math" panose="02040503050406030204" pitchFamily="18" charset="0"/>
                        <a:ea typeface="Calibri" panose="020F0502020204030204" pitchFamily="34" charset="0"/>
                      </a:rPr>
                      <m:t>𝑃𝑟𝑜𝑑𝑢𝑐𝑡</m:t>
                    </m:r>
                    <m:r>
                      <a:rPr lang="en-US" i="1">
                        <a:latin typeface="Cambria Math" panose="02040503050406030204" pitchFamily="18" charset="0"/>
                        <a:ea typeface="Calibri" panose="020F0502020204030204" pitchFamily="34" charset="0"/>
                      </a:rPr>
                      <m:t>=</m:t>
                    </m:r>
                    <m:f>
                      <m:fPr>
                        <m:ctrlPr>
                          <a:rPr lang="en-US" i="1">
                            <a:latin typeface="Cambria Math" panose="02040503050406030204" pitchFamily="18" charset="0"/>
                          </a:rPr>
                        </m:ctrlPr>
                      </m:fPr>
                      <m:num>
                        <m:r>
                          <a:rPr lang="en-US" i="1">
                            <a:latin typeface="Cambria Math" panose="02040503050406030204" pitchFamily="18" charset="0"/>
                          </a:rPr>
                          <m:t>𝑇𝑜𝑡𝑎𝑙</m:t>
                        </m:r>
                        <m:r>
                          <a:rPr lang="en-US" i="1">
                            <a:latin typeface="Cambria Math" panose="02040503050406030204" pitchFamily="18" charset="0"/>
                          </a:rPr>
                          <m:t> </m:t>
                        </m:r>
                        <m:r>
                          <a:rPr lang="en-US" i="1">
                            <a:latin typeface="Cambria Math" panose="02040503050406030204" pitchFamily="18" charset="0"/>
                          </a:rPr>
                          <m:t>𝑃𝑟𝑜𝑑𝑢𝑐𝑡</m:t>
                        </m:r>
                      </m:num>
                      <m:den>
                        <m:r>
                          <a:rPr lang="en-US" i="1">
                            <a:latin typeface="Cambria Math" panose="02040503050406030204" pitchFamily="18" charset="0"/>
                          </a:rPr>
                          <m:t>𝑈𝑛𝑖𝑡𝑠</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𝑣𝑎𝑟𝑖𝑎𝑏𝑙𝑒</m:t>
                        </m:r>
                        <m:r>
                          <a:rPr lang="en-US" i="1">
                            <a:latin typeface="Cambria Math" panose="02040503050406030204" pitchFamily="18" charset="0"/>
                          </a:rPr>
                          <m:t> </m:t>
                        </m:r>
                        <m:r>
                          <a:rPr lang="en-US" i="1">
                            <a:latin typeface="Cambria Math" panose="02040503050406030204" pitchFamily="18" charset="0"/>
                          </a:rPr>
                          <m:t>𝑓𝑎𝑐𝑡𝑜𝑟</m:t>
                        </m:r>
                      </m:den>
                    </m:f>
                  </m:oMath>
                </a14:m>
                <a:r>
                  <a:rPr lang="en-US" dirty="0">
                    <a:ea typeface="Calibri" panose="020F0502020204030204" pitchFamily="34"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𝐿</m:t>
                        </m:r>
                      </m:den>
                    </m:f>
                  </m:oMath>
                </a14:m>
                <a:endParaRPr lang="en-US" dirty="0"/>
              </a:p>
              <a:p>
                <a:pPr marL="0" indent="0" algn="l">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07380" y="898498"/>
                <a:ext cx="9056537" cy="5278466"/>
              </a:xfrm>
              <a:blipFill rotWithShape="0">
                <a:blip r:embed="rId2"/>
                <a:stretch>
                  <a:fillRect l="-1413" t="-1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71B539-7301-4BFA-9069-359D4A28E27F}" type="slidenum">
              <a:rPr lang="en-US" smtClean="0"/>
              <a:pPr/>
              <a:t>28</a:t>
            </a:fld>
            <a:endParaRPr lang="en-US" dirty="0"/>
          </a:p>
        </p:txBody>
      </p:sp>
    </p:spTree>
    <p:extLst>
      <p:ext uri="{BB962C8B-B14F-4D97-AF65-F5344CB8AC3E}">
        <p14:creationId xmlns:p14="http://schemas.microsoft.com/office/powerpoint/2010/main" val="2768992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40249-9EBD-FC82-95C1-B34361879FC0}"/>
              </a:ext>
            </a:extLst>
          </p:cNvPr>
          <p:cNvSpPr>
            <a:spLocks noGrp="1"/>
          </p:cNvSpPr>
          <p:nvPr>
            <p:ph type="title"/>
          </p:nvPr>
        </p:nvSpPr>
        <p:spPr>
          <a:xfrm>
            <a:off x="1590261" y="103032"/>
            <a:ext cx="9000876" cy="612586"/>
          </a:xfrm>
        </p:spPr>
        <p:txBody>
          <a:bodyPr>
            <a:normAutofit fontScale="90000"/>
          </a:bodyPr>
          <a:lstStyle/>
          <a:p>
            <a:r>
              <a:rPr lang="en-US" sz="4000" b="1" dirty="0" smtClean="0">
                <a:solidFill>
                  <a:srgbClr val="FF0000"/>
                </a:solidFill>
              </a:rPr>
              <a:t/>
            </a:r>
            <a:br>
              <a:rPr lang="en-US" sz="4000" b="1" dirty="0" smtClean="0">
                <a:solidFill>
                  <a:srgbClr val="FF0000"/>
                </a:solidFill>
              </a:rPr>
            </a:br>
            <a:r>
              <a:rPr lang="en-US" sz="4000" b="1" dirty="0" smtClean="0">
                <a:solidFill>
                  <a:srgbClr val="FF0000"/>
                </a:solidFill>
              </a:rPr>
              <a:t>Average Product </a:t>
            </a:r>
            <a:r>
              <a:rPr lang="en-US" sz="4000" b="1" dirty="0" smtClean="0">
                <a:solidFill>
                  <a:srgbClr val="FF0000"/>
                </a:solidFill>
                <a:ea typeface="Calibri" panose="020F0502020204030204" pitchFamily="34" charset="0"/>
              </a:rPr>
              <a:t>&amp;</a:t>
            </a:r>
            <a:r>
              <a:rPr lang="en-US" sz="4000" b="1" dirty="0" smtClean="0">
                <a:solidFill>
                  <a:srgbClr val="FF0000"/>
                </a:solidFill>
              </a:rPr>
              <a:t> </a:t>
            </a:r>
            <a:r>
              <a:rPr lang="en-US" sz="4000" b="1" dirty="0" smtClean="0">
                <a:solidFill>
                  <a:srgbClr val="FF0000"/>
                </a:solidFill>
                <a:ea typeface="Calibri" panose="020F0502020204030204" pitchFamily="34" charset="0"/>
              </a:rPr>
              <a:t>Marginal </a:t>
            </a:r>
            <a:r>
              <a:rPr lang="en-US" sz="4000" b="1" dirty="0">
                <a:solidFill>
                  <a:srgbClr val="FF0000"/>
                </a:solidFill>
                <a:ea typeface="Calibri" panose="020F0502020204030204" pitchFamily="34" charset="0"/>
              </a:rPr>
              <a:t>Product</a:t>
            </a:r>
            <a:br>
              <a:rPr lang="en-US" sz="4000" b="1" dirty="0">
                <a:solidFill>
                  <a:srgbClr val="FF0000"/>
                </a:solidFill>
                <a:ea typeface="Calibri" panose="020F0502020204030204" pitchFamily="34" charset="0"/>
              </a:rPr>
            </a:br>
            <a:endParaRPr lang="en-US" sz="4000" b="1" dirty="0">
              <a:solidFill>
                <a:srgbClr val="FF0000"/>
              </a:solidFill>
            </a:endParaRPr>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0B4641BB-C825-FF91-0D1A-DF75F906DDE1}"/>
              </a:ext>
            </a:extLst>
          </p:cNvPr>
          <p:cNvSpPr>
            <a:spLocks noGrp="1"/>
          </p:cNvSpPr>
          <p:nvPr>
            <p:ph idx="1"/>
          </p:nvPr>
        </p:nvSpPr>
        <p:spPr>
          <a:xfrm>
            <a:off x="1391477" y="1081825"/>
            <a:ext cx="9310979" cy="5095138"/>
          </a:xfrm>
        </p:spPr>
        <p:txBody>
          <a:bodyPr>
            <a:normAutofit fontScale="92500"/>
          </a:bodyPr>
          <a:lstStyle/>
          <a:p>
            <a:pPr marL="0" indent="0">
              <a:lnSpc>
                <a:spcPct val="150000"/>
              </a:lnSpc>
              <a:buNone/>
            </a:pPr>
            <a:r>
              <a:rPr lang="en-US" sz="3400" b="1" dirty="0" smtClean="0">
                <a:solidFill>
                  <a:srgbClr val="FF0000"/>
                </a:solidFill>
                <a:effectLst/>
                <a:ea typeface="Calibri" panose="020F0502020204030204" pitchFamily="34" charset="0"/>
              </a:rPr>
              <a:t>Marginal Product (MP) </a:t>
            </a:r>
            <a:r>
              <a:rPr lang="en-US" dirty="0" smtClean="0">
                <a:effectLst/>
                <a:ea typeface="Calibri" panose="020F0502020204030204" pitchFamily="34" charset="0"/>
              </a:rPr>
              <a:t>Marginal product is the change</a:t>
            </a:r>
            <a:r>
              <a:rPr lang="en-US" dirty="0">
                <a:effectLst/>
                <a:ea typeface="Calibri" panose="020F0502020204030204" pitchFamily="34" charset="0"/>
              </a:rPr>
              <a:t> in total product per unit change in the quantity of variable </a:t>
            </a:r>
            <a:r>
              <a:rPr lang="en-US" dirty="0" smtClean="0">
                <a:effectLst/>
                <a:ea typeface="Calibri" panose="020F0502020204030204" pitchFamily="34" charset="0"/>
              </a:rPr>
              <a:t>factors. </a:t>
            </a:r>
            <a:r>
              <a:rPr lang="en-US" dirty="0" smtClean="0"/>
              <a:t>In </a:t>
            </a:r>
            <a:r>
              <a:rPr lang="en-US" dirty="0"/>
              <a:t>other ways, </a:t>
            </a:r>
            <a:r>
              <a:rPr lang="en-US" b="1" dirty="0"/>
              <a:t>marginal product leads to an increase of total product with the help of additional worker or input.</a:t>
            </a:r>
            <a:endParaRPr lang="en-US" dirty="0">
              <a:effectLst/>
              <a:ea typeface="Calibri" panose="020F0502020204030204" pitchFamily="34" charset="0"/>
            </a:endParaRPr>
          </a:p>
          <a:p>
            <a:pPr marL="0" indent="0">
              <a:lnSpc>
                <a:spcPct val="150000"/>
              </a:lnSpc>
              <a:buNone/>
            </a:pPr>
            <a:r>
              <a:rPr lang="en-US" sz="3000" dirty="0">
                <a:ea typeface="Calibri" panose="020F0502020204030204" pitchFamily="34" charset="0"/>
              </a:rPr>
              <a:t>For instance if initial total product of wallet was 10, however the </a:t>
            </a:r>
            <a:r>
              <a:rPr lang="en-US" sz="3000" dirty="0" smtClean="0">
                <a:ea typeface="Calibri" panose="020F0502020204030204" pitchFamily="34" charset="0"/>
              </a:rPr>
              <a:t>firm raised </a:t>
            </a:r>
            <a:r>
              <a:rPr lang="en-US" sz="3000" dirty="0">
                <a:ea typeface="Calibri" panose="020F0502020204030204" pitchFamily="34" charset="0"/>
              </a:rPr>
              <a:t>the total product by 3 by incurring more cost on one of </a:t>
            </a:r>
            <a:r>
              <a:rPr lang="en-US" sz="3000" dirty="0" smtClean="0">
                <a:ea typeface="Calibri" panose="020F0502020204030204" pitchFamily="34" charset="0"/>
              </a:rPr>
              <a:t>the variable </a:t>
            </a:r>
            <a:r>
              <a:rPr lang="en-US" sz="3000" dirty="0">
                <a:ea typeface="Calibri" panose="020F0502020204030204" pitchFamily="34" charset="0"/>
              </a:rPr>
              <a:t>input. Then the MP is 3</a:t>
            </a:r>
            <a:endParaRPr lang="en-US" sz="3000" dirty="0">
              <a:effectLst/>
              <a:ea typeface="Calibri" panose="020F0502020204030204" pitchFamily="34" charset="0"/>
            </a:endParaRPr>
          </a:p>
          <a:p>
            <a:pPr marL="0" indent="0" algn="jus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29</a:t>
            </a:fld>
            <a:endParaRPr lang="en-US"/>
          </a:p>
        </p:txBody>
      </p:sp>
    </p:spTree>
    <p:extLst>
      <p:ext uri="{BB962C8B-B14F-4D97-AF65-F5344CB8AC3E}">
        <p14:creationId xmlns:p14="http://schemas.microsoft.com/office/powerpoint/2010/main" val="10951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01AB9-FDF4-5F16-9459-4831B4C969A4}"/>
              </a:ext>
            </a:extLst>
          </p:cNvPr>
          <p:cNvSpPr>
            <a:spLocks noGrp="1"/>
          </p:cNvSpPr>
          <p:nvPr>
            <p:ph type="title"/>
          </p:nvPr>
        </p:nvSpPr>
        <p:spPr>
          <a:xfrm>
            <a:off x="1844703" y="365126"/>
            <a:ext cx="8603311" cy="65339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p>
        </p:txBody>
      </p:sp>
      <p:sp>
        <p:nvSpPr>
          <p:cNvPr id="3" name="Content Placeholder 2">
            <a:extLst>
              <a:ext uri="{FF2B5EF4-FFF2-40B4-BE49-F238E27FC236}">
                <a16:creationId xmlns:a16="http://schemas.microsoft.com/office/drawing/2014/main" xmlns="" id="{BDC5B7D6-013A-8E08-FB2D-F26B105D8058}"/>
              </a:ext>
            </a:extLst>
          </p:cNvPr>
          <p:cNvSpPr>
            <a:spLocks noGrp="1"/>
          </p:cNvSpPr>
          <p:nvPr>
            <p:ph idx="1"/>
          </p:nvPr>
        </p:nvSpPr>
        <p:spPr>
          <a:xfrm>
            <a:off x="1709531" y="1018522"/>
            <a:ext cx="8977022" cy="5575461"/>
          </a:xfrm>
        </p:spPr>
        <p:txBody>
          <a:bodyPr>
            <a:normAutofit fontScale="92500"/>
          </a:bodyPr>
          <a:lstStyle/>
          <a:p>
            <a:pPr algn="just">
              <a:lnSpc>
                <a:spcPct val="150000"/>
              </a:lnSpc>
            </a:pPr>
            <a:r>
              <a:rPr lang="en-US" dirty="0">
                <a:effectLst/>
                <a:latin typeface="Times New Roman" panose="02020603050405020304" pitchFamily="18" charset="0"/>
                <a:cs typeface="Times New Roman" panose="02020603050405020304" pitchFamily="18" charset="0"/>
              </a:rPr>
              <a:t>In general, production means, “any </a:t>
            </a:r>
            <a:r>
              <a:rPr lang="en-US" dirty="0">
                <a:latin typeface="Times New Roman" panose="02020603050405020304" pitchFamily="18" charset="0"/>
                <a:cs typeface="Times New Roman" panose="02020603050405020304" pitchFamily="18" charset="0"/>
              </a:rPr>
              <a:t>a</a:t>
            </a:r>
            <a:r>
              <a:rPr lang="en-US" dirty="0">
                <a:effectLst/>
                <a:latin typeface="Times New Roman" panose="02020603050405020304" pitchFamily="18" charset="0"/>
                <a:cs typeface="Times New Roman" panose="02020603050405020304" pitchFamily="18" charset="0"/>
              </a:rPr>
              <a:t>ctivity of making </a:t>
            </a:r>
            <a:r>
              <a:rPr lang="en-US" dirty="0">
                <a:latin typeface="Times New Roman" panose="02020603050405020304" pitchFamily="18" charset="0"/>
                <a:cs typeface="Times New Roman" panose="02020603050405020304" pitchFamily="18" charset="0"/>
              </a:rPr>
              <a:t>s</a:t>
            </a:r>
            <a:r>
              <a:rPr lang="en-US" dirty="0">
                <a:effectLst/>
                <a:latin typeface="Times New Roman" panose="02020603050405020304" pitchFamily="18" charset="0"/>
                <a:cs typeface="Times New Roman" panose="02020603050405020304" pitchFamily="18" charset="0"/>
              </a:rPr>
              <a:t>omething </a:t>
            </a:r>
            <a:r>
              <a:rPr lang="en-US" dirty="0">
                <a:latin typeface="Times New Roman" panose="02020603050405020304" pitchFamily="18" charset="0"/>
                <a:cs typeface="Times New Roman" panose="02020603050405020304" pitchFamily="18" charset="0"/>
              </a:rPr>
              <a:t>m</a:t>
            </a:r>
            <a:r>
              <a:rPr lang="en-US" dirty="0">
                <a:effectLst/>
                <a:latin typeface="Times New Roman" panose="02020603050405020304" pitchFamily="18" charset="0"/>
                <a:cs typeface="Times New Roman" panose="02020603050405020304" pitchFamily="18" charset="0"/>
              </a:rPr>
              <a:t>aterial.”</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smtClean="0">
                <a:effectLst/>
                <a:latin typeface="Times New Roman" panose="02020603050405020304" pitchFamily="18" charset="0"/>
                <a:cs typeface="Times New Roman" panose="02020603050405020304" pitchFamily="18" charset="0"/>
              </a:rPr>
              <a:t>In </a:t>
            </a:r>
            <a:r>
              <a:rPr lang="en-US" dirty="0">
                <a:effectLst/>
                <a:latin typeface="Times New Roman" panose="02020603050405020304" pitchFamily="18" charset="0"/>
                <a:cs typeface="Times New Roman" panose="02020603050405020304" pitchFamily="18" charset="0"/>
              </a:rPr>
              <a:t>Economics, production means, “any </a:t>
            </a:r>
            <a:r>
              <a:rPr lang="en-US" dirty="0">
                <a:latin typeface="Times New Roman" panose="02020603050405020304" pitchFamily="18" charset="0"/>
                <a:cs typeface="Times New Roman" panose="02020603050405020304" pitchFamily="18" charset="0"/>
              </a:rPr>
              <a:t>e</a:t>
            </a:r>
            <a:r>
              <a:rPr lang="en-US" dirty="0">
                <a:effectLst/>
                <a:latin typeface="Times New Roman" panose="02020603050405020304" pitchFamily="18" charset="0"/>
                <a:cs typeface="Times New Roman" panose="02020603050405020304" pitchFamily="18" charset="0"/>
              </a:rPr>
              <a:t>conomic </a:t>
            </a:r>
            <a:r>
              <a:rPr lang="en-US" dirty="0">
                <a:latin typeface="Times New Roman" panose="02020603050405020304" pitchFamily="18" charset="0"/>
                <a:cs typeface="Times New Roman" panose="02020603050405020304" pitchFamily="18" charset="0"/>
              </a:rPr>
              <a:t>a</a:t>
            </a:r>
            <a:r>
              <a:rPr lang="en-US" dirty="0">
                <a:effectLst/>
                <a:latin typeface="Times New Roman" panose="02020603050405020304" pitchFamily="18" charset="0"/>
                <a:cs typeface="Times New Roman" panose="02020603050405020304" pitchFamily="18" charset="0"/>
              </a:rPr>
              <a:t>ctivity which is directed to the satisfaction of the wants of the people</a:t>
            </a:r>
            <a:r>
              <a:rPr lang="en-US" dirty="0" smtClean="0">
                <a:effectLst/>
                <a:latin typeface="Times New Roman" panose="02020603050405020304" pitchFamily="18" charset="0"/>
                <a:cs typeface="Times New Roman" panose="02020603050405020304" pitchFamily="18" charset="0"/>
              </a:rPr>
              <a:t>.”</a:t>
            </a:r>
            <a:r>
              <a:rPr lang="en-US" altLang="en-US" dirty="0" smtClean="0"/>
              <a:t> </a:t>
            </a:r>
            <a:r>
              <a:rPr lang="en-US" altLang="en-US" dirty="0"/>
              <a:t>To produce a thing which has utility but not value is not production in the economic sense. </a:t>
            </a:r>
            <a:r>
              <a:rPr lang="en-US" altLang="en-US" dirty="0">
                <a:solidFill>
                  <a:srgbClr val="FF0000"/>
                </a:solidFill>
              </a:rPr>
              <a:t>One may spread the cult of yoga and promote the physical and spiritual well-being of one’s friends - a thing of great utility but unless one makes it one’s profession, his activity will not come under </a:t>
            </a:r>
            <a:r>
              <a:rPr lang="en-US" altLang="en-US" dirty="0" smtClean="0">
                <a:solidFill>
                  <a:srgbClr val="FF0000"/>
                </a:solidFill>
              </a:rPr>
              <a:t>production.</a:t>
            </a:r>
            <a:r>
              <a:rPr lang="en-US" altLang="en-US" dirty="0">
                <a:solidFill>
                  <a:srgbClr val="FF0000"/>
                </a:solidFill>
              </a:rPr>
              <a:t> </a:t>
            </a:r>
            <a:endParaRPr lang="en-US" altLang="en-US" dirty="0" smtClean="0">
              <a:solidFill>
                <a:srgbClr val="FF000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a:t>
            </a:fld>
            <a:endParaRPr lang="en-US"/>
          </a:p>
        </p:txBody>
      </p:sp>
    </p:spTree>
    <p:extLst>
      <p:ext uri="{BB962C8B-B14F-4D97-AF65-F5344CB8AC3E}">
        <p14:creationId xmlns:p14="http://schemas.microsoft.com/office/powerpoint/2010/main" val="2062349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14:m>
                  <m:oMath xmlns:m="http://schemas.openxmlformats.org/officeDocument/2006/math">
                    <m:r>
                      <a:rPr lang="en-US" i="1">
                        <a:latin typeface="Cambria Math" panose="02040503050406030204" pitchFamily="18" charset="0"/>
                        <a:ea typeface="Calibri" panose="020F0502020204030204" pitchFamily="34" charset="0"/>
                      </a:rPr>
                      <m:t>𝑀𝑎𝑟𝑔𝑖𝑛𝑎𝑙</m:t>
                    </m:r>
                    <m:r>
                      <a:rPr lang="en-US" i="1">
                        <a:latin typeface="Cambria Math" panose="02040503050406030204" pitchFamily="18" charset="0"/>
                        <a:ea typeface="Calibri" panose="020F0502020204030204" pitchFamily="34" charset="0"/>
                      </a:rPr>
                      <m:t> </m:t>
                    </m:r>
                    <m:r>
                      <a:rPr lang="en-US" i="1">
                        <a:latin typeface="Cambria Math" panose="02040503050406030204" pitchFamily="18" charset="0"/>
                        <a:ea typeface="Calibri" panose="020F0502020204030204" pitchFamily="34" charset="0"/>
                      </a:rPr>
                      <m:t>𝑃𝑟𝑜𝑑𝑢𝑐𝑡</m:t>
                    </m:r>
                    <m:r>
                      <a:rPr lang="en-US" i="1">
                        <a:latin typeface="Cambria Math" panose="02040503050406030204" pitchFamily="18" charset="0"/>
                        <a:ea typeface="Calibri" panose="020F050202020403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𝑛</m:t>
                        </m:r>
                      </m:sub>
                    </m:sSub>
                    <m:r>
                      <a:rPr lang="en-US" i="1">
                        <a:latin typeface="Cambria Math" panose="02040503050406030204" pitchFamily="18" charset="0"/>
                        <a:ea typeface="Calibri" panose="020F0502020204030204" pitchFamily="34" charset="0"/>
                      </a:rPr>
                      <m:t> − </m:t>
                    </m:r>
                    <m:sSub>
                      <m:sSubPr>
                        <m:ctrlPr>
                          <a:rPr lang="en-US" i="1">
                            <a:latin typeface="Cambria Math" panose="02040503050406030204" pitchFamily="18" charset="0"/>
                          </a:rPr>
                        </m:ctrlPr>
                      </m:sSubPr>
                      <m:e>
                        <m:r>
                          <a:rPr lang="en-US" i="1">
                            <a:latin typeface="Cambria Math" panose="02040503050406030204" pitchFamily="18" charset="0"/>
                          </a:rPr>
                          <m:t>𝑇𝑃</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𝑇𝑃</m:t>
                        </m:r>
                      </m:num>
                      <m:den>
                        <m:r>
                          <a:rPr lang="en-US" i="1">
                            <a:latin typeface="Cambria Math" panose="02040503050406030204" pitchFamily="18" charset="0"/>
                          </a:rPr>
                          <m:t>∆</m:t>
                        </m:r>
                        <m:r>
                          <a:rPr lang="en-US" i="1">
                            <a:latin typeface="Cambria Math" panose="02040503050406030204" pitchFamily="18" charset="0"/>
                          </a:rPr>
                          <m:t>𝐿</m:t>
                        </m:r>
                      </m:den>
                    </m:f>
                  </m:oMath>
                </a14:m>
                <a:endParaRPr lang="en-US" b="1" dirty="0">
                  <a:solidFill>
                    <a:srgbClr val="FF0000"/>
                  </a:solidFill>
                </a:endParaRPr>
              </a:p>
              <a:p>
                <a:pPr>
                  <a:lnSpc>
                    <a:spcPct val="150000"/>
                  </a:lnSpc>
                </a:pPr>
                <a:r>
                  <a:rPr lang="en-US" b="1" dirty="0">
                    <a:solidFill>
                      <a:srgbClr val="FF0000"/>
                    </a:solidFill>
                  </a:rPr>
                  <a:t>TP is the sum of MP, i.e., TP=∑MP</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71B539-7301-4BFA-9069-359D4A28E27F}" type="slidenum">
              <a:rPr lang="en-US" smtClean="0"/>
              <a:pPr/>
              <a:t>30</a:t>
            </a:fld>
            <a:endParaRPr lang="en-US" dirty="0"/>
          </a:p>
        </p:txBody>
      </p:sp>
    </p:spTree>
    <p:extLst>
      <p:ext uri="{BB962C8B-B14F-4D97-AF65-F5344CB8AC3E}">
        <p14:creationId xmlns:p14="http://schemas.microsoft.com/office/powerpoint/2010/main" val="282423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722" y="365125"/>
            <a:ext cx="9255318" cy="620837"/>
          </a:xfrm>
        </p:spPr>
        <p:txBody>
          <a:bodyPr>
            <a:normAutofit fontScale="90000"/>
          </a:bodyPr>
          <a:lstStyle/>
          <a:p>
            <a:r>
              <a:rPr lang="en-US" dirty="0">
                <a:solidFill>
                  <a:srgbClr val="FF0000"/>
                </a:solidFill>
              </a:rPr>
              <a:t>marginal product</a:t>
            </a:r>
          </a:p>
        </p:txBody>
      </p:sp>
      <p:sp>
        <p:nvSpPr>
          <p:cNvPr id="3" name="Content Placeholder 2"/>
          <p:cNvSpPr>
            <a:spLocks noGrp="1"/>
          </p:cNvSpPr>
          <p:nvPr>
            <p:ph idx="1"/>
          </p:nvPr>
        </p:nvSpPr>
        <p:spPr>
          <a:xfrm>
            <a:off x="1351722" y="1065475"/>
            <a:ext cx="9255317" cy="5111488"/>
          </a:xfrm>
        </p:spPr>
        <p:txBody>
          <a:bodyPr>
            <a:normAutofit/>
          </a:bodyPr>
          <a:lstStyle/>
          <a:p>
            <a:pPr marL="0" indent="0">
              <a:buNone/>
            </a:pPr>
            <a:r>
              <a:rPr lang="en-US" u="sng" dirty="0" smtClean="0">
                <a:solidFill>
                  <a:srgbClr val="FF0000"/>
                </a:solidFill>
              </a:rPr>
              <a:t> </a:t>
            </a:r>
          </a:p>
          <a:p>
            <a:pPr>
              <a:buFont typeface="Wingdings" panose="05000000000000000000" pitchFamily="2" charset="2"/>
              <a:buChar char="q"/>
            </a:pPr>
            <a:r>
              <a:rPr lang="en-US" u="sng" dirty="0" smtClean="0">
                <a:solidFill>
                  <a:srgbClr val="FF0000"/>
                </a:solidFill>
              </a:rPr>
              <a:t>What </a:t>
            </a:r>
            <a:r>
              <a:rPr lang="en-US" u="sng" dirty="0">
                <a:solidFill>
                  <a:srgbClr val="FF0000"/>
                </a:solidFill>
              </a:rPr>
              <a:t>is an example of a marginal product?</a:t>
            </a:r>
          </a:p>
          <a:p>
            <a:pPr>
              <a:lnSpc>
                <a:spcPct val="150000"/>
              </a:lnSpc>
              <a:buFont typeface="Wingdings" panose="05000000000000000000" pitchFamily="2" charset="2"/>
              <a:buChar char="Ø"/>
            </a:pPr>
            <a:r>
              <a:rPr lang="en-US" dirty="0" smtClean="0"/>
              <a:t>A </a:t>
            </a:r>
            <a:r>
              <a:rPr lang="en-US" dirty="0"/>
              <a:t>good example of the marginal product of labor is </a:t>
            </a:r>
            <a:r>
              <a:rPr lang="en-US" b="1" dirty="0"/>
              <a:t>a kitchen in a restaurant</a:t>
            </a:r>
            <a:r>
              <a:rPr lang="en-US" dirty="0"/>
              <a:t>. With no cooks, the restaurant's production will be 0. When one cook is hired, the restaurant's production may increase to 10 meals, yielding a positive MPL </a:t>
            </a:r>
            <a:r>
              <a:rPr lang="en-US" dirty="0" smtClean="0"/>
              <a:t>of 10.</a:t>
            </a:r>
            <a:endParaRPr lang="en-US" dirty="0"/>
          </a:p>
          <a:p>
            <a:pPr marL="0" indent="0">
              <a:buNone/>
            </a:pPr>
            <a:r>
              <a:rPr lang="en-US" dirty="0">
                <a:hlinkClick r:id="rId2"/>
              </a:rPr>
              <a:t/>
            </a:r>
            <a:br>
              <a:rPr lang="en-US" dirty="0">
                <a:hlinkClick r:id="rId2"/>
              </a:rPr>
            </a:br>
            <a:endParaRPr 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31</a:t>
            </a:fld>
            <a:endParaRPr lang="en-US" dirty="0"/>
          </a:p>
        </p:txBody>
      </p:sp>
    </p:spTree>
    <p:extLst>
      <p:ext uri="{BB962C8B-B14F-4D97-AF65-F5344CB8AC3E}">
        <p14:creationId xmlns:p14="http://schemas.microsoft.com/office/powerpoint/2010/main" val="88445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523" y="365125"/>
            <a:ext cx="9175806" cy="660593"/>
          </a:xfrm>
        </p:spPr>
        <p:txBody>
          <a:bodyPr>
            <a:normAutofit fontScale="90000"/>
          </a:bodyPr>
          <a:lstStyle/>
          <a:p>
            <a:r>
              <a:rPr lang="en-US" dirty="0">
                <a:solidFill>
                  <a:srgbClr val="FF0000"/>
                </a:solidFill>
              </a:rPr>
              <a:t>marginal product</a:t>
            </a:r>
          </a:p>
        </p:txBody>
      </p:sp>
      <p:sp>
        <p:nvSpPr>
          <p:cNvPr id="3" name="Content Placeholder 2"/>
          <p:cNvSpPr>
            <a:spLocks noGrp="1"/>
          </p:cNvSpPr>
          <p:nvPr>
            <p:ph idx="1"/>
          </p:nvPr>
        </p:nvSpPr>
        <p:spPr>
          <a:xfrm>
            <a:off x="1057522" y="1097280"/>
            <a:ext cx="9175807" cy="5079683"/>
          </a:xfrm>
        </p:spPr>
        <p:txBody>
          <a:bodyPr/>
          <a:lstStyle/>
          <a:p>
            <a:pPr>
              <a:buFont typeface="Wingdings" panose="05000000000000000000" pitchFamily="2" charset="2"/>
              <a:buChar char="q"/>
            </a:pPr>
            <a:endParaRPr lang="en-US" dirty="0" smtClean="0">
              <a:solidFill>
                <a:srgbClr val="FF0000"/>
              </a:solidFill>
            </a:endParaRPr>
          </a:p>
          <a:p>
            <a:pPr>
              <a:buFont typeface="Wingdings" panose="05000000000000000000" pitchFamily="2" charset="2"/>
              <a:buChar char="q"/>
            </a:pPr>
            <a:r>
              <a:rPr lang="en-US" dirty="0" smtClean="0">
                <a:solidFill>
                  <a:srgbClr val="FF0000"/>
                </a:solidFill>
              </a:rPr>
              <a:t>How </a:t>
            </a:r>
            <a:r>
              <a:rPr lang="en-US" dirty="0">
                <a:solidFill>
                  <a:srgbClr val="FF0000"/>
                </a:solidFill>
              </a:rPr>
              <a:t>is Total Product derived from Marginal Product?</a:t>
            </a:r>
          </a:p>
          <a:p>
            <a:pPr marL="0" indent="0">
              <a:lnSpc>
                <a:spcPct val="150000"/>
              </a:lnSpc>
              <a:buNone/>
            </a:pPr>
            <a:r>
              <a:rPr lang="en-US" dirty="0"/>
              <a:t>For any degree of input, the sum of marginal products of every foregoing unit of that input gives the total product. So, the total product is the sum of marginal products.</a:t>
            </a:r>
          </a:p>
          <a:p>
            <a:pPr>
              <a:lnSpc>
                <a:spcPct val="150000"/>
              </a:lnSpc>
            </a:pPr>
            <a:r>
              <a:rPr lang="en-US" dirty="0"/>
              <a:t>TP is the sum of MP, i.e., TP=∑MP</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32</a:t>
            </a:fld>
            <a:endParaRPr lang="en-US" dirty="0"/>
          </a:p>
        </p:txBody>
      </p:sp>
    </p:spTree>
    <p:extLst>
      <p:ext uri="{BB962C8B-B14F-4D97-AF65-F5344CB8AC3E}">
        <p14:creationId xmlns:p14="http://schemas.microsoft.com/office/powerpoint/2010/main" val="385282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365125"/>
            <a:ext cx="8897509" cy="644691"/>
          </a:xfrm>
        </p:spPr>
        <p:txBody>
          <a:bodyPr>
            <a:normAutofit fontScale="90000"/>
          </a:bodyPr>
          <a:lstStyle/>
          <a:p>
            <a:r>
              <a:rPr lang="en-US" dirty="0" smtClean="0"/>
              <a:t/>
            </a:r>
            <a:br>
              <a:rPr lang="en-US" dirty="0" smtClean="0"/>
            </a:br>
            <a:r>
              <a:rPr lang="en-US" dirty="0" smtClean="0"/>
              <a:t>Short-run &amp; Long-run</a:t>
            </a:r>
            <a:r>
              <a:rPr lang="en-US" dirty="0"/>
              <a:t/>
            </a:r>
            <a:br>
              <a:rPr lang="en-US" dirty="0"/>
            </a:br>
            <a:endParaRPr lang="en-US" dirty="0"/>
          </a:p>
        </p:txBody>
      </p:sp>
      <p:sp>
        <p:nvSpPr>
          <p:cNvPr id="3" name="Content Placeholder 2"/>
          <p:cNvSpPr>
            <a:spLocks noGrp="1"/>
          </p:cNvSpPr>
          <p:nvPr>
            <p:ph idx="1"/>
          </p:nvPr>
        </p:nvSpPr>
        <p:spPr>
          <a:xfrm>
            <a:off x="1280160" y="1121134"/>
            <a:ext cx="9128097" cy="5055829"/>
          </a:xfrm>
        </p:spPr>
        <p:txBody>
          <a:bodyPr>
            <a:normAutofit lnSpcReduction="10000"/>
          </a:bodyPr>
          <a:lstStyle/>
          <a:p>
            <a:pPr marL="0" indent="0">
              <a:buNone/>
            </a:pPr>
            <a:r>
              <a:rPr lang="en-US" dirty="0" smtClean="0">
                <a:solidFill>
                  <a:srgbClr val="FF0000"/>
                </a:solidFill>
              </a:rPr>
              <a:t>Short-run</a:t>
            </a:r>
            <a:endParaRPr lang="en-US" dirty="0">
              <a:solidFill>
                <a:srgbClr val="FF0000"/>
              </a:solidFill>
            </a:endParaRPr>
          </a:p>
          <a:p>
            <a:pPr marL="0" indent="0">
              <a:lnSpc>
                <a:spcPct val="150000"/>
              </a:lnSpc>
              <a:buNone/>
            </a:pPr>
            <a:r>
              <a:rPr lang="en-US" dirty="0" smtClean="0"/>
              <a:t>This </a:t>
            </a:r>
            <a:r>
              <a:rPr lang="en-US" dirty="0"/>
              <a:t>is a period of time in production process when changes in </a:t>
            </a:r>
            <a:r>
              <a:rPr lang="en-US" dirty="0" smtClean="0"/>
              <a:t>variable factors </a:t>
            </a:r>
            <a:r>
              <a:rPr lang="en-US" dirty="0"/>
              <a:t>of production determines the firm’s output while one or more </a:t>
            </a:r>
            <a:r>
              <a:rPr lang="en-US" dirty="0" smtClean="0"/>
              <a:t>of the </a:t>
            </a:r>
            <a:r>
              <a:rPr lang="en-US" dirty="0"/>
              <a:t>firm’s input is fixed</a:t>
            </a:r>
            <a:r>
              <a:rPr lang="en-US" dirty="0" smtClean="0"/>
              <a:t>.</a:t>
            </a:r>
          </a:p>
          <a:p>
            <a:pPr marL="0" indent="0">
              <a:buNone/>
            </a:pPr>
            <a:r>
              <a:rPr lang="en-US" dirty="0" smtClean="0"/>
              <a:t> </a:t>
            </a:r>
            <a:r>
              <a:rPr lang="en-US" dirty="0">
                <a:solidFill>
                  <a:srgbClr val="FF0000"/>
                </a:solidFill>
              </a:rPr>
              <a:t>Long-run</a:t>
            </a:r>
          </a:p>
          <a:p>
            <a:pPr marL="0" indent="0">
              <a:lnSpc>
                <a:spcPct val="150000"/>
              </a:lnSpc>
              <a:buNone/>
            </a:pPr>
            <a:r>
              <a:rPr lang="en-US" dirty="0"/>
              <a:t>This is a period of time in production process when all factors </a:t>
            </a:r>
            <a:r>
              <a:rPr lang="en-US" dirty="0" smtClean="0"/>
              <a:t>of production </a:t>
            </a:r>
            <a:r>
              <a:rPr lang="en-US" dirty="0"/>
              <a:t>are varied that is no fixed factor. Increase in all factor </a:t>
            </a:r>
            <a:r>
              <a:rPr lang="en-US" dirty="0" smtClean="0"/>
              <a:t>of production </a:t>
            </a:r>
            <a:r>
              <a:rPr lang="en-US" dirty="0"/>
              <a:t>is required to increase the firm’s output.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33</a:t>
            </a:fld>
            <a:endParaRPr lang="en-US" dirty="0"/>
          </a:p>
        </p:txBody>
      </p:sp>
    </p:spTree>
    <p:extLst>
      <p:ext uri="{BB962C8B-B14F-4D97-AF65-F5344CB8AC3E}">
        <p14:creationId xmlns:p14="http://schemas.microsoft.com/office/powerpoint/2010/main" val="339138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559A6-1DB0-E5C2-C812-177ACABCE278}"/>
              </a:ext>
            </a:extLst>
          </p:cNvPr>
          <p:cNvSpPr>
            <a:spLocks noGrp="1"/>
          </p:cNvSpPr>
          <p:nvPr>
            <p:ph type="title"/>
          </p:nvPr>
        </p:nvSpPr>
        <p:spPr>
          <a:xfrm>
            <a:off x="1017767" y="365126"/>
            <a:ext cx="9541566" cy="768216"/>
          </a:xfrm>
        </p:spPr>
        <p:txBody>
          <a:bodyPr>
            <a:normAutofit/>
          </a:bodyPr>
          <a:lstStyle/>
          <a:p>
            <a:r>
              <a:rPr lang="en-US" sz="3200" dirty="0">
                <a:solidFill>
                  <a:srgbClr val="FF0000"/>
                </a:solidFill>
              </a:rPr>
              <a:t>Relationship among different Product</a:t>
            </a:r>
          </a:p>
        </p:txBody>
      </p:sp>
      <p:sp>
        <p:nvSpPr>
          <p:cNvPr id="6" name="Content Placeholder 5">
            <a:extLst>
              <a:ext uri="{FF2B5EF4-FFF2-40B4-BE49-F238E27FC236}">
                <a16:creationId xmlns:a16="http://schemas.microsoft.com/office/drawing/2014/main" xmlns="" id="{19409BC8-5BB1-EE94-8911-82E5E91D9853}"/>
              </a:ext>
            </a:extLst>
          </p:cNvPr>
          <p:cNvSpPr>
            <a:spLocks noGrp="1"/>
          </p:cNvSpPr>
          <p:nvPr>
            <p:ph idx="1"/>
          </p:nvPr>
        </p:nvSpPr>
        <p:spPr>
          <a:xfrm>
            <a:off x="941231" y="1208598"/>
            <a:ext cx="10515600" cy="4988655"/>
          </a:xfrm>
        </p:spPr>
        <p:txBody>
          <a:bodyPr/>
          <a:lstStyle/>
          <a:p>
            <a:pPr marL="0" indent="0" algn="ctr">
              <a:buNone/>
            </a:pPr>
            <a:r>
              <a:rPr lang="en-US" dirty="0">
                <a:latin typeface="Times New Roman" panose="02020603050405020304" pitchFamily="18" charset="0"/>
                <a:cs typeface="Times New Roman" panose="02020603050405020304" pitchFamily="18" charset="0"/>
              </a:rPr>
              <a:t>Product Schedule</a:t>
            </a:r>
          </a:p>
          <a:p>
            <a:pPr marL="0" indent="0" algn="ctr">
              <a:buNone/>
            </a:pPr>
            <a:endParaRPr lang="en-US" dirty="0"/>
          </a:p>
        </p:txBody>
      </p:sp>
      <p:graphicFrame>
        <p:nvGraphicFramePr>
          <p:cNvPr id="7" name="Content Placeholder 3">
            <a:extLst>
              <a:ext uri="{FF2B5EF4-FFF2-40B4-BE49-F238E27FC236}">
                <a16:creationId xmlns:a16="http://schemas.microsoft.com/office/drawing/2014/main" xmlns="" id="{05AC5343-83D9-EED4-26C7-78F80D8AEDBE}"/>
              </a:ext>
            </a:extLst>
          </p:cNvPr>
          <p:cNvGraphicFramePr>
            <a:graphicFrameLocks/>
          </p:cNvGraphicFramePr>
          <p:nvPr>
            <p:extLst>
              <p:ext uri="{D42A27DB-BD31-4B8C-83A1-F6EECF244321}">
                <p14:modId xmlns:p14="http://schemas.microsoft.com/office/powerpoint/2010/main" val="2816465207"/>
              </p:ext>
            </p:extLst>
          </p:nvPr>
        </p:nvGraphicFramePr>
        <p:xfrm>
          <a:off x="1111624" y="1948067"/>
          <a:ext cx="9484658" cy="4614311"/>
        </p:xfrm>
        <a:graphic>
          <a:graphicData uri="http://schemas.openxmlformats.org/drawingml/2006/table">
            <a:tbl>
              <a:tblPr firstRow="1" firstCol="1" bandRow="1">
                <a:tableStyleId>{5C22544A-7EE6-4342-B048-85BDC9FD1C3A}</a:tableStyleId>
              </a:tblPr>
              <a:tblGrid>
                <a:gridCol w="2370657">
                  <a:extLst>
                    <a:ext uri="{9D8B030D-6E8A-4147-A177-3AD203B41FA5}">
                      <a16:colId xmlns:a16="http://schemas.microsoft.com/office/drawing/2014/main" xmlns="" val="563051384"/>
                    </a:ext>
                  </a:extLst>
                </a:gridCol>
                <a:gridCol w="2370657">
                  <a:extLst>
                    <a:ext uri="{9D8B030D-6E8A-4147-A177-3AD203B41FA5}">
                      <a16:colId xmlns:a16="http://schemas.microsoft.com/office/drawing/2014/main" xmlns="" val="2018317064"/>
                    </a:ext>
                  </a:extLst>
                </a:gridCol>
                <a:gridCol w="2371672">
                  <a:extLst>
                    <a:ext uri="{9D8B030D-6E8A-4147-A177-3AD203B41FA5}">
                      <a16:colId xmlns:a16="http://schemas.microsoft.com/office/drawing/2014/main" xmlns="" val="3340083615"/>
                    </a:ext>
                  </a:extLst>
                </a:gridCol>
                <a:gridCol w="2371672">
                  <a:extLst>
                    <a:ext uri="{9D8B030D-6E8A-4147-A177-3AD203B41FA5}">
                      <a16:colId xmlns:a16="http://schemas.microsoft.com/office/drawing/2014/main" xmlns="" val="789898609"/>
                    </a:ext>
                  </a:extLst>
                </a:gridCol>
              </a:tblGrid>
              <a:tr h="709894">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Quantity of </a:t>
                      </a:r>
                      <a:r>
                        <a:rPr lang="en-US" sz="2000" b="0" dirty="0" err="1">
                          <a:effectLst/>
                          <a:latin typeface="Times New Roman" panose="02020603050405020304" pitchFamily="18" charset="0"/>
                          <a:cs typeface="Times New Roman" panose="02020603050405020304" pitchFamily="18" charset="0"/>
                        </a:rPr>
                        <a:t>Labour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Total Product (TP)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Average Product (AP)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Marginal Product (MP)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5750843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6715404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2</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105.00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110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27955752"/>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3</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110.00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4630641"/>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4</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107.50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29971443"/>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104.00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04499537"/>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6</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100.00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5888519"/>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7</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95.70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28644466"/>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8</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90.00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36790088"/>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9</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750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83.30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44560608"/>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750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75.00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00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4447979"/>
                  </a:ext>
                </a:extLst>
              </a:tr>
              <a:tr h="354947">
                <a:tc>
                  <a:txBody>
                    <a:bodyPr/>
                    <a:lstStyle/>
                    <a:p>
                      <a:pPr marL="0" marR="0" algn="ctr">
                        <a:lnSpc>
                          <a:spcPct val="107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11</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67.20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-10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46622002"/>
                  </a:ext>
                </a:extLst>
              </a:tr>
            </a:tbl>
          </a:graphicData>
        </a:graphic>
      </p:graphicFrame>
      <p:sp>
        <p:nvSpPr>
          <p:cNvPr id="3" name="Slide Number Placeholder 2"/>
          <p:cNvSpPr>
            <a:spLocks noGrp="1"/>
          </p:cNvSpPr>
          <p:nvPr>
            <p:ph type="sldNum" sz="quarter" idx="12"/>
          </p:nvPr>
        </p:nvSpPr>
        <p:spPr/>
        <p:txBody>
          <a:bodyPr/>
          <a:lstStyle/>
          <a:p>
            <a:fld id="{C571B539-7301-4BFA-9069-359D4A28E27F}" type="slidenum">
              <a:rPr lang="en-US" smtClean="0"/>
              <a:t>34</a:t>
            </a:fld>
            <a:endParaRPr lang="en-US"/>
          </a:p>
        </p:txBody>
      </p:sp>
    </p:spTree>
    <p:extLst>
      <p:ext uri="{BB962C8B-B14F-4D97-AF65-F5344CB8AC3E}">
        <p14:creationId xmlns:p14="http://schemas.microsoft.com/office/powerpoint/2010/main" val="2937811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10CF3-2AD2-A44B-B296-8536A5FEA772}"/>
              </a:ext>
            </a:extLst>
          </p:cNvPr>
          <p:cNvSpPr>
            <a:spLocks noGrp="1"/>
          </p:cNvSpPr>
          <p:nvPr>
            <p:ph type="title"/>
          </p:nvPr>
        </p:nvSpPr>
        <p:spPr>
          <a:xfrm>
            <a:off x="838200" y="365126"/>
            <a:ext cx="10515600" cy="600790"/>
          </a:xfrm>
        </p:spPr>
        <p:txBody>
          <a:bodyPr>
            <a:normAutofit/>
          </a:bodyPr>
          <a:lstStyle/>
          <a:p>
            <a:r>
              <a:rPr lang="en-US" sz="3200" dirty="0">
                <a:solidFill>
                  <a:srgbClr val="FF0000"/>
                </a:solidFill>
              </a:rPr>
              <a:t>Relationship among different Product</a:t>
            </a:r>
          </a:p>
        </p:txBody>
      </p:sp>
      <p:sp>
        <p:nvSpPr>
          <p:cNvPr id="3" name="Content Placeholder 2">
            <a:extLst>
              <a:ext uri="{FF2B5EF4-FFF2-40B4-BE49-F238E27FC236}">
                <a16:creationId xmlns:a16="http://schemas.microsoft.com/office/drawing/2014/main" xmlns="" id="{2FE7521F-54F5-1343-3B45-195ECB0D75D9}"/>
              </a:ext>
            </a:extLst>
          </p:cNvPr>
          <p:cNvSpPr>
            <a:spLocks noGrp="1"/>
          </p:cNvSpPr>
          <p:nvPr>
            <p:ph idx="1"/>
          </p:nvPr>
        </p:nvSpPr>
        <p:spPr>
          <a:xfrm>
            <a:off x="838200" y="1249251"/>
            <a:ext cx="10515600" cy="4927712"/>
          </a:xfrm>
        </p:spPr>
        <p:txBody>
          <a:bodyPr>
            <a:normAutofit/>
          </a:bodyPr>
          <a:lstStyle/>
          <a:p>
            <a:pPr marL="0" marR="0">
              <a:spcBef>
                <a:spcPts val="0"/>
              </a:spcBef>
              <a:spcAft>
                <a:spcPts val="0"/>
              </a:spcAft>
            </a:pP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Relationship between TP and MP</a:t>
            </a:r>
            <a:r>
              <a:rPr lang="en-US"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increasing, TP is increasing at an increasing rate</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falling, TP is increasing at a decreasing rate</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at zero, TP is at the maximum</a:t>
            </a:r>
          </a:p>
          <a:p>
            <a:pPr marL="0" marR="0">
              <a:lnSpc>
                <a:spcPct val="16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MP is negative, TP is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falling</a:t>
            </a:r>
          </a:p>
          <a:p>
            <a:pPr marL="0" marR="0" indent="0">
              <a:spcBef>
                <a:spcPts val="0"/>
              </a:spcBef>
              <a:spcAft>
                <a:spcPts val="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35</a:t>
            </a:fld>
            <a:endParaRPr lang="en-US"/>
          </a:p>
        </p:txBody>
      </p:sp>
    </p:spTree>
    <p:extLst>
      <p:ext uri="{BB962C8B-B14F-4D97-AF65-F5344CB8AC3E}">
        <p14:creationId xmlns:p14="http://schemas.microsoft.com/office/powerpoint/2010/main" val="4087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062" y="365125"/>
            <a:ext cx="9477955" cy="795765"/>
          </a:xfrm>
        </p:spPr>
        <p:txBody>
          <a:bodyPr>
            <a:normAutofit/>
          </a:bodyPr>
          <a:lstStyle/>
          <a:p>
            <a:r>
              <a:rPr lang="en-US" sz="3200" dirty="0">
                <a:solidFill>
                  <a:srgbClr val="FF0000"/>
                </a:solidFill>
              </a:rPr>
              <a:t>Relationship among different Product</a:t>
            </a:r>
          </a:p>
        </p:txBody>
      </p:sp>
      <p:sp>
        <p:nvSpPr>
          <p:cNvPr id="3" name="Content Placeholder 2"/>
          <p:cNvSpPr>
            <a:spLocks noGrp="1"/>
          </p:cNvSpPr>
          <p:nvPr>
            <p:ph idx="1"/>
          </p:nvPr>
        </p:nvSpPr>
        <p:spPr>
          <a:xfrm>
            <a:off x="1296062" y="1280160"/>
            <a:ext cx="9477955" cy="4896803"/>
          </a:xfrm>
        </p:spPr>
        <p:txBody>
          <a:bodyPr/>
          <a:lstStyle/>
          <a:p>
            <a:pPr marL="0" marR="0">
              <a:spcBef>
                <a:spcPts val="0"/>
              </a:spcBef>
              <a:spcAft>
                <a:spcPts val="0"/>
              </a:spcAft>
            </a:pPr>
            <a:r>
              <a:rPr lang="en-US" b="1" dirty="0">
                <a:ea typeface="Calibri" panose="020F0502020204030204" pitchFamily="34" charset="0"/>
              </a:rPr>
              <a:t>Relationship between AP and MP:</a:t>
            </a:r>
          </a:p>
          <a:p>
            <a:pPr marL="0" marR="0" indent="0">
              <a:spcBef>
                <a:spcPts val="0"/>
              </a:spcBef>
              <a:spcAft>
                <a:spcPts val="0"/>
              </a:spcAft>
              <a:buNone/>
            </a:pPr>
            <a:endParaRPr lang="en-US" b="1"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When MP is increasing, AP is increasing</a:t>
            </a:r>
          </a:p>
          <a:p>
            <a:pPr marL="0" marR="0">
              <a:lnSpc>
                <a:spcPct val="150000"/>
              </a:lnSpc>
              <a:spcBef>
                <a:spcPts val="0"/>
              </a:spcBef>
              <a:spcAft>
                <a:spcPts val="0"/>
              </a:spcAft>
            </a:pPr>
            <a:r>
              <a:rPr lang="en-US" dirty="0">
                <a:ea typeface="Calibri" panose="020F0502020204030204" pitchFamily="34" charset="0"/>
              </a:rPr>
              <a:t>MP cuts AP at the latter’s maximum point</a:t>
            </a:r>
          </a:p>
          <a:p>
            <a:pPr marL="0" marR="0">
              <a:lnSpc>
                <a:spcPct val="150000"/>
              </a:lnSpc>
              <a:spcBef>
                <a:spcPts val="0"/>
              </a:spcBef>
              <a:spcAft>
                <a:spcPts val="0"/>
              </a:spcAft>
            </a:pPr>
            <a:r>
              <a:rPr lang="en-US" dirty="0">
                <a:ea typeface="Calibri" panose="020F0502020204030204" pitchFamily="34" charset="0"/>
              </a:rPr>
              <a:t>When MP is above AP, AP is </a:t>
            </a:r>
            <a:r>
              <a:rPr lang="en-US" dirty="0" smtClean="0">
                <a:ea typeface="Calibri" panose="020F0502020204030204" pitchFamily="34" charset="0"/>
              </a:rPr>
              <a:t>rising.</a:t>
            </a:r>
            <a:endParaRPr lang="en-US" dirty="0">
              <a:ea typeface="Calibri" panose="020F0502020204030204" pitchFamily="34" charset="0"/>
            </a:endParaRPr>
          </a:p>
          <a:p>
            <a:pPr marL="0" marR="0">
              <a:lnSpc>
                <a:spcPct val="150000"/>
              </a:lnSpc>
              <a:spcBef>
                <a:spcPts val="0"/>
              </a:spcBef>
              <a:spcAft>
                <a:spcPts val="0"/>
              </a:spcAft>
            </a:pPr>
            <a:r>
              <a:rPr lang="en-US" dirty="0">
                <a:ea typeface="Calibri" panose="020F0502020204030204" pitchFamily="34" charset="0"/>
              </a:rPr>
              <a:t>When MP is below AP, AP is </a:t>
            </a:r>
            <a:r>
              <a:rPr lang="en-US" dirty="0" smtClean="0">
                <a:ea typeface="Calibri" panose="020F0502020204030204" pitchFamily="34" charset="0"/>
              </a:rPr>
              <a:t>falling.</a:t>
            </a:r>
            <a:endParaRPr lang="en-US" dirty="0">
              <a:ea typeface="Calibri" panose="020F0502020204030204" pitchFamily="34"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36</a:t>
            </a:fld>
            <a:endParaRPr lang="en-US" dirty="0"/>
          </a:p>
        </p:txBody>
      </p:sp>
    </p:spTree>
    <p:extLst>
      <p:ext uri="{BB962C8B-B14F-4D97-AF65-F5344CB8AC3E}">
        <p14:creationId xmlns:p14="http://schemas.microsoft.com/office/powerpoint/2010/main" val="344282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CA67F-DFF1-E337-BADD-9465D41C78C8}"/>
              </a:ext>
            </a:extLst>
          </p:cNvPr>
          <p:cNvSpPr>
            <a:spLocks noGrp="1"/>
          </p:cNvSpPr>
          <p:nvPr>
            <p:ph type="title"/>
          </p:nvPr>
        </p:nvSpPr>
        <p:spPr>
          <a:xfrm>
            <a:off x="1526650" y="365125"/>
            <a:ext cx="9390491" cy="54927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Law of Variable Proportion</a:t>
            </a:r>
          </a:p>
        </p:txBody>
      </p:sp>
      <p:sp>
        <p:nvSpPr>
          <p:cNvPr id="3" name="Content Placeholder 2">
            <a:extLst>
              <a:ext uri="{FF2B5EF4-FFF2-40B4-BE49-F238E27FC236}">
                <a16:creationId xmlns:a16="http://schemas.microsoft.com/office/drawing/2014/main" xmlns="" id="{6D4C3C2E-D1F9-C8F6-6C15-A0717F0B1BB7}"/>
              </a:ext>
            </a:extLst>
          </p:cNvPr>
          <p:cNvSpPr>
            <a:spLocks noGrp="1"/>
          </p:cNvSpPr>
          <p:nvPr>
            <p:ph idx="1"/>
          </p:nvPr>
        </p:nvSpPr>
        <p:spPr>
          <a:xfrm>
            <a:off x="1526650" y="1094705"/>
            <a:ext cx="9477955" cy="5082258"/>
          </a:xfrm>
        </p:spPr>
        <p:txBody>
          <a:bodyPr>
            <a:noAutofit/>
          </a:bodyPr>
          <a:lstStyle/>
          <a:p>
            <a:pPr marL="0" marR="0" indent="0" algn="just">
              <a:lnSpc>
                <a:spcPct val="107000"/>
              </a:lnSpc>
              <a:spcBef>
                <a:spcPts val="200"/>
              </a:spcBef>
              <a:spcAft>
                <a:spcPts val="0"/>
              </a:spcAft>
              <a:buNone/>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refers to input-output relationship, when the output in increased by varying the quantity of one input</a:t>
            </a:r>
            <a:r>
              <a:rPr lang="en-US" i="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07000"/>
              </a:lnSpc>
              <a:spcBef>
                <a:spcPts val="200"/>
              </a:spcBef>
              <a:spcAft>
                <a:spcPts val="0"/>
              </a:spcAft>
              <a:buNone/>
            </a:pPr>
            <a:endPar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200"/>
              </a:spcBef>
              <a:spcAft>
                <a:spcPts val="0"/>
              </a:spcAft>
              <a:buNone/>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Law operates in short-run when all the factors production cannot be increased or decreased</a:t>
            </a:r>
            <a:r>
              <a:rPr lang="en-US" i="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07000"/>
              </a:lnSpc>
              <a:spcBef>
                <a:spcPts val="200"/>
              </a:spcBef>
              <a:spcAft>
                <a:spcPts val="0"/>
              </a:spcAft>
              <a:buNone/>
            </a:pPr>
            <a:endParaRPr lang="en-US"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200"/>
              </a:spcBef>
              <a:spcAft>
                <a:spcPts val="0"/>
              </a:spcAft>
            </a:pPr>
            <a:r>
              <a:rPr lang="en-US"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Law states that “</a:t>
            </a:r>
            <a:r>
              <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As we increase the quantity of one input which is combined with other fixed inputs, the marginal physical </a:t>
            </a:r>
            <a:r>
              <a:rPr lang="en-US" i="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productivity </a:t>
            </a:r>
            <a:r>
              <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of the variable input must eventually decline</a:t>
            </a:r>
            <a:r>
              <a:rPr lang="en-US" i="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i="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37</a:t>
            </a:fld>
            <a:endParaRPr lang="en-US"/>
          </a:p>
        </p:txBody>
      </p:sp>
    </p:spTree>
    <p:extLst>
      <p:ext uri="{BB962C8B-B14F-4D97-AF65-F5344CB8AC3E}">
        <p14:creationId xmlns:p14="http://schemas.microsoft.com/office/powerpoint/2010/main" val="2149515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72C37-5BAC-188D-FB28-C3DB641D5CF6}"/>
              </a:ext>
            </a:extLst>
          </p:cNvPr>
          <p:cNvSpPr>
            <a:spLocks noGrp="1"/>
          </p:cNvSpPr>
          <p:nvPr>
            <p:ph type="title"/>
          </p:nvPr>
        </p:nvSpPr>
        <p:spPr>
          <a:xfrm>
            <a:off x="1017766" y="365125"/>
            <a:ext cx="9668787" cy="66518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sp>
        <p:nvSpPr>
          <p:cNvPr id="3" name="Content Placeholder 2">
            <a:extLst>
              <a:ext uri="{FF2B5EF4-FFF2-40B4-BE49-F238E27FC236}">
                <a16:creationId xmlns:a16="http://schemas.microsoft.com/office/drawing/2014/main" xmlns="" id="{C148DC92-01ED-DF08-F598-9D347DE02C54}"/>
              </a:ext>
            </a:extLst>
          </p:cNvPr>
          <p:cNvSpPr>
            <a:spLocks noGrp="1"/>
          </p:cNvSpPr>
          <p:nvPr>
            <p:ph idx="1"/>
          </p:nvPr>
        </p:nvSpPr>
        <p:spPr>
          <a:xfrm>
            <a:off x="1065473" y="1261671"/>
            <a:ext cx="9573371" cy="4863318"/>
          </a:xfrm>
        </p:spPr>
        <p:txBody>
          <a:bodyPr>
            <a:normAutofit fontScale="92500" lnSpcReduction="20000"/>
          </a:bodyPr>
          <a:lstStyle/>
          <a:p>
            <a:pPr marR="0" algn="just">
              <a:spcBef>
                <a:spcPts val="0"/>
              </a:spcBef>
              <a:spcAft>
                <a:spcPts val="0"/>
              </a:spcAft>
            </a:pPr>
            <a:r>
              <a:rPr lang="en-US"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Assumptions</a:t>
            </a:r>
          </a:p>
          <a:p>
            <a:pPr marL="0" marR="0" indent="0" algn="just">
              <a:spcBef>
                <a:spcPts val="0"/>
              </a:spcBef>
              <a:spcAft>
                <a:spcPts val="0"/>
              </a:spcAft>
              <a:buNone/>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One of the factors is variable while all other factors are fixed.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All units of the variable factor are homogenous.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State of technology is constant.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Factors of production can be used in different proportions.</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products are measured in physical units. Example, quintals, tons etc.</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assumed that all variable factors are equally efficient.</a:t>
            </a:r>
          </a:p>
          <a:p>
            <a:pPr marR="0"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Only applicable under short run.</a:t>
            </a:r>
          </a:p>
        </p:txBody>
      </p:sp>
      <p:sp>
        <p:nvSpPr>
          <p:cNvPr id="4" name="Slide Number Placeholder 3"/>
          <p:cNvSpPr>
            <a:spLocks noGrp="1"/>
          </p:cNvSpPr>
          <p:nvPr>
            <p:ph type="sldNum" sz="quarter" idx="12"/>
          </p:nvPr>
        </p:nvSpPr>
        <p:spPr/>
        <p:txBody>
          <a:bodyPr/>
          <a:lstStyle/>
          <a:p>
            <a:fld id="{C571B539-7301-4BFA-9069-359D4A28E27F}" type="slidenum">
              <a:rPr lang="en-US" smtClean="0"/>
              <a:t>38</a:t>
            </a:fld>
            <a:endParaRPr lang="en-US"/>
          </a:p>
        </p:txBody>
      </p:sp>
    </p:spTree>
    <p:extLst>
      <p:ext uri="{BB962C8B-B14F-4D97-AF65-F5344CB8AC3E}">
        <p14:creationId xmlns:p14="http://schemas.microsoft.com/office/powerpoint/2010/main" val="461521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7" y="365126"/>
            <a:ext cx="10515600" cy="832610"/>
          </a:xfrm>
        </p:spPr>
        <p:txBody>
          <a:bodyPr>
            <a:normAutofit/>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676400"/>
            <a:ext cx="6353175" cy="4407083"/>
          </a:xfrm>
        </p:spPr>
      </p:pic>
      <p:sp>
        <p:nvSpPr>
          <p:cNvPr id="3" name="TextBox 2">
            <a:extLst>
              <a:ext uri="{FF2B5EF4-FFF2-40B4-BE49-F238E27FC236}">
                <a16:creationId xmlns:a16="http://schemas.microsoft.com/office/drawing/2014/main" xmlns="" id="{044A3D6E-CD5A-DF89-561B-A8078C53AB08}"/>
              </a:ext>
            </a:extLst>
          </p:cNvPr>
          <p:cNvSpPr txBox="1"/>
          <p:nvPr/>
        </p:nvSpPr>
        <p:spPr>
          <a:xfrm>
            <a:off x="5772150" y="2657475"/>
            <a:ext cx="323850" cy="369332"/>
          </a:xfrm>
          <a:prstGeom prst="rect">
            <a:avLst/>
          </a:prstGeom>
          <a:noFill/>
        </p:spPr>
        <p:txBody>
          <a:bodyPr wrap="square" rtlCol="0">
            <a:spAutoFit/>
          </a:bodyPr>
          <a:lstStyle/>
          <a:p>
            <a:r>
              <a:rPr lang="en-US" dirty="0"/>
              <a:t>E</a:t>
            </a:r>
          </a:p>
        </p:txBody>
      </p:sp>
      <p:sp>
        <p:nvSpPr>
          <p:cNvPr id="5" name="Slide Number Placeholder 4"/>
          <p:cNvSpPr>
            <a:spLocks noGrp="1"/>
          </p:cNvSpPr>
          <p:nvPr>
            <p:ph type="sldNum" sz="quarter" idx="12"/>
          </p:nvPr>
        </p:nvSpPr>
        <p:spPr/>
        <p:txBody>
          <a:bodyPr/>
          <a:lstStyle/>
          <a:p>
            <a:fld id="{C571B539-7301-4BFA-9069-359D4A28E27F}" type="slidenum">
              <a:rPr lang="en-US" smtClean="0"/>
              <a:t>39</a:t>
            </a:fld>
            <a:endParaRPr lang="en-US"/>
          </a:p>
        </p:txBody>
      </p:sp>
    </p:spTree>
    <p:extLst>
      <p:ext uri="{BB962C8B-B14F-4D97-AF65-F5344CB8AC3E}">
        <p14:creationId xmlns:p14="http://schemas.microsoft.com/office/powerpoint/2010/main" val="56284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819" y="365126"/>
            <a:ext cx="9191708" cy="676496"/>
          </a:xfrm>
        </p:spPr>
        <p:txBody>
          <a:bodyPr>
            <a:normAutofit fontScale="90000"/>
          </a:bodyPr>
          <a:lstStyle/>
          <a:p>
            <a:r>
              <a:rPr lang="en-US" altLang="en-US" dirty="0"/>
              <a:t>Production</a:t>
            </a:r>
            <a:endParaRPr lang="en-US" dirty="0"/>
          </a:p>
        </p:txBody>
      </p:sp>
      <p:sp>
        <p:nvSpPr>
          <p:cNvPr id="3" name="Content Placeholder 2"/>
          <p:cNvSpPr>
            <a:spLocks noGrp="1"/>
          </p:cNvSpPr>
          <p:nvPr>
            <p:ph idx="1"/>
          </p:nvPr>
        </p:nvSpPr>
        <p:spPr>
          <a:xfrm>
            <a:off x="1335819" y="1200647"/>
            <a:ext cx="9191708" cy="4849095"/>
          </a:xfrm>
        </p:spPr>
        <p:txBody>
          <a:bodyPr>
            <a:normAutofit fontScale="92500"/>
          </a:bodyPr>
          <a:lstStyle/>
          <a:p>
            <a:pPr>
              <a:lnSpc>
                <a:spcPct val="150000"/>
              </a:lnSpc>
            </a:pPr>
            <a:r>
              <a:rPr lang="en-US" altLang="en-US" dirty="0"/>
              <a:t>Production, therefore, should be defined, not as creation of utility, but creation of value. Utilities  are created in three forms, </a:t>
            </a:r>
          </a:p>
          <a:p>
            <a:endParaRPr lang="en-US" dirty="0"/>
          </a:p>
          <a:p>
            <a:endParaRPr lang="en-US" altLang="en-US" dirty="0"/>
          </a:p>
          <a:p>
            <a:pPr marL="3657600" lvl="8" indent="0">
              <a:buNone/>
            </a:pPr>
            <a:r>
              <a:rPr lang="en-US" dirty="0"/>
              <a:t>	</a:t>
            </a:r>
            <a:r>
              <a:rPr lang="en-US" sz="3000" dirty="0"/>
              <a:t>Production</a:t>
            </a:r>
          </a:p>
          <a:p>
            <a:pPr marL="0" indent="0">
              <a:buNone/>
            </a:pPr>
            <a:endParaRPr lang="en-US" dirty="0"/>
          </a:p>
          <a:p>
            <a:pPr marL="0" indent="0" algn="ctr">
              <a:buNone/>
            </a:pPr>
            <a:r>
              <a:rPr lang="en-US" dirty="0"/>
              <a:t>    </a:t>
            </a:r>
          </a:p>
          <a:p>
            <a:pPr marL="0" indent="0">
              <a:buNone/>
            </a:pPr>
            <a:r>
              <a:rPr lang="en-US" dirty="0"/>
              <a:t>                </a:t>
            </a:r>
            <a:r>
              <a:rPr lang="en-US" dirty="0">
                <a:solidFill>
                  <a:schemeClr val="accent1"/>
                </a:solidFill>
              </a:rPr>
              <a:t>Form Utility                    Place Utility  </a:t>
            </a:r>
            <a:r>
              <a:rPr lang="en-US" dirty="0"/>
              <a:t>        </a:t>
            </a:r>
            <a:r>
              <a:rPr lang="en-US" dirty="0">
                <a:solidFill>
                  <a:schemeClr val="accent1"/>
                </a:solidFill>
              </a:rPr>
              <a:t>Time Utility</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a:t>
            </a:fld>
            <a:endParaRPr lang="en-US" dirty="0"/>
          </a:p>
        </p:txBody>
      </p:sp>
      <p:cxnSp>
        <p:nvCxnSpPr>
          <p:cNvPr id="6" name="Straight Arrow Connector 5"/>
          <p:cNvCxnSpPr/>
          <p:nvPr/>
        </p:nvCxnSpPr>
        <p:spPr>
          <a:xfrm>
            <a:off x="3148717" y="3919993"/>
            <a:ext cx="6702949" cy="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64619" y="3943847"/>
            <a:ext cx="15903" cy="87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72362" y="3943847"/>
            <a:ext cx="7951" cy="76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764202" y="3943847"/>
            <a:ext cx="23854" cy="78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379057" y="3013544"/>
            <a:ext cx="2202511" cy="922352"/>
          </a:xfrm>
          <a:prstGeom prst="rect">
            <a:avLst/>
          </a:prstGeom>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production</a:t>
            </a:r>
            <a:endParaRPr lang="en-US" sz="3200" dirty="0"/>
          </a:p>
        </p:txBody>
      </p:sp>
    </p:spTree>
    <p:extLst>
      <p:ext uri="{BB962C8B-B14F-4D97-AF65-F5344CB8AC3E}">
        <p14:creationId xmlns:p14="http://schemas.microsoft.com/office/powerpoint/2010/main" val="3739415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9941-B4C4-D3C2-403B-46B416B60F3E}"/>
              </a:ext>
            </a:extLst>
          </p:cNvPr>
          <p:cNvSpPr>
            <a:spLocks noGrp="1"/>
          </p:cNvSpPr>
          <p:nvPr>
            <p:ph type="title"/>
          </p:nvPr>
        </p:nvSpPr>
        <p:spPr>
          <a:xfrm>
            <a:off x="1144988" y="365125"/>
            <a:ext cx="9811909" cy="796925"/>
          </a:xfrm>
        </p:spPr>
        <p:txBody>
          <a:bodyPr/>
          <a:lstStyle/>
          <a:p>
            <a:pPr algn="ctr"/>
            <a:r>
              <a:rPr lang="en-US" dirty="0">
                <a:latin typeface="Times New Roman" panose="02020603050405020304" pitchFamily="18" charset="0"/>
                <a:cs typeface="Times New Roman" panose="02020603050405020304" pitchFamily="18" charset="0"/>
              </a:rPr>
              <a:t>Law of Variable Proportion</a:t>
            </a:r>
            <a:endParaRPr lang="en-US" dirty="0"/>
          </a:p>
        </p:txBody>
      </p:sp>
      <p:sp>
        <p:nvSpPr>
          <p:cNvPr id="3" name="Content Placeholder 2">
            <a:extLst>
              <a:ext uri="{FF2B5EF4-FFF2-40B4-BE49-F238E27FC236}">
                <a16:creationId xmlns:a16="http://schemas.microsoft.com/office/drawing/2014/main" xmlns="" id="{24FBD17F-E585-AF5C-6419-9B824086EEE6}"/>
              </a:ext>
            </a:extLst>
          </p:cNvPr>
          <p:cNvSpPr>
            <a:spLocks noGrp="1"/>
          </p:cNvSpPr>
          <p:nvPr>
            <p:ph idx="1"/>
          </p:nvPr>
        </p:nvSpPr>
        <p:spPr>
          <a:xfrm>
            <a:off x="838200" y="1343025"/>
            <a:ext cx="10515600" cy="4833938"/>
          </a:xfrm>
        </p:spPr>
        <p:txBody>
          <a:bodyPr/>
          <a:lstStyle/>
          <a:p>
            <a:endParaRPr lang="en-US" dirty="0"/>
          </a:p>
          <a:p>
            <a:endParaRPr lang="en-US" dirty="0"/>
          </a:p>
          <a:p>
            <a:endParaRPr lang="en-US" dirty="0"/>
          </a:p>
        </p:txBody>
      </p:sp>
      <p:graphicFrame>
        <p:nvGraphicFramePr>
          <p:cNvPr id="5" name="Table 5">
            <a:extLst>
              <a:ext uri="{FF2B5EF4-FFF2-40B4-BE49-F238E27FC236}">
                <a16:creationId xmlns:a16="http://schemas.microsoft.com/office/drawing/2014/main" xmlns="" id="{9EE3362F-AC94-AD6B-2881-53E595659A51}"/>
              </a:ext>
            </a:extLst>
          </p:cNvPr>
          <p:cNvGraphicFramePr>
            <a:graphicFrameLocks noGrp="1"/>
          </p:cNvGraphicFramePr>
          <p:nvPr>
            <p:extLst>
              <p:ext uri="{D42A27DB-BD31-4B8C-83A1-F6EECF244321}">
                <p14:modId xmlns:p14="http://schemas.microsoft.com/office/powerpoint/2010/main" val="546136523"/>
              </p:ext>
            </p:extLst>
          </p:nvPr>
        </p:nvGraphicFramePr>
        <p:xfrm>
          <a:off x="1001864" y="1105232"/>
          <a:ext cx="9955034" cy="5071730"/>
        </p:xfrm>
        <a:graphic>
          <a:graphicData uri="http://schemas.openxmlformats.org/drawingml/2006/table">
            <a:tbl>
              <a:tblPr firstRow="1" bandRow="1">
                <a:tableStyleId>{5C22544A-7EE6-4342-B048-85BDC9FD1C3A}</a:tableStyleId>
              </a:tblPr>
              <a:tblGrid>
                <a:gridCol w="2418557">
                  <a:extLst>
                    <a:ext uri="{9D8B030D-6E8A-4147-A177-3AD203B41FA5}">
                      <a16:colId xmlns:a16="http://schemas.microsoft.com/office/drawing/2014/main" xmlns="" val="1366665119"/>
                    </a:ext>
                  </a:extLst>
                </a:gridCol>
                <a:gridCol w="2606811">
                  <a:extLst>
                    <a:ext uri="{9D8B030D-6E8A-4147-A177-3AD203B41FA5}">
                      <a16:colId xmlns:a16="http://schemas.microsoft.com/office/drawing/2014/main" xmlns="" val="3317035174"/>
                    </a:ext>
                  </a:extLst>
                </a:gridCol>
                <a:gridCol w="2329944">
                  <a:extLst>
                    <a:ext uri="{9D8B030D-6E8A-4147-A177-3AD203B41FA5}">
                      <a16:colId xmlns:a16="http://schemas.microsoft.com/office/drawing/2014/main" xmlns="" val="2915248152"/>
                    </a:ext>
                  </a:extLst>
                </a:gridCol>
                <a:gridCol w="2599722">
                  <a:extLst>
                    <a:ext uri="{9D8B030D-6E8A-4147-A177-3AD203B41FA5}">
                      <a16:colId xmlns:a16="http://schemas.microsoft.com/office/drawing/2014/main" xmlns="" val="819400748"/>
                    </a:ext>
                  </a:extLst>
                </a:gridCol>
              </a:tblGrid>
              <a:tr h="465484">
                <a:tc>
                  <a:txBody>
                    <a:bodyPr/>
                    <a:lstStyle/>
                    <a:p>
                      <a:pPr algn="ctr"/>
                      <a:r>
                        <a:rPr lang="en-US" sz="2000" b="0" dirty="0">
                          <a:latin typeface="Times New Roman" panose="02020603050405020304" pitchFamily="18" charset="0"/>
                          <a:cs typeface="Times New Roman" panose="02020603050405020304" pitchFamily="18" charset="0"/>
                        </a:rPr>
                        <a:t>Stages</a:t>
                      </a:r>
                    </a:p>
                  </a:txBody>
                  <a:tcPr/>
                </a:tc>
                <a:tc>
                  <a:txBody>
                    <a:bodyPr/>
                    <a:lstStyle/>
                    <a:p>
                      <a:pPr algn="ctr"/>
                      <a:r>
                        <a:rPr lang="en-US" sz="2000" b="0" dirty="0">
                          <a:latin typeface="Times New Roman" panose="02020603050405020304" pitchFamily="18" charset="0"/>
                          <a:cs typeface="Times New Roman" panose="02020603050405020304" pitchFamily="18" charset="0"/>
                        </a:rPr>
                        <a:t>Total Product</a:t>
                      </a:r>
                    </a:p>
                  </a:txBody>
                  <a:tcPr/>
                </a:tc>
                <a:tc>
                  <a:txBody>
                    <a:bodyPr/>
                    <a:lstStyle/>
                    <a:p>
                      <a:pPr algn="ctr"/>
                      <a:r>
                        <a:rPr lang="en-US" sz="2000" b="0" dirty="0">
                          <a:latin typeface="Times New Roman" panose="02020603050405020304" pitchFamily="18" charset="0"/>
                          <a:cs typeface="Times New Roman" panose="02020603050405020304" pitchFamily="18" charset="0"/>
                        </a:rPr>
                        <a:t>Average Product</a:t>
                      </a:r>
                    </a:p>
                  </a:txBody>
                  <a:tcPr/>
                </a:tc>
                <a:tc>
                  <a:txBody>
                    <a:bodyPr/>
                    <a:lstStyle/>
                    <a:p>
                      <a:pPr algn="ctr"/>
                      <a:r>
                        <a:rPr lang="en-US" sz="2000" b="0" dirty="0">
                          <a:latin typeface="Times New Roman" panose="02020603050405020304" pitchFamily="18" charset="0"/>
                          <a:cs typeface="Times New Roman" panose="02020603050405020304" pitchFamily="18" charset="0"/>
                        </a:rPr>
                        <a:t>Marginal Product</a:t>
                      </a:r>
                    </a:p>
                  </a:txBody>
                  <a:tcPr/>
                </a:tc>
                <a:extLst>
                  <a:ext uri="{0D108BD9-81ED-4DB2-BD59-A6C34878D82A}">
                    <a16:rowId xmlns:a16="http://schemas.microsoft.com/office/drawing/2014/main" xmlns="" val="675085500"/>
                  </a:ext>
                </a:extLst>
              </a:tr>
              <a:tr h="1555342">
                <a:tc>
                  <a:txBody>
                    <a:bodyPr/>
                    <a:lstStyle/>
                    <a:p>
                      <a:r>
                        <a:rPr lang="en-US" sz="2000" b="0" dirty="0">
                          <a:latin typeface="Times New Roman" panose="02020603050405020304" pitchFamily="18" charset="0"/>
                          <a:cs typeface="Times New Roman" panose="02020603050405020304" pitchFamily="18" charset="0"/>
                        </a:rPr>
                        <a:t>1</a:t>
                      </a:r>
                      <a:r>
                        <a:rPr lang="en-US" sz="2000" b="0" baseline="30000" dirty="0">
                          <a:latin typeface="Times New Roman" panose="02020603050405020304" pitchFamily="18" charset="0"/>
                          <a:cs typeface="Times New Roman" panose="02020603050405020304" pitchFamily="18" charset="0"/>
                        </a:rPr>
                        <a:t>st</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(O to E)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&gt;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Increasing Returns</a:t>
                      </a:r>
                    </a:p>
                  </a:txBody>
                  <a:tcPr/>
                </a:tc>
                <a:tc>
                  <a:txBody>
                    <a:bodyPr/>
                    <a:lstStyle/>
                    <a:p>
                      <a:r>
                        <a:rPr lang="en-US" sz="2000" b="0" dirty="0">
                          <a:latin typeface="Times New Roman" panose="02020603050405020304" pitchFamily="18" charset="0"/>
                          <a:cs typeface="Times New Roman" panose="02020603050405020304" pitchFamily="18" charset="0"/>
                        </a:rPr>
                        <a:t>Initially it increases at an increasing rate. Later at diminishing rate.</a:t>
                      </a:r>
                    </a:p>
                  </a:txBody>
                  <a:tcPr/>
                </a:tc>
                <a:tc>
                  <a:txBody>
                    <a:bodyPr/>
                    <a:lstStyle/>
                    <a:p>
                      <a:r>
                        <a:rPr lang="en-US" sz="2000" b="0" dirty="0">
                          <a:latin typeface="Times New Roman" panose="02020603050405020304" pitchFamily="18" charset="0"/>
                          <a:cs typeface="Times New Roman" panose="02020603050405020304" pitchFamily="18" charset="0"/>
                        </a:rPr>
                        <a:t>Initially increases and reaches the maximum point. Then start declining.</a:t>
                      </a:r>
                    </a:p>
                  </a:txBody>
                  <a:tcPr/>
                </a:tc>
                <a:tc>
                  <a:txBody>
                    <a:bodyPr/>
                    <a:lstStyle/>
                    <a:p>
                      <a:r>
                        <a:rPr lang="en-US" sz="2000" b="0" dirty="0">
                          <a:latin typeface="Times New Roman" panose="02020603050405020304" pitchFamily="18" charset="0"/>
                          <a:cs typeface="Times New Roman" panose="02020603050405020304" pitchFamily="18" charset="0"/>
                        </a:rPr>
                        <a:t>Increases and reaches its maximum point. Then start declining.</a:t>
                      </a:r>
                    </a:p>
                    <a:p>
                      <a:r>
                        <a:rPr lang="en-US" sz="2000" b="0" dirty="0">
                          <a:latin typeface="Times New Roman" panose="02020603050405020304" pitchFamily="18" charset="0"/>
                          <a:cs typeface="Times New Roman" panose="02020603050405020304" pitchFamily="18" charset="0"/>
                        </a:rPr>
                        <a:t>Here AP = MP</a:t>
                      </a:r>
                    </a:p>
                  </a:txBody>
                  <a:tcPr/>
                </a:tc>
                <a:extLst>
                  <a:ext uri="{0D108BD9-81ED-4DB2-BD59-A6C34878D82A}">
                    <a16:rowId xmlns:a16="http://schemas.microsoft.com/office/drawing/2014/main" xmlns="" val="3873646351"/>
                  </a:ext>
                </a:extLst>
              </a:tr>
              <a:tr h="1539679">
                <a:tc>
                  <a:txBody>
                    <a:bodyPr/>
                    <a:lstStyle/>
                    <a:p>
                      <a:r>
                        <a:rPr lang="en-US" sz="2000" b="0" dirty="0">
                          <a:latin typeface="Times New Roman" panose="02020603050405020304" pitchFamily="18" charset="0"/>
                          <a:cs typeface="Times New Roman" panose="02020603050405020304" pitchFamily="18" charset="0"/>
                        </a:rPr>
                        <a:t>2</a:t>
                      </a:r>
                      <a:r>
                        <a:rPr lang="en-US" sz="2000" b="0" baseline="30000" dirty="0">
                          <a:latin typeface="Times New Roman" panose="02020603050405020304" pitchFamily="18" charset="0"/>
                          <a:cs typeface="Times New Roman" panose="02020603050405020304" pitchFamily="18" charset="0"/>
                        </a:rPr>
                        <a:t>nd</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(E to H)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&lt;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Diminishing Returns</a:t>
                      </a:r>
                    </a:p>
                  </a:txBody>
                  <a:tcPr/>
                </a:tc>
                <a:tc>
                  <a:txBody>
                    <a:bodyPr/>
                    <a:lstStyle/>
                    <a:p>
                      <a:r>
                        <a:rPr lang="en-US" sz="2000" b="0" dirty="0">
                          <a:latin typeface="Times New Roman" panose="02020603050405020304" pitchFamily="18" charset="0"/>
                          <a:cs typeface="Times New Roman" panose="02020603050405020304" pitchFamily="18" charset="0"/>
                        </a:rPr>
                        <a:t>increases at diminishing rate and reaches at maximum point.</a:t>
                      </a:r>
                    </a:p>
                  </a:txBody>
                  <a:tcPr/>
                </a:tc>
                <a:tc>
                  <a:txBody>
                    <a:bodyPr/>
                    <a:lstStyle/>
                    <a:p>
                      <a:r>
                        <a:rPr lang="en-US" sz="2000" b="0" dirty="0" smtClean="0">
                          <a:latin typeface="Times New Roman" panose="02020603050405020304" pitchFamily="18" charset="0"/>
                          <a:cs typeface="Times New Roman" panose="02020603050405020304" pitchFamily="18" charset="0"/>
                        </a:rPr>
                        <a:t>Decreases.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After reaching  its maximum point begins to </a:t>
                      </a:r>
                      <a:r>
                        <a:rPr lang="en-US" sz="2000" b="0" dirty="0" smtClean="0">
                          <a:latin typeface="Times New Roman" panose="02020603050405020304" pitchFamily="18" charset="0"/>
                          <a:cs typeface="Times New Roman" panose="02020603050405020304" pitchFamily="18" charset="0"/>
                        </a:rPr>
                        <a:t>decrease</a:t>
                      </a:r>
                      <a:r>
                        <a:rPr lang="en-US" sz="2000" b="0" baseline="0" dirty="0" smtClean="0">
                          <a:latin typeface="Times New Roman" panose="02020603050405020304" pitchFamily="18" charset="0"/>
                          <a:cs typeface="Times New Roman" panose="02020603050405020304" pitchFamily="18" charset="0"/>
                        </a:rPr>
                        <a:t> and</a:t>
                      </a:r>
                      <a:r>
                        <a:rPr lang="en-US" sz="2000" b="0" dirty="0" smtClean="0">
                          <a:latin typeface="Times New Roman" panose="02020603050405020304" pitchFamily="18" charset="0"/>
                          <a:cs typeface="Times New Roman" panose="02020603050405020304" pitchFamily="18" charset="0"/>
                        </a:rPr>
                        <a:t> become zero at point M.</a:t>
                      </a:r>
                    </a:p>
                  </a:txBody>
                  <a:tcPr/>
                </a:tc>
                <a:extLst>
                  <a:ext uri="{0D108BD9-81ED-4DB2-BD59-A6C34878D82A}">
                    <a16:rowId xmlns:a16="http://schemas.microsoft.com/office/drawing/2014/main" xmlns="" val="276936455"/>
                  </a:ext>
                </a:extLst>
              </a:tr>
              <a:tr h="1511225">
                <a:tc>
                  <a:txBody>
                    <a:bodyPr/>
                    <a:lstStyle/>
                    <a:p>
                      <a:r>
                        <a:rPr lang="en-US" sz="2000" b="0" dirty="0">
                          <a:latin typeface="Times New Roman" panose="02020603050405020304" pitchFamily="18" charset="0"/>
                          <a:cs typeface="Times New Roman" panose="02020603050405020304" pitchFamily="18" charset="0"/>
                        </a:rPr>
                        <a:t>3</a:t>
                      </a:r>
                      <a:r>
                        <a:rPr lang="en-US" sz="2000" b="0" baseline="30000" dirty="0">
                          <a:latin typeface="Times New Roman" panose="02020603050405020304" pitchFamily="18" charset="0"/>
                          <a:cs typeface="Times New Roman" panose="02020603050405020304" pitchFamily="18" charset="0"/>
                        </a:rPr>
                        <a:t>rd</a:t>
                      </a:r>
                      <a:r>
                        <a:rPr lang="en-US" sz="2000" b="0" dirty="0">
                          <a:latin typeface="Times New Roman" panose="02020603050405020304" pitchFamily="18" charset="0"/>
                          <a:cs typeface="Times New Roman" panose="02020603050405020304" pitchFamily="18" charset="0"/>
                        </a:rPr>
                        <a:t> Stage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(Beyond H)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(MP &gt; AP) </a:t>
                      </a:r>
                    </a:p>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Law of Negative Returns</a:t>
                      </a:r>
                    </a:p>
                  </a:txBody>
                  <a:tcPr/>
                </a:tc>
                <a:tc>
                  <a:txBody>
                    <a:bodyPr/>
                    <a:lstStyle/>
                    <a:p>
                      <a:r>
                        <a:rPr lang="en-US" sz="2000" b="0" dirty="0">
                          <a:latin typeface="Times New Roman" panose="02020603050405020304" pitchFamily="18" charset="0"/>
                          <a:cs typeface="Times New Roman" panose="02020603050405020304" pitchFamily="18" charset="0"/>
                        </a:rPr>
                        <a:t>Begins to fall.</a:t>
                      </a:r>
                    </a:p>
                  </a:txBody>
                  <a:tcPr/>
                </a:tc>
                <a:tc>
                  <a:txBody>
                    <a:bodyPr/>
                    <a:lstStyle/>
                    <a:p>
                      <a:r>
                        <a:rPr lang="en-US" sz="2000" b="0" dirty="0" smtClean="0">
                          <a:latin typeface="Times New Roman" panose="02020603050405020304" pitchFamily="18" charset="0"/>
                          <a:cs typeface="Times New Roman" panose="02020603050405020304" pitchFamily="18" charset="0"/>
                        </a:rPr>
                        <a:t>Becomes positive. </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Continues to diminish but remains </a:t>
                      </a:r>
                      <a:r>
                        <a:rPr lang="en-US" sz="2000" b="0" dirty="0" smtClean="0">
                          <a:latin typeface="Times New Roman" panose="02020603050405020304" pitchFamily="18" charset="0"/>
                          <a:cs typeface="Times New Roman" panose="02020603050405020304" pitchFamily="18" charset="0"/>
                        </a:rPr>
                        <a:t>negative.</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96880247"/>
                  </a:ext>
                </a:extLst>
              </a:tr>
            </a:tbl>
          </a:graphicData>
        </a:graphic>
      </p:graphicFrame>
      <p:sp>
        <p:nvSpPr>
          <p:cNvPr id="4" name="Slide Number Placeholder 3"/>
          <p:cNvSpPr>
            <a:spLocks noGrp="1"/>
          </p:cNvSpPr>
          <p:nvPr>
            <p:ph type="sldNum" sz="quarter" idx="12"/>
          </p:nvPr>
        </p:nvSpPr>
        <p:spPr/>
        <p:txBody>
          <a:bodyPr/>
          <a:lstStyle/>
          <a:p>
            <a:fld id="{C571B539-7301-4BFA-9069-359D4A28E27F}" type="slidenum">
              <a:rPr lang="en-US" smtClean="0"/>
              <a:t>40</a:t>
            </a:fld>
            <a:endParaRPr lang="en-US"/>
          </a:p>
        </p:txBody>
      </p:sp>
    </p:spTree>
    <p:extLst>
      <p:ext uri="{BB962C8B-B14F-4D97-AF65-F5344CB8AC3E}">
        <p14:creationId xmlns:p14="http://schemas.microsoft.com/office/powerpoint/2010/main" val="34415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DF0F7-BC1C-74AD-A6C7-FCD6A13DC389}"/>
              </a:ext>
            </a:extLst>
          </p:cNvPr>
          <p:cNvSpPr>
            <a:spLocks noGrp="1"/>
          </p:cNvSpPr>
          <p:nvPr>
            <p:ph type="title"/>
          </p:nvPr>
        </p:nvSpPr>
        <p:spPr>
          <a:xfrm>
            <a:off x="1272208" y="365125"/>
            <a:ext cx="9509761" cy="903288"/>
          </a:xfrm>
        </p:spPr>
        <p:txBody>
          <a:bodyPr>
            <a:noAutofit/>
          </a:bodyPr>
          <a:lstStyle/>
          <a:p>
            <a:pPr algn="ctr"/>
            <a:r>
              <a:rPr lang="en-US" altLang="en-US" sz="3200" dirty="0">
                <a:latin typeface="Times New Roman" panose="02020603050405020304" pitchFamily="18" charset="0"/>
                <a:cs typeface="Times New Roman" panose="02020603050405020304" pitchFamily="18" charset="0"/>
              </a:rPr>
              <a:t>Economic Implications of the Law of Variable Proportion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FEDD378-94DD-62D3-718B-375E02E2F9D4}"/>
              </a:ext>
            </a:extLst>
          </p:cNvPr>
          <p:cNvSpPr>
            <a:spLocks noGrp="1"/>
          </p:cNvSpPr>
          <p:nvPr>
            <p:ph idx="1"/>
          </p:nvPr>
        </p:nvSpPr>
        <p:spPr>
          <a:xfrm>
            <a:off x="1272208" y="1447800"/>
            <a:ext cx="9509761" cy="4729163"/>
          </a:xfrm>
        </p:spPr>
        <p:txBody>
          <a:bodyPr>
            <a:normAutofit fontScale="92500" lnSpcReduction="10000"/>
          </a:bodyPr>
          <a:lstStyle/>
          <a:p>
            <a:pPr marL="0" indent="0">
              <a:lnSpc>
                <a:spcPct val="150000"/>
              </a:lnSpc>
              <a:buNone/>
            </a:pP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rPr>
              <a:t>In the first stage</a:t>
            </a:r>
            <a:r>
              <a:rPr lang="en-US" altLang="en-US" dirty="0"/>
              <a:t>, as more and more </a:t>
            </a:r>
            <a:r>
              <a:rPr lang="en-US" altLang="en-US" dirty="0" err="1"/>
              <a:t>labour</a:t>
            </a:r>
            <a:r>
              <a:rPr lang="en-US" altLang="en-US" dirty="0"/>
              <a:t> is used, the average product of </a:t>
            </a:r>
            <a:r>
              <a:rPr lang="en-US" altLang="en-US" dirty="0" err="1"/>
              <a:t>labour</a:t>
            </a:r>
            <a:r>
              <a:rPr lang="en-US" altLang="en-US" dirty="0"/>
              <a:t> increases which reflects the increasing efficiency of </a:t>
            </a:r>
            <a:r>
              <a:rPr lang="en-US" altLang="en-US" dirty="0" err="1"/>
              <a:t>labour</a:t>
            </a:r>
            <a:r>
              <a:rPr lang="en-US" altLang="en-US" dirty="0"/>
              <a:t>. In this stage, the total product increases </a:t>
            </a:r>
            <a:r>
              <a:rPr lang="en-US" altLang="en-US" dirty="0" smtClean="0"/>
              <a:t>which </a:t>
            </a:r>
            <a:r>
              <a:rPr lang="en-US" altLang="en-US" dirty="0"/>
              <a:t>shows that the efficiency of land is increasing  too . Hence, this stage shows that both land and </a:t>
            </a:r>
            <a:r>
              <a:rPr lang="en-US" altLang="en-US" dirty="0" err="1"/>
              <a:t>labour</a:t>
            </a:r>
            <a:r>
              <a:rPr lang="en-US" altLang="en-US" dirty="0"/>
              <a:t> are being efficiently utilized.</a:t>
            </a:r>
          </a:p>
          <a:p>
            <a:pPr marL="0" indent="0" algn="just">
              <a:lnSpc>
                <a:spcPct val="150000"/>
              </a:lnSpc>
              <a:buNone/>
            </a:pPr>
            <a:r>
              <a:rPr lang="en-US" altLang="en-US" b="1" dirty="0">
                <a:solidFill>
                  <a:srgbClr val="FF0000"/>
                </a:solidFill>
              </a:rPr>
              <a:t>In the second stage</a:t>
            </a:r>
            <a:r>
              <a:rPr lang="en-US" altLang="en-US" dirty="0"/>
              <a:t>, the average and marginal product is decreasing. But since the total output goes on increasing, the marginal product is positive. </a:t>
            </a:r>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t>41</a:t>
            </a:fld>
            <a:endParaRPr lang="en-US"/>
          </a:p>
        </p:txBody>
      </p:sp>
    </p:spTree>
    <p:extLst>
      <p:ext uri="{BB962C8B-B14F-4D97-AF65-F5344CB8AC3E}">
        <p14:creationId xmlns:p14="http://schemas.microsoft.com/office/powerpoint/2010/main" val="738383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770" y="962108"/>
            <a:ext cx="9318929" cy="5214855"/>
          </a:xfrm>
        </p:spPr>
        <p:txBody>
          <a:bodyPr/>
          <a:lstStyle/>
          <a:p>
            <a:pPr marL="0" indent="0">
              <a:lnSpc>
                <a:spcPct val="150000"/>
              </a:lnSpc>
              <a:buNone/>
            </a:pPr>
            <a:r>
              <a:rPr lang="en-US" altLang="en-US" dirty="0"/>
              <a:t>This stage shows the decreasing efficiency of </a:t>
            </a:r>
            <a:r>
              <a:rPr lang="en-US" altLang="en-US" dirty="0" err="1"/>
              <a:t>labour</a:t>
            </a:r>
            <a:r>
              <a:rPr lang="en-US" altLang="en-US" dirty="0"/>
              <a:t>. But the efficiency of land continues to increase because the total return continues to increase</a:t>
            </a:r>
            <a:r>
              <a:rPr lang="en-US" altLang="en-US" dirty="0" smtClean="0"/>
              <a:t>.</a:t>
            </a:r>
          </a:p>
          <a:p>
            <a:pPr marL="0" indent="0">
              <a:lnSpc>
                <a:spcPct val="150000"/>
              </a:lnSpc>
              <a:buNone/>
            </a:pPr>
            <a:r>
              <a:rPr lang="en-US" altLang="en-US" b="1" dirty="0">
                <a:solidFill>
                  <a:srgbClr val="FF0000"/>
                </a:solidFill>
              </a:rPr>
              <a:t>In the third stage</a:t>
            </a:r>
            <a:r>
              <a:rPr lang="en-US" altLang="en-US" dirty="0">
                <a:solidFill>
                  <a:srgbClr val="FF0000"/>
                </a:solidFill>
              </a:rPr>
              <a:t>, </a:t>
            </a:r>
            <a:r>
              <a:rPr lang="en-US" altLang="en-US" dirty="0"/>
              <a:t>the average product decreases still further. Also, the marginal product becomes negative and the total product is decreasing. Hence, in this stage, both </a:t>
            </a:r>
            <a:r>
              <a:rPr lang="en-US" altLang="en-US" dirty="0" err="1"/>
              <a:t>labour</a:t>
            </a:r>
            <a:r>
              <a:rPr lang="en-US" altLang="en-US" dirty="0"/>
              <a:t> and land have been used inefficiently.</a:t>
            </a:r>
            <a:endParaRPr lang="en-US" dirty="0"/>
          </a:p>
          <a:p>
            <a:pPr>
              <a:lnSpc>
                <a:spcPct val="150000"/>
              </a:lnSpc>
            </a:pPr>
            <a:endParaRPr lang="en-US" altLang="en-US" dirty="0"/>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42</a:t>
            </a:fld>
            <a:endParaRPr lang="en-US" dirty="0"/>
          </a:p>
        </p:txBody>
      </p:sp>
    </p:spTree>
    <p:extLst>
      <p:ext uri="{BB962C8B-B14F-4D97-AF65-F5344CB8AC3E}">
        <p14:creationId xmlns:p14="http://schemas.microsoft.com/office/powerpoint/2010/main" val="1590106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29167-588D-65BB-F76E-838A024FB1D3}"/>
              </a:ext>
            </a:extLst>
          </p:cNvPr>
          <p:cNvSpPr>
            <a:spLocks noGrp="1"/>
          </p:cNvSpPr>
          <p:nvPr>
            <p:ph type="title"/>
          </p:nvPr>
        </p:nvSpPr>
        <p:spPr>
          <a:xfrm>
            <a:off x="1526650" y="365125"/>
            <a:ext cx="8738484" cy="819619"/>
          </a:xfrm>
        </p:spPr>
        <p:txBody>
          <a:bodyPr>
            <a:noAutofit/>
          </a:bodyPr>
          <a:lstStyle/>
          <a:p>
            <a:pPr algn="ctr"/>
            <a:r>
              <a:rPr lang="en-US" sz="3200" dirty="0" smtClean="0"/>
              <a:t>Stage </a:t>
            </a:r>
            <a:r>
              <a:rPr lang="en-US" sz="3200" dirty="0"/>
              <a:t>of Operation and </a:t>
            </a:r>
            <a:r>
              <a:rPr lang="en-US" sz="3200" dirty="0">
                <a:ea typeface="Times New Roman" panose="02020603050405020304" pitchFamily="18" charset="0"/>
              </a:rPr>
              <a:t>Causes of  Applicability of the Law</a:t>
            </a:r>
            <a:endParaRPr lang="en-US" sz="3200" dirty="0"/>
          </a:p>
        </p:txBody>
      </p:sp>
      <p:sp>
        <p:nvSpPr>
          <p:cNvPr id="3" name="Content Placeholder 2">
            <a:extLst>
              <a:ext uri="{FF2B5EF4-FFF2-40B4-BE49-F238E27FC236}">
                <a16:creationId xmlns:a16="http://schemas.microsoft.com/office/drawing/2014/main" xmlns="" id="{DD6D6896-5293-B784-FDFC-A29AFFA06316}"/>
              </a:ext>
            </a:extLst>
          </p:cNvPr>
          <p:cNvSpPr>
            <a:spLocks noGrp="1"/>
          </p:cNvSpPr>
          <p:nvPr>
            <p:ph idx="1"/>
          </p:nvPr>
        </p:nvSpPr>
        <p:spPr>
          <a:xfrm>
            <a:off x="1526650" y="1248355"/>
            <a:ext cx="8841851" cy="4928608"/>
          </a:xfrm>
        </p:spPr>
        <p:txBody>
          <a:bodyPr>
            <a:normAutofit fontScale="92500"/>
          </a:bodyPr>
          <a:lstStyle/>
          <a:p>
            <a:pPr marR="0" algn="just">
              <a:spcBef>
                <a:spcPts val="0"/>
              </a:spcBef>
              <a:spcAft>
                <a:spcPts val="0"/>
              </a:spcAft>
            </a:pPr>
            <a:r>
              <a:rPr lang="en-US" sz="2600" b="1" dirty="0">
                <a:effectLst/>
                <a:latin typeface="Times New Roman" panose="02020603050405020304" pitchFamily="18" charset="0"/>
                <a:ea typeface="Calibri" panose="020F0502020204030204" pitchFamily="34" charset="0"/>
              </a:rPr>
              <a:t>Stage of Operation</a:t>
            </a:r>
          </a:p>
          <a:p>
            <a:pPr marR="0" algn="just">
              <a:lnSpc>
                <a:spcPct val="150000"/>
              </a:lnSpc>
              <a:spcBef>
                <a:spcPts val="0"/>
              </a:spcBef>
              <a:spcAft>
                <a:spcPts val="0"/>
              </a:spcAft>
            </a:pPr>
            <a:r>
              <a:rPr lang="en-US" sz="2600" dirty="0">
                <a:effectLst/>
                <a:latin typeface="Times New Roman" panose="02020603050405020304" pitchFamily="18" charset="0"/>
                <a:ea typeface="Calibri" panose="020F0502020204030204" pitchFamily="34" charset="0"/>
              </a:rPr>
              <a:t>A Rational Producer will not Produce in </a:t>
            </a:r>
            <a:endParaRPr lang="en-US" sz="2600" dirty="0">
              <a:effectLst/>
              <a:latin typeface="Times New Roman" panose="02020603050405020304" pitchFamily="18" charset="0"/>
              <a:ea typeface="Times New Roman" panose="02020603050405020304" pitchFamily="18" charset="0"/>
            </a:endParaRPr>
          </a:p>
          <a:p>
            <a:pPr lvl="1" algn="just">
              <a:lnSpc>
                <a:spcPct val="150000"/>
              </a:lnSpc>
              <a:spcBef>
                <a:spcPts val="0"/>
              </a:spcBef>
            </a:pPr>
            <a:r>
              <a:rPr lang="en-US" sz="2600" dirty="0">
                <a:solidFill>
                  <a:srgbClr val="FF0000"/>
                </a:solidFill>
                <a:effectLst/>
                <a:latin typeface="Times New Roman" panose="02020603050405020304" pitchFamily="18" charset="0"/>
                <a:ea typeface="Calibri" panose="020F0502020204030204" pitchFamily="34" charset="0"/>
              </a:rPr>
              <a:t>Stage 3 as MP of variable factor is negative. </a:t>
            </a:r>
            <a:endParaRPr lang="en-US" sz="2600" dirty="0">
              <a:solidFill>
                <a:srgbClr val="FF0000"/>
              </a:solidFill>
              <a:effectLst/>
              <a:latin typeface="Times New Roman" panose="02020603050405020304" pitchFamily="18" charset="0"/>
              <a:ea typeface="Times New Roman" panose="02020603050405020304" pitchFamily="18" charset="0"/>
            </a:endParaRPr>
          </a:p>
          <a:p>
            <a:pPr lvl="1" algn="just">
              <a:lnSpc>
                <a:spcPct val="150000"/>
              </a:lnSpc>
              <a:spcBef>
                <a:spcPts val="0"/>
              </a:spcBef>
            </a:pPr>
            <a:r>
              <a:rPr lang="en-US" sz="2600" dirty="0">
                <a:solidFill>
                  <a:srgbClr val="FF0000"/>
                </a:solidFill>
                <a:effectLst/>
                <a:latin typeface="Times New Roman" panose="02020603050405020304" pitchFamily="18" charset="0"/>
                <a:ea typeface="Times New Roman" panose="02020603050405020304" pitchFamily="18" charset="0"/>
              </a:rPr>
              <a:t>Stage 1 as factors of production is under </a:t>
            </a:r>
            <a:r>
              <a:rPr lang="en-US" sz="2600" dirty="0" smtClean="0">
                <a:solidFill>
                  <a:srgbClr val="FF0000"/>
                </a:solidFill>
                <a:effectLst/>
                <a:latin typeface="Times New Roman" panose="02020603050405020304" pitchFamily="18" charset="0"/>
                <a:ea typeface="Times New Roman" panose="02020603050405020304" pitchFamily="18" charset="0"/>
              </a:rPr>
              <a:t>utilized</a:t>
            </a:r>
          </a:p>
          <a:p>
            <a:pPr marR="0" algn="just">
              <a:lnSpc>
                <a:spcPct val="150000"/>
              </a:lnSpc>
              <a:spcBef>
                <a:spcPts val="0"/>
              </a:spcBef>
              <a:spcAft>
                <a:spcPts val="0"/>
              </a:spcAft>
            </a:pPr>
            <a:r>
              <a:rPr lang="en-US" sz="2600" dirty="0" smtClean="0">
                <a:effectLst/>
                <a:latin typeface="Times New Roman" panose="02020603050405020304" pitchFamily="18" charset="0"/>
                <a:ea typeface="Calibri" panose="020F0502020204030204" pitchFamily="34" charset="0"/>
              </a:rPr>
              <a:t>A</a:t>
            </a:r>
            <a:r>
              <a:rPr lang="en-US" sz="2600" dirty="0">
                <a:effectLst/>
                <a:latin typeface="Times New Roman" panose="02020603050405020304" pitchFamily="18" charset="0"/>
                <a:ea typeface="Calibri" panose="020F0502020204030204" pitchFamily="34" charset="0"/>
              </a:rPr>
              <a:t> rational producer will always produce in Stage 2 where both the Marginal and Average product of the variable factors are </a:t>
            </a:r>
            <a:r>
              <a:rPr lang="en-US" sz="2600" dirty="0" smtClean="0">
                <a:effectLst/>
                <a:latin typeface="Times New Roman" panose="02020603050405020304" pitchFamily="18" charset="0"/>
                <a:ea typeface="Calibri" panose="020F0502020204030204" pitchFamily="34" charset="0"/>
              </a:rPr>
              <a:t>diminishing . </a:t>
            </a:r>
            <a:r>
              <a:rPr lang="en-US" sz="2600" dirty="0">
                <a:effectLst/>
                <a:latin typeface="Times New Roman" panose="02020603050405020304" pitchFamily="18" charset="0"/>
                <a:ea typeface="Calibri" panose="020F0502020204030204" pitchFamily="34" charset="0"/>
              </a:rPr>
              <a:t>At which the particular point in this stage, a producer will decide to produce depends upon the prices of factors.</a:t>
            </a:r>
          </a:p>
          <a:p>
            <a:pPr marL="0" marR="0" indent="0" algn="just">
              <a:lnSpc>
                <a:spcPct val="150000"/>
              </a:lnSpc>
              <a:spcBef>
                <a:spcPts val="0"/>
              </a:spcBef>
              <a:spcAft>
                <a:spcPts val="0"/>
              </a:spcAft>
              <a:buNone/>
            </a:pPr>
            <a:r>
              <a:rPr lang="en-US" sz="2600" dirty="0">
                <a:solidFill>
                  <a:srgbClr val="000000"/>
                </a:solidFill>
                <a:effectLst/>
                <a:latin typeface="Times New Roman" panose="02020603050405020304" pitchFamily="18" charset="0"/>
                <a:ea typeface="Calibri" panose="020F0502020204030204" pitchFamily="34" charset="0"/>
              </a:rPr>
              <a:t> </a:t>
            </a:r>
            <a:endParaRPr lang="en-US" sz="2600" b="1" dirty="0">
              <a:effectLst/>
              <a:latin typeface="Times New Roman" panose="02020603050405020304" pitchFamily="18" charset="0"/>
              <a:ea typeface="Times New Roman" panose="02020603050405020304" pitchFamily="18" charset="0"/>
            </a:endParaRPr>
          </a:p>
          <a:p>
            <a:pPr algn="just"/>
            <a:endParaRPr lang="en-US" sz="2400" dirty="0"/>
          </a:p>
        </p:txBody>
      </p:sp>
      <p:sp>
        <p:nvSpPr>
          <p:cNvPr id="4" name="Slide Number Placeholder 3"/>
          <p:cNvSpPr>
            <a:spLocks noGrp="1"/>
          </p:cNvSpPr>
          <p:nvPr>
            <p:ph type="sldNum" sz="quarter" idx="12"/>
          </p:nvPr>
        </p:nvSpPr>
        <p:spPr/>
        <p:txBody>
          <a:bodyPr/>
          <a:lstStyle/>
          <a:p>
            <a:fld id="{C571B539-7301-4BFA-9069-359D4A28E27F}" type="slidenum">
              <a:rPr lang="en-US" smtClean="0"/>
              <a:t>43</a:t>
            </a:fld>
            <a:endParaRPr lang="en-US"/>
          </a:p>
        </p:txBody>
      </p:sp>
    </p:spTree>
    <p:extLst>
      <p:ext uri="{BB962C8B-B14F-4D97-AF65-F5344CB8AC3E}">
        <p14:creationId xmlns:p14="http://schemas.microsoft.com/office/powerpoint/2010/main" val="2576769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5CB29-E126-C8EF-D556-F6E23A83CC4F}"/>
              </a:ext>
            </a:extLst>
          </p:cNvPr>
          <p:cNvSpPr>
            <a:spLocks noGrp="1"/>
          </p:cNvSpPr>
          <p:nvPr>
            <p:ph type="title"/>
          </p:nvPr>
        </p:nvSpPr>
        <p:spPr>
          <a:xfrm>
            <a:off x="1208598" y="365125"/>
            <a:ext cx="9493858" cy="819619"/>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Law of Variable Proportion –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Limitations </a:t>
            </a:r>
            <a:r>
              <a:rPr lang="en-US" sz="3200" dirty="0">
                <a:latin typeface="Times New Roman" panose="02020603050405020304" pitchFamily="18" charset="0"/>
                <a:cs typeface="Times New Roman" panose="02020603050405020304" pitchFamily="18" charset="0"/>
              </a:rPr>
              <a:t>and Conclusion</a:t>
            </a:r>
          </a:p>
        </p:txBody>
      </p:sp>
      <p:sp>
        <p:nvSpPr>
          <p:cNvPr id="3" name="Content Placeholder 2">
            <a:extLst>
              <a:ext uri="{FF2B5EF4-FFF2-40B4-BE49-F238E27FC236}">
                <a16:creationId xmlns:a16="http://schemas.microsoft.com/office/drawing/2014/main" xmlns="" id="{49135D98-E875-6DF7-E041-99C4CEF3DB83}"/>
              </a:ext>
            </a:extLst>
          </p:cNvPr>
          <p:cNvSpPr>
            <a:spLocks noGrp="1"/>
          </p:cNvSpPr>
          <p:nvPr>
            <p:ph idx="1"/>
          </p:nvPr>
        </p:nvSpPr>
        <p:spPr>
          <a:xfrm>
            <a:off x="838200" y="1486894"/>
            <a:ext cx="9999428" cy="4690069"/>
          </a:xfrm>
        </p:spPr>
        <p:txBody>
          <a:bodyPr>
            <a:normAutofit/>
          </a:bodyPr>
          <a:lstStyle/>
          <a:p>
            <a:pPr marL="0" indent="0" algn="just">
              <a:lnSpc>
                <a:spcPct val="150000"/>
              </a:lnSpc>
              <a:buNone/>
            </a:pPr>
            <a:r>
              <a:rPr lang="en-US" altLang="en-US" sz="2400"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Limitations of Law </a:t>
            </a:r>
          </a:p>
          <a:p>
            <a:pPr marL="0" indent="0" algn="just">
              <a:lnSpc>
                <a:spcPct val="150000"/>
              </a:lnSpc>
              <a:buNone/>
            </a:pP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Improved methods of cultivation;</a:t>
            </a: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ii)	New soil;</a:t>
            </a:r>
          </a:p>
          <a:p>
            <a:pPr marL="0" indent="0" algn="just">
              <a:lnSpc>
                <a:spcPct val="150000"/>
              </a:lnSpc>
              <a:buNone/>
            </a:pPr>
            <a:r>
              <a:rPr lang="en-US" altLang="en-US" dirty="0">
                <a:latin typeface="Times New Roman" panose="02020603050405020304" pitchFamily="18" charset="0"/>
                <a:cs typeface="Times New Roman" panose="02020603050405020304" pitchFamily="18" charset="0"/>
              </a:rPr>
              <a:t>iii)	Insufficient capital</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44</a:t>
            </a:fld>
            <a:endParaRPr lang="en-US"/>
          </a:p>
        </p:txBody>
      </p:sp>
    </p:spTree>
    <p:extLst>
      <p:ext uri="{BB962C8B-B14F-4D97-AF65-F5344CB8AC3E}">
        <p14:creationId xmlns:p14="http://schemas.microsoft.com/office/powerpoint/2010/main" val="268730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365126"/>
            <a:ext cx="9040634" cy="565178"/>
          </a:xfrm>
        </p:spPr>
        <p:txBody>
          <a:bodyPr>
            <a:normAutofit fontScale="90000"/>
          </a:bodyPr>
          <a:lstStyle/>
          <a:p>
            <a:r>
              <a:rPr lang="en-US" altLang="en-US" b="1" dirty="0"/>
              <a:t>Conclusion</a:t>
            </a:r>
            <a:endParaRPr lang="en-US" dirty="0"/>
          </a:p>
        </p:txBody>
      </p:sp>
      <p:sp>
        <p:nvSpPr>
          <p:cNvPr id="3" name="Content Placeholder 2"/>
          <p:cNvSpPr>
            <a:spLocks noGrp="1"/>
          </p:cNvSpPr>
          <p:nvPr>
            <p:ph idx="1"/>
          </p:nvPr>
        </p:nvSpPr>
        <p:spPr>
          <a:xfrm>
            <a:off x="1216550" y="1057523"/>
            <a:ext cx="9104243" cy="5119440"/>
          </a:xfrm>
        </p:spPr>
        <p:txBody>
          <a:bodyPr>
            <a:normAutofit fontScale="92500" lnSpcReduction="10000"/>
          </a:bodyPr>
          <a:lstStyle/>
          <a:p>
            <a:pPr>
              <a:lnSpc>
                <a:spcPct val="150000"/>
              </a:lnSpc>
            </a:pPr>
            <a:r>
              <a:rPr lang="en-US" altLang="en-US" dirty="0" smtClean="0"/>
              <a:t> </a:t>
            </a:r>
            <a:r>
              <a:rPr lang="en-US" altLang="en-US" dirty="0"/>
              <a:t>The combination of land and </a:t>
            </a:r>
            <a:r>
              <a:rPr lang="en-US" altLang="en-US" dirty="0" err="1"/>
              <a:t>labour</a:t>
            </a:r>
            <a:r>
              <a:rPr lang="en-US" altLang="en-US" dirty="0"/>
              <a:t> attained maximum efficiency of </a:t>
            </a:r>
            <a:r>
              <a:rPr lang="en-US" altLang="en-US" dirty="0" err="1"/>
              <a:t>labour</a:t>
            </a:r>
            <a:r>
              <a:rPr lang="en-US" altLang="en-US" dirty="0"/>
              <a:t> at the boundary line between stage one and stage two and maximum efficiency of land at the boundary line between stage two and stage three. Stages one and three are ruled out. Stage one is ruled out because throughout this stage average product of both land and </a:t>
            </a:r>
            <a:r>
              <a:rPr lang="en-US" altLang="en-US" dirty="0" err="1"/>
              <a:t>labour</a:t>
            </a:r>
            <a:r>
              <a:rPr lang="en-US" altLang="en-US" dirty="0"/>
              <a:t> are still increasing and stage three is ruled out because the average product of both factors is decreasing. Finally, stage two represents higher efficiency of land-</a:t>
            </a:r>
            <a:r>
              <a:rPr lang="en-US" altLang="en-US" dirty="0" err="1"/>
              <a:t>labour</a:t>
            </a:r>
            <a:r>
              <a:rPr lang="en-US" altLang="en-US" dirty="0"/>
              <a:t> ratio than that of the other two stages.</a:t>
            </a:r>
          </a:p>
        </p:txBody>
      </p:sp>
      <p:sp>
        <p:nvSpPr>
          <p:cNvPr id="4" name="Slide Number Placeholder 3"/>
          <p:cNvSpPr>
            <a:spLocks noGrp="1"/>
          </p:cNvSpPr>
          <p:nvPr>
            <p:ph type="sldNum" sz="quarter" idx="12"/>
          </p:nvPr>
        </p:nvSpPr>
        <p:spPr/>
        <p:txBody>
          <a:bodyPr/>
          <a:lstStyle/>
          <a:p>
            <a:fld id="{C571B539-7301-4BFA-9069-359D4A28E27F}" type="slidenum">
              <a:rPr lang="en-US" smtClean="0"/>
              <a:pPr/>
              <a:t>45</a:t>
            </a:fld>
            <a:endParaRPr lang="en-US" dirty="0"/>
          </a:p>
        </p:txBody>
      </p:sp>
    </p:spTree>
    <p:extLst>
      <p:ext uri="{BB962C8B-B14F-4D97-AF65-F5344CB8AC3E}">
        <p14:creationId xmlns:p14="http://schemas.microsoft.com/office/powerpoint/2010/main" val="1539377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917" y="365125"/>
            <a:ext cx="9056536" cy="628788"/>
          </a:xfrm>
        </p:spPr>
        <p:txBody>
          <a:bodyPr>
            <a:normAutofit fontScale="90000"/>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SELF-ASSESSMENT </a:t>
            </a:r>
            <a:r>
              <a:rPr lang="en-US" sz="3200" dirty="0">
                <a:solidFill>
                  <a:srgbClr val="FF0000"/>
                </a:solidFill>
              </a:rPr>
              <a:t>EXERCISE</a:t>
            </a:r>
            <a:r>
              <a:rPr lang="en-US" dirty="0"/>
              <a:t/>
            </a:r>
            <a:br>
              <a:rPr lang="en-US" dirty="0"/>
            </a:br>
            <a:endParaRPr lang="en-US" dirty="0"/>
          </a:p>
        </p:txBody>
      </p:sp>
      <p:sp>
        <p:nvSpPr>
          <p:cNvPr id="3" name="Content Placeholder 2"/>
          <p:cNvSpPr>
            <a:spLocks noGrp="1"/>
          </p:cNvSpPr>
          <p:nvPr>
            <p:ph idx="1"/>
          </p:nvPr>
        </p:nvSpPr>
        <p:spPr>
          <a:xfrm>
            <a:off x="1319916" y="993913"/>
            <a:ext cx="9056537" cy="5183050"/>
          </a:xfrm>
        </p:spPr>
        <p:txBody>
          <a:bodyPr>
            <a:normAutofit fontScale="70000" lnSpcReduction="20000"/>
          </a:bodyPr>
          <a:lstStyle/>
          <a:p>
            <a:endParaRPr lang="en-US" dirty="0" smtClean="0"/>
          </a:p>
          <a:p>
            <a:pPr>
              <a:lnSpc>
                <a:spcPct val="150000"/>
              </a:lnSpc>
              <a:buFont typeface="Wingdings" panose="05000000000000000000" pitchFamily="2" charset="2"/>
              <a:buChar char="Ø"/>
            </a:pPr>
            <a:r>
              <a:rPr lang="en-US" sz="3800" dirty="0" smtClean="0">
                <a:solidFill>
                  <a:srgbClr val="00B050"/>
                </a:solidFill>
              </a:rPr>
              <a:t>Who </a:t>
            </a:r>
            <a:r>
              <a:rPr lang="en-US" sz="3800" dirty="0">
                <a:solidFill>
                  <a:srgbClr val="00B050"/>
                </a:solidFill>
              </a:rPr>
              <a:t>is an entrepreneur? </a:t>
            </a:r>
            <a:endParaRPr lang="en-US" sz="3800" dirty="0" smtClean="0">
              <a:solidFill>
                <a:srgbClr val="00B050"/>
              </a:solidFill>
            </a:endParaRPr>
          </a:p>
          <a:p>
            <a:pPr>
              <a:lnSpc>
                <a:spcPct val="150000"/>
              </a:lnSpc>
              <a:buFont typeface="Wingdings" panose="05000000000000000000" pitchFamily="2" charset="2"/>
              <a:buChar char="Ø"/>
            </a:pPr>
            <a:r>
              <a:rPr lang="en-US" sz="3800" dirty="0" smtClean="0">
                <a:solidFill>
                  <a:srgbClr val="00B050"/>
                </a:solidFill>
              </a:rPr>
              <a:t>Relationship </a:t>
            </a:r>
            <a:r>
              <a:rPr lang="en-US" sz="3800" dirty="0">
                <a:solidFill>
                  <a:srgbClr val="00B050"/>
                </a:solidFill>
              </a:rPr>
              <a:t>among different </a:t>
            </a:r>
            <a:r>
              <a:rPr lang="en-US" sz="3800" dirty="0" smtClean="0">
                <a:solidFill>
                  <a:srgbClr val="00B050"/>
                </a:solidFill>
              </a:rPr>
              <a:t>Product.</a:t>
            </a:r>
          </a:p>
          <a:p>
            <a:pPr>
              <a:lnSpc>
                <a:spcPct val="150000"/>
              </a:lnSpc>
              <a:buFont typeface="Wingdings" panose="05000000000000000000" pitchFamily="2" charset="2"/>
              <a:buChar char="Ø"/>
            </a:pPr>
            <a:r>
              <a:rPr lang="en-US" sz="3800" dirty="0">
                <a:solidFill>
                  <a:srgbClr val="00B050"/>
                </a:solidFill>
              </a:rPr>
              <a:t>Define the following:</a:t>
            </a:r>
          </a:p>
          <a:p>
            <a:pPr>
              <a:lnSpc>
                <a:spcPct val="150000"/>
              </a:lnSpc>
              <a:buFont typeface="Wingdings" panose="05000000000000000000" pitchFamily="2" charset="2"/>
              <a:buChar char="Ø"/>
            </a:pPr>
            <a:r>
              <a:rPr lang="en-US" sz="3800" dirty="0">
                <a:solidFill>
                  <a:srgbClr val="00B050"/>
                </a:solidFill>
              </a:rPr>
              <a:t>a. Fixed factors and Variable factors</a:t>
            </a:r>
          </a:p>
          <a:p>
            <a:pPr>
              <a:lnSpc>
                <a:spcPct val="150000"/>
              </a:lnSpc>
              <a:buFont typeface="Wingdings" panose="05000000000000000000" pitchFamily="2" charset="2"/>
              <a:buChar char="Ø"/>
            </a:pPr>
            <a:r>
              <a:rPr lang="en-US" sz="3800" dirty="0">
                <a:solidFill>
                  <a:srgbClr val="00B050"/>
                </a:solidFill>
              </a:rPr>
              <a:t>b. Input and output</a:t>
            </a:r>
          </a:p>
          <a:p>
            <a:pPr>
              <a:lnSpc>
                <a:spcPct val="150000"/>
              </a:lnSpc>
              <a:buFont typeface="Wingdings" panose="05000000000000000000" pitchFamily="2" charset="2"/>
              <a:buChar char="Ø"/>
            </a:pPr>
            <a:r>
              <a:rPr lang="en-US" sz="3800" dirty="0">
                <a:solidFill>
                  <a:srgbClr val="00B050"/>
                </a:solidFill>
              </a:rPr>
              <a:t>c. Entrepreneur and </a:t>
            </a:r>
            <a:r>
              <a:rPr lang="en-US" sz="3800" dirty="0" err="1">
                <a:solidFill>
                  <a:srgbClr val="00B050"/>
                </a:solidFill>
              </a:rPr>
              <a:t>labour</a:t>
            </a:r>
            <a:endParaRPr lang="en-US" sz="3800" dirty="0">
              <a:solidFill>
                <a:srgbClr val="00B050"/>
              </a:solidFill>
            </a:endParaRPr>
          </a:p>
          <a:p>
            <a:pPr>
              <a:lnSpc>
                <a:spcPct val="150000"/>
              </a:lnSpc>
              <a:buFont typeface="Wingdings" panose="05000000000000000000" pitchFamily="2" charset="2"/>
              <a:buChar char="Ø"/>
            </a:pPr>
            <a:r>
              <a:rPr lang="en-US" sz="3800" dirty="0">
                <a:solidFill>
                  <a:srgbClr val="00B050"/>
                </a:solidFill>
              </a:rPr>
              <a:t>d. Land and </a:t>
            </a:r>
            <a:r>
              <a:rPr lang="en-US" sz="3800" dirty="0" smtClean="0">
                <a:solidFill>
                  <a:srgbClr val="00B050"/>
                </a:solidFill>
              </a:rPr>
              <a:t>capital</a:t>
            </a:r>
            <a:endParaRPr lang="en-US" sz="3800" dirty="0">
              <a:solidFill>
                <a:srgbClr val="00B050"/>
              </a:solidFill>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pPr/>
              <a:t>46</a:t>
            </a:fld>
            <a:endParaRPr lang="en-US" dirty="0"/>
          </a:p>
        </p:txBody>
      </p:sp>
    </p:spTree>
    <p:extLst>
      <p:ext uri="{BB962C8B-B14F-4D97-AF65-F5344CB8AC3E}">
        <p14:creationId xmlns:p14="http://schemas.microsoft.com/office/powerpoint/2010/main" val="2948192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355" y="365126"/>
            <a:ext cx="9358686" cy="509518"/>
          </a:xfrm>
        </p:spPr>
        <p:txBody>
          <a:bodyPr>
            <a:normAutofit fontScale="90000"/>
          </a:bodyPr>
          <a:lstStyle/>
          <a:p>
            <a:r>
              <a:rPr lang="en-US" dirty="0" smtClean="0">
                <a:solidFill>
                  <a:srgbClr val="FF0000"/>
                </a:solidFill>
              </a:rPr>
              <a:t/>
            </a:r>
            <a:br>
              <a:rPr lang="en-US" dirty="0" smtClean="0">
                <a:solidFill>
                  <a:srgbClr val="FF0000"/>
                </a:solidFill>
              </a:rPr>
            </a:br>
            <a:r>
              <a:rPr lang="en-US" sz="3600" dirty="0" smtClean="0">
                <a:solidFill>
                  <a:srgbClr val="FF0000"/>
                </a:solidFill>
              </a:rPr>
              <a:t>SELF-ASSESSMENT </a:t>
            </a:r>
            <a:r>
              <a:rPr lang="en-US" sz="3600" dirty="0">
                <a:solidFill>
                  <a:srgbClr val="FF0000"/>
                </a:solidFill>
              </a:rPr>
              <a:t>EXERCISE</a:t>
            </a:r>
            <a:r>
              <a:rPr lang="en-US" sz="3600" dirty="0"/>
              <a:t/>
            </a:r>
            <a:br>
              <a:rPr lang="en-US" sz="3600" dirty="0"/>
            </a:br>
            <a:endParaRPr lang="en-US" sz="3600" dirty="0"/>
          </a:p>
        </p:txBody>
      </p:sp>
      <p:sp>
        <p:nvSpPr>
          <p:cNvPr id="3" name="Content Placeholder 2"/>
          <p:cNvSpPr>
            <a:spLocks noGrp="1"/>
          </p:cNvSpPr>
          <p:nvPr>
            <p:ph idx="1"/>
          </p:nvPr>
        </p:nvSpPr>
        <p:spPr>
          <a:xfrm>
            <a:off x="1248354" y="1049572"/>
            <a:ext cx="9358687" cy="5127391"/>
          </a:xfrm>
        </p:spPr>
        <p:txBody>
          <a:bodyPr/>
          <a:lstStyle/>
          <a:p>
            <a:pPr>
              <a:lnSpc>
                <a:spcPct val="150000"/>
              </a:lnSpc>
              <a:buFont typeface="Wingdings" panose="05000000000000000000" pitchFamily="2" charset="2"/>
              <a:buChar char="Ø"/>
            </a:pPr>
            <a:r>
              <a:rPr lang="en-US" dirty="0">
                <a:solidFill>
                  <a:srgbClr val="00B050"/>
                </a:solidFill>
              </a:rPr>
              <a:t>2. What is production function? </a:t>
            </a:r>
          </a:p>
          <a:p>
            <a:pPr>
              <a:lnSpc>
                <a:spcPct val="150000"/>
              </a:lnSpc>
              <a:buFont typeface="Wingdings" panose="05000000000000000000" pitchFamily="2" charset="2"/>
              <a:buChar char="Ø"/>
            </a:pPr>
            <a:r>
              <a:rPr lang="en-US" dirty="0">
                <a:solidFill>
                  <a:srgbClr val="00B050"/>
                </a:solidFill>
              </a:rPr>
              <a:t>3. Explain what you understand by short-run and long-run in the production process</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47</a:t>
            </a:fld>
            <a:endParaRPr lang="en-US" dirty="0"/>
          </a:p>
        </p:txBody>
      </p:sp>
    </p:spTree>
    <p:extLst>
      <p:ext uri="{BB962C8B-B14F-4D97-AF65-F5344CB8AC3E}">
        <p14:creationId xmlns:p14="http://schemas.microsoft.com/office/powerpoint/2010/main" val="624576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942" y="328862"/>
            <a:ext cx="9136049" cy="827571"/>
          </a:xfrm>
        </p:spPr>
        <p:txBody>
          <a:bodyPr/>
          <a:lstStyle/>
          <a:p>
            <a:r>
              <a:rPr lang="en-US" dirty="0" smtClean="0"/>
              <a:t>Book reference</a:t>
            </a:r>
            <a:endParaRPr lang="en-US" dirty="0"/>
          </a:p>
        </p:txBody>
      </p:sp>
      <p:sp>
        <p:nvSpPr>
          <p:cNvPr id="3" name="Content Placeholder 2"/>
          <p:cNvSpPr>
            <a:spLocks noGrp="1"/>
          </p:cNvSpPr>
          <p:nvPr>
            <p:ph idx="1"/>
          </p:nvPr>
        </p:nvSpPr>
        <p:spPr>
          <a:xfrm>
            <a:off x="1478942" y="1351722"/>
            <a:ext cx="9136049" cy="4825241"/>
          </a:xfrm>
        </p:spPr>
        <p:txBody>
          <a:bodyPr/>
          <a:lstStyle/>
          <a:p>
            <a:pPr>
              <a:lnSpc>
                <a:spcPct val="150000"/>
              </a:lnSpc>
            </a:pPr>
            <a:r>
              <a:rPr lang="en-IN" i="1" dirty="0" err="1" smtClean="0"/>
              <a:t>Samuelson,PaulA</a:t>
            </a:r>
            <a:r>
              <a:rPr lang="en-IN" i="1" dirty="0"/>
              <a:t>; </a:t>
            </a:r>
            <a:r>
              <a:rPr lang="en-IN" i="1" dirty="0" err="1"/>
              <a:t>Nordhaus</a:t>
            </a:r>
            <a:r>
              <a:rPr lang="en-IN" i="1" dirty="0"/>
              <a:t>, William D. (2014). Economics. Boston, Mass: Irwin McGraw-Hill</a:t>
            </a:r>
            <a:r>
              <a:rPr lang="en-IN" dirty="0"/>
              <a:t>.</a:t>
            </a:r>
          </a:p>
        </p:txBody>
      </p:sp>
      <p:sp>
        <p:nvSpPr>
          <p:cNvPr id="4" name="Slide Number Placeholder 3"/>
          <p:cNvSpPr>
            <a:spLocks noGrp="1"/>
          </p:cNvSpPr>
          <p:nvPr>
            <p:ph type="sldNum" sz="quarter" idx="12"/>
          </p:nvPr>
        </p:nvSpPr>
        <p:spPr/>
        <p:txBody>
          <a:bodyPr/>
          <a:lstStyle/>
          <a:p>
            <a:fld id="{C571B539-7301-4BFA-9069-359D4A28E27F}" type="slidenum">
              <a:rPr lang="en-US" smtClean="0"/>
              <a:pPr/>
              <a:t>48</a:t>
            </a:fld>
            <a:endParaRPr lang="en-US" dirty="0"/>
          </a:p>
        </p:txBody>
      </p:sp>
    </p:spTree>
    <p:extLst>
      <p:ext uri="{BB962C8B-B14F-4D97-AF65-F5344CB8AC3E}">
        <p14:creationId xmlns:p14="http://schemas.microsoft.com/office/powerpoint/2010/main" val="2074833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4B22F-5338-7CE1-4523-DF2795E4F570}"/>
              </a:ext>
            </a:extLst>
          </p:cNvPr>
          <p:cNvSpPr>
            <a:spLocks noGrp="1"/>
          </p:cNvSpPr>
          <p:nvPr>
            <p:ph type="title"/>
          </p:nvPr>
        </p:nvSpPr>
        <p:spPr>
          <a:xfrm>
            <a:off x="838200" y="365125"/>
            <a:ext cx="10515600" cy="1025793"/>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Economies of the Scale of Production-External Economies of Scale</a:t>
            </a:r>
            <a:endParaRPr lang="en-US" sz="4000" dirty="0"/>
          </a:p>
        </p:txBody>
      </p:sp>
      <p:sp>
        <p:nvSpPr>
          <p:cNvPr id="3" name="Content Placeholder 2">
            <a:extLst>
              <a:ext uri="{FF2B5EF4-FFF2-40B4-BE49-F238E27FC236}">
                <a16:creationId xmlns:a16="http://schemas.microsoft.com/office/drawing/2014/main" xmlns="" id="{ED1A913B-113E-AA52-5CA9-9E4750492714}"/>
              </a:ext>
            </a:extLst>
          </p:cNvPr>
          <p:cNvSpPr>
            <a:spLocks noGrp="1"/>
          </p:cNvSpPr>
          <p:nvPr>
            <p:ph idx="1"/>
          </p:nvPr>
        </p:nvSpPr>
        <p:spPr/>
        <p:txBody>
          <a:bodyPr/>
          <a:lstStyle/>
          <a:p>
            <a:pPr algn="just" eaLnBrk="1" hangingPunct="1"/>
            <a:r>
              <a:rPr lang="en-US" b="1" i="1" dirty="0">
                <a:latin typeface="Times New Roman" panose="02020603050405020304" pitchFamily="18" charset="0"/>
                <a:cs typeface="Times New Roman" panose="02020603050405020304" pitchFamily="18" charset="0"/>
              </a:rPr>
              <a:t>External economies of scale</a:t>
            </a:r>
            <a:r>
              <a:rPr lang="en-US" dirty="0">
                <a:latin typeface="Times New Roman" panose="02020603050405020304" pitchFamily="18" charset="0"/>
                <a:cs typeface="Times New Roman" panose="02020603050405020304" pitchFamily="18" charset="0"/>
              </a:rPr>
              <a:t> are those economies which are not specially availed of by .any firm. Rather these accrue to all the firms in an industry as the industry expands. </a:t>
            </a:r>
          </a:p>
          <a:p>
            <a:pPr algn="just" eaLnBrk="1" hangingPunct="1"/>
            <a:r>
              <a:rPr lang="en-US" dirty="0">
                <a:latin typeface="Times New Roman" panose="02020603050405020304" pitchFamily="18" charset="0"/>
                <a:cs typeface="Times New Roman" panose="02020603050405020304" pitchFamily="18" charset="0"/>
              </a:rPr>
              <a:t>The main external economies are as under: </a:t>
            </a:r>
          </a:p>
          <a:p>
            <a:pPr algn="just"/>
            <a:r>
              <a:rPr lang="en-US" sz="2800" b="1" dirty="0">
                <a:latin typeface="Times New Roman" panose="02020603050405020304" pitchFamily="18" charset="0"/>
                <a:cs typeface="Times New Roman" panose="02020603050405020304" pitchFamily="18" charset="0"/>
              </a:rPr>
              <a:t> (I) Economies of localization.</a:t>
            </a:r>
            <a:r>
              <a:rPr lang="en-US" sz="2800" dirty="0">
                <a:latin typeface="Times New Roman" panose="02020603050405020304" pitchFamily="18" charset="0"/>
                <a:cs typeface="Times New Roman" panose="02020603050405020304" pitchFamily="18" charset="0"/>
              </a:rPr>
              <a:t> When an industry is concentrated in a particular area, all the firms situated in that locality avail of some common economies such as (a) skilled labor, (b) transportation facilities, (c) post and telegraph facilities, (d) banking and insurance facilities etc.</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49</a:t>
            </a:fld>
            <a:endParaRPr lang="en-US"/>
          </a:p>
        </p:txBody>
      </p:sp>
    </p:spTree>
    <p:extLst>
      <p:ext uri="{BB962C8B-B14F-4D97-AF65-F5344CB8AC3E}">
        <p14:creationId xmlns:p14="http://schemas.microsoft.com/office/powerpoint/2010/main" val="93809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B0805-D83F-6CA2-EBDF-4A94A30C0FCD}"/>
              </a:ext>
            </a:extLst>
          </p:cNvPr>
          <p:cNvSpPr>
            <a:spLocks noGrp="1"/>
          </p:cNvSpPr>
          <p:nvPr>
            <p:ph type="title"/>
          </p:nvPr>
        </p:nvSpPr>
        <p:spPr>
          <a:xfrm>
            <a:off x="985962" y="135265"/>
            <a:ext cx="9605175" cy="49539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endParaRPr lang="en-US" dirty="0"/>
          </a:p>
        </p:txBody>
      </p:sp>
      <p:sp>
        <p:nvSpPr>
          <p:cNvPr id="46" name="Content Placeholder 45">
            <a:extLst>
              <a:ext uri="{FF2B5EF4-FFF2-40B4-BE49-F238E27FC236}">
                <a16:creationId xmlns:a16="http://schemas.microsoft.com/office/drawing/2014/main" xmlns="" id="{00C9C3E9-1507-6063-76C4-1748E7B38019}"/>
              </a:ext>
            </a:extLst>
          </p:cNvPr>
          <p:cNvSpPr>
            <a:spLocks noGrp="1"/>
          </p:cNvSpPr>
          <p:nvPr>
            <p:ph idx="1"/>
          </p:nvPr>
        </p:nvSpPr>
        <p:spPr>
          <a:xfrm>
            <a:off x="1256307" y="810045"/>
            <a:ext cx="9096292" cy="5366918"/>
          </a:xfrm>
        </p:spPr>
        <p:txBody>
          <a:bodyPr>
            <a:normAutofit fontScale="92500"/>
          </a:bodyPr>
          <a:lstStyle/>
          <a:p>
            <a:pPr algn="just"/>
            <a:r>
              <a:rPr lang="en-US" sz="2600" b="1" dirty="0">
                <a:solidFill>
                  <a:srgbClr val="FF0000"/>
                </a:solidFill>
                <a:latin typeface="Times New Roman" panose="02020603050405020304" pitchFamily="18" charset="0"/>
                <a:cs typeface="Times New Roman" panose="02020603050405020304" pitchFamily="18" charset="0"/>
              </a:rPr>
              <a:t>Form Utility</a:t>
            </a:r>
          </a:p>
          <a:p>
            <a:pPr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Changing  the  form  of  natural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resources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i.e. converting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raw  material into items possessing utility</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Example,  changing  the  form  of  a  log  of wood into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a:t>
            </a:r>
          </a:p>
          <a:p>
            <a:pPr marL="0" marR="0" indent="0">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table or changing the form of iron into a machine</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R="0" algn="just">
              <a:spcBef>
                <a:spcPts val="0"/>
              </a:spcBef>
              <a:spcAft>
                <a:spcPts val="0"/>
              </a:spcAft>
            </a:pPr>
            <a:r>
              <a:rPr lang="en-US" sz="2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Place Utility</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Changing the place of resources from the place where they are of little or no use to another place where they are of greater use.</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Extraction  from earth – Removal of coal, gold etc. from mines and supplying them to markets.</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Transferring goods from where they give little or no satisfaction to place where utility is more – Apples in Kashmir orchards.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pPr>
            <a:endParaRPr lang="en-US" sz="1800" dirty="0">
              <a:effectLst/>
              <a:latin typeface="Times New Roman" panose="02020603050405020304" pitchFamily="18" charset="0"/>
              <a:ea typeface="Times New Roman" panose="02020603050405020304" pitchFamily="18" charset="0"/>
            </a:endParaRPr>
          </a:p>
          <a:p>
            <a:pPr algn="just">
              <a:spcBef>
                <a:spcPts val="0"/>
              </a:spcBef>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1800" dirty="0">
              <a:effectLst/>
              <a:latin typeface="Times New Roman" panose="02020603050405020304" pitchFamily="18" charset="0"/>
              <a:ea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571B539-7301-4BFA-9069-359D4A28E27F}" type="slidenum">
              <a:rPr lang="en-US" smtClean="0"/>
              <a:t>5</a:t>
            </a:fld>
            <a:endParaRPr lang="en-US"/>
          </a:p>
        </p:txBody>
      </p:sp>
    </p:spTree>
    <p:extLst>
      <p:ext uri="{BB962C8B-B14F-4D97-AF65-F5344CB8AC3E}">
        <p14:creationId xmlns:p14="http://schemas.microsoft.com/office/powerpoint/2010/main" val="205168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DCA1C-35B0-5AAE-767A-FDCE3B9E7E2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Economies of the Scale of Production-External Economies of Scale</a:t>
            </a:r>
            <a:endParaRPr lang="en-US" sz="4000" dirty="0"/>
          </a:p>
        </p:txBody>
      </p:sp>
      <p:sp>
        <p:nvSpPr>
          <p:cNvPr id="3" name="Content Placeholder 2">
            <a:extLst>
              <a:ext uri="{FF2B5EF4-FFF2-40B4-BE49-F238E27FC236}">
                <a16:creationId xmlns:a16="http://schemas.microsoft.com/office/drawing/2014/main" xmlns="" id="{9E6DAC11-9649-663D-4304-BBA302FE86C0}"/>
              </a:ext>
            </a:extLst>
          </p:cNvPr>
          <p:cNvSpPr>
            <a:spLocks noGrp="1"/>
          </p:cNvSpPr>
          <p:nvPr>
            <p:ph idx="1"/>
          </p:nvPr>
        </p:nvSpPr>
        <p:spPr/>
        <p:txBody>
          <a:bodyPr>
            <a:normAutofit lnSpcReduction="10000"/>
          </a:bodyPr>
          <a:lstStyle/>
          <a:p>
            <a:pPr algn="just" eaLnBrk="1" hangingPunct="1">
              <a:lnSpc>
                <a:spcPct val="90000"/>
              </a:lnSpc>
            </a:pPr>
            <a:r>
              <a:rPr lang="en-US" sz="2800" b="1" dirty="0">
                <a:latin typeface="Times New Roman" panose="02020603050405020304" pitchFamily="18" charset="0"/>
                <a:cs typeface="Times New Roman" panose="02020603050405020304" pitchFamily="18" charset="0"/>
              </a:rPr>
              <a:t>(ii) Economies of vertical disintegration.</a:t>
            </a:r>
            <a:r>
              <a:rPr lang="en-US" sz="2800" dirty="0">
                <a:latin typeface="Times New Roman" panose="02020603050405020304" pitchFamily="18" charset="0"/>
                <a:cs typeface="Times New Roman" panose="02020603050405020304" pitchFamily="18" charset="0"/>
              </a:rPr>
              <a:t> The vertical disintegration implies the splitting up the production process in such a manner that some Job are assigned to specialized firms. For example, when an industry expands, the repair work of the various parts of the machinery is taken up by the various firms specialists in repairs.</a:t>
            </a:r>
          </a:p>
          <a:p>
            <a:pPr algn="just" eaLnBrk="1" hangingPunct="1">
              <a:lnSpc>
                <a:spcPct val="90000"/>
              </a:lnSpc>
            </a:pPr>
            <a:r>
              <a:rPr lang="en-US" sz="2800" b="1" dirty="0">
                <a:latin typeface="Times New Roman" panose="02020603050405020304" pitchFamily="18" charset="0"/>
                <a:cs typeface="Times New Roman" panose="02020603050405020304" pitchFamily="18" charset="0"/>
              </a:rPr>
              <a:t>   (iii) Economies of information.</a:t>
            </a:r>
            <a:r>
              <a:rPr lang="en-US" sz="2800" dirty="0">
                <a:latin typeface="Times New Roman" panose="02020603050405020304" pitchFamily="18" charset="0"/>
                <a:cs typeface="Times New Roman" panose="02020603050405020304" pitchFamily="18" charset="0"/>
              </a:rPr>
              <a:t> As the industry expands it can set up research institutes. The research institutes provide market information, technical information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for the benefit of alt the firms in the industry.</a:t>
            </a:r>
          </a:p>
          <a:p>
            <a:pPr algn="just" eaLnBrk="1" hangingPunct="1">
              <a:lnSpc>
                <a:spcPct val="90000"/>
              </a:lnSpc>
            </a:pPr>
            <a:r>
              <a:rPr lang="en-US" sz="2800" b="1" dirty="0">
                <a:latin typeface="Times New Roman" panose="02020603050405020304" pitchFamily="18" charset="0"/>
                <a:cs typeface="Times New Roman" panose="02020603050405020304" pitchFamily="18" charset="0"/>
              </a:rPr>
              <a:t>   (iv) Economies of by products.</a:t>
            </a:r>
            <a:r>
              <a:rPr lang="en-US" sz="2800" dirty="0">
                <a:latin typeface="Times New Roman" panose="02020603050405020304" pitchFamily="18" charset="0"/>
                <a:cs typeface="Times New Roman" panose="02020603050405020304" pitchFamily="18" charset="0"/>
              </a:rPr>
              <a:t> All the firms can  lower the costs of production by making use of waste materials.</a:t>
            </a:r>
          </a:p>
        </p:txBody>
      </p:sp>
      <p:sp>
        <p:nvSpPr>
          <p:cNvPr id="4" name="Slide Number Placeholder 3"/>
          <p:cNvSpPr>
            <a:spLocks noGrp="1"/>
          </p:cNvSpPr>
          <p:nvPr>
            <p:ph type="sldNum" sz="quarter" idx="12"/>
          </p:nvPr>
        </p:nvSpPr>
        <p:spPr/>
        <p:txBody>
          <a:bodyPr/>
          <a:lstStyle/>
          <a:p>
            <a:fld id="{C571B539-7301-4BFA-9069-359D4A28E27F}" type="slidenum">
              <a:rPr lang="en-US" smtClean="0"/>
              <a:t>50</a:t>
            </a:fld>
            <a:endParaRPr lang="en-US"/>
          </a:p>
        </p:txBody>
      </p:sp>
    </p:spTree>
    <p:extLst>
      <p:ext uri="{BB962C8B-B14F-4D97-AF65-F5344CB8AC3E}">
        <p14:creationId xmlns:p14="http://schemas.microsoft.com/office/powerpoint/2010/main" val="1427028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625C0-D2F7-6D19-AB2E-BB1D225E8011}"/>
              </a:ext>
            </a:extLst>
          </p:cNvPr>
          <p:cNvSpPr>
            <a:spLocks noGrp="1"/>
          </p:cNvSpPr>
          <p:nvPr>
            <p:ph type="title"/>
          </p:nvPr>
        </p:nvSpPr>
        <p:spPr>
          <a:xfrm>
            <a:off x="838200" y="365126"/>
            <a:ext cx="10515600" cy="710640"/>
          </a:xfrm>
        </p:spPr>
        <p:txBody>
          <a:bodyPr/>
          <a:lstStyle/>
          <a:p>
            <a:pPr algn="ctr"/>
            <a:r>
              <a:rPr lang="en-US" sz="4400" dirty="0" smtClean="0">
                <a:latin typeface="Times New Roman" panose="02020603050405020304" pitchFamily="18" charset="0"/>
                <a:cs typeface="Times New Roman" panose="02020603050405020304" pitchFamily="18" charset="0"/>
              </a:rPr>
              <a:t>Diseconomies of Scale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4C505F7-0B36-D1DA-AD18-DDFC45BC8EC9}"/>
              </a:ext>
            </a:extLst>
          </p:cNvPr>
          <p:cNvSpPr>
            <a:spLocks noGrp="1"/>
          </p:cNvSpPr>
          <p:nvPr>
            <p:ph idx="1"/>
          </p:nvPr>
        </p:nvSpPr>
        <p:spPr>
          <a:xfrm>
            <a:off x="838200" y="1219200"/>
            <a:ext cx="10515600" cy="4957763"/>
          </a:xfrm>
        </p:spPr>
        <p:txBody>
          <a:bodyPr>
            <a:noAutofit/>
          </a:bodyPr>
          <a:lstStyle/>
          <a:p>
            <a:pPr algn="just" eaLnBrk="1" hangingPunct="1">
              <a:lnSpc>
                <a:spcPct val="90000"/>
              </a:lnSpc>
            </a:pPr>
            <a:r>
              <a:rPr lang="en-US" sz="2400" b="1" dirty="0">
                <a:latin typeface="Times New Roman" panose="02020603050405020304" pitchFamily="18" charset="0"/>
                <a:cs typeface="Times New Roman" panose="02020603050405020304" pitchFamily="18" charset="0"/>
              </a:rPr>
              <a:t>Definition: </a:t>
            </a:r>
            <a:r>
              <a:rPr lang="en-US" sz="2400" dirty="0">
                <a:latin typeface="Times New Roman" panose="02020603050405020304" pitchFamily="18" charset="0"/>
                <a:cs typeface="Times New Roman" panose="02020603050405020304" pitchFamily="18" charset="0"/>
              </a:rPr>
              <a:t>The extensive use of machinery, division of labor, increased specialization and larger plant size etc., no doubt entail lower cost per unit of output but the fall in cost per unit is up to a certain limit. As the firm goes beyond the optimum size, the efficiency of the firm begins to decline. The average cost of production begins to rise.</a:t>
            </a:r>
          </a:p>
          <a:p>
            <a:pPr algn="just" eaLnBrk="1" hangingPunct="1">
              <a:lnSpc>
                <a:spcPct val="90000"/>
              </a:lnSpc>
            </a:pPr>
            <a:r>
              <a:rPr lang="en-US" sz="2400" b="1" dirty="0">
                <a:latin typeface="Times New Roman" panose="02020603050405020304" pitchFamily="18" charset="0"/>
                <a:cs typeface="Times New Roman" panose="02020603050405020304" pitchFamily="18" charset="0"/>
              </a:rPr>
              <a:t>Factors of Diseconomies</a:t>
            </a:r>
          </a:p>
          <a:p>
            <a:pPr algn="just" eaLnBrk="1" hangingPunct="1">
              <a:lnSpc>
                <a:spcPct val="80000"/>
              </a:lnSpc>
            </a:pP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Lack of co-ordination.</a:t>
            </a:r>
            <a:r>
              <a:rPr lang="en-US" sz="2400" dirty="0">
                <a:latin typeface="Times New Roman" panose="02020603050405020304" pitchFamily="18" charset="0"/>
                <a:cs typeface="Times New Roman" panose="02020603050405020304" pitchFamily="18" charset="0"/>
              </a:rPr>
              <a:t> As a firm becomes large scale producer, it faces difficulty in coordinating the various departments of production. The lack of co-ordination in the production, planning, marketing personnel, account, etc., lowers efficiency of the factors of production. The average cost of production begins to rise.</a:t>
            </a:r>
          </a:p>
          <a:p>
            <a:pPr algn="just" eaLnBrk="1" hangingPunct="1">
              <a:lnSpc>
                <a:spcPct val="80000"/>
              </a:lnSpc>
            </a:pPr>
            <a:r>
              <a:rPr lang="en-US" sz="2400" b="1" dirty="0">
                <a:latin typeface="Times New Roman" panose="02020603050405020304" pitchFamily="18" charset="0"/>
                <a:cs typeface="Times New Roman" panose="02020603050405020304" pitchFamily="18" charset="0"/>
              </a:rPr>
              <a:t>(ii) Loose control.</a:t>
            </a:r>
            <a:r>
              <a:rPr lang="en-US" sz="2400" dirty="0">
                <a:latin typeface="Times New Roman" panose="02020603050405020304" pitchFamily="18" charset="0"/>
                <a:cs typeface="Times New Roman" panose="02020603050405020304" pitchFamily="18" charset="0"/>
              </a:rPr>
              <a:t> As the size of plant increases, the management loses control over the productive activities. The misuse of delegation of authority, the red-</a:t>
            </a:r>
            <a:r>
              <a:rPr lang="en-US" sz="2400" dirty="0" err="1">
                <a:latin typeface="Times New Roman" panose="02020603050405020304" pitchFamily="18" charset="0"/>
                <a:cs typeface="Times New Roman" panose="02020603050405020304" pitchFamily="18" charset="0"/>
              </a:rPr>
              <a:t>tapism</a:t>
            </a:r>
            <a:r>
              <a:rPr lang="en-US" sz="2400" dirty="0">
                <a:latin typeface="Times New Roman" panose="02020603050405020304" pitchFamily="18" charset="0"/>
                <a:cs typeface="Times New Roman" panose="02020603050405020304" pitchFamily="18" charset="0"/>
              </a:rPr>
              <a:t> bring diseconomies and lead to higher average cost of production.</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51</a:t>
            </a:fld>
            <a:endParaRPr lang="en-US"/>
          </a:p>
        </p:txBody>
      </p:sp>
    </p:spTree>
    <p:extLst>
      <p:ext uri="{BB962C8B-B14F-4D97-AF65-F5344CB8AC3E}">
        <p14:creationId xmlns:p14="http://schemas.microsoft.com/office/powerpoint/2010/main" val="2711330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10F3C-FAA2-6C68-4B5F-F02807752C3D}"/>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Diseconomies of Scale</a:t>
            </a:r>
            <a:endParaRPr lang="en-US" dirty="0"/>
          </a:p>
        </p:txBody>
      </p:sp>
      <p:sp>
        <p:nvSpPr>
          <p:cNvPr id="3" name="Content Placeholder 2">
            <a:extLst>
              <a:ext uri="{FF2B5EF4-FFF2-40B4-BE49-F238E27FC236}">
                <a16:creationId xmlns:a16="http://schemas.microsoft.com/office/drawing/2014/main" xmlns="" id="{391F48C9-858A-1A37-19A9-F21D988A9414}"/>
              </a:ext>
            </a:extLst>
          </p:cNvPr>
          <p:cNvSpPr>
            <a:spLocks noGrp="1"/>
          </p:cNvSpPr>
          <p:nvPr>
            <p:ph idx="1"/>
          </p:nvPr>
        </p:nvSpPr>
        <p:spPr/>
        <p:txBody>
          <a:bodyPr>
            <a:normAutofit/>
          </a:bodyPr>
          <a:lstStyle/>
          <a:p>
            <a:pPr algn="just" eaLnBrk="1" hangingPunct="1">
              <a:lnSpc>
                <a:spcPct val="80000"/>
              </a:lnSpc>
            </a:pPr>
            <a:r>
              <a:rPr lang="en-US" b="1" dirty="0">
                <a:latin typeface="Times New Roman" panose="02020603050405020304" pitchFamily="18" charset="0"/>
                <a:cs typeface="Times New Roman" panose="02020603050405020304" pitchFamily="18" charset="0"/>
              </a:rPr>
              <a:t> (iii) Lack of proper communication.</a:t>
            </a:r>
            <a:r>
              <a:rPr lang="en-US" dirty="0">
                <a:latin typeface="Times New Roman" panose="02020603050405020304" pitchFamily="18" charset="0"/>
                <a:cs typeface="Times New Roman" panose="02020603050405020304" pitchFamily="18" charset="0"/>
              </a:rPr>
              <a:t> The lack of proper communication between top management and the supervisory staff and little feed back from subordinate staff causes diseconomies of scale and results in the average cost to go up.                               </a:t>
            </a:r>
          </a:p>
          <a:p>
            <a:pPr algn="just" eaLnBrk="1" hangingPunct="1">
              <a:lnSpc>
                <a:spcPct val="80000"/>
              </a:lnSpc>
            </a:pPr>
            <a:r>
              <a:rPr lang="en-US" b="1" dirty="0">
                <a:latin typeface="Times New Roman" panose="02020603050405020304" pitchFamily="18" charset="0"/>
                <a:cs typeface="Times New Roman" panose="02020603050405020304" pitchFamily="18" charset="0"/>
              </a:rPr>
              <a:t>(iv) Lack of identification.</a:t>
            </a:r>
            <a:r>
              <a:rPr lang="en-US" dirty="0">
                <a:latin typeface="Times New Roman" panose="02020603050405020304" pitchFamily="18" charset="0"/>
                <a:cs typeface="Times New Roman" panose="02020603050405020304" pitchFamily="18" charset="0"/>
              </a:rPr>
              <a:t> In a large organizational structure, there is no close liaison between the top management and the thousands of workers employed in the firm. The lack of identification of interest with the firm results in the per unit cost to go up.</a:t>
            </a:r>
          </a:p>
        </p:txBody>
      </p:sp>
      <p:sp>
        <p:nvSpPr>
          <p:cNvPr id="4" name="Slide Number Placeholder 3"/>
          <p:cNvSpPr>
            <a:spLocks noGrp="1"/>
          </p:cNvSpPr>
          <p:nvPr>
            <p:ph type="sldNum" sz="quarter" idx="12"/>
          </p:nvPr>
        </p:nvSpPr>
        <p:spPr/>
        <p:txBody>
          <a:bodyPr/>
          <a:lstStyle/>
          <a:p>
            <a:fld id="{C571B539-7301-4BFA-9069-359D4A28E27F}" type="slidenum">
              <a:rPr lang="en-US" smtClean="0"/>
              <a:t>52</a:t>
            </a:fld>
            <a:endParaRPr lang="en-US"/>
          </a:p>
        </p:txBody>
      </p:sp>
    </p:spTree>
    <p:extLst>
      <p:ext uri="{BB962C8B-B14F-4D97-AF65-F5344CB8AC3E}">
        <p14:creationId xmlns:p14="http://schemas.microsoft.com/office/powerpoint/2010/main" val="1824130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651D6-1CE9-B914-590C-65F13F989FB3}"/>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External Diseconomies: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2D34F88-8CAA-4517-8246-5C2F95171161}"/>
              </a:ext>
            </a:extLst>
          </p:cNvPr>
          <p:cNvSpPr>
            <a:spLocks noGrp="1"/>
          </p:cNvSpPr>
          <p:nvPr>
            <p:ph idx="1"/>
          </p:nvPr>
        </p:nvSpPr>
        <p:spPr/>
        <p:txBody>
          <a:bodyPr/>
          <a:lstStyle/>
          <a:p>
            <a:pPr algn="just" eaLnBrk="1" hangingPunct="1">
              <a:lnSpc>
                <a:spcPct val="80000"/>
              </a:lnSpc>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A firm or an industry cannot avail of economies for an indefinite period of time. With the expansion and growth of an industry, certain disadvantage also begin to arise. The </a:t>
            </a:r>
            <a:r>
              <a:rPr lang="en-US" b="1" i="1" dirty="0">
                <a:latin typeface="Times New Roman" panose="02020603050405020304" pitchFamily="18" charset="0"/>
                <a:cs typeface="Times New Roman" panose="02020603050405020304" pitchFamily="18" charset="0"/>
              </a:rPr>
              <a:t>diseconomies of large scale production</a:t>
            </a:r>
            <a:r>
              <a:rPr lang="en-US" dirty="0">
                <a:latin typeface="Times New Roman" panose="02020603050405020304" pitchFamily="18" charset="0"/>
                <a:cs typeface="Times New Roman" panose="02020603050405020304" pitchFamily="18" charset="0"/>
              </a:rPr>
              <a:t> are:</a:t>
            </a:r>
          </a:p>
          <a:p>
            <a:pPr algn="just" eaLnBrk="1" hangingPunct="1">
              <a:lnSpc>
                <a:spcPct val="80000"/>
              </a:lnSpc>
            </a:pPr>
            <a:r>
              <a:rPr lang="en-US" dirty="0">
                <a:latin typeface="Times New Roman" panose="02020603050405020304" pitchFamily="18" charset="0"/>
                <a:cs typeface="Times New Roman" panose="02020603050405020304" pitchFamily="18" charset="0"/>
              </a:rPr>
              <a:t>(I) Diseconomies of pollution, (ii) Excessive pressure on transport facilities, (iii) Rise in the prices of the factors of production, (iv) Scarcity of funds, (v) Marketing problems of the products, (iv) Increase in risks.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571B539-7301-4BFA-9069-359D4A28E27F}" type="slidenum">
              <a:rPr lang="en-US" smtClean="0"/>
              <a:t>53</a:t>
            </a:fld>
            <a:endParaRPr lang="en-US"/>
          </a:p>
        </p:txBody>
      </p:sp>
    </p:spTree>
    <p:extLst>
      <p:ext uri="{BB962C8B-B14F-4D97-AF65-F5344CB8AC3E}">
        <p14:creationId xmlns:p14="http://schemas.microsoft.com/office/powerpoint/2010/main" val="11758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B3360-D062-3452-1365-A28714DE31E4}"/>
              </a:ext>
            </a:extLst>
          </p:cNvPr>
          <p:cNvSpPr>
            <a:spLocks noGrp="1"/>
          </p:cNvSpPr>
          <p:nvPr>
            <p:ph type="title"/>
          </p:nvPr>
        </p:nvSpPr>
        <p:spPr>
          <a:xfrm>
            <a:off x="1327868" y="206735"/>
            <a:ext cx="9088341" cy="64418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Production </a:t>
            </a:r>
            <a:endParaRPr lang="en-US" dirty="0"/>
          </a:p>
        </p:txBody>
      </p:sp>
      <p:sp>
        <p:nvSpPr>
          <p:cNvPr id="3" name="Content Placeholder 2">
            <a:extLst>
              <a:ext uri="{FF2B5EF4-FFF2-40B4-BE49-F238E27FC236}">
                <a16:creationId xmlns:a16="http://schemas.microsoft.com/office/drawing/2014/main" xmlns="" id="{53C04EBE-E9D7-1218-2134-6098920F1DA1}"/>
              </a:ext>
            </a:extLst>
          </p:cNvPr>
          <p:cNvSpPr>
            <a:spLocks noGrp="1"/>
          </p:cNvSpPr>
          <p:nvPr>
            <p:ph idx="1"/>
          </p:nvPr>
        </p:nvSpPr>
        <p:spPr>
          <a:xfrm>
            <a:off x="1200647" y="850924"/>
            <a:ext cx="8722582" cy="5326040"/>
          </a:xfrm>
        </p:spPr>
        <p:txBody>
          <a:bodyPr>
            <a:normAutofit/>
          </a:bodyPr>
          <a:lstStyle/>
          <a:p>
            <a:pPr marR="0" algn="just">
              <a:spcBef>
                <a:spcPts val="0"/>
              </a:spcBef>
              <a:spcAft>
                <a:spcPts val="0"/>
              </a:spcAft>
            </a:pPr>
            <a:r>
              <a:rPr lang="en-US" sz="2400" b="1" dirty="0" err="1"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TimeUtility</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Making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available  materials  at  times  when they are not normally available.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Example,  </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Harvested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food  grains  are stored for use till next harvest. Canning of seasonal fruits is undertaken to make them available during off season. </a:t>
            </a:r>
            <a:endParaRPr lang="en-US" sz="2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24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Production</a:t>
            </a:r>
          </a:p>
          <a:p>
            <a:pPr marL="0" marR="0" indent="0" algn="ctr">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8116BC74-42C2-9FD9-F0F9-BF22E7D0988D}"/>
              </a:ext>
            </a:extLst>
          </p:cNvPr>
          <p:cNvGraphicFramePr>
            <a:graphicFrameLocks noGrp="1"/>
          </p:cNvGraphicFramePr>
          <p:nvPr>
            <p:extLst>
              <p:ext uri="{D42A27DB-BD31-4B8C-83A1-F6EECF244321}">
                <p14:modId xmlns:p14="http://schemas.microsoft.com/office/powerpoint/2010/main" val="72028467"/>
              </p:ext>
            </p:extLst>
          </p:nvPr>
        </p:nvGraphicFramePr>
        <p:xfrm>
          <a:off x="1664447" y="3615266"/>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676754707"/>
                    </a:ext>
                  </a:extLst>
                </a:gridCol>
                <a:gridCol w="4064000">
                  <a:extLst>
                    <a:ext uri="{9D8B030D-6E8A-4147-A177-3AD203B41FA5}">
                      <a16:colId xmlns:a16="http://schemas.microsoft.com/office/drawing/2014/main" xmlns="" val="301703837"/>
                    </a:ext>
                  </a:extLst>
                </a:gridCol>
              </a:tblGrid>
              <a:tr h="42806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Goods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Utility</a:t>
                      </a:r>
                    </a:p>
                  </a:txBody>
                  <a:tcPr/>
                </a:tc>
                <a:extLst>
                  <a:ext uri="{0D108BD9-81ED-4DB2-BD59-A6C34878D82A}">
                    <a16:rowId xmlns:a16="http://schemas.microsoft.com/office/drawing/2014/main" xmlns="" val="3445338943"/>
                  </a:ext>
                </a:extLst>
              </a:tr>
              <a:tr h="428060">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Wool</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637533842"/>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Changed to Woolen Cloth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Form Utility Created </a:t>
                      </a:r>
                    </a:p>
                  </a:txBody>
                  <a:tcPr/>
                </a:tc>
                <a:extLst>
                  <a:ext uri="{0D108BD9-81ED-4DB2-BD59-A6C34878D82A}">
                    <a16:rowId xmlns:a16="http://schemas.microsoft.com/office/drawing/2014/main" xmlns="" val="9168627"/>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Transported to Market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Place Utility Created </a:t>
                      </a:r>
                    </a:p>
                  </a:txBody>
                  <a:tcPr/>
                </a:tc>
                <a:extLst>
                  <a:ext uri="{0D108BD9-81ED-4DB2-BD59-A6C34878D82A}">
                    <a16:rowId xmlns:a16="http://schemas.microsoft.com/office/drawing/2014/main" xmlns="" val="1019340475"/>
                  </a:ext>
                </a:extLst>
              </a:tr>
              <a:tr h="4280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Used in Winters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effectLst/>
                          <a:latin typeface="Times New Roman" panose="02020603050405020304" pitchFamily="18" charset="0"/>
                          <a:ea typeface="+mn-ea"/>
                          <a:cs typeface="Times New Roman" panose="02020603050405020304" pitchFamily="18" charset="0"/>
                        </a:rPr>
                        <a:t>Time Utility Created </a:t>
                      </a:r>
                    </a:p>
                  </a:txBody>
                  <a:tcPr/>
                </a:tc>
                <a:extLst>
                  <a:ext uri="{0D108BD9-81ED-4DB2-BD59-A6C34878D82A}">
                    <a16:rowId xmlns:a16="http://schemas.microsoft.com/office/drawing/2014/main" xmlns="" val="2246375312"/>
                  </a:ext>
                </a:extLst>
              </a:tr>
            </a:tbl>
          </a:graphicData>
        </a:graphic>
      </p:graphicFrame>
      <p:sp>
        <p:nvSpPr>
          <p:cNvPr id="5" name="Slide Number Placeholder 4"/>
          <p:cNvSpPr>
            <a:spLocks noGrp="1"/>
          </p:cNvSpPr>
          <p:nvPr>
            <p:ph type="sldNum" sz="quarter" idx="12"/>
          </p:nvPr>
        </p:nvSpPr>
        <p:spPr/>
        <p:txBody>
          <a:bodyPr/>
          <a:lstStyle/>
          <a:p>
            <a:fld id="{C571B539-7301-4BFA-9069-359D4A28E27F}" type="slidenum">
              <a:rPr lang="en-US" smtClean="0"/>
              <a:t>6</a:t>
            </a:fld>
            <a:endParaRPr lang="en-US"/>
          </a:p>
        </p:txBody>
      </p:sp>
    </p:spTree>
    <p:extLst>
      <p:ext uri="{BB962C8B-B14F-4D97-AF65-F5344CB8AC3E}">
        <p14:creationId xmlns:p14="http://schemas.microsoft.com/office/powerpoint/2010/main" val="15070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729F8-A808-477C-13B4-BD9FB62E2EEA}"/>
              </a:ext>
            </a:extLst>
          </p:cNvPr>
          <p:cNvSpPr>
            <a:spLocks noGrp="1"/>
          </p:cNvSpPr>
          <p:nvPr>
            <p:ph type="title"/>
          </p:nvPr>
        </p:nvSpPr>
        <p:spPr>
          <a:xfrm>
            <a:off x="1510749" y="365126"/>
            <a:ext cx="8484042" cy="808970"/>
          </a:xfrm>
        </p:spPr>
        <p:txBody>
          <a:bodyPr/>
          <a:lstStyle/>
          <a:p>
            <a:pPr algn="ctr"/>
            <a:r>
              <a:rPr lang="en-US" dirty="0">
                <a:latin typeface="Times New Roman" panose="02020603050405020304" pitchFamily="18" charset="0"/>
                <a:cs typeface="Times New Roman" panose="02020603050405020304" pitchFamily="18" charset="0"/>
              </a:rPr>
              <a:t>Factors of Production</a:t>
            </a:r>
          </a:p>
        </p:txBody>
      </p:sp>
      <p:sp>
        <p:nvSpPr>
          <p:cNvPr id="3" name="Content Placeholder 2">
            <a:extLst>
              <a:ext uri="{FF2B5EF4-FFF2-40B4-BE49-F238E27FC236}">
                <a16:creationId xmlns:a16="http://schemas.microsoft.com/office/drawing/2014/main" xmlns="" id="{66CC6EFA-99AB-8ACA-69BC-DA327AC6C7CA}"/>
              </a:ext>
            </a:extLst>
          </p:cNvPr>
          <p:cNvSpPr>
            <a:spLocks noGrp="1"/>
          </p:cNvSpPr>
          <p:nvPr>
            <p:ph idx="1"/>
          </p:nvPr>
        </p:nvSpPr>
        <p:spPr>
          <a:xfrm>
            <a:off x="838200" y="1174096"/>
            <a:ext cx="10515600" cy="5002867"/>
          </a:xfrm>
        </p:spPr>
        <p:txBody>
          <a:bodyPr/>
          <a:lstStyle/>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xmlns="" id="{9D9AFDF6-6EE1-3FF9-978F-5B8BE7EB1D81}"/>
              </a:ext>
            </a:extLst>
          </p:cNvPr>
          <p:cNvGraphicFramePr>
            <a:graphicFrameLocks noGrp="1"/>
          </p:cNvGraphicFramePr>
          <p:nvPr>
            <p:extLst>
              <p:ext uri="{D42A27DB-BD31-4B8C-83A1-F6EECF244321}">
                <p14:modId xmlns:p14="http://schemas.microsoft.com/office/powerpoint/2010/main" val="249476528"/>
              </p:ext>
            </p:extLst>
          </p:nvPr>
        </p:nvGraphicFramePr>
        <p:xfrm>
          <a:off x="2162754" y="2151529"/>
          <a:ext cx="7312940" cy="3048000"/>
        </p:xfrm>
        <a:graphic>
          <a:graphicData uri="http://schemas.openxmlformats.org/drawingml/2006/table">
            <a:tbl>
              <a:tblPr firstRow="1" firstCol="1" bandRow="1">
                <a:tableStyleId>{5C22544A-7EE6-4342-B048-85BDC9FD1C3A}</a:tableStyleId>
              </a:tblPr>
              <a:tblGrid>
                <a:gridCol w="3656470">
                  <a:extLst>
                    <a:ext uri="{9D8B030D-6E8A-4147-A177-3AD203B41FA5}">
                      <a16:colId xmlns:a16="http://schemas.microsoft.com/office/drawing/2014/main" xmlns="" val="2106236722"/>
                    </a:ext>
                  </a:extLst>
                </a:gridCol>
                <a:gridCol w="3656470">
                  <a:extLst>
                    <a:ext uri="{9D8B030D-6E8A-4147-A177-3AD203B41FA5}">
                      <a16:colId xmlns:a16="http://schemas.microsoft.com/office/drawing/2014/main" xmlns="" val="4145267266"/>
                    </a:ext>
                  </a:extLst>
                </a:gridCol>
              </a:tblGrid>
              <a:tr h="609600">
                <a:tc gridSpan="2">
                  <a:txBody>
                    <a:bodyPr/>
                    <a:lstStyle/>
                    <a:p>
                      <a:pPr marL="342900" marR="0" indent="-342900" algn="ctr">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Factors of Production</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xmlns="" val="2576537905"/>
                  </a:ext>
                </a:extLst>
              </a:tr>
              <a:tr h="609600">
                <a:tc>
                  <a:txBody>
                    <a:bodyPr/>
                    <a:lstStyle/>
                    <a:p>
                      <a:pPr marL="342900" marR="0" indent="-342900">
                        <a:spcBef>
                          <a:spcPts val="0"/>
                        </a:spcBef>
                        <a:spcAft>
                          <a:spcPts val="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Natural Resources</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Human Resources</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09195218"/>
                  </a:ext>
                </a:extLst>
              </a:tr>
              <a:tr h="609600">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Land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dirty="0" err="1">
                          <a:effectLst/>
                          <a:latin typeface="Times New Roman" panose="02020603050405020304" pitchFamily="18" charset="0"/>
                          <a:cs typeface="Times New Roman" panose="02020603050405020304" pitchFamily="18" charset="0"/>
                        </a:rPr>
                        <a:t>Labour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26840353"/>
                  </a:ext>
                </a:extLst>
              </a:tr>
              <a:tr h="609600">
                <a:tc rowSpan="2">
                  <a:txBody>
                    <a:bodyPr/>
                    <a:lstStyle/>
                    <a:p>
                      <a:pPr marL="0" marR="0" indent="0">
                        <a:spcBef>
                          <a:spcPts val="0"/>
                        </a:spcBef>
                        <a:spcAft>
                          <a:spcPts val="0"/>
                        </a:spcAft>
                        <a:buFont typeface="Arial" panose="020B0604020202020204" pitchFamily="34" charset="0"/>
                        <a:buNone/>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Capital</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024565122"/>
                  </a:ext>
                </a:extLst>
              </a:tr>
              <a:tr h="609600">
                <a:tc vMerge="1">
                  <a:txBody>
                    <a:bodyPr/>
                    <a:lstStyle/>
                    <a:p>
                      <a:endParaRPr lang="en-US"/>
                    </a:p>
                  </a:txBody>
                  <a:tcPr/>
                </a:tc>
                <a:tc>
                  <a:txBody>
                    <a:bodyPr/>
                    <a:lstStyle/>
                    <a:p>
                      <a:pPr marL="342900" marR="0" indent="-342900">
                        <a:spcBef>
                          <a:spcPts val="0"/>
                        </a:spcBef>
                        <a:spcAft>
                          <a:spcPts val="0"/>
                        </a:spcAf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Entrepreneur</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83451030"/>
                  </a:ext>
                </a:extLst>
              </a:tr>
            </a:tbl>
          </a:graphicData>
        </a:graphic>
      </p:graphicFrame>
      <p:sp>
        <p:nvSpPr>
          <p:cNvPr id="4" name="Slide Number Placeholder 3"/>
          <p:cNvSpPr>
            <a:spLocks noGrp="1"/>
          </p:cNvSpPr>
          <p:nvPr>
            <p:ph type="sldNum" sz="quarter" idx="12"/>
          </p:nvPr>
        </p:nvSpPr>
        <p:spPr/>
        <p:txBody>
          <a:bodyPr/>
          <a:lstStyle/>
          <a:p>
            <a:fld id="{C571B539-7301-4BFA-9069-359D4A28E27F}" type="slidenum">
              <a:rPr lang="en-US" smtClean="0"/>
              <a:t>7</a:t>
            </a:fld>
            <a:endParaRPr lang="en-US"/>
          </a:p>
        </p:txBody>
      </p:sp>
    </p:spTree>
    <p:extLst>
      <p:ext uri="{BB962C8B-B14F-4D97-AF65-F5344CB8AC3E}">
        <p14:creationId xmlns:p14="http://schemas.microsoft.com/office/powerpoint/2010/main" val="163163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8DF2A-F3EA-E336-E789-BF03CA75D65E}"/>
              </a:ext>
            </a:extLst>
          </p:cNvPr>
          <p:cNvSpPr>
            <a:spLocks noGrp="1"/>
          </p:cNvSpPr>
          <p:nvPr>
            <p:ph type="title"/>
          </p:nvPr>
        </p:nvSpPr>
        <p:spPr>
          <a:xfrm>
            <a:off x="1948070" y="365126"/>
            <a:ext cx="8587408" cy="536396"/>
          </a:xfrm>
        </p:spPr>
        <p:txBody>
          <a:bodyPr>
            <a:normAutofit fontScale="90000"/>
          </a:bodyPr>
          <a:lstStyle/>
          <a:p>
            <a:r>
              <a:rPr lang="en-US" b="1" dirty="0" smtClean="0"/>
              <a:t/>
            </a:r>
            <a:br>
              <a:rPr lang="en-US" b="1" dirty="0" smtClean="0"/>
            </a:br>
            <a:r>
              <a:rPr lang="en-US" b="1" dirty="0" smtClean="0"/>
              <a:t>Natural Resource (</a:t>
            </a:r>
            <a:r>
              <a:rPr lang="en-US" b="1" dirty="0" smtClean="0">
                <a:ea typeface="Calibri" panose="020F0502020204030204" pitchFamily="34" charset="0"/>
              </a:rPr>
              <a:t>Land)</a:t>
            </a:r>
            <a:r>
              <a:rPr lang="en-US" b="1" dirty="0">
                <a:ea typeface="Calibri" panose="020F0502020204030204" pitchFamily="34" charset="0"/>
              </a:rPr>
              <a:t/>
            </a:r>
            <a:br>
              <a:rPr lang="en-US" b="1" dirty="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xmlns="" id="{96C97673-202A-FCD2-040B-FC7A29056E10}"/>
              </a:ext>
            </a:extLst>
          </p:cNvPr>
          <p:cNvSpPr>
            <a:spLocks noGrp="1"/>
          </p:cNvSpPr>
          <p:nvPr>
            <p:ph idx="1"/>
          </p:nvPr>
        </p:nvSpPr>
        <p:spPr>
          <a:xfrm>
            <a:off x="1948069" y="901522"/>
            <a:ext cx="8587409" cy="5275441"/>
          </a:xfrm>
        </p:spPr>
        <p:txBody>
          <a:bodyPr>
            <a:normAutofit/>
          </a:bodyPr>
          <a:lstStyle/>
          <a:p>
            <a:pPr marL="0" indent="0" algn="just">
              <a:buNone/>
            </a:pP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200000"/>
              </a:lnSpc>
              <a:buNone/>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Land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economics </a:t>
            </a:r>
            <a:r>
              <a:rPr lang="en-US" dirty="0">
                <a:effectLst/>
                <a:latin typeface="Times New Roman" panose="02020603050405020304" pitchFamily="18" charset="0"/>
                <a:ea typeface="Calibri" panose="020F0502020204030204" pitchFamily="34" charset="0"/>
                <a:cs typeface="Times New Roman" panose="02020603050405020304" pitchFamily="18" charset="0"/>
              </a:rPr>
              <a:t>does not mean soil or earth’s surface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alone but refers to all free gifts of nature which would include natural resources , fertility of soil, water, air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etc. The payment for land is </a:t>
            </a:r>
            <a:r>
              <a:rPr lang="en-US"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rent.</a:t>
            </a:r>
          </a:p>
        </p:txBody>
      </p:sp>
      <p:sp>
        <p:nvSpPr>
          <p:cNvPr id="4" name="Slide Number Placeholder 3"/>
          <p:cNvSpPr>
            <a:spLocks noGrp="1"/>
          </p:cNvSpPr>
          <p:nvPr>
            <p:ph type="sldNum" sz="quarter" idx="12"/>
          </p:nvPr>
        </p:nvSpPr>
        <p:spPr/>
        <p:txBody>
          <a:bodyPr/>
          <a:lstStyle/>
          <a:p>
            <a:fld id="{C571B539-7301-4BFA-9069-359D4A28E27F}" type="slidenum">
              <a:rPr lang="en-US" smtClean="0"/>
              <a:t>8</a:t>
            </a:fld>
            <a:endParaRPr lang="en-US"/>
          </a:p>
        </p:txBody>
      </p:sp>
    </p:spTree>
    <p:extLst>
      <p:ext uri="{BB962C8B-B14F-4D97-AF65-F5344CB8AC3E}">
        <p14:creationId xmlns:p14="http://schemas.microsoft.com/office/powerpoint/2010/main" val="17047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871" y="365126"/>
            <a:ext cx="8277308" cy="740106"/>
          </a:xfrm>
        </p:spPr>
        <p:txBody>
          <a:bodyPr>
            <a:noAutofit/>
          </a:bodyPr>
          <a:lstStyle/>
          <a:p>
            <a:pPr lvl="1" algn="ctr" rtl="0">
              <a:lnSpc>
                <a:spcPct val="90000"/>
              </a:lnSpc>
              <a:spcBef>
                <a:spcPct val="0"/>
              </a:spcBef>
            </a:pPr>
            <a:r>
              <a:rPr lang="en-US" sz="3200" b="1" dirty="0" smtClean="0">
                <a:ea typeface="Times New Roman" panose="02020603050405020304" pitchFamily="18" charset="0"/>
              </a:rPr>
              <a:t/>
            </a:r>
            <a:br>
              <a:rPr lang="en-US" sz="3200" b="1" dirty="0" smtClean="0">
                <a:ea typeface="Times New Roman" panose="02020603050405020304" pitchFamily="18" charset="0"/>
              </a:rPr>
            </a:br>
            <a:r>
              <a:rPr lang="en-US" sz="3200" b="1" dirty="0" smtClean="0">
                <a:ea typeface="Times New Roman" panose="02020603050405020304" pitchFamily="18" charset="0"/>
              </a:rPr>
              <a:t>Characteristics of Land</a:t>
            </a:r>
            <a:br>
              <a:rPr lang="en-US" sz="3200" b="1" dirty="0" smtClean="0">
                <a:ea typeface="Times New Roman" panose="02020603050405020304" pitchFamily="18" charset="0"/>
              </a:rPr>
            </a:br>
            <a:endParaRPr lang="en-US" sz="3200" dirty="0"/>
          </a:p>
        </p:txBody>
      </p:sp>
      <p:sp>
        <p:nvSpPr>
          <p:cNvPr id="3" name="Content Placeholder 2"/>
          <p:cNvSpPr>
            <a:spLocks noGrp="1"/>
          </p:cNvSpPr>
          <p:nvPr>
            <p:ph idx="1"/>
          </p:nvPr>
        </p:nvSpPr>
        <p:spPr>
          <a:xfrm>
            <a:off x="1653871" y="1280160"/>
            <a:ext cx="8277308" cy="4896803"/>
          </a:xfrm>
        </p:spPr>
        <p:txBody>
          <a:bodyPr/>
          <a:lstStyle/>
          <a:p>
            <a:pPr marL="0" indent="0">
              <a:buNone/>
            </a:pPr>
            <a:endParaRPr lang="en-US" b="1" dirty="0">
              <a:ea typeface="Times New Roman" panose="02020603050405020304" pitchFamily="18" charset="0"/>
            </a:endParaRPr>
          </a:p>
          <a:p>
            <a:pPr marL="457200" lvl="1">
              <a:lnSpc>
                <a:spcPct val="150000"/>
              </a:lnSpc>
              <a:spcBef>
                <a:spcPts val="0"/>
              </a:spcBef>
            </a:pPr>
            <a:r>
              <a:rPr lang="en-US" sz="2800" dirty="0">
                <a:ea typeface="Calibri" panose="020F0502020204030204" pitchFamily="34" charset="0"/>
              </a:rPr>
              <a:t>Land is a </a:t>
            </a:r>
            <a:r>
              <a:rPr lang="en-US" sz="2800" dirty="0" smtClean="0">
                <a:ea typeface="Calibri" panose="020F0502020204030204" pitchFamily="34" charset="0"/>
              </a:rPr>
              <a:t>free</a:t>
            </a:r>
            <a:r>
              <a:rPr lang="en-US" sz="2800" dirty="0">
                <a:ea typeface="Calibri" panose="020F0502020204030204" pitchFamily="34" charset="0"/>
              </a:rPr>
              <a:t> </a:t>
            </a:r>
            <a:r>
              <a:rPr lang="en-US" sz="2800" dirty="0" smtClean="0">
                <a:ea typeface="Calibri" panose="020F0502020204030204" pitchFamily="34" charset="0"/>
              </a:rPr>
              <a:t>gift</a:t>
            </a:r>
            <a:r>
              <a:rPr lang="en-US" sz="2800" dirty="0">
                <a:ea typeface="Calibri" panose="020F0502020204030204" pitchFamily="34" charset="0"/>
              </a:rPr>
              <a:t> of </a:t>
            </a:r>
            <a:r>
              <a:rPr lang="en-US" sz="2800" dirty="0" smtClean="0">
                <a:ea typeface="Calibri" panose="020F0502020204030204" pitchFamily="34" charset="0"/>
              </a:rPr>
              <a:t>nature</a:t>
            </a:r>
            <a:r>
              <a:rPr lang="en-US" sz="2800" dirty="0">
                <a:ea typeface="Calibri" panose="020F0502020204030204" pitchFamily="34" charset="0"/>
              </a:rPr>
              <a:t>.</a:t>
            </a:r>
          </a:p>
          <a:p>
            <a:pPr marL="457200" lvl="1">
              <a:lnSpc>
                <a:spcPct val="150000"/>
              </a:lnSpc>
              <a:spcBef>
                <a:spcPts val="0"/>
              </a:spcBef>
            </a:pPr>
            <a:r>
              <a:rPr lang="en-US" sz="2800" dirty="0">
                <a:ea typeface="Calibri" panose="020F0502020204030204" pitchFamily="34" charset="0"/>
              </a:rPr>
              <a:t>Land is strictly limited in quantity.</a:t>
            </a:r>
          </a:p>
          <a:p>
            <a:pPr marL="457200" lvl="1">
              <a:lnSpc>
                <a:spcPct val="150000"/>
              </a:lnSpc>
              <a:spcBef>
                <a:spcPts val="0"/>
              </a:spcBef>
            </a:pPr>
            <a:r>
              <a:rPr lang="en-US" sz="2800" dirty="0">
                <a:ea typeface="Calibri" panose="020F0502020204030204" pitchFamily="34" charset="0"/>
              </a:rPr>
              <a:t>Land is geographically immobile.</a:t>
            </a:r>
          </a:p>
          <a:p>
            <a:pPr marL="457200" lvl="1">
              <a:lnSpc>
                <a:spcPct val="150000"/>
              </a:lnSpc>
              <a:spcBef>
                <a:spcPts val="0"/>
              </a:spcBef>
            </a:pPr>
            <a:r>
              <a:rPr lang="en-US" sz="2800" dirty="0">
                <a:ea typeface="Calibri" panose="020F0502020204030204" pitchFamily="34" charset="0"/>
              </a:rPr>
              <a:t>Land does not yield any result unless human efforts are employed.</a:t>
            </a:r>
          </a:p>
          <a:p>
            <a:pPr marL="457200" lvl="1">
              <a:lnSpc>
                <a:spcPct val="150000"/>
              </a:lnSpc>
              <a:spcBef>
                <a:spcPts val="0"/>
              </a:spcBef>
            </a:pPr>
            <a:r>
              <a:rPr lang="en-US" sz="2800" dirty="0">
                <a:ea typeface="Calibri" panose="020F0502020204030204" pitchFamily="34" charset="0"/>
              </a:rPr>
              <a:t>It has no cost of production.</a:t>
            </a:r>
          </a:p>
          <a:p>
            <a:endParaRPr lang="en-US" dirty="0"/>
          </a:p>
        </p:txBody>
      </p:sp>
      <p:sp>
        <p:nvSpPr>
          <p:cNvPr id="4" name="Slide Number Placeholder 3"/>
          <p:cNvSpPr>
            <a:spLocks noGrp="1"/>
          </p:cNvSpPr>
          <p:nvPr>
            <p:ph type="sldNum" sz="quarter" idx="12"/>
          </p:nvPr>
        </p:nvSpPr>
        <p:spPr/>
        <p:txBody>
          <a:bodyPr/>
          <a:lstStyle/>
          <a:p>
            <a:fld id="{C571B539-7301-4BFA-9069-359D4A28E27F}" type="slidenum">
              <a:rPr lang="en-US" smtClean="0"/>
              <a:pPr/>
              <a:t>9</a:t>
            </a:fld>
            <a:endParaRPr lang="en-US" dirty="0"/>
          </a:p>
        </p:txBody>
      </p:sp>
    </p:spTree>
    <p:extLst>
      <p:ext uri="{BB962C8B-B14F-4D97-AF65-F5344CB8AC3E}">
        <p14:creationId xmlns:p14="http://schemas.microsoft.com/office/powerpoint/2010/main" val="94928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2190</Words>
  <Application>Microsoft Office PowerPoint</Application>
  <PresentationFormat>Widescreen</PresentationFormat>
  <Paragraphs>405</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 Math</vt:lpstr>
      <vt:lpstr>Times New Roman</vt:lpstr>
      <vt:lpstr>Wingdings</vt:lpstr>
      <vt:lpstr>Office Theme</vt:lpstr>
      <vt:lpstr>Theory of Production and Cost</vt:lpstr>
      <vt:lpstr> OBJECTIVES </vt:lpstr>
      <vt:lpstr>Production </vt:lpstr>
      <vt:lpstr>Production</vt:lpstr>
      <vt:lpstr>Production </vt:lpstr>
      <vt:lpstr>Production </vt:lpstr>
      <vt:lpstr>Factors of Production</vt:lpstr>
      <vt:lpstr> Natural Resource (Land) </vt:lpstr>
      <vt:lpstr> Characteristics of Land </vt:lpstr>
      <vt:lpstr> Labour </vt:lpstr>
      <vt:lpstr> Characteristics of Labour </vt:lpstr>
      <vt:lpstr> Capital </vt:lpstr>
      <vt:lpstr> Types of Capital </vt:lpstr>
      <vt:lpstr> Importance of Capital : </vt:lpstr>
      <vt:lpstr> Entrepreneur </vt:lpstr>
      <vt:lpstr> Firm  </vt:lpstr>
      <vt:lpstr>Firm</vt:lpstr>
      <vt:lpstr> Functions of Entrepreneur </vt:lpstr>
      <vt:lpstr>examples</vt:lpstr>
      <vt:lpstr>Is land capital ?</vt:lpstr>
      <vt:lpstr> SELF-ASSESSMENT EXERCISE </vt:lpstr>
      <vt:lpstr>Production function</vt:lpstr>
      <vt:lpstr>Input -output</vt:lpstr>
      <vt:lpstr>Production Function </vt:lpstr>
      <vt:lpstr>Production Function </vt:lpstr>
      <vt:lpstr>Production Function</vt:lpstr>
      <vt:lpstr>Relationship among different Product</vt:lpstr>
      <vt:lpstr> Total Product </vt:lpstr>
      <vt:lpstr> Average Product &amp; Marginal Product </vt:lpstr>
      <vt:lpstr>PowerPoint Presentation</vt:lpstr>
      <vt:lpstr>marginal product</vt:lpstr>
      <vt:lpstr>marginal product</vt:lpstr>
      <vt:lpstr> Short-run &amp; Long-run </vt:lpstr>
      <vt:lpstr>Relationship among different Product</vt:lpstr>
      <vt:lpstr>Relationship among different Product</vt:lpstr>
      <vt:lpstr>Relationship among different Product</vt:lpstr>
      <vt:lpstr>Law of Variable Proportion</vt:lpstr>
      <vt:lpstr>Law of Variable Proportion</vt:lpstr>
      <vt:lpstr>Law of Variable Proportion</vt:lpstr>
      <vt:lpstr>Law of Variable Proportion</vt:lpstr>
      <vt:lpstr>Economic Implications of the Law of Variable Proportion</vt:lpstr>
      <vt:lpstr>PowerPoint Presentation</vt:lpstr>
      <vt:lpstr>Stage of Operation and Causes of  Applicability of the Law</vt:lpstr>
      <vt:lpstr>Law of Variable Proportion –  Limitations and Conclusion</vt:lpstr>
      <vt:lpstr>Conclusion</vt:lpstr>
      <vt:lpstr> SELF-ASSESSMENT EXERCISE </vt:lpstr>
      <vt:lpstr> SELF-ASSESSMENT EXERCISE </vt:lpstr>
      <vt:lpstr>Book reference</vt:lpstr>
      <vt:lpstr>Economies of the Scale of Production-External Economies of Scale</vt:lpstr>
      <vt:lpstr>Economies of the Scale of Production-External Economies of Scale</vt:lpstr>
      <vt:lpstr>Diseconomies of Scale</vt:lpstr>
      <vt:lpstr>Diseconomies of Scale</vt:lpstr>
      <vt:lpstr>External Diseconomies: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AsusVivoBook</cp:lastModifiedBy>
  <cp:revision>231</cp:revision>
  <dcterms:created xsi:type="dcterms:W3CDTF">2023-03-08T15:42:22Z</dcterms:created>
  <dcterms:modified xsi:type="dcterms:W3CDTF">2023-09-16T17:01:07Z</dcterms:modified>
</cp:coreProperties>
</file>