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66"/>
    <p:restoredTop sz="95827"/>
  </p:normalViewPr>
  <p:slideViewPr>
    <p:cSldViewPr snapToGrid="0">
      <p:cViewPr varScale="1">
        <p:scale>
          <a:sx n="107" d="100"/>
          <a:sy n="107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CF632-EFCF-3841-884D-104A2A09D56B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5019-BEB2-1946-AC8F-7A177472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D889-C801-D864-CEAD-E30EAB221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1EEFB-A208-F16E-0106-8C7E2A503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E77C2-573A-00C9-7699-BB6F227C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picture containing graphics, design&#10;&#10;Description automatically generated">
            <a:extLst>
              <a:ext uri="{FF2B5EF4-FFF2-40B4-BE49-F238E27FC236}">
                <a16:creationId xmlns:a16="http://schemas.microsoft.com/office/drawing/2014/main" id="{7C407327-E470-1E1B-3BE7-E4939F6DF0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4" y="136525"/>
            <a:ext cx="3478306" cy="794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EE5859F4-DCD4-263A-082C-3E5D9F648133}"/>
                  </a:ext>
                </a:extLst>
              </p:cNvPr>
              <p:cNvSpPr>
                <a:spLocks noGrp="1"/>
              </p:cNvSpPr>
              <p:nvPr>
                <p:ph type="dt" sz="half" idx="2"/>
              </p:nvPr>
            </p:nvSpPr>
            <p:spPr>
              <a:xfrm>
                <a:off x="838200" y="6356350"/>
                <a:ext cx="27432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lvl1pPr algn="l">
                  <a:defRPr sz="1200">
                    <a:solidFill>
                      <a:schemeClr val="tx1">
                        <a:tint val="75000"/>
                      </a:schemeClr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EE5859F4-DCD4-263A-082C-3E5D9F64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xfrm>
                <a:off x="838200" y="6356350"/>
                <a:ext cx="2743200" cy="365125"/>
              </a:xfrm>
              <a:prstGeom prst="rect">
                <a:avLst/>
              </a:prstGeom>
              <a:blipFill>
                <a:blip r:embed="rId3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9EDB644-CB19-B34F-5447-87875296D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4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7AD4C-9EAE-44C0-4EF3-0C3D73556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EFF1-7AEC-B826-EEBF-94CDFD61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5A92C8-959D-3510-C290-2DEDA666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234367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0" name="Picture 9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F931670B-CF5A-7AB0-EEC5-114C34ED27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6DF0533E-3D3F-A41E-E1EE-37B062F3D27E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6DF0533E-3D3F-A41E-E1EE-37B062F3D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6DCB61D-0F13-BB5A-608B-95B7721D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7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34832-54BC-835E-89E2-22EEE48E1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solidFill>
            <a:srgbClr val="234367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3D61D-46CD-63B0-25EF-5B6E10889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ACA14-E12C-BD1C-CB4B-92A2B2EA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7471122A-7481-51AC-F4E7-1ED7FE0A6E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832BAC6-19F8-5C82-9886-8D76E0D6B03A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832BAC6-19F8-5C82-9886-8D76E0D6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981C-9919-9604-88BD-1590FB25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4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76DED-416B-0FAC-21F5-3C6F7114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A90347E5-E175-7D38-2FFB-C4B1980458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1CA3C93-4F1C-25E2-0667-242A4DCD8D2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1CA3C93-4F1C-25E2-0667-242A4DCD8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9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E01-85E1-A9BC-1C59-7BC1242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6B858-6DF2-3BC9-C241-6051EB39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3C81D-2226-F681-D6FD-00099DEC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graphics, design&#10;&#10;Description automatically generated">
            <a:extLst>
              <a:ext uri="{FF2B5EF4-FFF2-40B4-BE49-F238E27FC236}">
                <a16:creationId xmlns:a16="http://schemas.microsoft.com/office/drawing/2014/main" id="{7A94AE78-6678-E12A-3004-F93349BD8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4" y="136525"/>
            <a:ext cx="3478306" cy="794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0C7FD55-2EBF-42E2-07F5-C13DC2E789F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0C7FD55-2EBF-42E2-07F5-C13DC2E78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2FE-2433-6AEF-8414-A3E24AD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3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97797-BD44-0C92-92C7-3D333F362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4ECB-389D-C75D-79AF-84FF6A8FA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8F405-8E3C-1180-791E-024F7B1A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CE25D8-6D65-A93F-19F7-9E76DCE1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234367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1" name="Picture 10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A6329DC3-62CB-A772-48D6-B42DAACC59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BB1124BD-AED2-3A25-926A-DD16EC3BFFA4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BB1124BD-AED2-3A25-926A-DD16EC3BF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09E3F-C238-46A9-3D76-F7BA3176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5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87DB2-D090-DA45-D6B3-74FD37547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620CF-F948-640F-9516-EBB8579F8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C8235-01CB-7BC7-3C36-2AA40B102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FFFB1-9F9F-7F5B-2DF0-CBB0F3DE8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856E3-A95E-1F8C-8EEA-E5A94C6C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1C930AD-FDB7-DF98-B710-1E5D795B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234367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F9BC0D27-FA0A-5375-ED63-6508DF8352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9EAFA9E0-53A5-C9CB-BF39-7161F39EC98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9EAFA9E0-53A5-C9CB-BF39-7161F39EC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D950E12-40D4-DF75-64E9-AD0EA096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3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965F-D168-57B9-0476-98E2545C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B88052-34A4-6C78-8FF2-3BDB622C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234367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2734791B-EC9A-7CC3-0E5C-CB0FFD487B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817C51D9-8CEA-FD81-2B92-2798A202F32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817C51D9-8CEA-FD81-2B92-2798A202F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3A24BD1-4661-0DF5-F630-C81E1AA3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E6FB1-E385-EB83-22A7-C0DDC458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ate Placeholder 3">
                <a:extLst>
                  <a:ext uri="{FF2B5EF4-FFF2-40B4-BE49-F238E27FC236}">
                    <a16:creationId xmlns:a16="http://schemas.microsoft.com/office/drawing/2014/main" id="{63F2AC96-B15A-4B24-C995-2210340127B9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7" name="Date Placeholder 3">
                <a:extLst>
                  <a:ext uri="{FF2B5EF4-FFF2-40B4-BE49-F238E27FC236}">
                    <a16:creationId xmlns:a16="http://schemas.microsoft.com/office/drawing/2014/main" id="{63F2AC96-B15A-4B24-C995-221034012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A90EF0B-F1DF-6875-431A-F6FF87CD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p:pic>
        <p:nvPicPr>
          <p:cNvPr id="9" name="Picture 8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97D2C15D-58BA-202D-5882-7EC97FC2B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6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C7DAF-3C1E-C2FB-47E3-F2D1B76B0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F373F-19DD-0AFE-BD17-129B2C9D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CAC22157-D791-AE97-DD1E-4AC7BE0AC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Date Placeholder 3">
                <a:extLst>
                  <a:ext uri="{FF2B5EF4-FFF2-40B4-BE49-F238E27FC236}">
                    <a16:creationId xmlns:a16="http://schemas.microsoft.com/office/drawing/2014/main" id="{A1895BD9-EC77-4477-C2B0-5A725B1F5C8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6" name="Date Placeholder 3">
                <a:extLst>
                  <a:ext uri="{FF2B5EF4-FFF2-40B4-BE49-F238E27FC236}">
                    <a16:creationId xmlns:a16="http://schemas.microsoft.com/office/drawing/2014/main" id="{A1895BD9-EC77-4477-C2B0-5A725B1F5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6F2C-AE94-9334-478F-79EE5B9C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BF393-DB20-65E7-E352-6B4A76AB0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EF10B-4E9C-D403-8374-0A88CF845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29C6-46FA-259D-A401-B9D419A3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A4F0D0B0-3AE0-C832-31EE-5B31FEE319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33C5344F-F611-5718-411C-39405EEED14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33C5344F-F611-5718-411C-39405EEED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CDEEC7-1769-18A0-9BFA-D1859229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0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71D5C-39D4-98B6-8A74-D41F37CD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7460-833F-704F-4F45-1E444236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91D5-31E8-5F6D-3B5B-C24646BCC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/>
              <a:t>© 2023 Smart Data Analysis and Statistics B.V.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2482-0F18-F881-E1F8-128054BEA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fromdatatowisdom.com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4B1A-CC70-896E-CAB4-5945D5B97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0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D889-C801-D864-CEAD-E30EAB221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Meta-analysis of prognostic factor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1EEFB-A208-F16E-0106-8C7E2A503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Thomas Debray, PhD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9EDB644-CB19-B34F-5447-87875296D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0AB20FA-E206-202C-2315-5339A9F2523F}"/>
                  </a:ext>
                </a:extLst>
              </p:cNvPr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0AB20FA-E206-202C-2315-5339A9F25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Data extraction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When not reported, unadjusted hazard ratios (and their variances) can be estimated:</a:t>
            </a:r>
          </a:p>
          <a:p>
            <a:pPr lvl="0"/>
            <a:r>
              <a:t>using the number of outcomes (events) and an available p-value (e.g. from a log-rank test or Cox regression)</a:t>
            </a:r>
          </a:p>
        </p:txBody>
      </p:sp>
      <p:pic>
        <p:nvPicPr>
          <p:cNvPr id="3" name="Picture 1" descr="Picture%20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51DE89F2-3F64-9B96-4857-B5EEF026654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51DE89F2-3F64-9B96-4857-B5EEF0266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Data extraction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When not reported, unadjusted hazard ratios (and their variances) can be estimated:</a:t>
            </a:r>
          </a:p>
          <a:p>
            <a:pPr lvl="0"/>
            <a:r>
              <a:t>from survival proportions</a:t>
            </a:r>
          </a:p>
        </p:txBody>
      </p:sp>
      <p:pic>
        <p:nvPicPr>
          <p:cNvPr id="3" name="Picture 1" descr="Picture%20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84400"/>
            <a:ext cx="6172200" cy="246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8F3379BE-1032-DB73-8A24-0F068EE250F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8F3379BE-1032-DB73-8A24-0F068EE25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systematic review was performed</a:t>
            </a:r>
          </a:p>
          <a:p>
            <a:pPr lvl="0"/>
            <a:r>
              <a:t>to evaluate the quality of prognostic research evidence</a:t>
            </a:r>
          </a:p>
          <a:p>
            <a:pPr lvl="0"/>
            <a:r>
              <a:t>for the association of C-reactive protein (CRP)</a:t>
            </a:r>
          </a:p>
          <a:p>
            <a:pPr lvl="0"/>
            <a:r>
              <a:t>with fatal and nonfatal events</a:t>
            </a:r>
          </a:p>
          <a:p>
            <a:pPr lvl="0"/>
            <a:r>
              <a:t>among patients with stable coronary disease</a:t>
            </a:r>
          </a:p>
          <a:p>
            <a:pPr marL="0" lvl="0" indent="0">
              <a:buNone/>
            </a:pPr>
            <a:r>
              <a:rPr b="1"/>
              <a:t>Ref</a:t>
            </a:r>
            <a:r>
              <a:t>: 10.1371/journal.pmed.1000286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A4BA1582-1563-FDAD-E62A-2E39A5F70B6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A4BA1582-1563-FDAD-E62A-2E39A5F70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extraction</a:t>
            </a:r>
          </a:p>
          <a:p>
            <a:pPr lvl="0"/>
            <a:r>
              <a:t>“We extracted the reported relative risk, odds ratio or hazard ratio, and 95% CIs from each study.”</a:t>
            </a:r>
          </a:p>
          <a:p>
            <a:pPr lvl="0"/>
            <a:r>
              <a:t>“We extracted the relative risks with the largest number of adjustment variables”</a:t>
            </a:r>
          </a:p>
          <a:p>
            <a:pPr lvl="0"/>
            <a:r>
              <a:t>“We converted the reported relative risk estimates onto a standard scale of effect, comparing the highest third with the lowest third of the CRP distribution”</a:t>
            </a:r>
          </a:p>
          <a:p>
            <a:pPr marL="0" lvl="0" indent="0">
              <a:buNone/>
            </a:pPr>
            <a:r>
              <a:rPr b="1"/>
              <a:t>Ref</a:t>
            </a:r>
            <a:r>
              <a:t>: 10.1371/journal.pmed.1000286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0A5CD54-E402-48F4-DE09-2B7B0BEF149B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0A5CD54-E402-48F4-DE09-2B7B0BEF1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E01-85E1-A9BC-1C59-7BC1242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Meta-Analysis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2FE-2433-6AEF-8414-A3E24AD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76AD2850-3679-63C1-7F49-29ACB01E4B8B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76AD2850-3679-63C1-7F49-29ACB01E4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Summarize multiple estimates of a certain factor-outcome association (e.g. log hazard ratios)</a:t>
            </a:r>
            <a:br/>
            <a:r>
              <a:t>2 options:</a:t>
            </a:r>
          </a:p>
          <a:p>
            <a:pPr lvl="0"/>
            <a:r>
              <a:t>Fixed effect meta-analysis</a:t>
            </a:r>
          </a:p>
          <a:p>
            <a:pPr lvl="0"/>
            <a:r>
              <a:t>Random effects meta-analysis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342C1E5-6809-C9E4-20EC-E5E8D106EDDF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342C1E5-6809-C9E4-20EC-E5E8D106E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Fixed effect meta-analysis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It is assumed that all studies share the same factor-outcome association</a:t>
            </a:r>
          </a:p>
        </p:txBody>
      </p:sp>
      <p:pic>
        <p:nvPicPr>
          <p:cNvPr id="3" name="Picture 1" descr="Picture%20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DD0F1A13-3C9F-AABE-D3C5-8A1BD9572BE9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DD0F1A13-3C9F-AABE-D3C5-8A1BD9572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Fixed effect meta-analysis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It is assumed that all studies share the same factor-outcome association. </a:t>
            </a:r>
            <a:r>
              <a:rPr i="1"/>
              <a:t>The only source of variation is estimation error</a:t>
            </a:r>
            <a:r>
              <a:t> 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𝜀</m:t>
                </m:r>
              </m:oMath>
            </a14:m>
            <a:r>
              <a:t>) due to limited sample size.</a:t>
            </a:r>
          </a:p>
        </p:txBody>
      </p:sp>
      <p:pic>
        <p:nvPicPr>
          <p:cNvPr id="3" name="Picture 1" descr="Picture%20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05000"/>
            <a:ext cx="6172200" cy="300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6529ED51-72DA-A11A-F264-97150D99BE37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6529ED51-72DA-A11A-F264-97150D99B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Fixed effect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pooled estimate is an average of all factor-outcome associations, weighted by their precision:</a:t>
            </a:r>
          </a:p>
          <a:p>
            <a:pPr marL="0" lvl="0" indent="0">
              <a:buNone/>
            </a:pP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∼</m:t>
                </m:r>
              </m:oMath>
            </a14:m>
            <a:r>
              <a:t> 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𝐹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</m:oMath>
            </a14:m>
            <a:r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𝑉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e>
                </m:d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endParaRPr/>
          </a:p>
          <a:p>
            <a:pPr marL="0" lvl="0" indent="0">
              <a:buNone/>
            </a:pPr>
            <a:r>
              <a:t>where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</m:oMath>
            </a14:m>
            <a:r>
              <a:t> represents the estimated factor-outcome association (e.g. log hazard ratio) of study </a:t>
            </a:r>
            <a:r>
              <a:rPr i="1"/>
              <a:t>k</a:t>
            </a:r>
            <a:r>
              <a:t>,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𝑉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e>
                </m:d>
              </m:oMath>
            </a14:m>
            <a:r>
              <a:t> is the error variance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𝐹</m:t>
                    </m:r>
                  </m:sub>
                </m:sSub>
              </m:oMath>
            </a14:m>
            <a:r>
              <a:rPr b="1"/>
              <a:t> is the fixed effect meta-analysis summary</a:t>
            </a:r>
            <a:r>
              <a:t> (e.g. pooled log hazard ratio)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42DEEF61-2601-E872-220A-56ADF8E7FFF9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42DEEF61-2601-E872-220A-56ADF8E7F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Arguments against fixed effect 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It is often unrealistic to assume that all studies estimate the same prognostic effect</a:t>
            </a:r>
          </a:p>
        </p:txBody>
      </p:sp>
      <p:pic>
        <p:nvPicPr>
          <p:cNvPr id="3" name="Picture 1" descr="Picture%20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977900"/>
            <a:ext cx="6134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E46B42AE-5B3A-3E21-FD0F-D16C0247B1A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E46B42AE-5B3A-3E21-FD0F-D16C0247B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E01-85E1-A9BC-1C59-7BC1242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Prognostic factors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2FE-2433-6AEF-8414-A3E24AD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8EF8AC59-1192-6F37-6D11-7E3043DD6274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8EF8AC59-1192-6F37-6D11-7E3043DD6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Random effects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Unexplained heterogeneity is likely to exist due to:</a:t>
            </a:r>
          </a:p>
          <a:p>
            <a:pPr lvl="1"/>
            <a:r>
              <a:t>Publication bias</a:t>
            </a:r>
          </a:p>
          <a:p>
            <a:pPr lvl="1"/>
            <a:r>
              <a:t>Variation in study design &amp; quality</a:t>
            </a:r>
          </a:p>
          <a:p>
            <a:pPr lvl="1"/>
            <a:r>
              <a:t>Variation in inclusion criteria</a:t>
            </a:r>
          </a:p>
          <a:p>
            <a:pPr lvl="1"/>
            <a:r>
              <a:t>Differences in treatments received during follow-up</a:t>
            </a:r>
          </a:p>
          <a:p>
            <a:pPr lvl="1"/>
            <a:r>
              <a:t>Different types of prognostic effect measures (e.g. odds ratio and hazard ratios)</a:t>
            </a:r>
          </a:p>
          <a:p>
            <a:pPr lvl="1"/>
            <a:r>
              <a:t>Different sets of adjustment factors</a:t>
            </a:r>
          </a:p>
          <a:p>
            <a:pPr lvl="1"/>
            <a:r>
              <a:t>…</a:t>
            </a:r>
          </a:p>
          <a:p>
            <a:pPr lvl="0"/>
            <a:r>
              <a:t>A random effects meta-analysis approach is essential to allow for unexplained heterogeneity across studies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715E250-2CAA-484C-8800-876CCB7AF89A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715E250-2CAA-484C-8800-876CCB7AF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Random effects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Heterogeneity may, for instance, appear when reviewing a continuous prognostic factor, as individual studies…</a:t>
            </a:r>
          </a:p>
          <a:p>
            <a:pPr lvl="0"/>
            <a:r>
              <a:t>may consider non-linear trends</a:t>
            </a:r>
          </a:p>
          <a:p>
            <a:pPr lvl="0"/>
            <a:r>
              <a:t>may consider a linear trend</a:t>
            </a:r>
          </a:p>
          <a:p>
            <a:pPr lvl="0"/>
            <a:r>
              <a:t>may examine a trend across multiple categories of prognostic factor values.</a:t>
            </a:r>
          </a:p>
          <a:p>
            <a:pPr lvl="0"/>
            <a:r>
              <a:t>may apply a cut-point (threshold) to dichotomise the continuous factor into two groups. The choice of cut-point often varies across studies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A9D9722-FA39-4698-1E4F-5E1AA1950AC7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A9D9722-FA39-4698-1E4F-5E1AA1950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Random effects meta-analysis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Each study has a distinct prognostic effect, but there is a distribution of true effects. We are interested in estimating the mean (and variance) of this distribution</a:t>
            </a:r>
          </a:p>
        </p:txBody>
      </p:sp>
      <p:pic>
        <p:nvPicPr>
          <p:cNvPr id="3" name="Picture 1" descr="Picture%20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95500"/>
            <a:ext cx="6172200" cy="261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0221E271-D0D1-5C12-3658-70A44061D854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0221E271-D0D1-5C12-3658-70A44061D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Random effects meta-analysis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meta-analysis now accounts for 2 sources of variation:</a:t>
            </a:r>
          </a:p>
          <a:p>
            <a:pPr marL="457200" lvl="0" indent="-457200">
              <a:buAutoNum type="arabicPeriod"/>
            </a:pPr>
            <a:r>
              <a:t>Estimation error within studies 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𝜀</m:t>
                </m:r>
              </m:oMath>
            </a14:m>
            <a:r>
              <a:t>)</a:t>
            </a:r>
          </a:p>
          <a:p>
            <a:pPr marL="457200" lvl="0" indent="-457200">
              <a:buAutoNum type="arabicPeriod"/>
            </a:pPr>
            <a:r>
              <a:t>True variation in effect sizes between studies 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𝜁</m:t>
                </m:r>
              </m:oMath>
            </a14:m>
            <a:r>
              <a:t>)</a:t>
            </a:r>
          </a:p>
        </p:txBody>
      </p:sp>
      <p:pic>
        <p:nvPicPr>
          <p:cNvPr id="3" name="Picture 1" descr="Picture%20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81200"/>
            <a:ext cx="61722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16EA837B-64CE-AF7A-08CA-64061ADD4D9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16EA837B-64CE-AF7A-08CA-64061ADD4D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Random effects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now have: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𝑁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acc>
                    <m:accPr>
                      <m:chr m:val="̂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accPr>
                    <m:e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e>
                  </m:acc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𝑁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With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𝑉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e>
                </m:d>
              </m:oMath>
            </a14:m>
            <a:r>
              <a:t> the within-study error variance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𝜏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the between-study variance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</m:sub>
                </m:sSub>
              </m:oMath>
            </a14:m>
            <a:r>
              <a:rPr b="1"/>
              <a:t> is the random effect meta-analysis summary</a:t>
            </a:r>
            <a:r>
              <a:t> (e.g. pooled log hazard ratio)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4DEDFCD-DA37-6131-574F-DB13ECA15E3C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4DEDFCD-DA37-6131-574F-DB13ECA15E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4354-E8EB-B793-8847-56E740A88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0A786-FF42-01BD-769B-040B95167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31007A32-0905-BF20-B843-F2EAC1FC275D}"/>
                  </a:ext>
                </a:extLst>
              </p:cNvPr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31007A32-0905-BF20-B843-F2EAC1FC2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96AE-E0FE-C39D-9859-B648628E5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fromdatatowisdom.com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CRP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Forest plot showing the study-specific estimates and meta-analysis summary result of the adjusted prognostic effect (risk ratio) of CRP. All studies were minimally adjusted for age, gender, smoking, diabetes, obesity, and lipids.</a:t>
            </a:r>
          </a:p>
        </p:txBody>
      </p:sp>
      <p:pic>
        <p:nvPicPr>
          <p:cNvPr id="3" name="Picture 1" descr="Picture%201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11300"/>
            <a:ext cx="6172200" cy="381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2AA1F733-27F1-F5B6-5544-EDE4872A7EAC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2AA1F733-27F1-F5B6-5544-EDE4872A7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CRP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summary meta-analysis result was a risk ratio of 1.65 (95% CI: 1.34 to 2.04)</a:t>
            </a:r>
          </a:p>
          <a:p>
            <a:pPr lvl="0"/>
            <a:r>
              <a:t>which gives the average prognostic effect of CRP (for those in the top versus bottom third of CRP distribution)</a:t>
            </a:r>
          </a:p>
          <a:p>
            <a:pPr lvl="0"/>
            <a:r>
              <a:t>which suggests larger CRP values are associated with higher risk.</a:t>
            </a:r>
          </a:p>
          <a:p>
            <a:pPr marL="0" lvl="0" indent="0">
              <a:buNone/>
            </a:pPr>
            <a:r>
              <a:rPr b="1"/>
              <a:t>Ref</a:t>
            </a:r>
            <a:r>
              <a:t>: 10.1371/journal.pmed.1000286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306147B-C39B-5B49-0485-3E53BB2D058B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306147B-C39B-5B49-0485-3E53BB2D0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Use of appropriate meta-analysis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When calculating confidence intervals</a:t>
            </a:r>
          </a:p>
          <a:p>
            <a:pPr lvl="0"/>
            <a:r>
              <a:t>Adjust the standard error of the summary estimate using the method proposed by Hartung-Knapp-Sidik-Jonkman</a:t>
            </a:r>
          </a:p>
          <a:p>
            <a:pPr lvl="0"/>
            <a:r>
              <a:t>Use a Student T distribution (instead of a Normal distribution)</a:t>
            </a:r>
          </a:p>
          <a:p>
            <a:pPr marL="0" lvl="0" indent="0">
              <a:buNone/>
            </a:pPr>
            <a:r>
              <a:rPr b="1"/>
              <a:t>Ref</a:t>
            </a:r>
            <a:r>
              <a:t>: IntHout et al. The Hartung-Knapp Sidik-Jonkman method for random effects meta-analysis is striaightforward and considerably outperforms the standard DerSimonian-Laird method. BMC Med Res Meth 2014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BB68B138-604A-C66E-A35F-F6F7309EA0A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BB68B138-604A-C66E-A35F-F6F7309EA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CRP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summary meta-analysis result was a risk ratio of</a:t>
            </a:r>
          </a:p>
          <a:p>
            <a:pPr lvl="0"/>
            <a:r>
              <a:t>Without Hartung-Knapp correction</a:t>
            </a:r>
          </a:p>
          <a:p>
            <a:pPr marL="457200" lvl="1" indent="0">
              <a:buNone/>
            </a:pPr>
            <a:r>
              <a:t>1.65 (95% CI: 1.39 to 1.96)</a:t>
            </a:r>
          </a:p>
          <a:p>
            <a:pPr lvl="0"/>
            <a:r>
              <a:t>With Hartung-Knapp correction</a:t>
            </a:r>
          </a:p>
          <a:p>
            <a:pPr marL="457200" lvl="1" indent="0">
              <a:buNone/>
            </a:pPr>
            <a:r>
              <a:t>1.65 (95% CI: 1.34 to 2.04)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9DBDA661-3F7D-29DF-F9BB-2D08CFB677CF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9DBDA661-3F7D-29DF-F9BB-2D08CFB67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What are prognostic factors?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Any information that, among people with a given health condition, is associated with a subsequent health outcome</a:t>
            </a:r>
          </a:p>
          <a:p>
            <a:pPr marL="0" lvl="0" indent="0">
              <a:buNone/>
            </a:pPr>
            <a:r>
              <a:t>Example</a:t>
            </a:r>
          </a:p>
          <a:p>
            <a:pPr lvl="0"/>
            <a:r>
              <a:t>Information:</a:t>
            </a:r>
          </a:p>
          <a:p>
            <a:pPr lvl="1"/>
            <a:r>
              <a:t>tumour grade</a:t>
            </a:r>
          </a:p>
          <a:p>
            <a:pPr lvl="0"/>
            <a:r>
              <a:t>Health condition:</a:t>
            </a:r>
          </a:p>
          <a:p>
            <a:pPr lvl="1"/>
            <a:r>
              <a:t>patients diagnosed with cancer</a:t>
            </a:r>
          </a:p>
          <a:p>
            <a:pPr lvl="0"/>
            <a:r>
              <a:t>Health outcome(s):</a:t>
            </a:r>
          </a:p>
          <a:p>
            <a:pPr lvl="1"/>
            <a:r>
              <a:t>subsequent disease</a:t>
            </a:r>
          </a:p>
          <a:p>
            <a:pPr lvl="1"/>
            <a:r>
              <a:t>recurrence of death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B5FE526-ADA8-B23E-DAEC-9782221097E2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B5FE526-ADA8-B23E-DAEC-978222109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Advanced meta-analysis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Dose-response models</a:t>
            </a:r>
          </a:p>
          <a:p>
            <a:pPr lvl="1"/>
            <a:r>
              <a:t>to summarize the effect size as a function of exposure level</a:t>
            </a:r>
          </a:p>
          <a:p>
            <a:pPr lvl="0"/>
            <a:r>
              <a:t>Multivariate meta-analysis methods, to jointly handle</a:t>
            </a:r>
          </a:p>
          <a:p>
            <a:pPr lvl="1"/>
            <a:r>
              <a:t>multiple cut-points</a:t>
            </a:r>
          </a:p>
          <a:p>
            <a:pPr lvl="1"/>
            <a:r>
              <a:t>multiple methods of measurement</a:t>
            </a:r>
          </a:p>
          <a:p>
            <a:pPr lvl="1"/>
            <a:r>
              <a:t>different adjustment factors in prognostic factor studies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E345115-108F-8012-045E-BD92A282A3AB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E345115-108F-8012-045E-BD92A282A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E01-85E1-A9BC-1C59-7BC1242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2FE-2433-6AEF-8414-A3E24AD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4750DBB5-9234-E871-E400-C19834690A5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4750DBB5-9234-E871-E400-C19834690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If heterogeneity is present</a:t>
            </a:r>
          </a:p>
          <a:p>
            <a:pPr lvl="0"/>
            <a:r>
              <a:t>The random-effects estimate should be interpreted differently from the fixed effect estimate</a:t>
            </a:r>
          </a:p>
          <a:p>
            <a:pPr lvl="0"/>
            <a:r>
              <a:t>Focusing on the mean is insufficient, and the effect of heterogeneity should be quantified (e.g. prediction intervals)</a:t>
            </a:r>
          </a:p>
          <a:p>
            <a:pPr lvl="0"/>
            <a:r>
              <a:t>Explore possible causes of heterogeneity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1BE4A25-1A5E-793C-96EE-98540FEB374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1BE4A25-1A5E-793C-96EE-98540FEB3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Prediction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derive an approximate 95% prediction interval, which provides a range for the true prognostic effect in a new study population:</a:t>
            </a:r>
          </a:p>
          <a:p>
            <a:pPr marL="0" lvl="0" indent="0">
              <a:buNone/>
            </a:pPr>
            <a14:m xmlns:a14="http://schemas.microsoft.com/office/drawing/2010/main">
              <m:oMath xmlns:m="http://schemas.openxmlformats.org/officeDocument/2006/math">
                <m:acc>
                  <m:accPr>
                    <m:chr m:val="̂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e>
                </m:acc>
                <m:r>
                  <a:rPr>
                    <a:latin typeface="Cambria Math" panose="02040503050406030204" pitchFamily="18" charset="0"/>
                  </a:rPr>
                  <m:t>±</m:t>
                </m:r>
              </m:oMath>
            </a14:m>
            <a:r>
              <a:t>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𝐾</m:t>
                    </m:r>
                    <m:r>
                      <a:rPr>
                        <a:latin typeface="Cambria Math" panose="02040503050406030204" pitchFamily="18" charset="0"/>
                      </a:rPr>
                      <m:t>−2</m:t>
                    </m:r>
                  </m:sub>
                </m:sSub>
              </m:oMath>
            </a14:m>
            <a:r>
              <a:t> </a:t>
            </a:r>
            <a14:m xmlns:a14="http://schemas.microsoft.com/office/drawing/2010/main">
              <m:oMath xmlns:m="http://schemas.openxmlformats.org/officeDocument/2006/math">
                <m:rad>
                  <m:radPr>
                    <m:ctrlPr>
                      <a:rPr>
                        <a:latin typeface="Cambria Math" panose="02040503050406030204" pitchFamily="18" charset="0"/>
                      </a:rPr>
                    </m:ctrlPr>
                  </m:radPr>
                  <m:deg/>
                  <m:e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acc>
                      </m:e>
                    </m:d>
                  </m:e>
                </m:rad>
              </m:oMath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𝐾</m:t>
                    </m:r>
                    <m:r>
                      <a:rPr>
                        <a:latin typeface="Cambria Math" panose="02040503050406030204" pitchFamily="18" charset="0"/>
                      </a:rPr>
                      <m:t>−2</m:t>
                    </m:r>
                  </m:sub>
                </m:sSub>
              </m:oMath>
            </a14:m>
            <a:r>
              <a:t> is the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100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1−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⁄2</m:t>
                    </m:r>
                  </m:e>
                </m:d>
              </m:oMath>
            </a14:m>
            <a:r>
              <a:t> percentile of the t distribution with </a:t>
            </a:r>
            <a:r>
              <a:rPr i="1"/>
              <a:t>K–2</a:t>
            </a:r>
            <a:r>
              <a:t> degrees of freedom, where </a:t>
            </a:r>
            <a:r>
              <a:rPr i="1"/>
              <a:t>K</a:t>
            </a:r>
            <a:r>
              <a:t> is the number of studies in the meta-analysis and is usually chosen as 0.05, to give a 5% significance level and thus 95% prediction interval.</a:t>
            </a:r>
          </a:p>
          <a:p>
            <a:pPr marL="0" lvl="0" indent="0">
              <a:buNone/>
            </a:pPr>
            <a:r>
              <a:t>Note that the prediction interval can be calculated more accurately within a Bayesian framework (as it allows for estimation error of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501B846-9AD7-FE2A-694F-68F5E4151B3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501B846-9AD7-FE2A-694F-68F5E4151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CRP Example</a:t>
            </a:r>
          </a:p>
        </p:txBody>
      </p:sp>
      <p:pic>
        <p:nvPicPr>
          <p:cNvPr id="3" name="Picture 1" descr="Picture%201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8100" y="1816100"/>
            <a:ext cx="704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0BD8A51-EA6A-9A37-D51A-994BD04E0604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0BD8A51-EA6A-9A37-D51A-994BD04E06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Meta-regression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Adjust the meta-analysis for study-level variables</a:t>
            </a:r>
          </a:p>
          <a:p>
            <a:pPr lvl="0"/>
            <a:r>
              <a:t>Study characteristics</a:t>
            </a:r>
          </a:p>
          <a:p>
            <a:pPr lvl="1"/>
            <a:r>
              <a:rPr i="1"/>
              <a:t>Study design</a:t>
            </a:r>
          </a:p>
          <a:p>
            <a:pPr lvl="1"/>
            <a:r>
              <a:rPr i="1"/>
              <a:t>Follow-up time</a:t>
            </a:r>
          </a:p>
          <a:p>
            <a:pPr lvl="1"/>
            <a:r>
              <a:rPr i="1"/>
              <a:t>Predictor- and outcome definitions</a:t>
            </a:r>
          </a:p>
          <a:p>
            <a:pPr lvl="0"/>
            <a:r>
              <a:t>Population characteristics</a:t>
            </a:r>
          </a:p>
          <a:p>
            <a:pPr lvl="1"/>
            <a:r>
              <a:rPr i="1"/>
              <a:t>Mean of individual covariates</a:t>
            </a:r>
          </a:p>
          <a:p>
            <a:pPr lvl="1"/>
            <a:r>
              <a:rPr i="1"/>
              <a:t>SD of individual covariates</a:t>
            </a:r>
          </a:p>
          <a:p>
            <a:pPr lvl="1"/>
            <a:r>
              <a:rPr i="1"/>
              <a:t>Treatment standards</a:t>
            </a:r>
          </a:p>
          <a:p>
            <a:pPr marL="0" lvl="0" indent="0">
              <a:buNone/>
            </a:pPr>
            <a:r>
              <a:t>Such that the summary estimate becomes defined by one (or more) study-level covariates.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FB07F2C-87DC-2343-DA9A-412DBA14523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FB07F2C-87DC-2343-DA9A-412DBA145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Meta-regression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Limitations</a:t>
            </a:r>
          </a:p>
          <a:p>
            <a:pPr lvl="0"/>
            <a:r>
              <a:t>There will often be few studies per subgroup and low power to detect genuine causes of heterogeneity</a:t>
            </a:r>
          </a:p>
          <a:p>
            <a:pPr lvl="0"/>
            <a:r>
              <a:t>Danger of study-level confounding, such that it is difficult to disentangle the associations for one covariate from another (</a:t>
            </a:r>
            <a:r>
              <a:rPr b="1"/>
              <a:t>ecological bias</a:t>
            </a:r>
            <a:r>
              <a:t>)</a:t>
            </a:r>
          </a:p>
          <a:p>
            <a:pPr marL="0" lvl="0" indent="0">
              <a:buNone/>
            </a:pPr>
            <a:r>
              <a:t>For example, studies with a low risk of bias may also have a different length of follow-up, or a particular cut-point level, compared with studies at higher risk of bias.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96E703E8-A65C-A827-5D13-5DF5D7870702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96E703E8-A65C-A827-5D13-5DF5D7870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Common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Routinely collected patient characteristics</a:t>
            </a:r>
          </a:p>
          <a:p>
            <a:pPr lvl="0"/>
            <a:r>
              <a:t>Sex</a:t>
            </a:r>
          </a:p>
          <a:p>
            <a:pPr lvl="0"/>
            <a:r>
              <a:t>Age</a:t>
            </a:r>
          </a:p>
          <a:p>
            <a:pPr lvl="0"/>
            <a:r>
              <a:t>body mass index</a:t>
            </a:r>
          </a:p>
          <a:p>
            <a:pPr lvl="0"/>
            <a:r>
              <a:t>smoking status</a:t>
            </a:r>
          </a:p>
          <a:p>
            <a:pPr lvl="0"/>
            <a:r>
              <a:t>blood pressure</a:t>
            </a:r>
          </a:p>
          <a:p>
            <a:pPr lvl="0"/>
            <a:r>
              <a:t>co-morbidities</a:t>
            </a:r>
          </a:p>
          <a:p>
            <a:pPr lvl="0"/>
            <a:r>
              <a:t>symptoms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4861BB57-9F6E-DD32-9283-4C4F8100D81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4861BB57-9F6E-DD32-9283-4C4F8100D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Common 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Biomarkers</a:t>
            </a:r>
          </a:p>
          <a:p>
            <a:pPr marL="457200" lvl="0" indent="-457200">
              <a:buAutoNum type="arabicPeriod"/>
            </a:pPr>
            <a:r>
              <a:t>Blood</a:t>
            </a:r>
          </a:p>
          <a:p>
            <a:pPr marL="457200" lvl="0" indent="-457200">
              <a:buAutoNum type="arabicPeriod"/>
            </a:pPr>
            <a:r>
              <a:t>Urine</a:t>
            </a:r>
          </a:p>
          <a:p>
            <a:pPr marL="457200" lvl="0" indent="-457200">
              <a:buAutoNum type="arabicPeriod"/>
            </a:pPr>
            <a:r>
              <a:t>Imaging</a:t>
            </a:r>
          </a:p>
          <a:p>
            <a:pPr marL="457200" lvl="0" indent="-457200">
              <a:buAutoNum type="arabicPeriod"/>
            </a:pPr>
            <a:r>
              <a:t>Electrophysiological</a:t>
            </a:r>
          </a:p>
          <a:p>
            <a:pPr marL="457200" lvl="0" indent="-457200">
              <a:buAutoNum type="arabicPeriod"/>
            </a:pPr>
            <a:r>
              <a:t>physiological variables</a:t>
            </a:r>
          </a:p>
        </p:txBody>
      </p:sp>
      <p:pic>
        <p:nvPicPr>
          <p:cNvPr id="3" name="Picture 1" descr="Picture%20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46200"/>
            <a:ext cx="6172200" cy="412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0BF0F0BB-BC22-9E49-612D-3264ED29B22B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0BF0F0BB-BC22-9E49-612D-3264ED29B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Use of prognostic factors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lvl="0" indent="-457200">
              <a:buAutoNum type="arabicPeriod"/>
            </a:pPr>
            <a:r>
              <a:t>Aiding treatment decisions</a:t>
            </a:r>
          </a:p>
          <a:p>
            <a:pPr marL="457200" lvl="0" indent="-457200">
              <a:buAutoNum type="arabicPeriod"/>
            </a:pPr>
            <a:r>
              <a:t>Improving individual risk prediction</a:t>
            </a:r>
          </a:p>
          <a:p>
            <a:pPr marL="457200" lvl="0" indent="-457200">
              <a:buAutoNum type="arabicPeriod"/>
            </a:pPr>
            <a:r>
              <a:t>Providing novel targets for new treatment</a:t>
            </a:r>
          </a:p>
          <a:p>
            <a:pPr marL="457200" lvl="0" indent="-457200">
              <a:buAutoNum type="arabicPeriod"/>
            </a:pPr>
            <a:r>
              <a:t>Enhancing the design and analysis of randomised trials</a:t>
            </a:r>
          </a:p>
        </p:txBody>
      </p:sp>
      <p:pic>
        <p:nvPicPr>
          <p:cNvPr id="3" name="Picture 1" descr="Picture%20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35600" y="977900"/>
            <a:ext cx="56769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b="1"/>
              <a:t>Ref</a:t>
            </a:r>
            <a:r>
              <a:t>: Altman. Systematic reviews of evaluations of prognostic variables. BMJ 2001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695C61EF-4734-66A0-9745-26B0B2C4E73F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695C61EF-4734-66A0-9745-26B0B2C4E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Need for evidence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It is important to identify genuine prognostic factors.</a:t>
            </a:r>
          </a:p>
          <a:p>
            <a:pPr marL="0" lvl="0" indent="0">
              <a:buNone/>
            </a:pPr>
            <a:r>
              <a:t>However:</a:t>
            </a:r>
          </a:p>
          <a:p>
            <a:pPr lvl="0"/>
            <a:r>
              <a:t>There is often conflicting evidence about the prognostic value of certain variables</a:t>
            </a:r>
          </a:p>
          <a:p>
            <a:pPr lvl="0"/>
            <a:r>
              <a:t>The quality of many prognostic studies is poor</a:t>
            </a:r>
          </a:p>
          <a:p>
            <a:pPr marL="0" lvl="0" indent="0">
              <a:buNone/>
            </a:pPr>
            <a:r>
              <a:t>This motivates the need for systematic reviews and meta-analyses that summarise the (adjusted) prognostic effect of each factor of interest.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77F648B-17C7-49B2-782E-B5F83B8BA21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77F648B-17C7-49B2-782E-B5F83B8BA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E01-85E1-A9BC-1C59-7BC1242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Data extraction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2FE-2433-6AEF-8414-A3E24AD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0F9829DF-18AF-F5D1-1D56-931E92106EE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0F9829DF-18AF-F5D1-1D56-931E92106E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Key elements to extract for each factor of interest</a:t>
            </a:r>
          </a:p>
          <a:p>
            <a:pPr lvl="0"/>
            <a:r>
              <a:t>Estimates of the (adjusted) prognostic effect</a:t>
            </a:r>
          </a:p>
          <a:p>
            <a:pPr lvl="1"/>
            <a:r>
              <a:t>risk ratio or odds ratio (for binary outcomes)</a:t>
            </a:r>
          </a:p>
          <a:p>
            <a:pPr lvl="1"/>
            <a:r>
              <a:t>hazard ratio (for time-to-event outcome)</a:t>
            </a:r>
          </a:p>
          <a:p>
            <a:pPr lvl="1"/>
            <a:r>
              <a:t>mean difference (for continuous outcomes such as pain or depression score)</a:t>
            </a:r>
          </a:p>
          <a:p>
            <a:pPr lvl="0"/>
            <a:r>
              <a:t>Corresponding standard errors or confidence intervals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55F9BCAE-7CC8-D218-F3C0-47C314ECFE6E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55F9BCAE-7CC8-D218-F3C0-47C314ECFE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2" id="{B8691BD3-8DFC-1D4F-B098-CAC975AD4D6D}" vid="{7672BBBD-2999-9145-B5DE-1609FF6EDC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1849</Words>
  <Application>Microsoft Macintosh PowerPoint</Application>
  <PresentationFormat>Widescreen</PresentationFormat>
  <Paragraphs>241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Meta-analysis of prognostic factor studies</vt:lpstr>
      <vt:lpstr>Prognostic factors</vt:lpstr>
      <vt:lpstr>What are prognostic factors?</vt:lpstr>
      <vt:lpstr>Common examples</vt:lpstr>
      <vt:lpstr>Common examples</vt:lpstr>
      <vt:lpstr>Use of prognostic factors</vt:lpstr>
      <vt:lpstr>Need for evidence synthesis</vt:lpstr>
      <vt:lpstr>Data extraction</vt:lpstr>
      <vt:lpstr>Data extraction</vt:lpstr>
      <vt:lpstr>Data extraction</vt:lpstr>
      <vt:lpstr>Data extraction</vt:lpstr>
      <vt:lpstr>An example</vt:lpstr>
      <vt:lpstr>An example</vt:lpstr>
      <vt:lpstr>Meta-Analysis</vt:lpstr>
      <vt:lpstr>Meta-Analysis</vt:lpstr>
      <vt:lpstr>Fixed effect meta-analysis</vt:lpstr>
      <vt:lpstr>Fixed effect meta-analysis</vt:lpstr>
      <vt:lpstr>Fixed effect meta-analysis</vt:lpstr>
      <vt:lpstr>Arguments against fixed effect MA</vt:lpstr>
      <vt:lpstr>Random effects meta-analysis</vt:lpstr>
      <vt:lpstr>Random effects meta-analysis</vt:lpstr>
      <vt:lpstr>Random effects meta-analysis</vt:lpstr>
      <vt:lpstr>Random effects meta-analysis</vt:lpstr>
      <vt:lpstr>Random effects meta-analysis</vt:lpstr>
      <vt:lpstr>PowerPoint Presentation</vt:lpstr>
      <vt:lpstr>CRP example</vt:lpstr>
      <vt:lpstr>CRP example</vt:lpstr>
      <vt:lpstr>Use of appropriate meta-analysis methods</vt:lpstr>
      <vt:lpstr>CRP example</vt:lpstr>
      <vt:lpstr>Advanced meta-analysis methods</vt:lpstr>
      <vt:lpstr>Investigating heterogeneity</vt:lpstr>
      <vt:lpstr>Recommendations</vt:lpstr>
      <vt:lpstr>Prediction interval</vt:lpstr>
      <vt:lpstr>CRP Example</vt:lpstr>
      <vt:lpstr>Meta-regression</vt:lpstr>
      <vt:lpstr>Meta-regression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36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of prognostic factor studies</dc:title>
  <dc:creator>Thomas Debray, PhD</dc:creator>
  <cp:keywords/>
  <cp:lastModifiedBy>Hafsah Amalia</cp:lastModifiedBy>
  <cp:revision>1</cp:revision>
  <dcterms:created xsi:type="dcterms:W3CDTF">2023-05-23T07:05:21Z</dcterms:created>
  <dcterms:modified xsi:type="dcterms:W3CDTF">2023-05-23T07:07:38Z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logo">
    <vt:lpwstr>logo2.png</vt:lpwstr>
  </property>
  <property fmtid="{D5CDD505-2E9C-101B-9397-08002B2CF9AE}" pid="11" name="toc-title">
    <vt:lpwstr>Table of contents</vt:lpwstr>
  </property>
</Properties>
</file>