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220"/>
    <a:srgbClr val="154269"/>
    <a:srgbClr val="86C33C"/>
    <a:srgbClr val="234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9770"/>
    <p:restoredTop sz="95827"/>
  </p:normalViewPr>
  <p:slideViewPr>
    <p:cSldViewPr snapToGrid="0">
      <p:cViewPr varScale="1">
        <p:scale>
          <a:sx d="100" n="81"/>
          <a:sy d="100" n="81"/>
        </p:scale>
        <p:origin x="216" y="7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71206D-5F70-EB5B-FD3C-ECF0CC4B6F5D}"/>
              </a:ext>
            </a:extLst>
          </p:cNvPr>
          <p:cNvSpPr txBox="1"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66475-C1F4-ABC1-E12E-AA7BD8A53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AA7BF-2A3C-DD81-3603-03EE9F3D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452B-287F-D3FC-6255-C7FC040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980-7972-4B48-A646-2446B3153C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7BA8E-2431-D19D-7BF0-3004920EC5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3098470" cy="70983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FFE0-80A3-E134-B754-0EE47E8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3C9418-6076-DE89-9328-4000B78ABF1A}"/>
              </a:ext>
            </a:extLst>
          </p:cNvPr>
          <p:cNvCxnSpPr>
            <a:cxnSpLocks/>
          </p:cNvCxnSpPr>
          <p:nvPr userDrawn="1"/>
        </p:nvCxnSpPr>
        <p:spPr>
          <a:xfrm>
            <a:off x="838200" y="3519488"/>
            <a:ext cx="10515600" cy="0"/>
          </a:xfrm>
          <a:prstGeom prst="line">
            <a:avLst/>
          </a:prstGeom>
          <a:ln w="57150" cmpd="thickThin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646DFC8-A604-E93D-EF05-FE311A0062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521783" y="6370667"/>
            <a:ext cx="462643" cy="455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Date Placeholder 3">
                <a:extLst>
                  <a:ext uri="{FF2B5EF4-FFF2-40B4-BE49-F238E27FC236}">
                    <a16:creationId xmlns:a16="http://schemas.microsoft.com/office/drawing/2014/main" id="{D159F6FA-4602-6DDC-0AAE-2F257E36C9B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11" name="Date Placeholder 3">
                <a:extLst>
                  <a:ext uri="{FF2B5EF4-FFF2-40B4-BE49-F238E27FC236}">
                    <a16:creationId xmlns:a16="http://schemas.microsoft.com/office/drawing/2014/main" id="{D159F6FA-4602-6DDC-0AAE-2F257E36C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  <a:blipFill>
                <a:blip r:embed="rId4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6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15E4-A23C-B416-F299-DD58BB68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3DF8-0C0B-0D4D-475E-7AD071D14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22489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00AC46-E2DC-B5F0-6CAE-D9D06F9AD05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2EF513-BBF6-409E-10F8-573685F8E9F6}"/>
              </a:ext>
            </a:extLst>
          </p:cNvPr>
          <p:cNvSpPr txBox="1"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211E392-17C1-2403-B6F1-145AFE50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Date Placeholder 3">
                <a:extLst>
                  <a:ext uri="{FF2B5EF4-FFF2-40B4-BE49-F238E27FC236}">
                    <a16:creationId xmlns:a16="http://schemas.microsoft.com/office/drawing/2014/main" id="{BF8BE43D-F454-FC6C-D1F5-DA3CC23FEC9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10" name="Date Placeholder 3">
                <a:extLst>
                  <a:ext uri="{FF2B5EF4-FFF2-40B4-BE49-F238E27FC236}">
                    <a16:creationId xmlns:a16="http://schemas.microsoft.com/office/drawing/2014/main" id="{BF8BE43D-F454-FC6C-D1F5-DA3CC23FE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BB76D9A-DEC6-B228-7401-4939DFA2A1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521783" y="6370667"/>
            <a:ext cx="462643" cy="4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D1081-5E08-2F01-8856-B0D9E34AE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9628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4EA4C-3E2C-A148-23AD-4D824A1CF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962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E3747-31C9-0E68-2CBF-AB4171ED8026}"/>
              </a:ext>
            </a:extLst>
          </p:cNvPr>
          <p:cNvSpPr txBox="1"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A8FA767-41A6-4573-5B61-2FB755CA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Date Placeholder 3">
                <a:extLst>
                  <a:ext uri="{FF2B5EF4-FFF2-40B4-BE49-F238E27FC236}">
                    <a16:creationId xmlns:a16="http://schemas.microsoft.com/office/drawing/2014/main" id="{7CE5D8A4-6520-C6CA-1F86-D6C9AA045C2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10" name="Date Placeholder 3">
                <a:extLst>
                  <a:ext uri="{FF2B5EF4-FFF2-40B4-BE49-F238E27FC236}">
                    <a16:creationId xmlns:a16="http://schemas.microsoft.com/office/drawing/2014/main" id="{7CE5D8A4-6520-C6CA-1F86-D6C9AA045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D06BD28-2A0E-138D-A2CB-9934DA5F2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521783" y="6370667"/>
            <a:ext cx="462643" cy="4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48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D375A7-5B77-1BB6-EF9B-83911A5BA0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2BEFF6-1AD3-3A13-95F7-22FD0D8F49AE}"/>
              </a:ext>
            </a:extLst>
          </p:cNvPr>
          <p:cNvSpPr txBox="1"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BF116790-52CB-61F5-AFA8-17DD97550C5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BF116790-52CB-61F5-AFA8-17DD97550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E9F633A-05AF-46CF-AB7A-2310346545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521783" y="6370667"/>
            <a:ext cx="462643" cy="4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C379-913A-6313-8681-DC1E0BC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1588A-855C-C464-5A19-5146F6EB1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2B39EA-9E23-BFAD-67B5-C034FB3DD45B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89463"/>
            <a:ext cx="10515600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9BA6A3-F6F3-BABF-99DD-052DBD040E54}"/>
              </a:ext>
            </a:extLst>
          </p:cNvPr>
          <p:cNvSpPr txBox="1"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FF65E92-4B43-BFEF-4583-60B52A66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Date Placeholder 3">
                <a:extLst>
                  <a:ext uri="{FF2B5EF4-FFF2-40B4-BE49-F238E27FC236}">
                    <a16:creationId xmlns:a16="http://schemas.microsoft.com/office/drawing/2014/main" id="{3E648DAB-7D04-4BC1-CE24-2E8EAB4D485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10" name="Date Placeholder 3">
                <a:extLst>
                  <a:ext uri="{FF2B5EF4-FFF2-40B4-BE49-F238E27FC236}">
                    <a16:creationId xmlns:a16="http://schemas.microsoft.com/office/drawing/2014/main" id="{3E648DAB-7D04-4BC1-CE24-2E8EAB4D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B84CDF5-CCC5-43D9-36C9-DA1EF48DBA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521783" y="6370667"/>
            <a:ext cx="462643" cy="4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5CFB-C6B2-4071-E175-4A107FF8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45B4-FF93-ED2D-7CF9-E7E2FBCC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248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FB1E2-18BE-CB8E-D007-4F050A6D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248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9D6444-1AA4-67B2-E466-7988EEE6FA9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863635-0E4E-6792-83C6-067D14444628}"/>
              </a:ext>
            </a:extLst>
          </p:cNvPr>
          <p:cNvSpPr txBox="1"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07BB748-B3A0-3047-766B-05377454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Date Placeholder 3">
                <a:extLst>
                  <a:ext uri="{FF2B5EF4-FFF2-40B4-BE49-F238E27FC236}">
                    <a16:creationId xmlns:a16="http://schemas.microsoft.com/office/drawing/2014/main" id="{E62FF958-2527-EB18-661E-97CEE35BB52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11" name="Date Placeholder 3">
                <a:extLst>
                  <a:ext uri="{FF2B5EF4-FFF2-40B4-BE49-F238E27FC236}">
                    <a16:creationId xmlns:a16="http://schemas.microsoft.com/office/drawing/2014/main" id="{E62FF958-2527-EB18-661E-97CEE35BB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9B8B0D9-A576-7321-3CB3-83AB756AF5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521783" y="6370667"/>
            <a:ext cx="462643" cy="4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C2DB-CE67-F0F5-C45A-28A10A80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8970A-DCC8-192D-FF88-EC559631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912C7-6DD2-209F-CE88-9D58EAC7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454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622EE-6929-D32D-BC32-FAD58C520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F581A-76EE-8F35-B09E-64FDB6105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454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E0BA06-CCE7-69E5-A550-FCC676BA13D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4CD786-681C-A450-BCEA-476E7CBBDA47}"/>
              </a:ext>
            </a:extLst>
          </p:cNvPr>
          <p:cNvSpPr txBox="1"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BA79D9F-D110-F863-BFEF-EB93A37E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Date Placeholder 3">
                <a:extLst>
                  <a:ext uri="{FF2B5EF4-FFF2-40B4-BE49-F238E27FC236}">
                    <a16:creationId xmlns:a16="http://schemas.microsoft.com/office/drawing/2014/main" id="{9D29190A-B6E5-F628-F9B5-217B9D2B02A8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13" name="Date Placeholder 3">
                <a:extLst>
                  <a:ext uri="{FF2B5EF4-FFF2-40B4-BE49-F238E27FC236}">
                    <a16:creationId xmlns:a16="http://schemas.microsoft.com/office/drawing/2014/main" id="{9D29190A-B6E5-F628-F9B5-217B9D2B0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31BDA52-2830-5222-A11D-DF4B31B46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521783" y="6370667"/>
            <a:ext cx="462643" cy="4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7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2837-AD97-FC70-99A8-11B251A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774385-F6AD-3F88-6D2F-DB41AA2D72C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66E26C-9D34-F324-467D-28240A0B0A01}"/>
              </a:ext>
            </a:extLst>
          </p:cNvPr>
          <p:cNvSpPr txBox="1"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9734-D987-F7ED-6A72-1AF27244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D229CADC-8BC0-AB7C-DF34-278BDB76A71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D229CADC-8BC0-AB7C-DF34-278BDB76A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B9C8FCB-041C-2439-984C-5B6EE2136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521783" y="6370667"/>
            <a:ext cx="462643" cy="4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2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995DEB-3716-C39B-45C7-33BD3E6444CC}"/>
              </a:ext>
            </a:extLst>
          </p:cNvPr>
          <p:cNvSpPr txBox="1"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55DE6AC-369D-4EEE-F2E1-F3018630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109BA97-DB9C-8CFE-A02B-9268776D709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109BA97-DB9C-8CFE-A02B-9268776D7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F392964-8BE2-F0D7-2A09-FDFCCE5E6D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521783" y="6370667"/>
            <a:ext cx="462643" cy="4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8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A7B-7AC0-DD7B-15B5-36266BE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E34B-A5DA-BEAA-185B-0B82AD62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B9A7-212C-D22F-7806-E08E2B97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91657B-97E2-D7B8-5707-E85AF8176E7A}"/>
              </a:ext>
            </a:extLst>
          </p:cNvPr>
          <p:cNvCxnSpPr>
            <a:cxnSpLocks/>
          </p:cNvCxnSpPr>
          <p:nvPr userDrawn="1"/>
        </p:nvCxnSpPr>
        <p:spPr>
          <a:xfrm>
            <a:off x="823686" y="2039025"/>
            <a:ext cx="3933825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26051B-B728-4DC3-EE61-7E2F74C97483}"/>
              </a:ext>
            </a:extLst>
          </p:cNvPr>
          <p:cNvSpPr txBox="1"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339BFB-BF2F-85C8-09BB-5C80C929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Date Placeholder 3">
                <a:extLst>
                  <a:ext uri="{FF2B5EF4-FFF2-40B4-BE49-F238E27FC236}">
                    <a16:creationId xmlns:a16="http://schemas.microsoft.com/office/drawing/2014/main" id="{DD468C02-0791-F7D3-0679-2E9BA59B4B8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11" name="Date Placeholder 3">
                <a:extLst>
                  <a:ext uri="{FF2B5EF4-FFF2-40B4-BE49-F238E27FC236}">
                    <a16:creationId xmlns:a16="http://schemas.microsoft.com/office/drawing/2014/main" id="{DD468C02-0791-F7D3-0679-2E9BA59B4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D629D65-5FEF-EEB7-0AD4-63952D01FA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521783" y="6370667"/>
            <a:ext cx="462643" cy="4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6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259A-7FE2-2CBA-DF68-F62E75FC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00407-FB36-4C96-5B22-5B0156C64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52B07-C930-15D4-8303-BED81388D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F39FE8-0455-0C96-6783-5553FF2D84AC}"/>
              </a:ext>
            </a:extLst>
          </p:cNvPr>
          <p:cNvCxnSpPr>
            <a:cxnSpLocks/>
          </p:cNvCxnSpPr>
          <p:nvPr userDrawn="1"/>
        </p:nvCxnSpPr>
        <p:spPr>
          <a:xfrm>
            <a:off x="823686" y="2039025"/>
            <a:ext cx="3933825" cy="0"/>
          </a:xfrm>
          <a:prstGeom prst="line">
            <a:avLst/>
          </a:prstGeom>
          <a:ln w="31750">
            <a:solidFill>
              <a:srgbClr val="15426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1EE9DA-B402-0C69-7068-87765E5DEA85}"/>
              </a:ext>
            </a:extLst>
          </p:cNvPr>
          <p:cNvSpPr txBox="1"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83C22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649506-E205-0E97-E4C3-67B5C5B7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Date Placeholder 3">
                <a:extLst>
                  <a:ext uri="{FF2B5EF4-FFF2-40B4-BE49-F238E27FC236}">
                    <a16:creationId xmlns:a16="http://schemas.microsoft.com/office/drawing/2014/main" id="{32ADBBAC-36DE-29E4-079E-BCCFD852DB9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154269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154269"/>
                  </a:solidFill>
                </a:endParaRPr>
              </a:p>
            </p:txBody>
          </p:sp>
        </mc:Choice>
        <mc:Fallback>
          <p:sp>
            <p:nvSpPr>
              <p:cNvPr id="11" name="Date Placeholder 3">
                <a:extLst>
                  <a:ext uri="{FF2B5EF4-FFF2-40B4-BE49-F238E27FC236}">
                    <a16:creationId xmlns:a16="http://schemas.microsoft.com/office/drawing/2014/main" id="{32ADBBAC-36DE-29E4-079E-BCCFD852D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419414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40A48A5-A012-7A75-6BA9-7F6744DBB8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92" t="6562" r="6292" b="7314"/>
          <a:stretch/>
        </p:blipFill>
        <p:spPr>
          <a:xfrm>
            <a:off x="11521783" y="6370667"/>
            <a:ext cx="462643" cy="4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62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21ABC-E9E1-AECF-FF1F-A8BCE68D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60BCC-084B-117C-A96A-E5D9CB9C9DD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CB74-1703-F4A4-0443-0EFBE231A780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© 2023 Smart Data Analysis and Statistics B.V.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9063-CFF9-58BB-FB0F-8B7F72B5A0EC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fromdatatowisdom.com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7CE6-3D96-CF8A-44F0-B03F3270DA4F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5980-7972-4B48-A646-2446B31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028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6475-C1F4-ABC1-E12E-AA7BD8A53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of prognostic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AA7BF-2A3C-DD81-3603-03EE9F3D47A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Thomas Debray,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FFE0-80A3-E134-B754-0EE47E8D0D6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C379-913A-6313-8681-DC1E0BC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extraction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FF65E92-4B43-BFEF-4583-60B52A66F80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Recap: what are validation studies?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Apply the CPM to new individuals</a:t>
            </a:r>
          </a:p>
          <a:p>
            <a:pPr lvl="1"/>
            <a:r>
              <a:rPr/>
              <a:t>Internal validation</a:t>
            </a:r>
          </a:p>
          <a:p>
            <a:pPr lvl="1"/>
            <a:r>
              <a:rPr/>
              <a:t>Temporal validation</a:t>
            </a:r>
          </a:p>
          <a:p>
            <a:pPr lvl="1"/>
            <a:r>
              <a:rPr/>
              <a:t>Geographical validation</a:t>
            </a:r>
          </a:p>
          <a:p>
            <a:pPr lvl="1"/>
            <a:r>
              <a:rPr/>
              <a:t>Domain validation</a:t>
            </a:r>
          </a:p>
          <a:p>
            <a:pPr lvl="0"/>
            <a:r>
              <a:rPr/>
              <a:t>Evaluate the predictive accuracy</a:t>
            </a:r>
          </a:p>
          <a:p>
            <a:pPr lvl="1"/>
            <a:r>
              <a:rPr/>
              <a:t>Overall performance</a:t>
            </a:r>
          </a:p>
          <a:p>
            <a:pPr lvl="1"/>
            <a:r>
              <a:rPr/>
              <a:t>Calibration</a:t>
            </a:r>
          </a:p>
          <a:p>
            <a:pPr lvl="1"/>
            <a:r>
              <a:rPr/>
              <a:t>Discrimination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Quantifies the model’s extent to distinguish between events and non-events</a:t>
            </a:r>
          </a:p>
          <a:p>
            <a:pPr lvl="0"/>
            <a:r>
              <a:rPr/>
              <a:t>Visual inspection</a:t>
            </a:r>
          </a:p>
          <a:p>
            <a:pPr lvl="1"/>
            <a:r>
              <a:rPr/>
              <a:t>Receiving Operating Characteristics (ROC) curve</a:t>
            </a:r>
          </a:p>
          <a:p>
            <a:pPr lvl="0"/>
            <a:r>
              <a:rPr/>
              <a:t>Summary statistics</a:t>
            </a:r>
          </a:p>
          <a:p>
            <a:pPr lvl="1"/>
            <a:r>
              <a:rPr/>
              <a:t>Concordance (c) index</a:t>
            </a:r>
          </a:p>
          <a:p>
            <a:pPr lvl="1"/>
            <a:r>
              <a:rPr/>
              <a:t>Area under the ROC curve (AUC)</a:t>
            </a:r>
          </a:p>
          <a:p>
            <a:pPr lvl="1"/>
            <a:r>
              <a:rPr/>
              <a:t>Discrimination slope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A7B-7AC0-DD7B-15B5-36266BE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Calibration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B9A7-212C-D22F-7806-E08E2B979A54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Agreement between observed outcomes and predictions</a:t>
            </a:r>
          </a:p>
        </p:txBody>
      </p:sp>
      <p:pic>
        <p:nvPicPr>
          <p:cNvPr descr="Picture%20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13500" y="977900"/>
            <a:ext cx="37084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/>
              <a:t>Ref</a:t>
            </a:r>
            <a:r>
              <a:rPr/>
              <a:t>: Genders et al. Prediction model to estimate presence of coronary artery disease: retrospective pooled analysis of existing cohorts. BMJ 2012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339BFB-BF2F-85C8-09BB-5C80C929DCF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obtain the c-statistic?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Area under the receiver operating characteristic curve</a:t>
            </a:r>
          </a:p>
          <a:p>
            <a:pPr lvl="0"/>
            <a:r>
              <a:rPr/>
              <a:t>Somer’s D statistic</a:t>
            </a:r>
          </a:p>
          <a:p>
            <a:pPr lvl="0"/>
            <a:r>
              <a:rPr/>
              <a:t>Cohen’s effect size</a:t>
            </a:r>
          </a:p>
          <a:p>
            <a:pPr lvl="0"/>
            <a:r>
              <a:rPr/>
              <a:t>Distribution of the prognostic index (PI)</a:t>
            </a:r>
          </a:p>
          <a:p>
            <a:pPr lvl="0"/>
            <a:r>
              <a:rPr/>
              <a:t>Log odds ratio of the PI</a:t>
            </a:r>
          </a:p>
          <a:p>
            <a:pPr lvl="0" indent="0" marL="0">
              <a:buNone/>
            </a:pPr>
            <a:r>
              <a:rPr/>
              <a:t>The SE can be derived from</a:t>
            </a:r>
          </a:p>
          <a:p>
            <a:pPr lvl="0"/>
            <a:r>
              <a:rPr/>
              <a:t>Confidence interval</a:t>
            </a:r>
          </a:p>
          <a:p>
            <a:pPr lvl="0"/>
            <a:r>
              <a:rPr/>
              <a:t>Sample size, total #events and c-statistic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obtain the total O:E ratio?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Total number of patients</a:t>
            </a:r>
          </a:p>
          <a:p>
            <a:pPr lvl="0"/>
            <a:r>
              <a:rPr/>
              <a:t>Total number or proportion of observed events</a:t>
            </a:r>
          </a:p>
          <a:p>
            <a:pPr lvl="0"/>
            <a:r>
              <a:rPr/>
              <a:t>Total number or proportion of predicted events</a:t>
            </a:r>
          </a:p>
          <a:p>
            <a:pPr lvl="0"/>
            <a:r>
              <a:rPr/>
              <a:t>Predicted risk for the “average” patient</a:t>
            </a:r>
          </a:p>
          <a:p>
            <a:pPr lvl="0" indent="0" marL="0">
              <a:buNone/>
            </a:pPr>
            <a:r>
              <a:rPr/>
              <a:t>The SE can be derived from the total number of observed and expected events.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A7B-7AC0-DD7B-15B5-36266BE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B9A7-212C-D22F-7806-E08E2B979A54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metamisc R package </a:t>
            </a:r>
          </a:p>
        </p:txBody>
      </p:sp>
      <p:pic>
        <p:nvPicPr>
          <p:cNvPr descr="Picture%2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87500"/>
            <a:ext cx="61722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339BFB-BF2F-85C8-09BB-5C80C929DCF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metamisc R package </a:t>
            </a:r>
          </a:p>
          <a:p>
            <a:pPr lvl="0"/>
            <a:r>
              <a:rPr/>
              <a:t>Estimation of performance statistics and corresponding standard errors from reported quantities</a:t>
            </a:r>
          </a:p>
          <a:p>
            <a:pPr lvl="0"/>
            <a:r>
              <a:rPr/>
              <a:t>Transformation of performance estimates and corresponding standard errors</a:t>
            </a:r>
          </a:p>
          <a:p>
            <a:pPr lvl="0"/>
            <a:r>
              <a:rPr/>
              <a:t>Meta-analysis &amp; meta-regression</a:t>
            </a:r>
          </a:p>
          <a:p>
            <a:pPr lvl="1"/>
            <a:r>
              <a:rPr/>
              <a:t>Frequentist (via metafor)</a:t>
            </a:r>
          </a:p>
          <a:p>
            <a:pPr lvl="1"/>
            <a:r>
              <a:rPr/>
              <a:t>Bayesian (via JAGS)</a:t>
            </a:r>
          </a:p>
          <a:p>
            <a:pPr lvl="0"/>
            <a:r>
              <a:rPr/>
              <a:t>Visualization of results</a:t>
            </a:r>
          </a:p>
          <a:p>
            <a:pPr lvl="0"/>
            <a:r>
              <a:rPr/>
              <a:t>https://CRAN.R-project.org/package=metamisc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C379-913A-6313-8681-DC1E0BC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of validation studies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FF65E92-4B43-BFEF-4583-60B52A66F80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Homogeneous model performance often unrealistic</a:t>
            </a:r>
          </a:p>
          <a:p>
            <a:pPr lvl="0"/>
            <a:r>
              <a:rPr/>
              <a:t>Model discrimination varies according to case-mix heterogeneity </a:t>
            </a:r>
            <a:r>
              <a:rPr i="1"/>
              <a:t>(e.g. primary vs. secondary care)</a:t>
            </a:r>
          </a:p>
          <a:p>
            <a:pPr lvl="0"/>
            <a:r>
              <a:rPr/>
              <a:t>Model calibration varies according to outcome occurrence</a:t>
            </a:r>
          </a:p>
          <a:p>
            <a:pPr lvl="0"/>
            <a:r>
              <a:rPr/>
              <a:t>Model performance may vary due to covariates not included by the model</a:t>
            </a:r>
          </a:p>
          <a:p>
            <a:pPr lvl="0"/>
            <a:r>
              <a:rPr/>
              <a:t>Model performance may vary due to differences in study design</a:t>
            </a:r>
          </a:p>
          <a:p>
            <a:pPr lvl="0"/>
            <a:r>
              <a:rPr/>
              <a:t>Model performance may vary due to differences in treatment standards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Numerous models for same target population +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7D382-9B32-D140-6E84-3BAA91732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300 models for predicting cardiovascular disease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100 models for brain trauma patients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100 diabetes type 2 models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60 models for breast cancer prognosis</a:t>
                </a:r>
              </a:p>
            </p:txBody>
          </p:sp>
        </mc:Choice>
      </mc:AlternateContent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Homogeneous model performance often unrealistic</a:t>
            </a:r>
          </a:p>
          <a:p>
            <a:pPr lvl="0"/>
            <a:r>
              <a:rPr/>
              <a:t>Heterogeneity in the predictive performance of a CPM is to be expected!</a:t>
            </a:r>
          </a:p>
          <a:p>
            <a:pPr lvl="0"/>
            <a:r>
              <a:rPr/>
              <a:t>Ignoring such heterogeneity leads to an overly precise summary estimate</a:t>
            </a:r>
          </a:p>
          <a:p>
            <a:pPr lvl="0"/>
            <a:r>
              <a:rPr/>
              <a:t>Pooled estimates of model performance have little value when there is strong heterogeneity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Traditional meta-analysis methods approximate within-study variability with a Normal distribution</a:t>
            </a:r>
          </a:p>
          <a:p>
            <a:pPr lvl="0" indent="0" marL="0">
              <a:buNone/>
            </a:pPr>
            <a:r>
              <a:rPr/>
              <a:t>This approximation may introduce bias or show other poor statistical properties when</a:t>
            </a:r>
          </a:p>
          <a:p>
            <a:pPr lvl="0"/>
            <a:r>
              <a:rPr/>
              <a:t>The c-statistic or O:E ratio is close to 0 or 1</a:t>
            </a:r>
          </a:p>
          <a:p>
            <a:pPr lvl="0"/>
            <a:r>
              <a:rPr/>
              <a:t>When sample sizes are relatively small</a:t>
            </a:r>
          </a:p>
          <a:p>
            <a:pPr lvl="0" indent="0" marL="0">
              <a:buNone/>
            </a:pPr>
            <a:r>
              <a:rPr b="1"/>
              <a:t>Need for transformations!</a:t>
            </a:r>
          </a:p>
          <a:p>
            <a:pPr lvl="0"/>
            <a:r>
              <a:rPr/>
              <a:t>Meta-analysis of logit c-statistic</a:t>
            </a:r>
          </a:p>
          <a:p>
            <a:pPr lvl="0"/>
            <a:r>
              <a:rPr/>
              <a:t>Meta-analysis of log O:E ratio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A7B-7AC0-DD7B-15B5-36266BE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 of appropriate meta-analysis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B9A7-212C-D22F-7806-E08E2B979A54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Individual participant data (IPD) meta-analysis</a:t>
            </a:r>
          </a:p>
        </p:txBody>
      </p:sp>
      <p:pic>
        <p:nvPicPr>
          <p:cNvPr descr="Picture%2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339BFB-BF2F-85C8-09BB-5C80C929DCF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Meta-regression</a:t>
            </a:r>
          </a:p>
          <a:p>
            <a:pPr lvl="0" indent="0" marL="0">
              <a:buNone/>
            </a:pPr>
            <a:r>
              <a:rPr/>
              <a:t>Adjust the meta-analysis for study-level variables such as:</a:t>
            </a:r>
          </a:p>
          <a:p>
            <a:pPr lvl="0"/>
            <a:r>
              <a:rPr/>
              <a:t>Study characteristics</a:t>
            </a:r>
          </a:p>
          <a:p>
            <a:pPr lvl="1"/>
            <a:r>
              <a:rPr/>
              <a:t>Study design</a:t>
            </a:r>
          </a:p>
          <a:p>
            <a:pPr lvl="1"/>
            <a:r>
              <a:rPr/>
              <a:t>Follow-up time</a:t>
            </a:r>
          </a:p>
          <a:p>
            <a:pPr lvl="1"/>
            <a:r>
              <a:rPr/>
              <a:t>Predictor- and outcome definitions</a:t>
            </a:r>
          </a:p>
          <a:p>
            <a:pPr lvl="1"/>
            <a:r>
              <a:rPr/>
              <a:t>Cut-point for dichotomizing prognostic factor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Meta-regression</a:t>
            </a:r>
          </a:p>
          <a:p>
            <a:pPr lvl="0"/>
            <a:r>
              <a:rPr/>
              <a:t>Population characteristics</a:t>
            </a:r>
          </a:p>
          <a:p>
            <a:pPr lvl="1"/>
            <a:r>
              <a:rPr/>
              <a:t>Mean of linear predictor or individual covariates</a:t>
            </a:r>
          </a:p>
          <a:p>
            <a:pPr lvl="1"/>
            <a:r>
              <a:rPr/>
              <a:t>SD of linear predictor or individual covariates</a:t>
            </a:r>
          </a:p>
          <a:p>
            <a:pPr lvl="1"/>
            <a:r>
              <a:rPr/>
              <a:t>Treatment standards (beware of ecological fallacy)</a:t>
            </a:r>
          </a:p>
          <a:p>
            <a:pPr lvl="0" indent="0" marL="0">
              <a:buNone/>
            </a:pPr>
            <a:br/>
            <a:r>
              <a:rPr b="1"/>
              <a:t>Ref</a:t>
            </a:r>
            <a:r>
              <a:rPr/>
              <a:t>: Berlin et al. Individual patient- versus group-level data meta-regressions of treatment effect modifiers: ecological bias rears its ugly head. Stat Med 2002.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Sensitivity analysis</a:t>
            </a:r>
          </a:p>
          <a:p>
            <a:pPr lvl="0" indent="0" marL="0">
              <a:buNone/>
            </a:pPr>
            <a:r>
              <a:rPr/>
              <a:t>Exclude studies of questionable quality </a:t>
            </a:r>
            <a:r>
              <a:rPr i="1"/>
              <a:t>(cfr. PROBAST)</a:t>
            </a:r>
          </a:p>
          <a:p>
            <a:pPr lvl="0"/>
            <a:r>
              <a:rPr/>
              <a:t>Risk of bias</a:t>
            </a:r>
          </a:p>
          <a:p>
            <a:pPr lvl="1"/>
            <a:r>
              <a:rPr/>
              <a:t>Participant selection</a:t>
            </a:r>
          </a:p>
          <a:p>
            <a:pPr lvl="1"/>
            <a:r>
              <a:rPr/>
              <a:t>Predictors</a:t>
            </a:r>
          </a:p>
          <a:p>
            <a:pPr lvl="1"/>
            <a:r>
              <a:rPr/>
              <a:t>Outcome</a:t>
            </a:r>
          </a:p>
          <a:p>
            <a:pPr lvl="1"/>
            <a:r>
              <a:rPr/>
              <a:t>Sample size and participant flow</a:t>
            </a:r>
          </a:p>
          <a:p>
            <a:pPr lvl="1"/>
            <a:r>
              <a:rPr/>
              <a:t>Analysis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Sensitivity analysis</a:t>
            </a:r>
          </a:p>
          <a:p>
            <a:pPr lvl="0"/>
            <a:r>
              <a:rPr/>
              <a:t>Applicability</a:t>
            </a:r>
          </a:p>
          <a:p>
            <a:pPr lvl="1"/>
            <a:r>
              <a:rPr/>
              <a:t>Participant selection</a:t>
            </a:r>
          </a:p>
          <a:p>
            <a:pPr lvl="1"/>
            <a:r>
              <a:rPr/>
              <a:t>Predictors</a:t>
            </a:r>
          </a:p>
          <a:p>
            <a:pPr lvl="1"/>
            <a:r>
              <a:rPr/>
              <a:t>Outcome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 of meta-analysis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Describe model generalizability</a:t>
            </a:r>
          </a:p>
          <a:p>
            <a:pPr lvl="0"/>
            <a:r>
              <a:rPr/>
              <a:t>Evaluate model robustness when applied in new populations</a:t>
            </a:r>
          </a:p>
          <a:p>
            <a:pPr lvl="1"/>
            <a:r>
              <a:rPr/>
              <a:t>Pooled estimate and 95% CI</a:t>
            </a:r>
          </a:p>
          <a:p>
            <a:pPr lvl="1"/>
            <a:r>
              <a:rPr/>
              <a:t>Prediction interval</a:t>
            </a:r>
          </a:p>
          <a:p>
            <a:pPr lvl="0"/>
            <a:r>
              <a:rPr/>
              <a:t>Identify populations where model performance is satisfactory and others where it is inadequate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Need for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Abundance of CPMs, with poor understanding of</a:t>
            </a:r>
          </a:p>
          <a:p>
            <a:pPr lvl="0"/>
            <a:r>
              <a:rPr/>
              <a:t>The comparative performance of these CPMs</a:t>
            </a:r>
          </a:p>
          <a:p>
            <a:pPr lvl="0"/>
            <a:r>
              <a:rPr/>
              <a:t>The consistency of effects and risk estimates across CPMs</a:t>
            </a:r>
          </a:p>
          <a:p>
            <a:pPr lvl="0"/>
            <a:r>
              <a:rPr/>
              <a:t>The clinical impact of these CPMs</a:t>
            </a:r>
          </a:p>
          <a:p>
            <a:pPr lvl="0" indent="0" marL="0">
              <a:buNone/>
            </a:pPr>
            <a:r>
              <a:rPr/>
              <a:t>Systematic review of validation studies may help to identify promising models and evaluate the need for further improvements.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 we need meta-analysis?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Quantitative synthesis (meta-analysis) may help</a:t>
            </a:r>
          </a:p>
          <a:p>
            <a:pPr lvl="0"/>
            <a:r>
              <a:rPr/>
              <a:t>To summarize the predictive performance of a CPM</a:t>
            </a:r>
          </a:p>
          <a:p>
            <a:pPr lvl="0"/>
            <a:r>
              <a:rPr/>
              <a:t>To evaluate whether a CPM yields consistently good performance across different populations, outcomes etc</a:t>
            </a:r>
          </a:p>
          <a:p>
            <a:pPr lvl="0"/>
            <a:r>
              <a:rPr/>
              <a:t>To identify possible improvements of CPMs</a:t>
            </a:r>
          </a:p>
          <a:p>
            <a:pPr lvl="0"/>
            <a:r>
              <a:rPr/>
              <a:t>To establish boundaries of applicability and generalizability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CE46DC85-7FC0-76DF-946E-78CEECBFA51E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Is it even possible?</a:t></a:r></a:p></p:txBody></p:sp><p:sp><p:nvSpPr><p:cNvPr id="3" name="Content Placeholder 2"><a:extLst><a:ext uri="{FF2B5EF4-FFF2-40B4-BE49-F238E27FC236}"><a16:creationId id="{06E7D382-9B32-D140-6E84-3BAA91732EB8}" xmlns:a16="http://schemas.microsoft.com/office/drawing/2014/main" /></a:ext></a:extLst></p:cNvPr><p:cNvSpPr><a:spLocks noGrp="1" /></p:cNvSpPr><p:nvPr><p:ph idx="1" /></p:nvPr></p:nvSpPr><p:spPr /><p:txBody><a:bodyPr /><a:lstStyle /><a:p><a:pPr lvl="0" /><a:r><a:rPr /><a:t>Validation studies are increasingly common!</a:t></a:r><a:r><a:rPr i="1" /><a:t>E.g. Framingham, EuroSCORE, Gail, …</a:t></a:r><a:r><a:rPr /><a:t></a:t></a:r></a:p><a:p><a:pPr lvl="0" /><a:r><a:rPr /><a:t>Reporting of validation studies is steadily improving!</a:t></a:r><a:r><a:rPr i="1" /><a:t>E.g. due to reporting guidelines (TRIPOD)</a:t></a:r></a:p></p:txBody></p:sp><p:sp><p:nvSpPr><p:cNvPr id="6" name="Footer Placeholder 4"><a:extLst><a:ext uri="{FF2B5EF4-FFF2-40B4-BE49-F238E27FC236}"><a16:creationId id="{1B7F3FB5-EFBC-5C9E-758E-C545CC972ED4}" xmlns:a16="http://schemas.microsoft.com/office/drawing/2014/main" /></a:ext></a:extLst></p:cNvPr><p:cNvSpPr><a:spLocks noGrp="1" /></p:cNvSpPr><p:nvPr><p:ph idx="11" sz="quarter" type="ftr" /></p:nvPr></p:nvSpPr><p:spPr><a:xfrm><a:off x="4038600" y="6419414" /><a:ext cx="4114800" cy="365125" /></a:xfrm></p:spPr><p:txBody><a:bodyPr /><a:lstStyle><a:lvl1pPr><a:defRPr><a:solidFill><a:srgbClr val="154269" /></a:solidFill></a:defRPr></a:lvl1pPr></a:lstStyle><a:p><a:r><a:rPr dirty="0" err="1" lang="en-US" /><a:t>fromdatatowisdom.com</a:t></a:r><a:endParaRPr dirty="0" lang="en-US" /></a:p></p:txBody></p:sp></p:spTree></p:cSld>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it even possible?</a:t>
            </a:r>
          </a:p>
        </p:txBody>
      </p:sp>
      <p:pic>
        <p:nvPicPr>
          <p:cNvPr descr="Picture%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816100"/>
            <a:ext cx="96139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it even possible?</a:t>
            </a:r>
          </a:p>
        </p:txBody>
      </p:sp>
      <p:pic>
        <p:nvPicPr>
          <p:cNvPr descr="Picture%2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816100"/>
            <a:ext cx="84455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Guidance paper</a:t>
            </a:r>
          </a:p>
        </p:txBody>
      </p:sp>
      <p:pic>
        <p:nvPicPr>
          <p:cNvPr descr="Picture%2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47900"/>
            <a:ext cx="10515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524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/>
              <a:t>Ref</a:t>
            </a:r>
            <a:r>
              <a:rPr/>
              <a:t>: https://doi.org/10.1136/bmj.i6460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Required steps of the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Well formulated systematic review question</a:t>
            </a:r>
          </a:p>
          <a:p>
            <a:pPr lvl="0" indent="-457200" marL="457200">
              <a:buAutoNum type="arabicPeriod"/>
            </a:pPr>
            <a:r>
              <a:rPr/>
              <a:t>Extensive search</a:t>
            </a:r>
          </a:p>
          <a:p>
            <a:pPr lvl="0" indent="-457200" marL="457200">
              <a:buAutoNum type="arabicPeriod"/>
            </a:pPr>
            <a:r>
              <a:rPr/>
              <a:t>Selection &amp; data extraction</a:t>
            </a:r>
          </a:p>
          <a:p>
            <a:pPr lvl="0" indent="-457200" marL="457200">
              <a:buAutoNum type="arabicPeriod"/>
            </a:pPr>
            <a:r>
              <a:rPr/>
              <a:t>Critical appraisal</a:t>
            </a:r>
          </a:p>
          <a:p>
            <a:pPr lvl="0" indent="-457200" marL="457200">
              <a:buAutoNum type="arabicPeriod"/>
            </a:pPr>
            <a:r>
              <a:rPr/>
              <a:t>Data synthesis</a:t>
            </a:r>
            <a:br/>
            <a:r>
              <a:rPr i="1"/>
              <a:t>Pooling of CPM performance</a:t>
            </a:r>
          </a:p>
          <a:p>
            <a:pPr lvl="0" indent="-457200" marL="457200">
              <a:buAutoNum type="arabicPeriod"/>
            </a:pPr>
            <a:r>
              <a:rPr/>
              <a:t>Interpretation of results</a:t>
            </a:r>
            <a:br/>
            <a:r>
              <a:rPr i="1"/>
              <a:t>Confidence &amp; prediction intervals, meta-regression, subgroup analysis, sensitivity analyses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7F3FB5-EFBC-5C9E-758E-C545CC972ED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4038600" y="6419414"/>
            <a:ext cx="4114800" cy="365125"/>
          </a:xfrm>
        </p:spPr>
        <p:txBody>
          <a:bodyPr/>
          <a:lstStyle>
            <a:lvl1pPr>
              <a:defRPr>
                <a:solidFill>
                  <a:srgbClr val="154269"/>
                </a:solidFill>
              </a:defRPr>
            </a:lvl1pPr>
          </a:lstStyle>
          <a:p>
            <a:r>
              <a:rPr dirty="0" err="1" lang="en-US"/>
              <a:t>fromdatatowisdom.com</a:t>
            </a:r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322258-1118-5D49-9707-0EDAC1B22894}" vid="{4B304200-30F7-1141-8403-DECD6361EC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of prognostic studies</dc:title>
  <dc:creator>Thomas Debray, PhD</dc:creator>
  <cp:keywords/>
  <dcterms:created xsi:type="dcterms:W3CDTF">2023-05-22T08:13:06Z</dcterms:created>
  <dcterms:modified xsi:type="dcterms:W3CDTF">2023-05-22T08:13:06Z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logo">
    <vt:lpwstr>logo2.png</vt:lpwstr>
  </property>
  <property fmtid="{D5CDD505-2E9C-101B-9397-08002B2CF9AE}" pid="11" name="toc-title">
    <vt:lpwstr>Table of contents</vt:lpwstr>
  </property>
</Properties>
</file>