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6"/>
    <p:restoredTop sz="95827"/>
  </p:normalViewPr>
  <p:slideViewPr>
    <p:cSldViewPr snapToGrid="0">
      <p:cViewPr varScale="1">
        <p:scale>
          <a:sx n="107" d="100"/>
          <a:sy n="10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875E1-7F67-1340-BAB1-02B51FF50CD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A87B-EC20-1C43-AA8D-041792D6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77C2-573A-00C9-7699-BB6F227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C407327-E470-1E1B-3BE7-E4939F6DF0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l">
                  <a:defRPr sz="1200">
                    <a:solidFill>
                      <a:schemeClr val="tx1">
                        <a:tint val="75000"/>
                      </a:schemeClr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7AD4C-9EAE-44C0-4EF3-0C3D7355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EFF1-7AEC-B826-EEBF-94CDFD6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A92C8-959D-3510-C290-2DEDA6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0" name="Picture 9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F931670B-CF5A-7AB0-EEC5-114C34ED2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DCB61D-0F13-BB5A-608B-95B7721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34832-54BC-835E-89E2-22EEE48E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solidFill>
            <a:srgbClr val="234367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D61D-46CD-63B0-25EF-5B6E1088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CA14-E12C-BD1C-CB4B-92A2B2E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7471122A-7481-51AC-F4E7-1ED7FE0A6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981C-9919-9604-88BD-1590FB25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6DED-416B-0FAC-21F5-3C6F7114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A90347E5-E175-7D38-2FFB-C4B198045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9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B858-6DF2-3BC9-C241-6051EB39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C81D-2226-F681-D6FD-00099DEC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A94AE78-6678-E12A-3004-F93349BD8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7797-BD44-0C92-92C7-3D333F362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4ECB-389D-C75D-79AF-84FF6A8F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F405-8E3C-1180-791E-024F7B1A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CE25D8-6D65-A93F-19F7-9E76DCE1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1" name="Picture 10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A6329DC3-62CB-A772-48D6-B42DAACC59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9E3F-C238-46A9-3D76-F7BA3176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5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7DB2-D090-DA45-D6B3-74FD3754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620CF-F948-640F-9516-EBB8579F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C8235-01CB-7BC7-3C36-2AA40B102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FFFB1-9F9F-7F5B-2DF0-CBB0F3DE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856E3-A95E-1F8C-8EEA-E5A94C6C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C930AD-FDB7-DF98-B710-1E5D795B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F9BC0D27-FA0A-5375-ED63-6508DF8352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D950E12-40D4-DF75-64E9-AD0EA09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965F-D168-57B9-0476-98E2545C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B88052-34A4-6C78-8FF2-3BDB622C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34367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2734791B-EC9A-7CC3-0E5C-CB0FFD487B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A24BD1-4661-0DF5-F630-C81E1AA3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E6FB1-E385-EB83-22A7-C0DDC458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90EF0B-F1DF-6875-431A-F6FF87CD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9" name="Picture 8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97D2C15D-58BA-202D-5882-7EC97FC2B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7DAF-3C1E-C2FB-47E3-F2D1B76B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F373F-19DD-0AFE-BD17-129B2C9D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CAC22157-D791-AE97-DD1E-4AC7BE0AC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6F2C-AE94-9334-478F-79EE5B9C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BF393-DB20-65E7-E352-6B4A76AB0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EF10B-4E9C-D403-8374-0A88CF84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29C6-46FA-259D-A401-B9D419A3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A4F0D0B0-3AE0-C832-31EE-5B31FEE319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CDEEC7-1769-18A0-9BFA-D1859229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71D5C-39D4-98B6-8A74-D41F37CD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7460-833F-704F-4F45-1E444236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91D5-31E8-5F6D-3B5B-C24646BC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© 2023 Smart Data Analysis and Statistics B.V.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2482-0F18-F881-E1F8-128054BEA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fromdatatowisdom.com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4B1A-CC70-896E-CAB4-5945D5B9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0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Meta-analysis of prognostic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Thomas Debray, PhD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F9AB562-583D-BC99-807D-FEABC19AF78B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F9AB562-583D-BC99-807D-FEABC19AF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081765AA-E35E-E6B2-C674-1BDE31D616B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081765AA-E35E-E6B2-C674-1BDE31D61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Recap: what are validation studies?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Apply the CPM to new individuals</a:t>
            </a:r>
          </a:p>
          <a:p>
            <a:pPr lvl="1"/>
            <a:r>
              <a:t>Internal validation</a:t>
            </a:r>
          </a:p>
          <a:p>
            <a:pPr lvl="1"/>
            <a:r>
              <a:t>Temporal validation</a:t>
            </a:r>
          </a:p>
          <a:p>
            <a:pPr lvl="1"/>
            <a:r>
              <a:t>Geographical validation</a:t>
            </a:r>
          </a:p>
          <a:p>
            <a:pPr lvl="1"/>
            <a:r>
              <a:t>Domain validation</a:t>
            </a:r>
          </a:p>
          <a:p>
            <a:pPr lvl="0"/>
            <a:r>
              <a:t>Evaluate the predictive accuracy</a:t>
            </a:r>
          </a:p>
          <a:p>
            <a:pPr lvl="1"/>
            <a:r>
              <a:t>Overall performance</a:t>
            </a:r>
          </a:p>
          <a:p>
            <a:pPr lvl="1"/>
            <a:r>
              <a:t>Calibration</a:t>
            </a:r>
          </a:p>
          <a:p>
            <a:pPr lvl="1"/>
            <a:r>
              <a:t>Discrimination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C9F64F7-B68F-054E-A238-F443A150592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C9F64F7-B68F-054E-A238-F443A1505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Quantifies the model’s extent to distinguish between events and non-events</a:t>
            </a:r>
          </a:p>
          <a:p>
            <a:pPr lvl="0"/>
            <a:r>
              <a:t>Visual inspection</a:t>
            </a:r>
          </a:p>
          <a:p>
            <a:pPr lvl="1"/>
            <a:r>
              <a:t>Receiving Operating Characteristics (ROC) curve</a:t>
            </a:r>
          </a:p>
          <a:p>
            <a:pPr lvl="0"/>
            <a:r>
              <a:t>Summary statistics</a:t>
            </a:r>
          </a:p>
          <a:p>
            <a:pPr lvl="1"/>
            <a:r>
              <a:t>Concordance (c) index</a:t>
            </a:r>
          </a:p>
          <a:p>
            <a:pPr lvl="1"/>
            <a:r>
              <a:t>Area under the ROC curve (AUC)</a:t>
            </a:r>
          </a:p>
          <a:p>
            <a:pPr lvl="1"/>
            <a:r>
              <a:t>Discrimination slope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95E0DB9-5797-28B2-10CF-F9D96905DC6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95E0DB9-5797-28B2-10CF-F9D96905D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Calibration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Agreement between observed outcomes and predictions</a:t>
            </a:r>
          </a:p>
        </p:txBody>
      </p:sp>
      <p:pic>
        <p:nvPicPr>
          <p:cNvPr id="3" name="Picture 1" descr="Picture%204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3500" y="977900"/>
            <a:ext cx="37084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Genders et al. Prediction model to estimate presence of coronary artery disease: retrospective pooled analysis of existing cohorts. BMJ 2012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059D5900-0D44-A949-8F2D-33764FC9CE27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059D5900-0D44-A949-8F2D-33764FC9C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How to obtain the c-statistic?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Area under the receiver operating characteristic curve</a:t>
            </a:r>
          </a:p>
          <a:p>
            <a:pPr lvl="0"/>
            <a:r>
              <a:t>Somer’s D statistic</a:t>
            </a:r>
          </a:p>
          <a:p>
            <a:pPr lvl="0"/>
            <a:r>
              <a:t>Cohen’s effect size</a:t>
            </a:r>
          </a:p>
          <a:p>
            <a:pPr lvl="0"/>
            <a:r>
              <a:t>Distribution of the prognostic index (PI)</a:t>
            </a:r>
          </a:p>
          <a:p>
            <a:pPr lvl="0"/>
            <a:r>
              <a:t>Log odds ratio of the PI</a:t>
            </a:r>
          </a:p>
          <a:p>
            <a:pPr marL="0" lvl="0" indent="0">
              <a:buNone/>
            </a:pPr>
            <a:r>
              <a:t>The SE can be derived from</a:t>
            </a:r>
          </a:p>
          <a:p>
            <a:pPr lvl="0"/>
            <a:r>
              <a:t>Confidence interval</a:t>
            </a:r>
          </a:p>
          <a:p>
            <a:pPr lvl="0"/>
            <a:r>
              <a:t>Sample size, total #events and c-statistic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3CE9A85-D80F-B5F9-2263-CF253457ED0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3CE9A85-D80F-B5F9-2263-CF253457E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How to obtain the total O:E ratio?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Total number of patients</a:t>
            </a:r>
          </a:p>
          <a:p>
            <a:pPr lvl="0"/>
            <a:r>
              <a:t>Total number or proportion of observed events</a:t>
            </a:r>
          </a:p>
          <a:p>
            <a:pPr lvl="0"/>
            <a:r>
              <a:t>Total number or proportion of predicted events</a:t>
            </a:r>
          </a:p>
          <a:p>
            <a:pPr lvl="0"/>
            <a:r>
              <a:t>Predicted risk for the “average” patient</a:t>
            </a:r>
          </a:p>
          <a:p>
            <a:pPr marL="0" lvl="0" indent="0">
              <a:buNone/>
            </a:pPr>
            <a:r>
              <a:t>The SE can be derived from the total number of observed and expected events.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F2209AF-478D-AC26-6562-2A2038F6285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F2209AF-478D-AC26-6562-2A2038F62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metamisc R package </a:t>
            </a:r>
          </a:p>
        </p:txBody>
      </p:sp>
      <p:pic>
        <p:nvPicPr>
          <p:cNvPr id="3" name="Picture 1" descr="Picture%2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87500"/>
            <a:ext cx="61722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CB6D668E-3B19-A7B3-C30C-2873838B98D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CB6D668E-3B19-A7B3-C30C-2873838B9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The metamisc R package </a:t>
            </a:r>
          </a:p>
          <a:p>
            <a:pPr lvl="0"/>
            <a:r>
              <a:t>Estimation of performance statistics and corresponding standard errors from reported quantities</a:t>
            </a:r>
          </a:p>
          <a:p>
            <a:pPr lvl="0"/>
            <a:r>
              <a:t>Transformation of performance estimates and corresponding standard errors</a:t>
            </a:r>
          </a:p>
          <a:p>
            <a:pPr lvl="0"/>
            <a:r>
              <a:t>Meta-analysis &amp; meta-regression</a:t>
            </a:r>
          </a:p>
          <a:p>
            <a:pPr lvl="1"/>
            <a:r>
              <a:t>Frequentist (via metafor)</a:t>
            </a:r>
          </a:p>
          <a:p>
            <a:pPr lvl="1"/>
            <a:r>
              <a:t>Bayesian (via JAGS)</a:t>
            </a:r>
          </a:p>
          <a:p>
            <a:pPr lvl="0"/>
            <a:r>
              <a:t>Visualization of results</a:t>
            </a:r>
          </a:p>
          <a:p>
            <a:pPr lvl="0"/>
            <a:r>
              <a:t>https://CRAN.R-project.org/package=metamisc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7426E3E-F50F-78E1-1C1B-4D34A5EA2CA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7426E3E-F50F-78E1-1C1B-4D34A5EA2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Meta-analysis of validation studies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FEBD9077-19BD-0934-EBF7-7EA49625E67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FEBD9077-19BD-0934-EBF7-7EA49625E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Model discrimination varies according to case-mix heterogeneity </a:t>
            </a:r>
            <a:r>
              <a:rPr i="1"/>
              <a:t>(e.g. primary vs. secondary care)</a:t>
            </a:r>
          </a:p>
          <a:p>
            <a:pPr lvl="0"/>
            <a:r>
              <a:t>Model calibration varies according to outcome occurrence</a:t>
            </a:r>
          </a:p>
          <a:p>
            <a:pPr lvl="0"/>
            <a:r>
              <a:t>Model performance may vary due to covariates not included by the model</a:t>
            </a:r>
          </a:p>
          <a:p>
            <a:pPr lvl="0"/>
            <a:r>
              <a:t>Model performance may vary due to differences in study design</a:t>
            </a:r>
          </a:p>
          <a:p>
            <a:pPr lvl="0"/>
            <a:r>
              <a:t>Model performance may vary due to differences in treatment standards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BE6B2C2-73FE-C190-B3FD-941DF862B02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BE6B2C2-73FE-C190-B3FD-941DF862B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Numerous models for same target population +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300 models for predicting cardiovascular disease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models for brain trauma patients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diabetes type 2 models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60 models for breast cancer prognosis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A411D4D-8330-8479-DAEE-DE83F41C4E7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A411D4D-8330-8479-DAEE-DE83F41C4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Heterogeneity in the predictive performance of a CPM is to be expected!</a:t>
            </a:r>
          </a:p>
          <a:p>
            <a:pPr lvl="0"/>
            <a:r>
              <a:t>Ignoring such heterogeneity leads to an overly precise summary estimate</a:t>
            </a:r>
          </a:p>
          <a:p>
            <a:pPr lvl="0"/>
            <a:r>
              <a:t>Pooled estimates of model performance have little value when there is strong heterogeneity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8BB97EA-7F55-22E8-65F3-D6DDE6A7026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8BB97EA-7F55-22E8-65F3-D6DDE6A70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Traditional meta-analysis methods approximate within-study variability with a Normal distribution</a:t>
            </a:r>
          </a:p>
          <a:p>
            <a:pPr marL="0" lvl="0" indent="0">
              <a:buNone/>
            </a:pPr>
            <a:r>
              <a:t>This approximation may introduce bias or show other poor statistical properties when</a:t>
            </a:r>
          </a:p>
          <a:p>
            <a:pPr lvl="0"/>
            <a:r>
              <a:t>The c-statistic or O:E ratio is close to 0 or 1</a:t>
            </a:r>
          </a:p>
          <a:p>
            <a:pPr lvl="0"/>
            <a:r>
              <a:t>When sample sizes are relatively small</a:t>
            </a:r>
          </a:p>
          <a:p>
            <a:pPr marL="0" lvl="0" indent="0">
              <a:buNone/>
            </a:pPr>
            <a:r>
              <a:rPr b="1"/>
              <a:t>Need for transformations!</a:t>
            </a:r>
          </a:p>
          <a:p>
            <a:pPr lvl="0"/>
            <a:r>
              <a:t>Meta-analysis of logit c-statistic</a:t>
            </a:r>
          </a:p>
          <a:p>
            <a:pPr lvl="0"/>
            <a:r>
              <a:t>Meta-analysis of log O:E ratio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8598109-82B4-C4BC-415D-84A635C224D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8598109-82B4-C4BC-415D-84A635C22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Use of appropriate meta-analysis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Individual participant data (IPD) meta-analysis</a:t>
            </a:r>
          </a:p>
        </p:txBody>
      </p:sp>
      <p:pic>
        <p:nvPicPr>
          <p:cNvPr id="3" name="Picture 1" descr="Picture%20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E3F33EA4-874F-587E-C1CF-C66889CA29E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E3F33EA4-874F-587E-C1CF-C66889CA2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marL="0" lvl="0" indent="0">
              <a:buNone/>
            </a:pPr>
            <a:r>
              <a:t>Adjust the meta-analysis for study-level variables such as:</a:t>
            </a:r>
          </a:p>
          <a:p>
            <a:pPr lvl="0"/>
            <a:r>
              <a:t>Study characteristics</a:t>
            </a:r>
          </a:p>
          <a:p>
            <a:pPr lvl="1"/>
            <a:r>
              <a:t>Study design</a:t>
            </a:r>
          </a:p>
          <a:p>
            <a:pPr lvl="1"/>
            <a:r>
              <a:t>Follow-up time</a:t>
            </a:r>
          </a:p>
          <a:p>
            <a:pPr lvl="1"/>
            <a:r>
              <a:t>Predictor- and outcome definitions</a:t>
            </a:r>
          </a:p>
          <a:p>
            <a:pPr lvl="1"/>
            <a:r>
              <a:t>Cut-point for dichotomizing prognostic factor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4A421C0-473C-7551-E233-21AB802907C8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4A421C0-473C-7551-E233-21AB80290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lvl="0"/>
            <a:r>
              <a:t>Population characteristics</a:t>
            </a:r>
          </a:p>
          <a:p>
            <a:pPr lvl="1"/>
            <a:r>
              <a:t>Mean of linear predictor or individual covariates</a:t>
            </a:r>
          </a:p>
          <a:p>
            <a:pPr lvl="1"/>
            <a:r>
              <a:t>SD of linear predictor or individual covariates</a:t>
            </a:r>
          </a:p>
          <a:p>
            <a:pPr lvl="1"/>
            <a:r>
              <a:t>Treatment standards (beware of ecological fallacy)</a:t>
            </a:r>
          </a:p>
          <a:p>
            <a:pPr marL="0" lvl="0" indent="0">
              <a:buNone/>
            </a:pPr>
            <a:br/>
            <a:r>
              <a:rPr b="1"/>
              <a:t>Ref</a:t>
            </a:r>
            <a:r>
              <a:t>: Berlin et al. Individual patient- versus group-level data meta-regressions of treatment effect modifiers: ecological bias rears its ugly head. Stat Med 2002.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06AFE6F-D682-87F9-D058-C16CD18FF67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06AFE6F-D682-87F9-D058-C16CD18FF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marL="0" lvl="0" indent="0">
              <a:buNone/>
            </a:pPr>
            <a:r>
              <a:t>Exclude studies of questionable quality </a:t>
            </a:r>
            <a:r>
              <a:rPr i="1"/>
              <a:t>(cfr. PROBAST)</a:t>
            </a:r>
          </a:p>
          <a:p>
            <a:pPr lvl="0"/>
            <a:r>
              <a:t>Risk of bias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  <a:p>
            <a:pPr lvl="1"/>
            <a:r>
              <a:t>Sample size and participant flow</a:t>
            </a:r>
          </a:p>
          <a:p>
            <a:pPr lvl="1"/>
            <a:r>
              <a:t>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F2B310F-A2D2-17A5-ABF8-B1F30078B88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F2B310F-A2D2-17A5-ABF8-B1F30078B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lvl="0"/>
            <a:r>
              <a:t>Applicability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7BB5235-D951-38B4-8D31-93BE9963EEB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7BB5235-D951-38B4-8D31-93BE9963E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Interpretation of meta-analysis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Describe model generalizability</a:t>
            </a:r>
          </a:p>
          <a:p>
            <a:pPr lvl="0"/>
            <a:r>
              <a:t>Evaluate model robustness when applied in new populations</a:t>
            </a:r>
          </a:p>
          <a:p>
            <a:pPr lvl="1"/>
            <a:r>
              <a:t>Pooled estimate and 95% CI</a:t>
            </a:r>
          </a:p>
          <a:p>
            <a:pPr lvl="1"/>
            <a:r>
              <a:t>Prediction interval</a:t>
            </a:r>
          </a:p>
          <a:p>
            <a:pPr lvl="0"/>
            <a:r>
              <a:t>Identify populations where model performance is satisfactory and others where it is inadequate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709B574-4E13-D458-88CC-B4C42D0E365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709B574-4E13-D458-88CC-B4C42D0E3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Need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Abundance of CPMs, with poor understanding of</a:t>
            </a:r>
          </a:p>
          <a:p>
            <a:pPr lvl="0"/>
            <a:r>
              <a:t>The comparative performance of these CPMs</a:t>
            </a:r>
          </a:p>
          <a:p>
            <a:pPr lvl="0"/>
            <a:r>
              <a:t>The consistency of effects and risk estimates across CPMs</a:t>
            </a:r>
          </a:p>
          <a:p>
            <a:pPr lvl="0"/>
            <a:r>
              <a:t>The clinical impact of these CPMs</a:t>
            </a:r>
          </a:p>
          <a:p>
            <a:pPr marL="0" lvl="0" indent="0">
              <a:buNone/>
            </a:pPr>
            <a:r>
              <a:t>Systematic review of validation studies may help to identify promising models and evaluate the need for further improvements.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E08591D-3857-6EE7-FA20-E5D754B2642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E08591D-3857-6EE7-FA20-E5D754B26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Why do we need meta-analysis?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Quantitative synthesis (meta-analysis) may help</a:t>
            </a:r>
          </a:p>
          <a:p>
            <a:pPr lvl="0"/>
            <a:r>
              <a:t>To summarize the predictive performance of a CPM</a:t>
            </a:r>
          </a:p>
          <a:p>
            <a:pPr lvl="0"/>
            <a:r>
              <a:t>To evaluate whether a CPM yields consistently good performance across different populations, outcomes etc</a:t>
            </a:r>
          </a:p>
          <a:p>
            <a:pPr lvl="0"/>
            <a:r>
              <a:t>To identify possible improvements of CPMs</a:t>
            </a:r>
          </a:p>
          <a:p>
            <a:pPr lvl="0"/>
            <a:r>
              <a:t>To establish boundaries of applicability and generalizability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6A69395-EF01-00AB-47EC-2D4C3CD414E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6A69395-EF01-00AB-47EC-2D4C3CD41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631-70C5-FB45-5898-238F3B777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A34E2-FE3E-D239-32E9-5D2CA429E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62B335C-BE19-BB88-2401-39B2EA75C6B3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62B335C-BE19-BB88-2401-39B2EA75C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2959-3F56-D81E-AD7F-3FA08326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fromdatatowisdom.com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816100"/>
            <a:ext cx="990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F1A6DAD-8337-74C2-8E1F-54A9E3E7230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F1A6DAD-8337-74C2-8E1F-54A9E3E72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816100"/>
            <a:ext cx="871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78480BF-9C3A-EEA0-5E9E-E7ACD5828C3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78480BF-9C3A-EEA0-5E9E-E7ACD5828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Guidance paper</a:t>
            </a:r>
          </a:p>
        </p:txBody>
      </p:sp>
      <p:pic>
        <p:nvPicPr>
          <p:cNvPr id="3" name="Picture 1" descr="Picture%2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11400"/>
            <a:ext cx="10515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https://doi.org/10.1136/bmj.i6460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6408310F-C5D7-69AC-2B8C-A697FCD62BD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6408310F-C5D7-69AC-2B8C-A697FCD62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34367"/>
          </a:solidFill>
        </p:spPr>
        <p:txBody>
          <a:bodyPr/>
          <a:lstStyle/>
          <a:p>
            <a:pPr marL="0" lvl="0" indent="0">
              <a:buNone/>
            </a:pPr>
            <a:r>
              <a:t>Required steps of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Well formulated systematic review question</a:t>
            </a:r>
          </a:p>
          <a:p>
            <a:pPr marL="457200" lvl="0" indent="-457200">
              <a:buAutoNum type="arabicPeriod"/>
            </a:pPr>
            <a:r>
              <a:t>Extensive search</a:t>
            </a:r>
          </a:p>
          <a:p>
            <a:pPr marL="457200" lvl="0" indent="-457200">
              <a:buAutoNum type="arabicPeriod"/>
            </a:pPr>
            <a:r>
              <a:t>Selection &amp; data extraction</a:t>
            </a:r>
          </a:p>
          <a:p>
            <a:pPr marL="457200" lvl="0" indent="-457200">
              <a:buAutoNum type="arabicPeriod"/>
            </a:pPr>
            <a:r>
              <a:t>Critical appraisal</a:t>
            </a:r>
          </a:p>
          <a:p>
            <a:pPr marL="457200" lvl="0" indent="-457200">
              <a:buAutoNum type="arabicPeriod"/>
            </a:pPr>
            <a:r>
              <a:t>Data synthesis</a:t>
            </a:r>
            <a:br/>
            <a:r>
              <a:rPr i="1"/>
              <a:t>Pooling of CPM performance</a:t>
            </a:r>
          </a:p>
          <a:p>
            <a:pPr marL="457200" lvl="0" indent="-457200">
              <a:buAutoNum type="arabicPeriod"/>
            </a:pPr>
            <a:r>
              <a:t>Interpretation of results</a:t>
            </a:r>
            <a:br/>
            <a:r>
              <a:rPr i="1"/>
              <a:t>Confidence &amp; prediction intervals, meta-regression, subgroup analysis, sensitivity analyses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DA9B416-C5E6-89A5-5A23-318300D5B9A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DA9B416-C5E6-89A5-5A23-318300D5B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2" id="{B8691BD3-8DFC-1D4F-B098-CAC975AD4D6D}" vid="{7672BBBD-2999-9145-B5DE-1609FF6EDC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Macintosh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Meta-analysis of prognostic studies</vt:lpstr>
      <vt:lpstr>Numerous models for same target population + outcomes</vt:lpstr>
      <vt:lpstr>Need for systematic reviews</vt:lpstr>
      <vt:lpstr>Why do we need meta-analysis?</vt:lpstr>
      <vt:lpstr>PowerPoint Presentation</vt:lpstr>
      <vt:lpstr>Is it even possible?</vt:lpstr>
      <vt:lpstr>Is it even possible?</vt:lpstr>
      <vt:lpstr>Guidance paper</vt:lpstr>
      <vt:lpstr>Required steps of the meta-analysis</vt:lpstr>
      <vt:lpstr>Data extraction</vt:lpstr>
      <vt:lpstr>Recap: what are validation studies?</vt:lpstr>
      <vt:lpstr>Discrimination</vt:lpstr>
      <vt:lpstr>Calibration</vt:lpstr>
      <vt:lpstr>How to obtain the c-statistic?</vt:lpstr>
      <vt:lpstr>How to obtain the total O:E ratio?</vt:lpstr>
      <vt:lpstr>Software</vt:lpstr>
      <vt:lpstr>Software</vt:lpstr>
      <vt:lpstr>Meta-analysis of validation studies</vt:lpstr>
      <vt:lpstr>Fixed effect or random effects?</vt:lpstr>
      <vt:lpstr>Fixed effect or random effects?</vt:lpstr>
      <vt:lpstr>Fixed effect or random effects?</vt:lpstr>
      <vt:lpstr>Use of appropriate meta-analysis methods</vt:lpstr>
      <vt:lpstr>Investigating heterogeneity</vt:lpstr>
      <vt:lpstr>Investigating heterogeneity</vt:lpstr>
      <vt:lpstr>Investigating heterogeneity</vt:lpstr>
      <vt:lpstr>Investigating heterogeneity</vt:lpstr>
      <vt:lpstr>Interpretation of meta-analysis 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36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of prognostic studies</dc:title>
  <dc:creator>Thomas Debray, PhD</dc:creator>
  <cp:keywords/>
  <cp:lastModifiedBy>Hafsah Amalia</cp:lastModifiedBy>
  <cp:revision>1</cp:revision>
  <dcterms:created xsi:type="dcterms:W3CDTF">2023-05-22T03:00:00Z</dcterms:created>
  <dcterms:modified xsi:type="dcterms:W3CDTF">2023-05-22T03:08:35Z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fontsize">
    <vt:lpwstr>2.2em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ogo">
    <vt:lpwstr>logo2.png</vt:lpwstr>
  </property>
  <property fmtid="{D5CDD505-2E9C-101B-9397-08002B2CF9AE}" pid="12" name="toc-title">
    <vt:lpwstr>Table of contents</vt:lpwstr>
  </property>
</Properties>
</file>