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33C"/>
    <a:srgbClr val="154269"/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35B0-7DAE-3E4E-B18D-E5E2152EA7C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29D4D-E5FD-124F-941F-BFB033E7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459B5C-8C40-5D1C-2E6B-A48B83C32998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6475-C1F4-ABC1-E12E-AA7BD8A5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A7BF-2A3C-DD81-3603-03EE9F3D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452B-287F-D3FC-6255-C7FC040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980-7972-4B48-A646-2446B3153C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7BA8E-2431-D19D-7BF0-3004920EC5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3098470" cy="7098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FE0-80A3-E134-B754-0EE47E8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B090AED-E659-EBB0-608A-04A1A66683D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B090AED-E659-EBB0-608A-04A1A6668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3C9418-6076-DE89-9328-4000B78ABF1A}"/>
              </a:ext>
            </a:extLst>
          </p:cNvPr>
          <p:cNvCxnSpPr>
            <a:cxnSpLocks/>
          </p:cNvCxnSpPr>
          <p:nvPr userDrawn="1"/>
        </p:nvCxnSpPr>
        <p:spPr>
          <a:xfrm>
            <a:off x="838200" y="3519488"/>
            <a:ext cx="10515600" cy="0"/>
          </a:xfrm>
          <a:prstGeom prst="line">
            <a:avLst/>
          </a:prstGeom>
          <a:ln w="57150" cmpd="thickThin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6AD01E-BCE3-F783-7F65-2E3CEE98C07A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115E4-A23C-B416-F299-DD58BB68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3DF8-0C0B-0D4D-475E-7AD071D14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248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1C6BCA-D14A-0B26-EED3-F4E6A895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D7270D3F-35A8-1E01-1C0E-ED24D3FD789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D7270D3F-35A8-1E01-1C0E-ED24D3FD7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E1953AF-B811-766E-6D30-580FACBE71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0AC46-E2DC-B5F0-6CAE-D9D06F9AD05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01FE75-00B5-4E7C-8EEA-48A6969A4C8C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1081-5E08-2F01-8856-B0D9E34A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962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4EA4C-3E2C-A148-23AD-4D824A1C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962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5E2B8E-401C-9DA9-3627-A8D2AB8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16CF3F93-8306-ECC6-ED16-B1A5F27FD5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16CF3F93-8306-ECC6-ED16-B1A5F27FD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E6A44E-AF65-8AAD-D89D-3788D3622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DC238-1098-3E37-AB18-B9EAF161F3C6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37F39289-D374-369D-25B3-71C0E69E436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37F39289-D374-369D-25B3-71C0E69E4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7824E5D-BED9-FE7E-5250-540052262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375A7-5B77-1BB6-EF9B-83911A5BA0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534AA0-86C8-B10F-3F2A-A633F83BD6FF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588A-855C-C464-5A19-5146F6EB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D0E84C-FCB9-D7D5-A9E8-D3E68F14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9AF2AE08-DB05-13AE-50D2-63302EE175F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Date Placeholder 3">
                <a:extLst>
                  <a:ext uri="{FF2B5EF4-FFF2-40B4-BE49-F238E27FC236}">
                    <a16:creationId xmlns:a16="http://schemas.microsoft.com/office/drawing/2014/main" id="{9AF2AE08-DB05-13AE-50D2-63302EE17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E90177E-6992-F09D-8BD8-B14B60BE9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8E9C0-D9D3-71B9-D03C-2EB7D1B04FFC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69506"/>
            <a:ext cx="10515600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D9B3D9-2230-5C99-CD6C-137072545C1F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15CFB-C6B2-4071-E175-4A107FF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45B4-FF93-ED2D-7CF9-E7E2FBCC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B1E2-18BE-CB8E-D007-4F050A6D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48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4750026-09BC-1384-F712-6C49D61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BB134359-7FDD-ECEC-1958-BF0859CD211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BB134359-7FDD-ECEC-1958-BF0859CD2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EC9624E-009D-079A-096C-93F9486735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3FDF20-B834-8797-9E66-3BD1F972F9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70E126-3367-4E3A-81F4-26D15AB8DE58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C2DB-CE67-F0F5-C45A-28A10A80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970A-DCC8-192D-FF88-EC559631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12C7-6DD2-209F-CE88-9D58EAC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45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622EE-6929-D32D-BC32-FAD58C52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F581A-76EE-8F35-B09E-64FDB610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454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15A4AD-6B6D-5C03-2F11-EBCF3FF9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ate Placeholder 3">
                <a:extLst>
                  <a:ext uri="{FF2B5EF4-FFF2-40B4-BE49-F238E27FC236}">
                    <a16:creationId xmlns:a16="http://schemas.microsoft.com/office/drawing/2014/main" id="{11FC2163-560D-9458-8B70-0625BE06537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Date Placeholder 3">
                <a:extLst>
                  <a:ext uri="{FF2B5EF4-FFF2-40B4-BE49-F238E27FC236}">
                    <a16:creationId xmlns:a16="http://schemas.microsoft.com/office/drawing/2014/main" id="{11FC2163-560D-9458-8B70-0625BE065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DB3F76C-C218-BD97-8C08-09A1726F2A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AD0F8-8865-5997-5847-5E8C46FB473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61660"/>
            <a:ext cx="10515600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6F76C8-06C8-9F54-9911-8F6DE4AD73B1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02837-AD97-FC70-99A8-11B251A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E9ED391-7A1D-A4B2-F10B-CBA2E7FD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C5E8053-B085-0456-7B5D-EAE44DB86D6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6C5E8053-B085-0456-7B5D-EAE44DB86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49C0D2A-0892-814C-613D-34622EED0A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3A03F1-990B-C350-8C44-A1B2265EA1C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05202"/>
            <a:ext cx="10515600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2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DE318-9FF1-4308-9252-6365E99B874B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9075D1-0C6C-E4ED-1D8B-D4D691DF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5E947D3A-E969-A544-913A-F0EB0968671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5E947D3A-E969-A544-913A-F0EB09686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C62A6A9-21EE-C496-4255-F675A0563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2BD779-6AFD-82D3-FE0F-2EEA34ECDAC0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E34B-A5DA-BEAA-185B-0B82AD62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EB8150-D259-BB6B-92A4-27EF2750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0072F338-5487-14D4-3050-F691C517790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0072F338-5487-14D4-3050-F691C5177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9E9BD4B-8822-97E9-1E78-DD36AE5BB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91657B-97E2-D7B8-5707-E85AF8176E7A}"/>
              </a:ext>
            </a:extLst>
          </p:cNvPr>
          <p:cNvCxnSpPr>
            <a:cxnSpLocks/>
          </p:cNvCxnSpPr>
          <p:nvPr userDrawn="1"/>
        </p:nvCxnSpPr>
        <p:spPr>
          <a:xfrm>
            <a:off x="823686" y="2039025"/>
            <a:ext cx="3933825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D169FA-847D-8CA3-8EC3-6CF0AC264B2C}"/>
              </a:ext>
            </a:extLst>
          </p:cNvPr>
          <p:cNvSpPr txBox="1"/>
          <p:nvPr userDrawn="1"/>
        </p:nvSpPr>
        <p:spPr>
          <a:xfrm>
            <a:off x="0" y="6203434"/>
            <a:ext cx="12192000" cy="670956"/>
          </a:xfrm>
          <a:prstGeom prst="rect">
            <a:avLst/>
          </a:prstGeom>
          <a:solidFill>
            <a:srgbClr val="15426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1259A-7FE2-2CBA-DF68-F62E75FC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00407-FB36-4C96-5B22-5B0156C6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2B07-C930-15D4-8303-BED81388D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5F3727-AF93-6E57-BAA9-41A0275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80F88E8E-66AE-4FAF-A6AD-B132D26087F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Date Placeholder 3">
                <a:extLst>
                  <a:ext uri="{FF2B5EF4-FFF2-40B4-BE49-F238E27FC236}">
                    <a16:creationId xmlns:a16="http://schemas.microsoft.com/office/drawing/2014/main" id="{80F88E8E-66AE-4FAF-A6AD-B132D2608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838200" y="6356350"/>
                <a:ext cx="2743200" cy="365125"/>
              </a:xfrm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C2E456D-3ABD-7AF7-B3AC-FC6E63693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575" t="6408" r="6292" b="4589"/>
          <a:stretch/>
        </p:blipFill>
        <p:spPr>
          <a:xfrm>
            <a:off x="11353800" y="6216934"/>
            <a:ext cx="644896" cy="6439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2D360-1CBC-65E1-1303-7727B16410C6}"/>
              </a:ext>
            </a:extLst>
          </p:cNvPr>
          <p:cNvCxnSpPr>
            <a:cxnSpLocks/>
          </p:cNvCxnSpPr>
          <p:nvPr userDrawn="1"/>
        </p:nvCxnSpPr>
        <p:spPr>
          <a:xfrm>
            <a:off x="823686" y="2039025"/>
            <a:ext cx="3933825" cy="0"/>
          </a:xfrm>
          <a:prstGeom prst="line">
            <a:avLst/>
          </a:prstGeom>
          <a:ln w="31750">
            <a:solidFill>
              <a:srgbClr val="86C33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21ABC-E9E1-AECF-FF1F-A8BCE68D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0BCC-084B-117C-A96A-E5D9CB9C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CB74-1703-F4A4-0443-0EFBE231A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063-CFF9-58BB-FB0F-8B7F72B5A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7CE6-3D96-CF8A-44F0-B03F327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5980-7972-4B48-A646-2446B31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6475-C1F4-ABC1-E12E-AA7BD8A53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A7BF-2A3C-DD81-3603-03EE9F3D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FE0-80A3-E134-B754-0EE47E8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ABF75CA-5555-0AA3-8D2F-F83664B9A83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ABF75CA-5555-0AA3-8D2F-F83664B9A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D0E84C-FCB9-D7D5-A9E8-D3E68F14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9B92F59B-DF2E-E847-004C-45179907072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9B92F59B-DF2E-E847-004C-451799070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the CPM to new individuals</a:t>
            </a:r>
          </a:p>
          <a:p>
            <a:pPr lvl="1"/>
            <a:r>
              <a:t>Internal validation</a:t>
            </a:r>
          </a:p>
          <a:p>
            <a:pPr lvl="1"/>
            <a:r>
              <a:t>Temporal validation</a:t>
            </a:r>
          </a:p>
          <a:p>
            <a:pPr lvl="1"/>
            <a:r>
              <a:t>Geographical validation</a:t>
            </a:r>
          </a:p>
          <a:p>
            <a:pPr lvl="1"/>
            <a:r>
              <a:t>Domain validation</a:t>
            </a:r>
          </a:p>
          <a:p>
            <a:pPr lvl="0"/>
            <a:r>
              <a:t>Evaluate the predictive accuracy</a:t>
            </a:r>
          </a:p>
          <a:p>
            <a:pPr lvl="1"/>
            <a:r>
              <a:t>Overall performance</a:t>
            </a:r>
          </a:p>
          <a:p>
            <a:pPr lvl="1"/>
            <a:r>
              <a:t>Calibration</a:t>
            </a:r>
          </a:p>
          <a:p>
            <a:pPr lvl="1"/>
            <a:r>
              <a:t>Discrimination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49A23B1-A0B6-ACAE-A19A-EDBE2C0D0FF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49A23B1-A0B6-ACAE-A19A-EDBE2C0D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Quantifies the model’s extent to distinguish between events and non-events</a:t>
            </a:r>
          </a:p>
          <a:p>
            <a:pPr lvl="0"/>
            <a:r>
              <a:t>Visual inspection</a:t>
            </a:r>
          </a:p>
          <a:p>
            <a:pPr lvl="1"/>
            <a:r>
              <a:t>Receiving Operating Characteristics (ROC) curve</a:t>
            </a:r>
          </a:p>
          <a:p>
            <a:pPr lvl="0"/>
            <a:r>
              <a:t>Summary statistics</a:t>
            </a:r>
          </a:p>
          <a:p>
            <a:pPr lvl="1"/>
            <a:r>
              <a:t>Concordance (c) index</a:t>
            </a:r>
          </a:p>
          <a:p>
            <a:pPr lvl="1"/>
            <a:r>
              <a:t>Area under the ROC curve (AUC)</a:t>
            </a:r>
          </a:p>
          <a:p>
            <a:pPr lvl="1"/>
            <a:r>
              <a:t>Discrimination slope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45E1B17-3345-E3F4-17FE-B32090B3836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45E1B17-3345-E3F4-17FE-B32090B38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Agreement between observed outcomes and predictions</a:t>
            </a:r>
          </a:p>
        </p:txBody>
      </p:sp>
      <p:pic>
        <p:nvPicPr>
          <p:cNvPr id="3" name="Picture 1" descr="Picture%20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EB8150-D259-BB6B-92A4-27EF2750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BF4B3317-49A0-70C7-1B0E-49C3EE6D544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BF4B3317-49A0-70C7-1B0E-49C3EE6D5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Area under the receiver operating characteristic curve</a:t>
            </a:r>
          </a:p>
          <a:p>
            <a:pPr lvl="0"/>
            <a:r>
              <a:t>Somer’s D statistic</a:t>
            </a:r>
          </a:p>
          <a:p>
            <a:pPr lvl="0"/>
            <a:r>
              <a:t>Cohen’s effect size</a:t>
            </a:r>
          </a:p>
          <a:p>
            <a:pPr lvl="0"/>
            <a:r>
              <a:t>Distribution of the prognostic index (PI)</a:t>
            </a:r>
          </a:p>
          <a:p>
            <a:pPr lvl="0"/>
            <a:r>
              <a:t>Log odds ratio of the PI</a:t>
            </a:r>
          </a:p>
          <a:p>
            <a:pPr marL="0" lvl="0" indent="0">
              <a:buNone/>
            </a:pPr>
            <a:r>
              <a:t>The SE can be derived from</a:t>
            </a:r>
          </a:p>
          <a:p>
            <a:pPr lvl="0"/>
            <a:r>
              <a:t>Confidence interval</a:t>
            </a:r>
          </a:p>
          <a:p>
            <a:pPr lvl="0"/>
            <a:r>
              <a:t>Sample size, total #events and c-statistic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CD41BC2-ED6A-26C6-64E1-17510F426E9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CD41BC2-ED6A-26C6-64E1-17510F42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Total number of patients</a:t>
            </a:r>
          </a:p>
          <a:p>
            <a:pPr lvl="0"/>
            <a:r>
              <a:t>Total number or proportion of observed events</a:t>
            </a:r>
          </a:p>
          <a:p>
            <a:pPr lvl="0"/>
            <a:r>
              <a:t>Total number or proportion of predicted events</a:t>
            </a:r>
          </a:p>
          <a:p>
            <a:pPr lvl="0"/>
            <a:r>
              <a:t>Predicted risk for the “average” patient</a:t>
            </a:r>
          </a:p>
          <a:p>
            <a:pPr marL="0" lvl="0" indent="0">
              <a:buNone/>
            </a:pPr>
            <a:r>
              <a:t>The SE can be derived from the total number of observed and expected events.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B2AA7CD-3BC9-A07A-1419-EF1D8F6749A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BB2AA7CD-3BC9-A07A-1419-EF1D8F67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metamisc R package 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EB8150-D259-BB6B-92A4-27EF2750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764F8508-3BE9-F171-A9A8-6F9E98CED1B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764F8508-3BE9-F171-A9A8-6F9E98CED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The metamisc R package </a:t>
            </a:r>
          </a:p>
          <a:p>
            <a:pPr lvl="0"/>
            <a:r>
              <a:t>Estimation of performance statistics and corresponding standard errors from reported quantities</a:t>
            </a:r>
          </a:p>
          <a:p>
            <a:pPr lvl="0"/>
            <a:r>
              <a:t>Transformation of performance estimates and corresponding standard errors</a:t>
            </a:r>
          </a:p>
          <a:p>
            <a:pPr lvl="0"/>
            <a:r>
              <a:t>Meta-analysis &amp; meta-regression</a:t>
            </a:r>
          </a:p>
          <a:p>
            <a:pPr lvl="1"/>
            <a:r>
              <a:t>Frequentist (via metafor)</a:t>
            </a:r>
          </a:p>
          <a:p>
            <a:pPr lvl="1"/>
            <a:r>
              <a:t>Bayesian (via JAGS)</a:t>
            </a:r>
          </a:p>
          <a:p>
            <a:pPr lvl="0"/>
            <a:r>
              <a:t>Visualization of results</a:t>
            </a:r>
          </a:p>
          <a:p>
            <a:pPr lvl="0"/>
            <a:r>
              <a:t>https://CRAN.R-project.org/package=metamisc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5AF9CF3-9B8A-DCD5-CFDE-B6DE4F5843E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5AF9CF3-9B8A-DCD5-CFDE-B6DE4F584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C379-913A-6313-8681-DC1E0BC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 of validation studies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D0E84C-FCB9-D7D5-A9E8-D3E68F14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BFE2C01C-3902-328A-A2AA-0F6CA4D2371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BFE2C01C-3902-328A-A2AA-0F6CA4D23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t>Model calibration varies according to outcome occurrence</a:t>
            </a:r>
          </a:p>
          <a:p>
            <a:pPr lvl="0"/>
            <a:r>
              <a:t>Model performance may vary due to covariates not included by the model</a:t>
            </a:r>
          </a:p>
          <a:p>
            <a:pPr lvl="0"/>
            <a:r>
              <a:t>Model performance may vary due to differences in study design</a:t>
            </a:r>
          </a:p>
          <a:p>
            <a:pPr lvl="0"/>
            <a:r>
              <a:t>Model performance may vary due to differences in treatment standards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001C-0AE1-8CB7-BEB5-60B7270E1DD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001C-0AE1-8CB7-BEB5-60B7270E1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Numerous models for same target population +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300 models for predicting cardiovascular disease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models for brain trauma patients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diabetes type 2 models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60 models for breast cancer prognosis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D3D85E0-3F20-ADEC-9E6C-ADFF3C26C30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D3D85E0-3F20-ADEC-9E6C-ADFF3C26C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Heterogeneity in the predictive performance of a CPM is to be expected!</a:t>
            </a:r>
          </a:p>
          <a:p>
            <a:pPr lvl="0"/>
            <a:r>
              <a:t>Ignoring such heterogeneity leads to an overly precise summary estimate</a:t>
            </a:r>
          </a:p>
          <a:p>
            <a:pPr lvl="0"/>
            <a:r>
              <a:t>Pooled estimates of model performance have little value when there is strong heterogeneity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10BDE91-F1EC-888D-2792-08C43CE4824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10BDE91-F1EC-888D-2792-08C43CE48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Traditional meta-analysis methods approximate within-study variability with a Normal distribution</a:t>
            </a:r>
          </a:p>
          <a:p>
            <a:pPr marL="0" lvl="0" indent="0">
              <a:buNone/>
            </a:pPr>
            <a:r>
              <a:t>This approximation may introduce bias or show other poor statistical properties when</a:t>
            </a:r>
          </a:p>
          <a:p>
            <a:pPr lvl="0"/>
            <a:r>
              <a:t>The c-statistic or O:E ratio is close to 0 or 1</a:t>
            </a:r>
          </a:p>
          <a:p>
            <a:pPr lvl="0"/>
            <a:r>
              <a:t>When sample sizes are relatively small</a:t>
            </a:r>
          </a:p>
          <a:p>
            <a:pPr marL="0" lvl="0" indent="0">
              <a:buNone/>
            </a:pPr>
            <a:r>
              <a:rPr b="1"/>
              <a:t>Need for transformations!</a:t>
            </a:r>
          </a:p>
          <a:p>
            <a:pPr lvl="0"/>
            <a:r>
              <a:t>Meta-analysis of logit c-statistic</a:t>
            </a:r>
          </a:p>
          <a:p>
            <a:pPr lvl="0"/>
            <a:r>
              <a:t>Meta-analysis of log O:E ratio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B59D8B3-A04A-AEE2-9C29-C3F44D53E7D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B59D8B3-A04A-AEE2-9C29-C3F44D53E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8A7B-7AC0-DD7B-15B5-36266BED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B9A7-212C-D22F-7806-E08E2B9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EB8150-D259-BB6B-92A4-27EF2750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E417223-B5AC-6A42-5F67-E30EF7DE0D0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0E417223-B5AC-6A42-5F67-E30EF7DE0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marL="0" lvl="0" indent="0">
              <a:buNone/>
            </a:pPr>
            <a:r>
              <a:t>Adjust the meta-analysis for study-level variables such as:</a:t>
            </a:r>
          </a:p>
          <a:p>
            <a:pPr lvl="0"/>
            <a:r>
              <a:t>Study characteristics</a:t>
            </a:r>
          </a:p>
          <a:p>
            <a:pPr lvl="1"/>
            <a:r>
              <a:t>Study design</a:t>
            </a:r>
          </a:p>
          <a:p>
            <a:pPr lvl="1"/>
            <a:r>
              <a:t>Follow-up time</a:t>
            </a:r>
          </a:p>
          <a:p>
            <a:pPr lvl="1"/>
            <a:r>
              <a:t>Predictor- and outcome definitions</a:t>
            </a:r>
          </a:p>
          <a:p>
            <a:pPr lvl="1"/>
            <a:r>
              <a:t>Cut-point for dichotomizing prognostic factor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0C56437-AAF2-4722-ED97-76A0E64C67B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0C56437-AAF2-4722-ED97-76A0E64C6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lvl="0"/>
            <a:r>
              <a:t>Population characteristics</a:t>
            </a:r>
          </a:p>
          <a:p>
            <a:pPr lvl="1"/>
            <a:r>
              <a:t>Mean of linear predictor or individual covariates</a:t>
            </a:r>
          </a:p>
          <a:p>
            <a:pPr lvl="1"/>
            <a:r>
              <a:t>SD of linear predictor or individual covariates</a:t>
            </a:r>
          </a:p>
          <a:p>
            <a:pPr lvl="1"/>
            <a:r>
              <a:t>Treatment standards (beware of ecological fallacy)</a:t>
            </a:r>
          </a:p>
          <a:p>
            <a:pPr marL="0" lvl="0" indent="0">
              <a:buNone/>
            </a:pPr>
            <a:br/>
            <a:r>
              <a:rPr b="1"/>
              <a:t>Ref</a:t>
            </a:r>
            <a:r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A15ACC1-7900-3D6C-36AA-B842F16E581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A15ACC1-7900-3D6C-36AA-B842F16E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marL="0" lvl="0" indent="0">
              <a:buNone/>
            </a:pPr>
            <a:r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t>Risk of bias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  <a:p>
            <a:pPr lvl="1"/>
            <a:r>
              <a:t>Sample size and participant flow</a:t>
            </a:r>
          </a:p>
          <a:p>
            <a:pPr lvl="1"/>
            <a:r>
              <a:t>Analysis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B27F60F-56CE-4133-A9EE-B6AFC2E13EB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B27F60F-56CE-4133-A9EE-B6AFC2E13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lvl="0"/>
            <a:r>
              <a:t>Applicability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0B83328-0FDC-9B89-1245-0E832325B36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0B83328-0FDC-9B89-1245-0E832325B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Describe model generalizability</a:t>
            </a:r>
          </a:p>
          <a:p>
            <a:pPr lvl="0"/>
            <a:r>
              <a:t>Evaluate model robustness when applied in new populations</a:t>
            </a:r>
          </a:p>
          <a:p>
            <a:pPr lvl="1"/>
            <a:r>
              <a:t>Pooled estimate and 95% CI</a:t>
            </a:r>
          </a:p>
          <a:p>
            <a:pPr lvl="1"/>
            <a:r>
              <a:t>Prediction interval</a:t>
            </a:r>
          </a:p>
          <a:p>
            <a:pPr lvl="0"/>
            <a:r>
              <a:t>Identify populations where model performance is satisfactory and others where it is inadequate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7E186DE-D0BA-0433-F826-99632AD8EC8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7E186DE-D0BA-0433-F826-99632AD8E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Abundance of CPMs, with poor understanding of</a:t>
            </a:r>
          </a:p>
          <a:p>
            <a:pPr lvl="0"/>
            <a:r>
              <a:t>The comparative performance of these CPMs</a:t>
            </a:r>
          </a:p>
          <a:p>
            <a:pPr lvl="0"/>
            <a:r>
              <a:t>The consistency of effects and risk estimates across CPMs</a:t>
            </a:r>
          </a:p>
          <a:p>
            <a:pPr lvl="0"/>
            <a:r>
              <a:t>The clinical impact of these CPMs</a:t>
            </a:r>
          </a:p>
          <a:p>
            <a:pPr marL="0" lvl="0" indent="0">
              <a:buNone/>
            </a:pPr>
            <a:r>
              <a:t>Systematic review of validation studies may help to identify promising models and evaluate the need for further improvements.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9518859-22A7-46F3-39D3-DA53C8A4002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69518859-22A7-46F3-39D3-DA53C8A40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Quantitative synthesis (meta-analysis) may help</a:t>
            </a:r>
          </a:p>
          <a:p>
            <a:pPr lvl="0"/>
            <a:r>
              <a:t>To summarize the predictive performance of a CPM</a:t>
            </a:r>
          </a:p>
          <a:p>
            <a:pPr lvl="0"/>
            <a:r>
              <a:t>To evaluate whether a CPM yields consistently good performance across different populations, outcomes etc</a:t>
            </a:r>
          </a:p>
          <a:p>
            <a:pPr lvl="0"/>
            <a:r>
              <a:t>To identify possible improvements of CPMs</a:t>
            </a:r>
          </a:p>
          <a:p>
            <a:pPr lvl="0"/>
            <a:r>
              <a:t>To establish boundaries of applicability and generalizability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B52D1F0-ADE8-DD48-DB46-17F7DC7FBD3B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7B52D1F0-ADE8-DD48-DB46-17F7DC7FB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8923-76AF-B9FF-A117-AD3E832F8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64FBC-9E5E-2122-FEAD-462480E5C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C1300-E874-F79F-91D2-5CD9DB0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40132B34-27CE-F053-CBE9-DDA12AEC41E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40132B34-27CE-F053-CBE9-DDA12AEC4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816100"/>
            <a:ext cx="96139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1DD184F-A3AE-96B1-70D7-747D10E41F4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1DD184F-A3AE-96B1-70D7-747D10E41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816100"/>
            <a:ext cx="84455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8FB65CE-E646-0A2D-8398-28E050A2DF7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8FB65CE-E646-0A2D-8398-28E050A2D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Guidance paper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479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524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https://doi.org/10.1136/bmj.i6460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C82DD6C8-B37A-DD5B-6C9A-F13D7D16E7DF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C82DD6C8-B37A-DD5B-6C9A-F13D7D16E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DC85-7FC0-76DF-946E-78CEECB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D382-9B32-D140-6E84-3BAA9173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Well formulated systematic review question</a:t>
            </a:r>
          </a:p>
          <a:p>
            <a:pPr marL="457200" lvl="0" indent="-457200">
              <a:buAutoNum type="arabicPeriod"/>
            </a:pPr>
            <a:r>
              <a:t>Extensive search</a:t>
            </a:r>
          </a:p>
          <a:p>
            <a:pPr marL="457200" lvl="0" indent="-457200">
              <a:buAutoNum type="arabicPeriod"/>
            </a:pPr>
            <a:r>
              <a:t>Selection &amp; data extraction</a:t>
            </a:r>
          </a:p>
          <a:p>
            <a:pPr marL="457200" lvl="0" indent="-457200">
              <a:buAutoNum type="arabicPeriod"/>
            </a:pPr>
            <a:r>
              <a:t>Critical appraisal</a:t>
            </a:r>
          </a:p>
          <a:p>
            <a:pPr marL="457200" lvl="0" indent="-457200">
              <a:buAutoNum type="arabicPeriod"/>
            </a:pPr>
            <a:r>
              <a:t>Data synthesis</a:t>
            </a:r>
            <a:br/>
            <a:r>
              <a:rPr i="1"/>
              <a:t>Pooling of CPM performance</a:t>
            </a:r>
          </a:p>
          <a:p>
            <a:pPr marL="457200" lvl="0" indent="-457200">
              <a:buAutoNum type="arabicPeriod"/>
            </a:pPr>
            <a:r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6CE35B-A8DC-F53E-AEF9-BF773933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7D5708-425D-88C9-9CC1-C7EC724DA93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7D5708-425D-88C9-9CC1-C7EC724DA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3" id="{1052B266-395F-1A41-AF03-17B46EA77B0D}" vid="{9A0874BD-CE7F-AC46-BB7F-D53992308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Macintosh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Meta-analysis of prognostic studies</vt:lpstr>
      <vt:lpstr>Numerous models for same target population + outcomes</vt:lpstr>
      <vt:lpstr>Need for systematic reviews</vt:lpstr>
      <vt:lpstr>Why do we need meta-analysis?</vt:lpstr>
      <vt:lpstr>PowerPoint Presentation</vt:lpstr>
      <vt:lpstr>Is it even possible?</vt:lpstr>
      <vt:lpstr>Is it even possible?</vt:lpstr>
      <vt:lpstr>Guidance paper</vt:lpstr>
      <vt:lpstr>Required steps of the meta-analysis</vt:lpstr>
      <vt:lpstr>Data extraction</vt:lpstr>
      <vt:lpstr>Recap: what are validation studies?</vt:lpstr>
      <vt:lpstr>Discrimination</vt:lpstr>
      <vt:lpstr>Calibration</vt:lpstr>
      <vt:lpstr>How to obtain the c-statistic?</vt:lpstr>
      <vt:lpstr>How to obtain the total O:E ratio?</vt:lpstr>
      <vt:lpstr>Software</vt:lpstr>
      <vt:lpstr>Software</vt:lpstr>
      <vt:lpstr>Meta-analysis of validation studies</vt:lpstr>
      <vt:lpstr>Fixed effect or random effects?</vt:lpstr>
      <vt:lpstr>Fixed effect or random effects?</vt:lpstr>
      <vt:lpstr>Fixed effect or random effects?</vt:lpstr>
      <vt:lpstr>Use of appropriate meta-analysis methods</vt:lpstr>
      <vt:lpstr>Investigating heterogeneity</vt:lpstr>
      <vt:lpstr>Investigating heterogeneity</vt:lpstr>
      <vt:lpstr>Investigating heterogeneity</vt:lpstr>
      <vt:lpstr>Investigating heterogeneity</vt:lpstr>
      <vt:lpstr>Interpretation of meta-analysis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15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cp:lastModifiedBy>Hafsah Amalia</cp:lastModifiedBy>
  <cp:revision>1</cp:revision>
  <dcterms:created xsi:type="dcterms:W3CDTF">2023-05-22T03:01:22Z</dcterms:created>
  <dcterms:modified xsi:type="dcterms:W3CDTF">2023-05-22T03:09:01Z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