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269"/>
    <a:srgbClr val="83C220"/>
    <a:srgbClr val="86C33C"/>
    <a:srgbClr val="23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827"/>
  </p:normalViewPr>
  <p:slideViewPr>
    <p:cSldViewPr snapToGrid="0">
      <p:cViewPr varScale="1">
        <p:scale>
          <a:sx n="107" d="100"/>
          <a:sy n="10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5F79-6AD2-9447-9DED-65114080D2A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4702A-C5F2-C14B-B589-26A3682C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459B5C-8C40-5D1C-2E6B-A48B83C32998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66475-C1F4-ABC1-E12E-AA7BD8A53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AA7BF-2A3C-DD81-3603-03EE9F3D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452B-287F-D3FC-6255-C7FC040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980-7972-4B48-A646-2446B3153C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7BA8E-2431-D19D-7BF0-3004920EC5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3098470" cy="7098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FFE0-80A3-E134-B754-0EE47E8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3C9418-6076-DE89-9328-4000B78ABF1A}"/>
              </a:ext>
            </a:extLst>
          </p:cNvPr>
          <p:cNvCxnSpPr>
            <a:cxnSpLocks/>
          </p:cNvCxnSpPr>
          <p:nvPr userDrawn="1"/>
        </p:nvCxnSpPr>
        <p:spPr>
          <a:xfrm>
            <a:off x="838200" y="3519488"/>
            <a:ext cx="10515600" cy="0"/>
          </a:xfrm>
          <a:prstGeom prst="line">
            <a:avLst/>
          </a:prstGeom>
          <a:ln w="57150" cmpd="thickThin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646DFC8-A604-E93D-EF05-FE311A0062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348357" y="6203791"/>
            <a:ext cx="664029" cy="654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ate Placeholder 3">
                <a:extLst>
                  <a:ext uri="{FF2B5EF4-FFF2-40B4-BE49-F238E27FC236}">
                    <a16:creationId xmlns:a16="http://schemas.microsoft.com/office/drawing/2014/main" id="{D159F6FA-4602-6DDC-0AAE-2F257E36C9B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 xmlns="">
          <p:sp>
            <p:nvSpPr>
              <p:cNvPr id="11" name="Date Placeholder 3">
                <a:extLst>
                  <a:ext uri="{FF2B5EF4-FFF2-40B4-BE49-F238E27FC236}">
                    <a16:creationId xmlns:a16="http://schemas.microsoft.com/office/drawing/2014/main" id="{D159F6FA-4602-6DDC-0AAE-2F257E36C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4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5E4-A23C-B416-F299-DD58BB68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3DF8-0C0B-0D4D-475E-7AD071D14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22489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00AC46-E2DC-B5F0-6CAE-D9D06F9AD05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50CFA5-C952-D66B-22E1-60393A97D7C2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3CBC-A02B-86CD-B342-3F422E77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2D7488F9-9F74-862C-5F67-4046C8CE8E9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 xmlns="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2D7488F9-9F74-862C-5F67-4046C8CE8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9045AB8-1963-62A2-32D9-8891FAC1F5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348357" y="6203791"/>
            <a:ext cx="664029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D1081-5E08-2F01-8856-B0D9E34A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9628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4EA4C-3E2C-A148-23AD-4D824A1C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962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E7153-A162-E264-813F-88DC5B578F7C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0C233-C444-46DC-6C45-FF2123CB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0F0FB2C1-4612-6DC4-43DC-42DECF86093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 xmlns="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0F0FB2C1-4612-6DC4-43DC-42DECF86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D26D6EE-6081-EBA4-4B17-22BEC1EA1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348357" y="6203791"/>
            <a:ext cx="664029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48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375A7-5B77-1BB6-EF9B-83911A5BA0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DE52AA-BA33-D75C-9D1D-595D5F4F0807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ate Placeholder 3">
                <a:extLst>
                  <a:ext uri="{FF2B5EF4-FFF2-40B4-BE49-F238E27FC236}">
                    <a16:creationId xmlns:a16="http://schemas.microsoft.com/office/drawing/2014/main" id="{5E3554CB-2668-4777-0969-FBCFDDFBC06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 xmlns="">
          <p:sp>
            <p:nvSpPr>
              <p:cNvPr id="17" name="Date Placeholder 3">
                <a:extLst>
                  <a:ext uri="{FF2B5EF4-FFF2-40B4-BE49-F238E27FC236}">
                    <a16:creationId xmlns:a16="http://schemas.microsoft.com/office/drawing/2014/main" id="{5E3554CB-2668-4777-0969-FBCFDDFBC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863DD58-8A49-9216-7DC7-D8AE013776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348357" y="6203791"/>
            <a:ext cx="664029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379-913A-6313-8681-DC1E0BC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1588A-855C-C464-5A19-5146F6EB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335A8-BEBF-81A7-7DBA-88704C7E3EF6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FFAB-98BA-ED34-D0A1-C3F7483E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E77CC856-BDA1-E390-896E-9FA97D53D8A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 xmlns="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E77CC856-BDA1-E390-896E-9FA97D53D8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2B39EA-9E23-BFAD-67B5-C034FB3DD45B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89463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0042343-B338-59CF-B945-D757E15A3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348357" y="6203791"/>
            <a:ext cx="664029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5CFB-C6B2-4071-E175-4A107FF8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45B4-FF93-ED2D-7CF9-E7E2FBCC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248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FB1E2-18BE-CB8E-D007-4F050A6D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248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75A93-896F-47EB-E622-8F64E8EC4933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7D29B1-2D16-A16D-45F0-CF814B7D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DC211C44-CE56-567B-2EF6-DF36261329E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 xmlns="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DC211C44-CE56-567B-2EF6-DF3626132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9D6444-1AA4-67B2-E466-7988EEE6FA9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8032A1E-CF28-4C4F-68AC-77A0FFAB4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348357" y="6203791"/>
            <a:ext cx="664029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C2DB-CE67-F0F5-C45A-28A10A80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970A-DCC8-192D-FF88-EC559631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912C7-6DD2-209F-CE88-9D58EAC7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454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622EE-6929-D32D-BC32-FAD58C520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F581A-76EE-8F35-B09E-64FDB6105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454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336BC-1D63-F67A-36BF-5EFBDA4AB97D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F138D5-5A55-A4D3-C6F9-9EBAEF57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ate Placeholder 3">
                <a:extLst>
                  <a:ext uri="{FF2B5EF4-FFF2-40B4-BE49-F238E27FC236}">
                    <a16:creationId xmlns:a16="http://schemas.microsoft.com/office/drawing/2014/main" id="{02B0B840-4A0B-3209-5512-9E0915C00C1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 xmlns="">
          <p:sp>
            <p:nvSpPr>
              <p:cNvPr id="9" name="Date Placeholder 3">
                <a:extLst>
                  <a:ext uri="{FF2B5EF4-FFF2-40B4-BE49-F238E27FC236}">
                    <a16:creationId xmlns:a16="http://schemas.microsoft.com/office/drawing/2014/main" id="{02B0B840-4A0B-3209-5512-9E0915C00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0BA06-CCE7-69E5-A550-FCC676BA13D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9C3DB8-A0D8-28A8-D1A3-75B742F7F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348357" y="6203791"/>
            <a:ext cx="664029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7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2837-AD97-FC70-99A8-11B251A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652CC-05C5-2C1E-1C36-AE0B666322A7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8B9F07-5B83-59AF-F1F2-A07FD590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ate Placeholder 3">
                <a:extLst>
                  <a:ext uri="{FF2B5EF4-FFF2-40B4-BE49-F238E27FC236}">
                    <a16:creationId xmlns:a16="http://schemas.microsoft.com/office/drawing/2014/main" id="{7AE398CC-8456-F8DA-8AFE-31AD0AFBBF2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 xmlns="">
          <p:sp>
            <p:nvSpPr>
              <p:cNvPr id="14" name="Date Placeholder 3">
                <a:extLst>
                  <a:ext uri="{FF2B5EF4-FFF2-40B4-BE49-F238E27FC236}">
                    <a16:creationId xmlns:a16="http://schemas.microsoft.com/office/drawing/2014/main" id="{7AE398CC-8456-F8DA-8AFE-31AD0AFBB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774385-F6AD-3F88-6D2F-DB41AA2D72C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9D5B10-DB33-E305-A43E-9F48C74DE1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348357" y="6203791"/>
            <a:ext cx="664029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2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DA28E-CBC2-D1F0-375D-4BA842D27669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27C903-1EB5-2CF5-81EB-726830AA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95E221A-C307-C804-FDDD-57FCC38CED2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95E221A-C307-C804-FDDD-57FCC38CE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87B98B2-65F9-2954-EE6D-17C046C39B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348357" y="6203791"/>
            <a:ext cx="664029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8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E34B-A5DA-BEAA-185B-0B82AD62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91657B-97E2-D7B8-5707-E85AF8176E7A}"/>
              </a:ext>
            </a:extLst>
          </p:cNvPr>
          <p:cNvCxnSpPr>
            <a:cxnSpLocks/>
          </p:cNvCxnSpPr>
          <p:nvPr userDrawn="1"/>
        </p:nvCxnSpPr>
        <p:spPr>
          <a:xfrm>
            <a:off x="823686" y="2039025"/>
            <a:ext cx="3933825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F7DC84-5E00-D895-ED49-C2C8C1AF8B27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BCB511-12AB-BAAB-4B06-190465C9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CA70C288-6098-3F81-EF76-539F70819B7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 xmlns="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CA70C288-6098-3F81-EF76-539F70819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A9BBA8B-A865-87FE-B6DE-1F0FA10389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348357" y="6203791"/>
            <a:ext cx="664029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259A-7FE2-2CBA-DF68-F62E75FC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00407-FB36-4C96-5B22-5B0156C64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52B07-C930-15D4-8303-BED81388D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D8999-EC90-6662-B5D3-7692C3AA17F7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B87912-EF8E-622F-BE1A-68594FC9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4B858CAB-CD47-AFE4-6860-9D811017547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 xmlns="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4B858CAB-CD47-AFE4-6860-9D8110175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F39FE8-0455-0C96-6783-5553FF2D84AC}"/>
              </a:ext>
            </a:extLst>
          </p:cNvPr>
          <p:cNvCxnSpPr>
            <a:cxnSpLocks/>
          </p:cNvCxnSpPr>
          <p:nvPr userDrawn="1"/>
        </p:nvCxnSpPr>
        <p:spPr>
          <a:xfrm>
            <a:off x="823686" y="2039025"/>
            <a:ext cx="3933825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01AFFA6-66F3-402C-181A-1EF9575A36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348357" y="6203791"/>
            <a:ext cx="664029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6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21ABC-E9E1-AECF-FF1F-A8BCE68D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60BCC-084B-117C-A96A-E5D9CB9C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CB74-1703-F4A4-0443-0EFBE231A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© 2023 Smart Data Analysis and Statistics B.V.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9063-CFF9-58BB-FB0F-8B7F72B5A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fromdatatowisdom.com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7CE6-3D96-CF8A-44F0-B03F327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5980-7972-4B48-A646-2446B31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6475-C1F4-ABC1-E12E-AA7BD8A53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Meta-analysis of prognostic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AA7BF-2A3C-DD81-3603-03EE9F3D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Thomas Debray,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FFE0-80A3-E134-B754-0EE47E8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1C6EB2E-5518-B13C-8AD3-F1E29099485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1C6EB2E-5518-B13C-8AD3-F1E290994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379-913A-6313-8681-DC1E0BC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extraction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FFAB-98BA-ED34-D0A1-C3F7483E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41D8EE95-A396-9635-6054-D6E13536B9D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41D8EE95-A396-9635-6054-D6E13536B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Recap: what are validation studies?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Apply the CPM to new individuals</a:t>
            </a:r>
          </a:p>
          <a:p>
            <a:pPr lvl="1"/>
            <a:r>
              <a:t>Internal validation</a:t>
            </a:r>
          </a:p>
          <a:p>
            <a:pPr lvl="1"/>
            <a:r>
              <a:t>Temporal validation</a:t>
            </a:r>
          </a:p>
          <a:p>
            <a:pPr lvl="1"/>
            <a:r>
              <a:t>Geographical validation</a:t>
            </a:r>
          </a:p>
          <a:p>
            <a:pPr lvl="1"/>
            <a:r>
              <a:t>Domain validation</a:t>
            </a:r>
          </a:p>
          <a:p>
            <a:pPr lvl="0"/>
            <a:r>
              <a:t>Evaluate the predictive accuracy</a:t>
            </a:r>
          </a:p>
          <a:p>
            <a:pPr lvl="1"/>
            <a:r>
              <a:t>Overall performance</a:t>
            </a:r>
          </a:p>
          <a:p>
            <a:pPr lvl="1"/>
            <a:r>
              <a:t>Calibration</a:t>
            </a:r>
          </a:p>
          <a:p>
            <a:pPr lvl="1"/>
            <a:r>
              <a:t>Discrimination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992AC89-AE9F-EF08-7D45-4E61C0CAAD3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992AC89-AE9F-EF08-7D45-4E61C0CAA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Quantifies the model’s extent to distinguish between events and non-events</a:t>
            </a:r>
          </a:p>
          <a:p>
            <a:pPr lvl="0"/>
            <a:r>
              <a:t>Visual inspection</a:t>
            </a:r>
          </a:p>
          <a:p>
            <a:pPr lvl="1"/>
            <a:r>
              <a:t>Receiving Operating Characteristics (ROC) curve</a:t>
            </a:r>
          </a:p>
          <a:p>
            <a:pPr lvl="0"/>
            <a:r>
              <a:t>Summary statistics</a:t>
            </a:r>
          </a:p>
          <a:p>
            <a:pPr lvl="1"/>
            <a:r>
              <a:t>Concordance (c) index</a:t>
            </a:r>
          </a:p>
          <a:p>
            <a:pPr lvl="1"/>
            <a:r>
              <a:t>Area under the ROC curve (AUC)</a:t>
            </a:r>
          </a:p>
          <a:p>
            <a:pPr lvl="1"/>
            <a:r>
              <a:t>Discrimination slope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3BC5D160-1A15-5353-AD43-D691588E815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3BC5D160-1A15-5353-AD43-D691588E81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Calibration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Agreement between observed outcomes and predictions</a:t>
            </a:r>
          </a:p>
        </p:txBody>
      </p:sp>
      <p:pic>
        <p:nvPicPr>
          <p:cNvPr id="3" name="Picture 1" descr="Picture%204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13500" y="977900"/>
            <a:ext cx="37084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Genders et al. Prediction model to estimate presence of coronary artery disease: retrospective pooled analysis of existing cohorts. BMJ 2012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BCB511-12AB-BAAB-4B06-190465C9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Date Placeholder 6">
                <a:extLst>
                  <a:ext uri="{FF2B5EF4-FFF2-40B4-BE49-F238E27FC236}">
                    <a16:creationId xmlns:a16="http://schemas.microsoft.com/office/drawing/2014/main" id="{28CCBE0D-BB77-5953-E3DE-77680697C7C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7" name="Date Placeholder 6">
                <a:extLst>
                  <a:ext uri="{FF2B5EF4-FFF2-40B4-BE49-F238E27FC236}">
                    <a16:creationId xmlns:a16="http://schemas.microsoft.com/office/drawing/2014/main" id="{28CCBE0D-BB77-5953-E3DE-77680697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obtain the c-statistic?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Area under the receiver operating characteristic curve</a:t>
            </a:r>
          </a:p>
          <a:p>
            <a:pPr lvl="0"/>
            <a:r>
              <a:t>Somer’s D statistic</a:t>
            </a:r>
          </a:p>
          <a:p>
            <a:pPr lvl="0"/>
            <a:r>
              <a:t>Cohen’s effect size</a:t>
            </a:r>
          </a:p>
          <a:p>
            <a:pPr lvl="0"/>
            <a:r>
              <a:t>Distribution of the prognostic index (PI)</a:t>
            </a:r>
          </a:p>
          <a:p>
            <a:pPr lvl="0"/>
            <a:r>
              <a:t>Log odds ratio of the PI</a:t>
            </a:r>
          </a:p>
          <a:p>
            <a:pPr marL="0" lvl="0" indent="0">
              <a:buNone/>
            </a:pPr>
            <a:r>
              <a:t>The SE can be derived from</a:t>
            </a:r>
          </a:p>
          <a:p>
            <a:pPr lvl="0"/>
            <a:r>
              <a:t>Confidence interval</a:t>
            </a:r>
          </a:p>
          <a:p>
            <a:pPr lvl="0"/>
            <a:r>
              <a:t>Sample size, total #events and c-statistic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4DE5F0B-3DA2-23A4-8E31-55012E4D97C2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4DE5F0B-3DA2-23A4-8E31-55012E4D9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obtain the total O:E ratio?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Total number of patients</a:t>
            </a:r>
          </a:p>
          <a:p>
            <a:pPr lvl="0"/>
            <a:r>
              <a:t>Total number or proportion of observed events</a:t>
            </a:r>
          </a:p>
          <a:p>
            <a:pPr lvl="0"/>
            <a:r>
              <a:t>Total number or proportion of predicted events</a:t>
            </a:r>
          </a:p>
          <a:p>
            <a:pPr lvl="0"/>
            <a:r>
              <a:t>Predicted risk for the “average” patient</a:t>
            </a:r>
          </a:p>
          <a:p>
            <a:pPr marL="0" lvl="0" indent="0">
              <a:buNone/>
            </a:pPr>
            <a:r>
              <a:t>The SE can be derived from the total number of observed and expected events.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B5C3658-9993-E873-2F9C-017DD56EAEB7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B5C3658-9993-E873-2F9C-017DD56E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metamisc R package </a:t>
            </a:r>
          </a:p>
        </p:txBody>
      </p:sp>
      <p:pic>
        <p:nvPicPr>
          <p:cNvPr id="3" name="Picture 1" descr="Picture%20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87500"/>
            <a:ext cx="61722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BCB511-12AB-BAAB-4B06-190465C9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AF550A6B-BA28-72AD-6688-CFD069F4D0E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AF550A6B-BA28-72AD-6688-CFD069F4D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The metamisc R package </a:t>
            </a:r>
          </a:p>
          <a:p>
            <a:pPr lvl="0"/>
            <a:r>
              <a:t>Estimation of performance statistics and corresponding standard errors from reported quantities</a:t>
            </a:r>
          </a:p>
          <a:p>
            <a:pPr lvl="0"/>
            <a:r>
              <a:t>Transformation of performance estimates and corresponding standard errors</a:t>
            </a:r>
          </a:p>
          <a:p>
            <a:pPr lvl="0"/>
            <a:r>
              <a:t>Meta-analysis &amp; meta-regression</a:t>
            </a:r>
          </a:p>
          <a:p>
            <a:pPr lvl="1"/>
            <a:r>
              <a:t>Frequentist (via metafor)</a:t>
            </a:r>
          </a:p>
          <a:p>
            <a:pPr lvl="1"/>
            <a:r>
              <a:t>Bayesian (via JAGS)</a:t>
            </a:r>
          </a:p>
          <a:p>
            <a:pPr lvl="0"/>
            <a:r>
              <a:t>Visualization of results</a:t>
            </a:r>
          </a:p>
          <a:p>
            <a:pPr lvl="0"/>
            <a:r>
              <a:t>https://CRAN.R-project.org/package=metamisc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1D1F432-B2A6-9523-019D-759FF15474E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41D1F432-B2A6-9523-019D-759FF1547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379-913A-6313-8681-DC1E0BC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Meta-analysis of validation studies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FFAB-98BA-ED34-D0A1-C3F7483E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045C0D99-5815-70B1-CF84-0ADE66819A2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045C0D99-5815-70B1-CF84-0ADE66819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Model discrimination varies according to case-mix heterogeneity </a:t>
            </a:r>
            <a:r>
              <a:rPr i="1"/>
              <a:t>(e.g. primary vs. secondary care)</a:t>
            </a:r>
          </a:p>
          <a:p>
            <a:pPr lvl="0"/>
            <a:r>
              <a:t>Model calibration varies according to outcome occurrence</a:t>
            </a:r>
          </a:p>
          <a:p>
            <a:pPr lvl="0"/>
            <a:r>
              <a:t>Model performance may vary due to covariates not included by the model</a:t>
            </a:r>
          </a:p>
          <a:p>
            <a:pPr lvl="0"/>
            <a:r>
              <a:t>Model performance may vary due to differences in study design</a:t>
            </a:r>
          </a:p>
          <a:p>
            <a:pPr lvl="0"/>
            <a:r>
              <a:t>Model performance may vary due to differences in treatment standards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E4F4E20-E67E-8D4A-2B3D-6E485B491F9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E4F4E20-E67E-8D4A-2B3D-6E485B491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Numerous models for same target population +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300 models for predicting cardiovascular disease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models for brain trauma patients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diabetes type 2 models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60 models for breast cancer prognosis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8999F39-3A0C-3515-5834-BB4039CE303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8999F39-3A0C-3515-5834-BB4039CE3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Heterogeneity in the predictive performance of a CPM is to be expected!</a:t>
            </a:r>
          </a:p>
          <a:p>
            <a:pPr lvl="0"/>
            <a:r>
              <a:t>Ignoring such heterogeneity leads to an overly precise summary estimate</a:t>
            </a:r>
          </a:p>
          <a:p>
            <a:pPr lvl="0"/>
            <a:r>
              <a:t>Pooled estimates of model performance have little value when there is strong heterogeneity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B841CAC-65B0-F83B-CDA6-EDC49F2CF0A7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B841CAC-65B0-F83B-CDA6-EDC49F2CF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Traditional meta-analysis methods approximate within-study variability with a Normal distribution</a:t>
            </a:r>
          </a:p>
          <a:p>
            <a:pPr marL="0" lvl="0" indent="0">
              <a:buNone/>
            </a:pPr>
            <a:r>
              <a:t>This approximation may introduce bias or show other poor statistical properties when</a:t>
            </a:r>
          </a:p>
          <a:p>
            <a:pPr lvl="0"/>
            <a:r>
              <a:t>The c-statistic or O:E ratio is close to 0 or 1</a:t>
            </a:r>
          </a:p>
          <a:p>
            <a:pPr lvl="0"/>
            <a:r>
              <a:t>When sample sizes are relatively small</a:t>
            </a:r>
          </a:p>
          <a:p>
            <a:pPr marL="0" lvl="0" indent="0">
              <a:buNone/>
            </a:pPr>
            <a:r>
              <a:rPr b="1"/>
              <a:t>Need for transformations!</a:t>
            </a:r>
          </a:p>
          <a:p>
            <a:pPr lvl="0"/>
            <a:r>
              <a:t>Meta-analysis of logit c-statistic</a:t>
            </a:r>
          </a:p>
          <a:p>
            <a:pPr lvl="0"/>
            <a:r>
              <a:t>Meta-analysis of log O:E ratio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CC60EE0-457A-E98F-4DEF-737942F87F5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CC60EE0-457A-E98F-4DEF-737942F8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Use of appropriate meta-analysis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Individual participant data (IPD) meta-analysis</a:t>
            </a:r>
          </a:p>
        </p:txBody>
      </p:sp>
      <p:pic>
        <p:nvPicPr>
          <p:cNvPr id="3" name="Picture 1" descr="Picture%20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BCB511-12AB-BAAB-4B06-190465C9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6B2C5BEF-1CD2-3714-2197-DFE4EEE8E31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6B2C5BEF-1CD2-3714-2197-DFE4EEE8E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marL="0" lvl="0" indent="0">
              <a:buNone/>
            </a:pPr>
            <a:r>
              <a:t>Adjust the meta-analysis for study-level variables such as:</a:t>
            </a:r>
          </a:p>
          <a:p>
            <a:pPr lvl="0"/>
            <a:r>
              <a:t>Study characteristics</a:t>
            </a:r>
          </a:p>
          <a:p>
            <a:pPr lvl="1"/>
            <a:r>
              <a:t>Study design</a:t>
            </a:r>
          </a:p>
          <a:p>
            <a:pPr lvl="1"/>
            <a:r>
              <a:t>Follow-up time</a:t>
            </a:r>
          </a:p>
          <a:p>
            <a:pPr lvl="1"/>
            <a:r>
              <a:t>Predictor- and outcome definitions</a:t>
            </a:r>
          </a:p>
          <a:p>
            <a:pPr lvl="1"/>
            <a:r>
              <a:t>Cut-point for dichotomizing prognostic factor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E8AEBDF-7042-72AA-530E-08469693A3C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E8AEBDF-7042-72AA-530E-08469693A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lvl="0"/>
            <a:r>
              <a:t>Population characteristics</a:t>
            </a:r>
          </a:p>
          <a:p>
            <a:pPr lvl="1"/>
            <a:r>
              <a:t>Mean of linear predictor or individual covariates</a:t>
            </a:r>
          </a:p>
          <a:p>
            <a:pPr lvl="1"/>
            <a:r>
              <a:t>SD of linear predictor or individual covariates</a:t>
            </a:r>
          </a:p>
          <a:p>
            <a:pPr lvl="1"/>
            <a:r>
              <a:t>Treatment standards (beware of ecological fallacy)</a:t>
            </a:r>
          </a:p>
          <a:p>
            <a:pPr marL="0" lvl="0" indent="0">
              <a:buNone/>
            </a:pPr>
            <a:br/>
            <a:r>
              <a:rPr b="1"/>
              <a:t>Ref</a:t>
            </a:r>
            <a:r>
              <a:t>: Berlin et al. Individual patient- versus group-level data meta-regressions of treatment effect modifiers: ecological bias rears its ugly head. Stat Med 2002.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5A24F2C-C0BE-7CEB-777C-70E33AE2EBE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5A24F2C-C0BE-7CEB-777C-70E33AE2EB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marL="0" lvl="0" indent="0">
              <a:buNone/>
            </a:pPr>
            <a:r>
              <a:t>Exclude studies of questionable quality </a:t>
            </a:r>
            <a:r>
              <a:rPr i="1"/>
              <a:t>(cfr. PROBAST)</a:t>
            </a:r>
          </a:p>
          <a:p>
            <a:pPr lvl="0"/>
            <a:r>
              <a:t>Risk of bias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  <a:p>
            <a:pPr lvl="1"/>
            <a:r>
              <a:t>Sample size and participant flow</a:t>
            </a:r>
          </a:p>
          <a:p>
            <a:pPr lvl="1"/>
            <a:r>
              <a:t>Analysis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54E11AD-FA67-6F74-C06A-55B79C72008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54E11AD-FA67-6F74-C06A-55B79C720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lvl="0"/>
            <a:r>
              <a:t>Applicability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52F4A48-2840-990A-4822-DDC8987D1027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52F4A48-2840-990A-4822-DDC8987D1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Interpretation of meta-analysis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Describe model generalizability</a:t>
            </a:r>
          </a:p>
          <a:p>
            <a:pPr lvl="0"/>
            <a:r>
              <a:t>Evaluate model robustness when applied in new populations</a:t>
            </a:r>
          </a:p>
          <a:p>
            <a:pPr lvl="1"/>
            <a:r>
              <a:t>Pooled estimate and 95% CI</a:t>
            </a:r>
          </a:p>
          <a:p>
            <a:pPr lvl="1"/>
            <a:r>
              <a:t>Prediction interval</a:t>
            </a:r>
          </a:p>
          <a:p>
            <a:pPr lvl="0"/>
            <a:r>
              <a:t>Identify populations where model performance is satisfactory and others where it is inadequate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A9303FC-E5EE-9A31-0049-E1AD18D049B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A9303FC-E5EE-9A31-0049-E1AD18D04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Need for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Abundance of CPMs, with poor understanding of</a:t>
            </a:r>
          </a:p>
          <a:p>
            <a:pPr lvl="0"/>
            <a:r>
              <a:t>The comparative performance of these CPMs</a:t>
            </a:r>
          </a:p>
          <a:p>
            <a:pPr lvl="0"/>
            <a:r>
              <a:t>The consistency of effects and risk estimates across CPMs</a:t>
            </a:r>
          </a:p>
          <a:p>
            <a:pPr lvl="0"/>
            <a:r>
              <a:t>The clinical impact of these CPMs</a:t>
            </a:r>
          </a:p>
          <a:p>
            <a:pPr marL="0" lvl="0" indent="0">
              <a:buNone/>
            </a:pPr>
            <a:r>
              <a:t>Systematic review of validation studies may help to identify promising models and evaluate the need for further improvements.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497A777-E071-E390-F338-1A9DF8C4C728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497A777-E071-E390-F338-1A9DF8C4C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do we need meta-analysis?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Quantitative synthesis (meta-analysis) may help</a:t>
            </a:r>
          </a:p>
          <a:p>
            <a:pPr lvl="0"/>
            <a:r>
              <a:t>To summarize the predictive performance of a CPM</a:t>
            </a:r>
          </a:p>
          <a:p>
            <a:pPr lvl="0"/>
            <a:r>
              <a:t>To evaluate whether a CPM yields consistently good performance across different populations, outcomes etc</a:t>
            </a:r>
          </a:p>
          <a:p>
            <a:pPr lvl="0"/>
            <a:r>
              <a:t>To identify possible improvements of CPMs</a:t>
            </a:r>
          </a:p>
          <a:p>
            <a:pPr lvl="0"/>
            <a:r>
              <a:t>To establish boundaries of applicability and generalizability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4DB0F40-6444-C347-3ECA-A836C6F024E8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4DB0F40-6444-C347-3ECA-A836C6F02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A8BF-9AEB-8FD4-341F-533724904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D15F-78B1-3508-C401-1DA39FEA9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A7B55-016C-F6D8-DD60-66A5031E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2722C166-98DC-F282-ADF8-EAE9FFD541B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2722C166-98DC-F282-ADF8-EAE9FFD54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816100"/>
            <a:ext cx="96139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6A3A1A0-EC5C-AB01-C032-1A1C3D2275E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6A3A1A0-EC5C-AB01-C032-1A1C3D227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816100"/>
            <a:ext cx="84455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FF0DEF3-B973-43B9-9768-BEEBEA631DB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FF0DEF3-B973-43B9-9768-BEEBEA631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Guidance paper</a:t>
            </a:r>
          </a:p>
        </p:txBody>
      </p:sp>
      <p:pic>
        <p:nvPicPr>
          <p:cNvPr id="3" name="Picture 1" descr="Picture%20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47900"/>
            <a:ext cx="10515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524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https://doi.org/10.1136/bmj.i6460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95482E6E-A426-CF95-58EE-6E54C431705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95482E6E-A426-CF95-58EE-6E54C4317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Required steps of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Well formulated systematic review question</a:t>
            </a:r>
          </a:p>
          <a:p>
            <a:pPr marL="457200" lvl="0" indent="-457200">
              <a:buAutoNum type="arabicPeriod"/>
            </a:pPr>
            <a:r>
              <a:t>Extensive search</a:t>
            </a:r>
          </a:p>
          <a:p>
            <a:pPr marL="457200" lvl="0" indent="-457200">
              <a:buAutoNum type="arabicPeriod"/>
            </a:pPr>
            <a:r>
              <a:t>Selection &amp; data extraction</a:t>
            </a:r>
          </a:p>
          <a:p>
            <a:pPr marL="457200" lvl="0" indent="-457200">
              <a:buAutoNum type="arabicPeriod"/>
            </a:pPr>
            <a:r>
              <a:t>Critical appraisal</a:t>
            </a:r>
          </a:p>
          <a:p>
            <a:pPr marL="457200" lvl="0" indent="-457200">
              <a:buAutoNum type="arabicPeriod"/>
            </a:pPr>
            <a:r>
              <a:t>Data synthesis</a:t>
            </a:r>
            <a:br/>
            <a:r>
              <a:rPr i="1"/>
              <a:t>Pooling of CPM performance</a:t>
            </a:r>
          </a:p>
          <a:p>
            <a:pPr marL="457200" lvl="0" indent="-457200">
              <a:buAutoNum type="arabicPeriod"/>
            </a:pPr>
            <a:r>
              <a:t>Interpretation of results</a:t>
            </a:r>
            <a:br/>
            <a:r>
              <a:rPr i="1"/>
              <a:t>Confidence &amp; prediction intervals, meta-regression, subgroup analysis, sensitivity analyses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6905788-3655-C644-CD14-C055CA3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3AEDD2F-B18B-90FA-9530-7F8D163CFE8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3AEDD2F-B18B-90FA-9530-7F8D163CF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3" id="{A3AE57DE-BC5A-1246-B3C6-A2944C8FB734}" vid="{F28B2C0E-6976-7547-94C0-F2B0DEABC2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Macintosh PowerPoint</Application>
  <PresentationFormat>Widescreen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Meta-analysis of prognostic studies</vt:lpstr>
      <vt:lpstr>Numerous models for same target population + outcomes</vt:lpstr>
      <vt:lpstr>Need for systematic reviews</vt:lpstr>
      <vt:lpstr>Why do we need meta-analysis?</vt:lpstr>
      <vt:lpstr>PowerPoint Presentation</vt:lpstr>
      <vt:lpstr>Is it even possible?</vt:lpstr>
      <vt:lpstr>Is it even possible?</vt:lpstr>
      <vt:lpstr>Guidance paper</vt:lpstr>
      <vt:lpstr>Required steps of the meta-analysis</vt:lpstr>
      <vt:lpstr>Data extraction</vt:lpstr>
      <vt:lpstr>Recap: what are validation studies?</vt:lpstr>
      <vt:lpstr>Discrimination</vt:lpstr>
      <vt:lpstr>Calibration</vt:lpstr>
      <vt:lpstr>How to obtain the c-statistic?</vt:lpstr>
      <vt:lpstr>How to obtain the total O:E ratio?</vt:lpstr>
      <vt:lpstr>Software</vt:lpstr>
      <vt:lpstr>Software</vt:lpstr>
      <vt:lpstr>Meta-analysis of validation studies</vt:lpstr>
      <vt:lpstr>Fixed effect or random effects?</vt:lpstr>
      <vt:lpstr>Fixed effect or random effects?</vt:lpstr>
      <vt:lpstr>Fixed effect or random effects?</vt:lpstr>
      <vt:lpstr>Use of appropriate meta-analysis methods</vt:lpstr>
      <vt:lpstr>Investigating heterogeneity</vt:lpstr>
      <vt:lpstr>Investigating heterogeneity</vt:lpstr>
      <vt:lpstr>Investigating heterogeneity</vt:lpstr>
      <vt:lpstr>Investigating heterogeneity</vt:lpstr>
      <vt:lpstr>Interpretation of meta-analysis 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of prognostic studies</dc:title>
  <dc:creator>Thomas Debray, PhD</dc:creator>
  <cp:keywords/>
  <cp:lastModifiedBy>Hafsah Amalia</cp:lastModifiedBy>
  <cp:revision>1</cp:revision>
  <dcterms:created xsi:type="dcterms:W3CDTF">2023-05-22T03:09:52Z</dcterms:created>
  <dcterms:modified xsi:type="dcterms:W3CDTF">2023-05-22T03:10:48Z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logo">
    <vt:lpwstr>logo2.png</vt:lpwstr>
  </property>
  <property fmtid="{D5CDD505-2E9C-101B-9397-08002B2CF9AE}" pid="11" name="toc-title">
    <vt:lpwstr>Table of contents</vt:lpwstr>
  </property>
</Properties>
</file>