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/>
    <p:restoredTop sz="95827"/>
  </p:normalViewPr>
  <p:slideViewPr>
    <p:cSldViewPr snapToGrid="0">
      <p:cViewPr varScale="1">
        <p:scale>
          <a:sx n="107" d="100"/>
          <a:sy n="10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F59A1-E3CF-8D48-B8A3-D41BFE92018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4860-8829-9B41-8EF2-CF651675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77C2-573A-00C9-7699-BB6F227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C407327-E470-1E1B-3BE7-E4939F6DF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l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AD4C-9EAE-44C0-4EF3-0C3D7355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EFF1-7AEC-B826-EEBF-94CDFD6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A92C8-959D-3510-C290-2DEDA6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DCB61D-0F13-BB5A-608B-95B7721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1B2322-1270-B72B-665B-EFB75ED3E1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34832-54BC-835E-89E2-22EEE48E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234367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D61D-46CD-63B0-25EF-5B6E1088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A14-E12C-BD1C-CB4B-92A2B2E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81C-9919-9604-88BD-1590FB2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C379-0D6C-8A8F-051F-35B0C7C3C5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6DED-416B-0FAC-21F5-3C6F7114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ABC07-F30E-F8A2-41DA-544C1B4F00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B858-6DF2-3BC9-C241-6051EB39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C81D-2226-F681-D6FD-00099DE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A94AE78-6678-E12A-3004-F93349BD8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7797-BD44-0C92-92C7-3D333F36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4ECB-389D-C75D-79AF-84FF6A8F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F405-8E3C-1180-791E-024F7B1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E25D8-6D65-A93F-19F7-9E76DCE1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9E3F-C238-46A9-3D76-F7BA3176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AFA54-D764-065E-6145-F08A3E154A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7DB2-D090-DA45-D6B3-74FD375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20CF-F948-640F-9516-EBB8579F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C8235-01CB-7BC7-3C36-2AA40B1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FFB1-9F9F-7F5B-2DF0-CBB0F3DE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56E3-A95E-1F8C-8EEA-E5A94C6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C930AD-FDB7-DF98-B710-1E5D795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950E12-40D4-DF75-64E9-AD0EA09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86D66-1871-F022-E9ED-0661CAEB63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965F-D168-57B9-0476-98E2545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B88052-34A4-6C78-8FF2-3BDB622C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24BD1-4661-0DF5-F630-C81E1AA3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7676A-ED77-5A6E-42B4-D2C9064351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6FB1-E385-EB83-22A7-C0DDC45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0EF0B-F1DF-6875-431A-F6FF87CD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70823-11D0-28D0-CDE0-5FE6EB669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DAF-3C1E-C2FB-47E3-F2D1B76B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373F-19DD-0AFE-BD17-129B2C9D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C799-3CF3-C9DC-A09F-0DBFCB44D81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F2C-AE94-9334-478F-79EE5B9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F393-DB20-65E7-E352-6B4A76AB0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F10B-4E9C-D403-8374-0A88CF84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29C6-46FA-259D-A401-B9D419A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CDEEC7-1769-18A0-9BFA-D1859229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B0D99-19EA-433F-954A-AEFD52E60E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71D5C-39D4-98B6-8A74-D41F37CD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7460-833F-704F-4F45-1E44423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91D5-31E8-5F6D-3B5B-C24646BC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2482-0F18-F881-E1F8-128054BEA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4B1A-CC70-896E-CAB4-5945D5B9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134B60C-C0FA-6FD0-1EAE-8E3F53B2A34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134B60C-C0FA-6FD0-1EAE-8E3F53B2A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B608C105-157E-8C96-D547-3E2E526E655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B608C105-157E-8C96-D547-3E2E526E6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the CPM to new individuals</a:t>
            </a:r>
          </a:p>
          <a:p>
            <a:pPr lvl="1"/>
            <a:r>
              <a:t>Internal validation</a:t>
            </a:r>
          </a:p>
          <a:p>
            <a:pPr lvl="1"/>
            <a:r>
              <a:t>Temporal validation</a:t>
            </a:r>
          </a:p>
          <a:p>
            <a:pPr lvl="1"/>
            <a:r>
              <a:t>Geographical validation</a:t>
            </a:r>
          </a:p>
          <a:p>
            <a:pPr lvl="1"/>
            <a:r>
              <a:t>Domain validation</a:t>
            </a:r>
          </a:p>
          <a:p>
            <a:pPr lvl="0"/>
            <a:r>
              <a:t>Evaluate the predictive accuracy</a:t>
            </a:r>
          </a:p>
          <a:p>
            <a:pPr lvl="1"/>
            <a:r>
              <a:t>Overall performance</a:t>
            </a:r>
          </a:p>
          <a:p>
            <a:pPr lvl="1"/>
            <a:r>
              <a:t>Calibration</a:t>
            </a:r>
          </a:p>
          <a:p>
            <a:pPr lvl="1"/>
            <a:r>
              <a:t>Discrimination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4DE170B-7F02-1112-1F42-3B10AF9EEC2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4DE170B-7F02-1112-1F42-3B10AF9EE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Quantifies the model’s extent to distinguish between events and non-events</a:t>
            </a:r>
          </a:p>
          <a:p>
            <a:pPr lvl="0"/>
            <a:r>
              <a:t>Visual inspection</a:t>
            </a:r>
          </a:p>
          <a:p>
            <a:pPr lvl="1"/>
            <a:r>
              <a:t>Receiving Operating Characteristics (ROC) curve</a:t>
            </a:r>
          </a:p>
          <a:p>
            <a:pPr lvl="0"/>
            <a:r>
              <a:t>Summary statistics</a:t>
            </a:r>
          </a:p>
          <a:p>
            <a:pPr lvl="1"/>
            <a:r>
              <a:t>Concordance (c) index</a:t>
            </a:r>
          </a:p>
          <a:p>
            <a:pPr lvl="1"/>
            <a:r>
              <a:t>Area under the ROC curve (AUC)</a:t>
            </a:r>
          </a:p>
          <a:p>
            <a:pPr lvl="1"/>
            <a:r>
              <a:t>Discrimination slope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9847449-5D00-C784-857D-27FCBD4273C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9847449-5D00-C784-857D-27FCBD427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Agreement between observed outcomes and predictions</a:t>
            </a:r>
          </a:p>
        </p:txBody>
      </p:sp>
      <p:pic>
        <p:nvPicPr>
          <p:cNvPr id="3" name="Picture 1" descr="Picture%20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4197C9B8-8847-F1C6-47C1-DA6C1E17033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4197C9B8-8847-F1C6-47C1-DA6C1E170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Area under the receiver operating characteristic curve</a:t>
            </a:r>
          </a:p>
          <a:p>
            <a:pPr lvl="0"/>
            <a:r>
              <a:t>Somer’s D statistic</a:t>
            </a:r>
          </a:p>
          <a:p>
            <a:pPr lvl="0"/>
            <a:r>
              <a:t>Cohen’s effect size</a:t>
            </a:r>
          </a:p>
          <a:p>
            <a:pPr lvl="0"/>
            <a:r>
              <a:t>Distribution of the prognostic index (PI)</a:t>
            </a:r>
          </a:p>
          <a:p>
            <a:pPr lvl="0"/>
            <a:r>
              <a:t>Log odds ratio of the PI</a:t>
            </a:r>
          </a:p>
          <a:p>
            <a:pPr marL="0" lvl="0" indent="0">
              <a:buNone/>
            </a:pPr>
            <a:r>
              <a:t>The SE can be derived from</a:t>
            </a:r>
          </a:p>
          <a:p>
            <a:pPr lvl="0"/>
            <a:r>
              <a:t>Confidence interval</a:t>
            </a:r>
          </a:p>
          <a:p>
            <a:pPr lvl="0"/>
            <a:r>
              <a:t>Sample size, total #events and c-statistic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5892115-AB8C-0737-F19E-972C07F2A97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5892115-AB8C-0737-F19E-972C07F2A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Total number of patients</a:t>
            </a:r>
          </a:p>
          <a:p>
            <a:pPr lvl="0"/>
            <a:r>
              <a:t>Total number or proportion of observed events</a:t>
            </a:r>
          </a:p>
          <a:p>
            <a:pPr lvl="0"/>
            <a:r>
              <a:t>Total number or proportion of predicted events</a:t>
            </a:r>
          </a:p>
          <a:p>
            <a:pPr lvl="0"/>
            <a:r>
              <a:t>Predicted risk for the “average” patient</a:t>
            </a:r>
          </a:p>
          <a:p>
            <a:pPr marL="0" lvl="0" indent="0">
              <a:buNone/>
            </a:pPr>
            <a:r>
              <a:t>The SE can be derived from the total number of observed and expected events.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2C8EE6C-F215-4058-02D6-406E83D0959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2C8EE6C-F215-4058-02D6-406E83D09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metamisc R package 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94A8CA30-DD70-3471-F802-31C8B0476EF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94A8CA30-DD70-3471-F802-31C8B0476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The metamisc R package </a:t>
            </a:r>
          </a:p>
          <a:p>
            <a:pPr lvl="0"/>
            <a:r>
              <a:t>Estimation of performance statistics and corresponding standard errors from reported quantities</a:t>
            </a:r>
          </a:p>
          <a:p>
            <a:pPr lvl="0"/>
            <a:r>
              <a:t>Transformation of performance estimates and corresponding standard errors</a:t>
            </a:r>
          </a:p>
          <a:p>
            <a:pPr lvl="0"/>
            <a:r>
              <a:t>Meta-analysis &amp; meta-regression</a:t>
            </a:r>
          </a:p>
          <a:p>
            <a:pPr lvl="1"/>
            <a:r>
              <a:t>Frequentist (via metafor)</a:t>
            </a:r>
          </a:p>
          <a:p>
            <a:pPr lvl="1"/>
            <a:r>
              <a:t>Bayesian (via JAGS)</a:t>
            </a:r>
          </a:p>
          <a:p>
            <a:pPr lvl="0"/>
            <a:r>
              <a:t>Visualization of results</a:t>
            </a:r>
          </a:p>
          <a:p>
            <a:pPr lvl="0"/>
            <a:r>
              <a:t>https://CRAN.R-project.org/package=metamisc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C534FBD-48FB-9A39-E428-071C0AB650F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C534FBD-48FB-9A39-E428-071C0AB65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 of validation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F2816A3E-ABBF-0E65-7E09-AF764798C6D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F2816A3E-ABBF-0E65-7E09-AF764798C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t>Model calibration varies according to outcome occurrence</a:t>
            </a:r>
          </a:p>
          <a:p>
            <a:pPr lvl="0"/>
            <a:r>
              <a:t>Model performance may vary due to covariates not included by the model</a:t>
            </a:r>
          </a:p>
          <a:p>
            <a:pPr lvl="0"/>
            <a:r>
              <a:t>Model performance may vary due to differences in study design</a:t>
            </a:r>
          </a:p>
          <a:p>
            <a:pPr lvl="0"/>
            <a:r>
              <a:t>Model performance may vary due to differences in treatment standards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DEE4923-33CB-A574-54D4-6EF0302131B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DEE4923-33CB-A574-54D4-6EF030213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Numerous models for same target population +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300 models for predicting cardiovascular disease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models for brain trauma patients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diabetes type 2 models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60 models for breast cancer prognosis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BFFD9F3-1E00-DA2E-955A-B6A34031806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BFFD9F3-1E00-DA2E-955A-B6A340318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Heterogeneity in the predictive performance of a CPM is to be expected!</a:t>
            </a:r>
          </a:p>
          <a:p>
            <a:pPr lvl="0"/>
            <a:r>
              <a:t>Ignoring such heterogeneity leads to an overly precise summary estimate</a:t>
            </a:r>
          </a:p>
          <a:p>
            <a:pPr lvl="0"/>
            <a:r>
              <a:t>Pooled estimates of model performance have little value when there is strong heterogeneity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DAFD495-DE2C-2F50-4C51-54E4F9A48C7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DAFD495-DE2C-2F50-4C51-54E4F9A48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Traditional meta-analysis methods approximate within-study variability with a Normal distribution</a:t>
            </a:r>
          </a:p>
          <a:p>
            <a:pPr marL="0" lvl="0" indent="0">
              <a:buNone/>
            </a:pPr>
            <a:r>
              <a:t>This approximation may introduce bias or show other poor statistical properties when</a:t>
            </a:r>
          </a:p>
          <a:p>
            <a:pPr lvl="0"/>
            <a:r>
              <a:t>The c-statistic or O:E ratio is close to 0 or 1</a:t>
            </a:r>
          </a:p>
          <a:p>
            <a:pPr lvl="0"/>
            <a:r>
              <a:t>When sample sizes are relatively small</a:t>
            </a:r>
          </a:p>
          <a:p>
            <a:pPr marL="0" lvl="0" indent="0">
              <a:buNone/>
            </a:pPr>
            <a:r>
              <a:rPr b="1"/>
              <a:t>Need for transformations!</a:t>
            </a:r>
          </a:p>
          <a:p>
            <a:pPr lvl="0"/>
            <a:r>
              <a:t>Meta-analysis of logit c-statistic</a:t>
            </a:r>
          </a:p>
          <a:p>
            <a:pPr lvl="0"/>
            <a:r>
              <a:t>Meta-analysis of log O:E ratio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8CCC75A-87BC-4AD4-F1EC-71EE2116362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8CCC75A-87BC-4AD4-F1EC-71EE21163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EBD26EC-AD6C-15AB-D15B-137226E74DB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EBD26EC-AD6C-15AB-D15B-137226E74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marL="0" lvl="0" indent="0">
              <a:buNone/>
            </a:pPr>
            <a:r>
              <a:t>Adjust the meta-analysis for study-level variables such as:</a:t>
            </a:r>
          </a:p>
          <a:p>
            <a:pPr lvl="0"/>
            <a:r>
              <a:t>Study characteristics</a:t>
            </a:r>
          </a:p>
          <a:p>
            <a:pPr lvl="1"/>
            <a:r>
              <a:t>Study design</a:t>
            </a:r>
          </a:p>
          <a:p>
            <a:pPr lvl="1"/>
            <a:r>
              <a:t>Follow-up time</a:t>
            </a:r>
          </a:p>
          <a:p>
            <a:pPr lvl="1"/>
            <a:r>
              <a:t>Predictor- and outcome definitions</a:t>
            </a:r>
          </a:p>
          <a:p>
            <a:pPr lvl="1"/>
            <a:r>
              <a:t>Cut-point for dichotomizing prognostic factor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4B972ED-FBD9-AFEB-6EFB-753FA94CBE6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4B972ED-FBD9-AFEB-6EFB-753FA94CB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lvl="0"/>
            <a:r>
              <a:t>Population characteristics</a:t>
            </a:r>
          </a:p>
          <a:p>
            <a:pPr lvl="1"/>
            <a:r>
              <a:t>Mean of linear predictor or individual covariates</a:t>
            </a:r>
          </a:p>
          <a:p>
            <a:pPr lvl="1"/>
            <a:r>
              <a:t>SD of linear predictor or individual covariates</a:t>
            </a:r>
          </a:p>
          <a:p>
            <a:pPr lvl="1"/>
            <a:r>
              <a:t>Treatment standards (beware of ecological fallacy)</a:t>
            </a:r>
          </a:p>
          <a:p>
            <a:pPr marL="0" lvl="0" indent="0">
              <a:buNone/>
            </a:pPr>
            <a:br/>
            <a:r>
              <a:rPr b="1"/>
              <a:t>Ref</a:t>
            </a:r>
            <a:r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C8839FA-06D0-ADBA-13C8-FD0BE0B226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C8839FA-06D0-ADBA-13C8-FD0BE0B22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marL="0" lvl="0" indent="0">
              <a:buNone/>
            </a:pPr>
            <a:r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t>Risk of bias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  <a:p>
            <a:pPr lvl="1"/>
            <a:r>
              <a:t>Sample size and participant flow</a:t>
            </a:r>
          </a:p>
          <a:p>
            <a:pPr lvl="1"/>
            <a:r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6F0F96A-6966-ABAE-FD36-60037AC17B4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6F0F96A-6966-ABAE-FD36-60037AC17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lvl="0"/>
            <a:r>
              <a:t>Applicability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78D01EC-BD77-7DD5-535A-363D8203F2F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78D01EC-BD77-7DD5-535A-363D8203F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Describe model generalizability</a:t>
            </a:r>
          </a:p>
          <a:p>
            <a:pPr lvl="0"/>
            <a:r>
              <a:t>Evaluate model robustness when applied in new populations</a:t>
            </a:r>
          </a:p>
          <a:p>
            <a:pPr lvl="1"/>
            <a:r>
              <a:t>Pooled estimate and 95% CI</a:t>
            </a:r>
          </a:p>
          <a:p>
            <a:pPr lvl="1"/>
            <a:r>
              <a:t>Prediction interval</a:t>
            </a:r>
          </a:p>
          <a:p>
            <a:pPr lvl="0"/>
            <a:r>
              <a:t>Identify populations where model performance is satisfactory and others where it is inadequate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EE646AD-FAEA-87D2-A459-5621E8EA0FE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EE646AD-FAEA-87D2-A459-5621E8EA0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Abundance of CPMs, with poor understanding of</a:t>
            </a:r>
          </a:p>
          <a:p>
            <a:pPr lvl="0"/>
            <a:r>
              <a:t>The comparative performance of these CPMs</a:t>
            </a:r>
          </a:p>
          <a:p>
            <a:pPr lvl="0"/>
            <a:r>
              <a:t>The consistency of effects and risk estimates across CPMs</a:t>
            </a:r>
          </a:p>
          <a:p>
            <a:pPr lvl="0"/>
            <a:r>
              <a:t>The clinical impact of these CPMs</a:t>
            </a:r>
          </a:p>
          <a:p>
            <a:pPr marL="0" lvl="0" indent="0">
              <a:buNone/>
            </a:pPr>
            <a:r>
              <a:t>Systematic review of validation studies may help to identify promising models and evaluate the need for further improvements.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2CF0EE0-578C-0515-875A-62F2A609BA7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2CF0EE0-578C-0515-875A-62F2A609B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Quantitative synthesis (meta-analysis) may help</a:t>
            </a:r>
          </a:p>
          <a:p>
            <a:pPr lvl="0"/>
            <a:r>
              <a:t>To summarize the predictive performance of a CPM</a:t>
            </a:r>
          </a:p>
          <a:p>
            <a:pPr lvl="0"/>
            <a:r>
              <a:t>To evaluate whether a CPM yields consistently good performance across different populations, outcomes etc</a:t>
            </a:r>
          </a:p>
          <a:p>
            <a:pPr lvl="0"/>
            <a:r>
              <a:t>To identify possible improvements of CPMs</a:t>
            </a:r>
          </a:p>
          <a:p>
            <a:pPr lvl="0"/>
            <a:r>
              <a:t>To establish boundaries of applicability and generalizability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BC133C5-ADDB-E8DB-8342-235CF981C3B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BC133C5-ADDB-E8DB-8342-235CF981C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0BF8-018E-274B-56FB-04E8B468F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2F803-1EA2-ACE5-D5DC-4B058657D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A719E82-3EB9-6850-91CD-BD9E596CAEE4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A719E82-3EB9-6850-91CD-BD9E596C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EE76-8C3A-2924-9A49-296035833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816100"/>
            <a:ext cx="990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784B790-6968-AD62-AD6F-832A960D28A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784B790-6968-AD62-AD6F-832A960D2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816100"/>
            <a:ext cx="871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6E378F4-7B0D-B35F-2A90-0752D8FD43B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6E378F4-7B0D-B35F-2A90-0752D8FD4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Guidance paper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114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https://doi.org/10.1136/bmj.i6460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5C56D703-1CEC-5C1A-8A0F-F3A0EFCE393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5C56D703-1CEC-5C1A-8A0F-F3A0EFCE3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Well formulated systematic review question</a:t>
            </a:r>
          </a:p>
          <a:p>
            <a:pPr marL="457200" lvl="0" indent="-457200">
              <a:buAutoNum type="arabicPeriod"/>
            </a:pPr>
            <a:r>
              <a:t>Extensive search</a:t>
            </a:r>
          </a:p>
          <a:p>
            <a:pPr marL="457200" lvl="0" indent="-457200">
              <a:buAutoNum type="arabicPeriod"/>
            </a:pPr>
            <a:r>
              <a:t>Selection &amp; data extraction</a:t>
            </a:r>
          </a:p>
          <a:p>
            <a:pPr marL="457200" lvl="0" indent="-457200">
              <a:buAutoNum type="arabicPeriod"/>
            </a:pPr>
            <a:r>
              <a:t>Critical appraisal</a:t>
            </a:r>
          </a:p>
          <a:p>
            <a:pPr marL="457200" lvl="0" indent="-457200">
              <a:buAutoNum type="arabicPeriod"/>
            </a:pPr>
            <a:r>
              <a:t>Data synthesis</a:t>
            </a:r>
            <a:br/>
            <a:r>
              <a:rPr i="1"/>
              <a:t>Pooling of CPM performance</a:t>
            </a:r>
          </a:p>
          <a:p>
            <a:pPr marL="457200" lvl="0" indent="-457200">
              <a:buAutoNum type="arabicPeriod"/>
            </a:pPr>
            <a:r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6A81993-F57A-4764-4A91-30D29A03C25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6A81993-F57A-4764-4A91-30D29A03C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6" id="{0C40928B-F9B1-D742-BAD3-0CD635DD2A8B}" vid="{224CEB65-06ED-A841-B4D9-372F9BB274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Macintosh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Meta-analysis of prognostic studies</vt:lpstr>
      <vt:lpstr>Numerous models for same target population + outcomes</vt:lpstr>
      <vt:lpstr>Need for systematic reviews</vt:lpstr>
      <vt:lpstr>Why do we need meta-analysis?</vt:lpstr>
      <vt:lpstr>PowerPoint Presentation</vt:lpstr>
      <vt:lpstr>Is it even possible?</vt:lpstr>
      <vt:lpstr>Is it even possible?</vt:lpstr>
      <vt:lpstr>Guidance paper</vt:lpstr>
      <vt:lpstr>Required steps of the meta-analysis</vt:lpstr>
      <vt:lpstr>Data extraction</vt:lpstr>
      <vt:lpstr>Recap: what are validation studies?</vt:lpstr>
      <vt:lpstr>Discrimination</vt:lpstr>
      <vt:lpstr>Calibration</vt:lpstr>
      <vt:lpstr>How to obtain the c-statistic?</vt:lpstr>
      <vt:lpstr>How to obtain the total O:E ratio?</vt:lpstr>
      <vt:lpstr>Software</vt:lpstr>
      <vt:lpstr>Software</vt:lpstr>
      <vt:lpstr>Meta-analysis of validation studies</vt:lpstr>
      <vt:lpstr>Fixed effect or random effects?</vt:lpstr>
      <vt:lpstr>Fixed effect or random effects?</vt:lpstr>
      <vt:lpstr>Fixed effect or random effects?</vt:lpstr>
      <vt:lpstr>Use of appropriate meta-analysis methods</vt:lpstr>
      <vt:lpstr>Investigating heterogeneity</vt:lpstr>
      <vt:lpstr>Investigating heterogeneity</vt:lpstr>
      <vt:lpstr>Investigating heterogeneity</vt:lpstr>
      <vt:lpstr>Investigating heterogeneity</vt:lpstr>
      <vt:lpstr>Interpretation of meta-analysis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cp:lastModifiedBy>Hafsah Amalia</cp:lastModifiedBy>
  <cp:revision>1</cp:revision>
  <dcterms:created xsi:type="dcterms:W3CDTF">2023-05-22T03:10:59Z</dcterms:created>
  <dcterms:modified xsi:type="dcterms:W3CDTF">2023-05-22T03:11:38Z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