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C33C"/>
    <a:srgbClr val="2343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199"/>
    <p:restoredTop sz="95827"/>
  </p:normalViewPr>
  <p:slideViewPr>
    <p:cSldViewPr snapToGrid="0">
      <p:cViewPr varScale="1">
        <p:scale>
          <a:sx n="99" d="100"/>
          <a:sy n="99" d="100"/>
        </p:scale>
        <p:origin x="1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DD98F-A42E-B14A-A1E1-E8290AD7B1C4}" type="datetimeFigureOut">
              <a:rPr lang="en-US" smtClean="0"/>
              <a:t>5/22/23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E05D-A306-4F4E-B239-FF2E4664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6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D889-C801-D864-CEAD-E30EAB221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1EEFB-A208-F16E-0106-8C7E2A503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E77C2-573A-00C9-7699-BB6F227C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A picture containing graphics, design&#10;&#10;Description automatically generated">
            <a:extLst>
              <a:ext uri="{FF2B5EF4-FFF2-40B4-BE49-F238E27FC236}">
                <a16:creationId xmlns:a16="http://schemas.microsoft.com/office/drawing/2014/main" id="{7C407327-E470-1E1B-3BE7-E4939F6DF0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4" y="136525"/>
            <a:ext cx="3478306" cy="794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EE5859F4-DCD4-263A-082C-3E5D9F648133}"/>
                  </a:ext>
                </a:extLst>
              </p:cNvPr>
              <p:cNvSpPr>
                <a:spLocks noGrp="1"/>
              </p:cNvSpPr>
              <p:nvPr>
                <p:ph type="dt" sz="half" idx="2"/>
              </p:nvPr>
            </p:nvSpPr>
            <p:spPr>
              <a:xfrm>
                <a:off x="838200" y="6356350"/>
                <a:ext cx="2743200" cy="3651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lvl1pPr algn="l">
                  <a:defRPr sz="1200">
                    <a:solidFill>
                      <a:schemeClr val="tx1">
                        <a:tint val="75000"/>
                      </a:schemeClr>
                    </a:solidFill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8" name="Date Placeholder 3">
                <a:extLst>
                  <a:ext uri="{FF2B5EF4-FFF2-40B4-BE49-F238E27FC236}">
                    <a16:creationId xmlns:a16="http://schemas.microsoft.com/office/drawing/2014/main" id="{EE5859F4-DCD4-263A-082C-3E5D9F6481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>
              <a:xfrm>
                <a:off x="838200" y="6356350"/>
                <a:ext cx="2743200" cy="365125"/>
              </a:xfrm>
              <a:prstGeom prst="rect">
                <a:avLst/>
              </a:prstGeom>
              <a:blipFill>
                <a:blip r:embed="rId3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9EDB644-CB19-B34F-5447-87875296D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4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7AD4C-9EAE-44C0-4EF3-0C3D73556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EEFF1-7AEC-B826-EEBF-94CDFD61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5A92C8-959D-3510-C290-2DEDA666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ate Placeholder 3">
                <a:extLst>
                  <a:ext uri="{FF2B5EF4-FFF2-40B4-BE49-F238E27FC236}">
                    <a16:creationId xmlns:a16="http://schemas.microsoft.com/office/drawing/2014/main" id="{6DF0533E-3D3F-A41E-E1EE-37B062F3D27E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5" name="Date Placeholder 3">
                <a:extLst>
                  <a:ext uri="{FF2B5EF4-FFF2-40B4-BE49-F238E27FC236}">
                    <a16:creationId xmlns:a16="http://schemas.microsoft.com/office/drawing/2014/main" id="{6DF0533E-3D3F-A41E-E1EE-37B062F3D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6DCB61D-0F13-BB5A-608B-95B7721D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1B2322-1270-B72B-665B-EFB75ED3E13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44420" y="6244807"/>
            <a:ext cx="2144486" cy="58821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8093ED-7F36-EEF4-50F4-EB46EA1527B7}"/>
              </a:ext>
            </a:extLst>
          </p:cNvPr>
          <p:cNvCxnSpPr/>
          <p:nvPr userDrawn="1"/>
        </p:nvCxnSpPr>
        <p:spPr>
          <a:xfrm>
            <a:off x="838200" y="1693331"/>
            <a:ext cx="10515600" cy="0"/>
          </a:xfrm>
          <a:prstGeom prst="line">
            <a:avLst/>
          </a:prstGeom>
          <a:ln w="28575">
            <a:solidFill>
              <a:srgbClr val="86C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27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34832-54BC-835E-89E2-22EEE48E1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noFill/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3D61D-46CD-63B0-25EF-5B6E10889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ACA14-E12C-BD1C-CB4B-92A2B2EA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E832BAC6-19F8-5C82-9886-8D76E0D6B03A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E832BAC6-19F8-5C82-9886-8D76E0D6B0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3981C-9919-9604-88BD-1590FB25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DEC379-0D6C-8A8F-051F-35B0C7C3C5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44420" y="6244807"/>
            <a:ext cx="2144486" cy="5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4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76DED-416B-0FAC-21F5-3C6F7114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E1CA3C93-4F1C-25E2-0667-242A4DCD8D25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E1CA3C93-4F1C-25E2-0667-242A4DCD8D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ABC07-F30E-F8A2-41DA-544C1B4F003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44420" y="6244807"/>
            <a:ext cx="2144486" cy="58821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EE0A81-9FB6-119B-8141-119202BCC957}"/>
              </a:ext>
            </a:extLst>
          </p:cNvPr>
          <p:cNvCxnSpPr/>
          <p:nvPr userDrawn="1"/>
        </p:nvCxnSpPr>
        <p:spPr>
          <a:xfrm>
            <a:off x="838200" y="1693331"/>
            <a:ext cx="10515600" cy="0"/>
          </a:xfrm>
          <a:prstGeom prst="line">
            <a:avLst/>
          </a:prstGeom>
          <a:ln w="28575">
            <a:solidFill>
              <a:srgbClr val="86C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89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8E01-85E1-A9BC-1C59-7BC12426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6B858-6DF2-3BC9-C241-6051EB392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3C81D-2226-F681-D6FD-00099DEC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picture containing graphics, design&#10;&#10;Description automatically generated">
            <a:extLst>
              <a:ext uri="{FF2B5EF4-FFF2-40B4-BE49-F238E27FC236}">
                <a16:creationId xmlns:a16="http://schemas.microsoft.com/office/drawing/2014/main" id="{7A94AE78-6678-E12A-3004-F93349BD83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4" y="136525"/>
            <a:ext cx="3478306" cy="794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20C7FD55-2EBF-42E2-07F5-C13DC2E789F3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20C7FD55-2EBF-42E2-07F5-C13DC2E78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842FE-2433-6AEF-8414-A3E24AD7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33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97797-BD44-0C92-92C7-3D333F362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64ECB-389D-C75D-79AF-84FF6A8FA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8F405-8E3C-1180-791E-024F7B1A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ACE25D8-6D65-A93F-19F7-9E76DCE1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ate Placeholder 3">
                <a:extLst>
                  <a:ext uri="{FF2B5EF4-FFF2-40B4-BE49-F238E27FC236}">
                    <a16:creationId xmlns:a16="http://schemas.microsoft.com/office/drawing/2014/main" id="{BB1124BD-AED2-3A25-926A-DD16EC3BFFA4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2" name="Date Placeholder 3">
                <a:extLst>
                  <a:ext uri="{FF2B5EF4-FFF2-40B4-BE49-F238E27FC236}">
                    <a16:creationId xmlns:a16="http://schemas.microsoft.com/office/drawing/2014/main" id="{BB1124BD-AED2-3A25-926A-DD16EC3BFF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09E3F-C238-46A9-3D76-F7BA3176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AFA54-D764-065E-6145-F08A3E154A7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44420" y="6244807"/>
            <a:ext cx="2144486" cy="58821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BB0F89-D339-7C8C-2D4E-43B04DB79E58}"/>
              </a:ext>
            </a:extLst>
          </p:cNvPr>
          <p:cNvCxnSpPr/>
          <p:nvPr userDrawn="1"/>
        </p:nvCxnSpPr>
        <p:spPr>
          <a:xfrm>
            <a:off x="838200" y="1693331"/>
            <a:ext cx="10515600" cy="0"/>
          </a:xfrm>
          <a:prstGeom prst="line">
            <a:avLst/>
          </a:prstGeom>
          <a:ln w="28575">
            <a:solidFill>
              <a:srgbClr val="86C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05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87DB2-D090-DA45-D6B3-74FD37547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620CF-F948-640F-9516-EBB8579F8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C8235-01CB-7BC7-3C36-2AA40B102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FFFB1-9F9F-7F5B-2DF0-CBB0F3DE8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856E3-A95E-1F8C-8EEA-E5A94C6C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1C930AD-FDB7-DF98-B710-1E5D795B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ate Placeholder 3">
                <a:extLst>
                  <a:ext uri="{FF2B5EF4-FFF2-40B4-BE49-F238E27FC236}">
                    <a16:creationId xmlns:a16="http://schemas.microsoft.com/office/drawing/2014/main" id="{9EAFA9E0-53A5-C9CB-BF39-7161F39EC986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2" name="Date Placeholder 3">
                <a:extLst>
                  <a:ext uri="{FF2B5EF4-FFF2-40B4-BE49-F238E27FC236}">
                    <a16:creationId xmlns:a16="http://schemas.microsoft.com/office/drawing/2014/main" id="{9EAFA9E0-53A5-C9CB-BF39-7161F39EC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D950E12-40D4-DF75-64E9-AD0EA096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486D66-1871-F022-E9ED-0661CAEB638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44420" y="6244807"/>
            <a:ext cx="2144486" cy="58821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3632FD-1600-6BDB-4D43-E23F20D06109}"/>
              </a:ext>
            </a:extLst>
          </p:cNvPr>
          <p:cNvCxnSpPr/>
          <p:nvPr userDrawn="1"/>
        </p:nvCxnSpPr>
        <p:spPr>
          <a:xfrm>
            <a:off x="838200" y="1659465"/>
            <a:ext cx="10515600" cy="0"/>
          </a:xfrm>
          <a:prstGeom prst="line">
            <a:avLst/>
          </a:prstGeom>
          <a:ln w="28575">
            <a:solidFill>
              <a:srgbClr val="86C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33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1965F-D168-57B9-0476-98E2545C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0B88052-34A4-6C78-8FF2-3BDB622C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ate Placeholder 3">
                <a:extLst>
                  <a:ext uri="{FF2B5EF4-FFF2-40B4-BE49-F238E27FC236}">
                    <a16:creationId xmlns:a16="http://schemas.microsoft.com/office/drawing/2014/main" id="{817C51D9-8CEA-FD81-2B92-2798A202F321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2" name="Date Placeholder 3">
                <a:extLst>
                  <a:ext uri="{FF2B5EF4-FFF2-40B4-BE49-F238E27FC236}">
                    <a16:creationId xmlns:a16="http://schemas.microsoft.com/office/drawing/2014/main" id="{817C51D9-8CEA-FD81-2B92-2798A202F3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3A24BD1-4661-0DF5-F630-C81E1AA3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B7676A-ED77-5A6E-42B4-D2C9064351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44420" y="6244807"/>
            <a:ext cx="2144486" cy="58821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FA36E6-A604-612F-7509-564AAEACA55B}"/>
              </a:ext>
            </a:extLst>
          </p:cNvPr>
          <p:cNvCxnSpPr/>
          <p:nvPr userDrawn="1"/>
        </p:nvCxnSpPr>
        <p:spPr>
          <a:xfrm>
            <a:off x="838200" y="1693331"/>
            <a:ext cx="10515600" cy="0"/>
          </a:xfrm>
          <a:prstGeom prst="line">
            <a:avLst/>
          </a:prstGeom>
          <a:ln w="28575">
            <a:solidFill>
              <a:srgbClr val="86C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05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E6FB1-E385-EB83-22A7-C0DDC458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Date Placeholder 3">
                <a:extLst>
                  <a:ext uri="{FF2B5EF4-FFF2-40B4-BE49-F238E27FC236}">
                    <a16:creationId xmlns:a16="http://schemas.microsoft.com/office/drawing/2014/main" id="{63F2AC96-B15A-4B24-C995-2210340127B9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7" name="Date Placeholder 3">
                <a:extLst>
                  <a:ext uri="{FF2B5EF4-FFF2-40B4-BE49-F238E27FC236}">
                    <a16:creationId xmlns:a16="http://schemas.microsoft.com/office/drawing/2014/main" id="{63F2AC96-B15A-4B24-C995-2210340127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A90EF0B-F1DF-6875-431A-F6FF87CD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970823-11D0-28D0-CDE0-5FE6EB6694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44420" y="6244807"/>
            <a:ext cx="2144486" cy="5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6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B924-0EF2-B401-05BA-1F36BB10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noFill/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C7DAF-3C1E-C2FB-47E3-F2D1B76B0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69CE0-07E6-79C2-3EDC-34005D944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F373F-19DD-0AFE-BD17-129B2C9D4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Date Placeholder 3">
                <a:extLst>
                  <a:ext uri="{FF2B5EF4-FFF2-40B4-BE49-F238E27FC236}">
                    <a16:creationId xmlns:a16="http://schemas.microsoft.com/office/drawing/2014/main" id="{A1895BD9-EC77-4477-C2B0-5A725B1F5C85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6" name="Date Placeholder 3">
                <a:extLst>
                  <a:ext uri="{FF2B5EF4-FFF2-40B4-BE49-F238E27FC236}">
                    <a16:creationId xmlns:a16="http://schemas.microsoft.com/office/drawing/2014/main" id="{A1895BD9-EC77-4477-C2B0-5A725B1F5C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2362037-6440-71B1-7691-E914A466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AC799-3CF3-C9DC-A09F-0DBFCB44D81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44420" y="6244807"/>
            <a:ext cx="2144486" cy="58821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1EB518-A67D-9985-A40F-C17AF49A56E9}"/>
              </a:ext>
            </a:extLst>
          </p:cNvPr>
          <p:cNvCxnSpPr>
            <a:cxnSpLocks/>
          </p:cNvCxnSpPr>
          <p:nvPr userDrawn="1"/>
        </p:nvCxnSpPr>
        <p:spPr>
          <a:xfrm>
            <a:off x="838200" y="2031997"/>
            <a:ext cx="3933825" cy="0"/>
          </a:xfrm>
          <a:prstGeom prst="line">
            <a:avLst/>
          </a:prstGeom>
          <a:ln w="28575">
            <a:solidFill>
              <a:srgbClr val="86C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7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6F2C-AE94-9334-478F-79EE5B9C0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noFill/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3BF393-DB20-65E7-E352-6B4A76AB0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EF10B-4E9C-D403-8374-0A88CF845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729C6-46FA-259D-A401-B9D419A3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ate Placeholder 3">
                <a:extLst>
                  <a:ext uri="{FF2B5EF4-FFF2-40B4-BE49-F238E27FC236}">
                    <a16:creationId xmlns:a16="http://schemas.microsoft.com/office/drawing/2014/main" id="{33C5344F-F611-5718-411C-39405EEED140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 xmlns="">
          <p:sp>
            <p:nvSpPr>
              <p:cNvPr id="5" name="Date Placeholder 3">
                <a:extLst>
                  <a:ext uri="{FF2B5EF4-FFF2-40B4-BE49-F238E27FC236}">
                    <a16:creationId xmlns:a16="http://schemas.microsoft.com/office/drawing/2014/main" id="{33C5344F-F611-5718-411C-39405EEED1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103094" y="6356350"/>
                <a:ext cx="3478306" cy="365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8CDEEC7-1769-18A0-9BFA-D1859229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1B0D99-19EA-433F-954A-AEFD52E60EB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44420" y="6244807"/>
            <a:ext cx="2144486" cy="58821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091E05-AB78-7EA3-E5D8-8B978D0107BE}"/>
              </a:ext>
            </a:extLst>
          </p:cNvPr>
          <p:cNvCxnSpPr>
            <a:cxnSpLocks/>
          </p:cNvCxnSpPr>
          <p:nvPr userDrawn="1"/>
        </p:nvCxnSpPr>
        <p:spPr>
          <a:xfrm>
            <a:off x="838200" y="2031997"/>
            <a:ext cx="3933825" cy="0"/>
          </a:xfrm>
          <a:prstGeom prst="line">
            <a:avLst/>
          </a:prstGeom>
          <a:ln w="28575">
            <a:solidFill>
              <a:srgbClr val="86C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90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071D5C-39D4-98B6-8A74-D41F37CD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17460-833F-704F-4F45-1E4442363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F91D5-31E8-5F6D-3B5B-C24646BCC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HK"/>
              <a:t>© 2023 Smart Data Analysis and Statistics B.V.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82482-0F18-F881-E1F8-128054BEA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fromdatatowisdom.com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84B1A-CC70-896E-CAB4-5945D5B97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0A37C-99B4-354B-8D63-F7A68677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0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D889-C801-D864-CEAD-E30EAB221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0" lvl="0" indent="0">
              <a:buNone/>
            </a:pPr>
            <a:r>
              <a:t>Meta-analysis of prognostic studies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1EEFB-A208-F16E-0106-8C7E2A503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Thomas Debray, PhD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9EDB644-CB19-B34F-5447-87875296D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2E38D67B-2D84-D202-D1B3-2355E53E6464}"/>
                  </a:ext>
                </a:extLst>
              </p:cNvPr>
              <p:cNvSpPr>
                <a:spLocks noGrp="1"/>
              </p:cNvSpPr>
              <p:nvPr>
                <p:ph type="dt" sz="half" idx="2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2E38D67B-2D84-D202-D1B3-2355E53E64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8E01-85E1-A9BC-1C59-7BC12426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Data extraction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842FE-2433-6AEF-8414-A3E24AD7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Date Placeholder 2">
                <a:extLst>
                  <a:ext uri="{FF2B5EF4-FFF2-40B4-BE49-F238E27FC236}">
                    <a16:creationId xmlns:a16="http://schemas.microsoft.com/office/drawing/2014/main" id="{E5FE928A-183A-B472-143F-93BE02B43251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3" name="Date Placeholder 2">
                <a:extLst>
                  <a:ext uri="{FF2B5EF4-FFF2-40B4-BE49-F238E27FC236}">
                    <a16:creationId xmlns:a16="http://schemas.microsoft.com/office/drawing/2014/main" id="{E5FE928A-183A-B472-143F-93BE02B43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0" lvl="0" indent="0">
              <a:buNone/>
            </a:pPr>
            <a:r>
              <a:t>Recap: what are validation studies?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Apply the CPM to new individuals</a:t>
            </a:r>
          </a:p>
          <a:p>
            <a:pPr lvl="1"/>
            <a:r>
              <a:t>Internal validation</a:t>
            </a:r>
          </a:p>
          <a:p>
            <a:pPr lvl="1"/>
            <a:r>
              <a:t>Temporal validation</a:t>
            </a:r>
          </a:p>
          <a:p>
            <a:pPr lvl="1"/>
            <a:r>
              <a:t>Geographical validation</a:t>
            </a:r>
          </a:p>
          <a:p>
            <a:pPr lvl="1"/>
            <a:r>
              <a:t>Domain validation</a:t>
            </a:r>
          </a:p>
          <a:p>
            <a:pPr lvl="0"/>
            <a:r>
              <a:t>Evaluate the predictive accuracy</a:t>
            </a:r>
          </a:p>
          <a:p>
            <a:pPr lvl="1"/>
            <a:r>
              <a:t>Overall performance</a:t>
            </a:r>
          </a:p>
          <a:p>
            <a:pPr lvl="1"/>
            <a:r>
              <a:t>Calibration</a:t>
            </a:r>
          </a:p>
          <a:p>
            <a:pPr lvl="1"/>
            <a:r>
              <a:t>Discrimination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FDCF5328-7297-7535-E97F-A160B05E514A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FDCF5328-7297-7535-E97F-A160B05E5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0" lvl="0" indent="0">
              <a:buNone/>
            </a:pPr>
            <a:r>
              <a:t>Discrimination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Quantifies the model’s extent to distinguish between events and non-events</a:t>
            </a:r>
          </a:p>
          <a:p>
            <a:pPr lvl="0"/>
            <a:r>
              <a:t>Visual inspection</a:t>
            </a:r>
          </a:p>
          <a:p>
            <a:pPr lvl="1"/>
            <a:r>
              <a:t>Receiving Operating Characteristics (ROC) curve</a:t>
            </a:r>
          </a:p>
          <a:p>
            <a:pPr lvl="0"/>
            <a:r>
              <a:t>Summary statistics</a:t>
            </a:r>
          </a:p>
          <a:p>
            <a:pPr lvl="1"/>
            <a:r>
              <a:t>Concordance (c) index</a:t>
            </a:r>
          </a:p>
          <a:p>
            <a:pPr lvl="1"/>
            <a:r>
              <a:t>Area under the ROC curve (AUC)</a:t>
            </a:r>
          </a:p>
          <a:p>
            <a:pPr lvl="1"/>
            <a:r>
              <a:t>Discrimination slope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DA5C9A43-3FA6-02D3-0B75-4B3ABBAC44E1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DA5C9A43-3FA6-02D3-0B75-4B3ABBAC44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B924-0EF2-B401-05BA-1F36BB10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noFill/>
        </p:spPr>
        <p:txBody>
          <a:bodyPr/>
          <a:lstStyle/>
          <a:p>
            <a:pPr marL="0" lvl="0" indent="0">
              <a:buNone/>
            </a:pPr>
            <a:r>
              <a:t>Calibration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69CE0-07E6-79C2-3EDC-34005D944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Agreement between observed outcomes and predictions</a:t>
            </a:r>
          </a:p>
        </p:txBody>
      </p:sp>
      <p:pic>
        <p:nvPicPr>
          <p:cNvPr id="3" name="Picture 1" descr="Picture%204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13500" y="977900"/>
            <a:ext cx="37084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b="1"/>
              <a:t>Ref</a:t>
            </a:r>
            <a:r>
              <a:t>: Genders et al. Prediction model to estimate presence of coronary artery disease: retrospective pooled analysis of existing cohorts. BMJ 2012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2362037-6440-71B1-7691-E914A466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Date Placeholder 5">
                <a:extLst>
                  <a:ext uri="{FF2B5EF4-FFF2-40B4-BE49-F238E27FC236}">
                    <a16:creationId xmlns:a16="http://schemas.microsoft.com/office/drawing/2014/main" id="{7F601AA3-9CE2-1F88-E31A-733E0FCF9071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6" name="Date Placeholder 5">
                <a:extLst>
                  <a:ext uri="{FF2B5EF4-FFF2-40B4-BE49-F238E27FC236}">
                    <a16:creationId xmlns:a16="http://schemas.microsoft.com/office/drawing/2014/main" id="{7F601AA3-9CE2-1F88-E31A-733E0FCF90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0" lvl="0" indent="0">
              <a:buNone/>
            </a:pPr>
            <a:r>
              <a:t>How to obtain the c-statistic?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Area under the receiver operating characteristic curve</a:t>
            </a:r>
          </a:p>
          <a:p>
            <a:pPr lvl="0"/>
            <a:r>
              <a:t>Somer’s D statistic</a:t>
            </a:r>
          </a:p>
          <a:p>
            <a:pPr lvl="0"/>
            <a:r>
              <a:t>Cohen’s effect size</a:t>
            </a:r>
          </a:p>
          <a:p>
            <a:pPr lvl="0"/>
            <a:r>
              <a:t>Distribution of the prognostic index (PI)</a:t>
            </a:r>
          </a:p>
          <a:p>
            <a:pPr lvl="0"/>
            <a:r>
              <a:t>Log odds ratio of the PI</a:t>
            </a:r>
          </a:p>
          <a:p>
            <a:pPr marL="0" lvl="0" indent="0">
              <a:buNone/>
            </a:pPr>
            <a:r>
              <a:t>The SE can be derived from</a:t>
            </a:r>
          </a:p>
          <a:p>
            <a:pPr lvl="0"/>
            <a:r>
              <a:t>Confidence interval</a:t>
            </a:r>
          </a:p>
          <a:p>
            <a:pPr lvl="0"/>
            <a:r>
              <a:t>Sample size, total #events and c-statistic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CAD2E527-2A00-AA4D-54D1-EC110ECA6461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CAD2E527-2A00-AA4D-54D1-EC110ECA64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0" lvl="0" indent="0">
              <a:buNone/>
            </a:pPr>
            <a:r>
              <a:t>How to obtain the total O:E ratio?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Total number of patients</a:t>
            </a:r>
          </a:p>
          <a:p>
            <a:pPr lvl="0"/>
            <a:r>
              <a:t>Total number or proportion of observed events</a:t>
            </a:r>
          </a:p>
          <a:p>
            <a:pPr lvl="0"/>
            <a:r>
              <a:t>Total number or proportion of predicted events</a:t>
            </a:r>
          </a:p>
          <a:p>
            <a:pPr lvl="0"/>
            <a:r>
              <a:t>Predicted risk for the “average” patient</a:t>
            </a:r>
          </a:p>
          <a:p>
            <a:pPr marL="0" lvl="0" indent="0">
              <a:buNone/>
            </a:pPr>
            <a:r>
              <a:t>The SE can be derived from the total number of observed and expected events.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5BF429AE-C075-1DA6-85E2-5753C316C147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5BF429AE-C075-1DA6-85E2-5753C316C1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B924-0EF2-B401-05BA-1F36BB10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noFill/>
        </p:spPr>
        <p:txBody>
          <a:bodyPr/>
          <a:lstStyle/>
          <a:p>
            <a:pPr marL="0" lvl="0" indent="0">
              <a:buNone/>
            </a:pPr>
            <a:r>
              <a:t>Software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69CE0-07E6-79C2-3EDC-34005D944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The metamisc R package </a:t>
            </a:r>
          </a:p>
        </p:txBody>
      </p:sp>
      <p:pic>
        <p:nvPicPr>
          <p:cNvPr id="3" name="Picture 1" descr="Picture%20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87500"/>
            <a:ext cx="61722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2362037-6440-71B1-7691-E914A466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EF9C0CAD-AE35-B3DA-592D-05CEC41B07B0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EF9C0CAD-AE35-B3DA-592D-05CEC41B07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0" lvl="0" indent="0">
              <a:buNone/>
            </a:pPr>
            <a:r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b="1"/>
              <a:t>The metamisc R package </a:t>
            </a:r>
          </a:p>
          <a:p>
            <a:pPr lvl="0"/>
            <a:r>
              <a:t>Estimation of performance statistics and corresponding standard errors from reported quantities</a:t>
            </a:r>
          </a:p>
          <a:p>
            <a:pPr lvl="0"/>
            <a:r>
              <a:t>Transformation of performance estimates and corresponding standard errors</a:t>
            </a:r>
          </a:p>
          <a:p>
            <a:pPr lvl="0"/>
            <a:r>
              <a:t>Meta-analysis &amp; meta-regression</a:t>
            </a:r>
          </a:p>
          <a:p>
            <a:pPr lvl="1"/>
            <a:r>
              <a:t>Frequentist (via metafor)</a:t>
            </a:r>
          </a:p>
          <a:p>
            <a:pPr lvl="1"/>
            <a:r>
              <a:t>Bayesian (via JAGS)</a:t>
            </a:r>
          </a:p>
          <a:p>
            <a:pPr lvl="0"/>
            <a:r>
              <a:t>Visualization of results</a:t>
            </a:r>
          </a:p>
          <a:p>
            <a:pPr lvl="0"/>
            <a:r>
              <a:t>https://CRAN.R-project.org/package=metamisc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FB24CE0C-99FF-D5FB-1065-203F09C28BFC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FB24CE0C-99FF-D5FB-1065-203F09C28B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8E01-85E1-A9BC-1C59-7BC12426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Meta-analysis of validation studies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842FE-2433-6AEF-8414-A3E24AD7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Date Placeholder 2">
                <a:extLst>
                  <a:ext uri="{FF2B5EF4-FFF2-40B4-BE49-F238E27FC236}">
                    <a16:creationId xmlns:a16="http://schemas.microsoft.com/office/drawing/2014/main" id="{97D44131-A18C-AC21-E145-E2C0EA643843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3" name="Date Placeholder 2">
                <a:extLst>
                  <a:ext uri="{FF2B5EF4-FFF2-40B4-BE49-F238E27FC236}">
                    <a16:creationId xmlns:a16="http://schemas.microsoft.com/office/drawing/2014/main" id="{97D44131-A18C-AC21-E145-E2C0EA6438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0" lvl="0" indent="0">
              <a:buNone/>
            </a:pPr>
            <a:r>
              <a:t>Fixed effect or random effects?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Homogeneous model performance often unrealistic</a:t>
            </a:r>
          </a:p>
          <a:p>
            <a:pPr lvl="0"/>
            <a:r>
              <a:t>Model discrimination varies according to case-mix heterogeneity </a:t>
            </a:r>
            <a:r>
              <a:rPr i="1"/>
              <a:t>(e.g. primary vs. secondary care)</a:t>
            </a:r>
          </a:p>
          <a:p>
            <a:pPr lvl="0"/>
            <a:r>
              <a:t>Model calibration varies according to outcome occurrence</a:t>
            </a:r>
          </a:p>
          <a:p>
            <a:pPr lvl="0"/>
            <a:r>
              <a:t>Model performance may vary due to covariates not included by the model</a:t>
            </a:r>
          </a:p>
          <a:p>
            <a:pPr lvl="0"/>
            <a:r>
              <a:t>Model performance may vary due to differences in study design</a:t>
            </a:r>
          </a:p>
          <a:p>
            <a:pPr lvl="0"/>
            <a:r>
              <a:t>Model performance may vary due to differences in treatment standards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1A46C69D-F220-85D6-7DBE-95EDBD8E879D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1A46C69D-F220-85D6-7DBE-95EDBD8E8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0" lvl="0" indent="0">
              <a:buNone/>
            </a:pPr>
            <a:r>
              <a:t>Numerous models for same target population +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&gt;</m:t>
                </m:r>
              </m:oMath>
            </a14:m>
            <a:r>
              <a:t> 300 models for predicting cardiovascular disease</a:t>
            </a:r>
          </a:p>
          <a:p>
            <a:pPr lvl="0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&gt;</m:t>
                </m:r>
              </m:oMath>
            </a14:m>
            <a:r>
              <a:t> 100 models for brain trauma patients</a:t>
            </a:r>
          </a:p>
          <a:p>
            <a:pPr lvl="0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&gt;</m:t>
                </m:r>
              </m:oMath>
            </a14:m>
            <a:r>
              <a:t> 100 diabetes type 2 models</a:t>
            </a:r>
          </a:p>
          <a:p>
            <a:pPr lvl="0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&gt;</m:t>
                </m:r>
              </m:oMath>
            </a14:m>
            <a:r>
              <a:t> 60 models for breast cancer prognosis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5575C0C5-5EC4-CCB5-6954-585F9807172E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5575C0C5-5EC4-CCB5-6954-585F980717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0" lvl="0" indent="0">
              <a:buNone/>
            </a:pPr>
            <a:r>
              <a:t>Fixed effect or random effects?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Homogeneous model performance often unrealistic</a:t>
            </a:r>
          </a:p>
          <a:p>
            <a:pPr lvl="0"/>
            <a:r>
              <a:t>Heterogeneity in the predictive performance of a CPM is to be expected!</a:t>
            </a:r>
          </a:p>
          <a:p>
            <a:pPr lvl="0"/>
            <a:r>
              <a:t>Ignoring such heterogeneity leads to an overly precise summary estimate</a:t>
            </a:r>
          </a:p>
          <a:p>
            <a:pPr lvl="0"/>
            <a:r>
              <a:t>Pooled estimates of model performance have little value when there is strong heterogeneity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39231500-4DE5-1BE3-DF66-C8A95B538320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39231500-4DE5-1BE3-DF66-C8A95B538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0" lvl="0" indent="0">
              <a:buNone/>
            </a:pPr>
            <a:r>
              <a:t>Fixed effect or random effects?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Traditional meta-analysis methods approximate within-study variability with a Normal distribution</a:t>
            </a:r>
          </a:p>
          <a:p>
            <a:pPr marL="0" lvl="0" indent="0">
              <a:buNone/>
            </a:pPr>
            <a:r>
              <a:t>This approximation may introduce bias or show other poor statistical properties when</a:t>
            </a:r>
          </a:p>
          <a:p>
            <a:pPr lvl="0"/>
            <a:r>
              <a:t>The c-statistic or O:E ratio is close to 0 or 1</a:t>
            </a:r>
          </a:p>
          <a:p>
            <a:pPr lvl="0"/>
            <a:r>
              <a:t>When sample sizes are relatively small</a:t>
            </a:r>
          </a:p>
          <a:p>
            <a:pPr marL="0" lvl="0" indent="0">
              <a:buNone/>
            </a:pPr>
            <a:r>
              <a:rPr b="1"/>
              <a:t>Need for transformations!</a:t>
            </a:r>
          </a:p>
          <a:p>
            <a:pPr lvl="0"/>
            <a:r>
              <a:t>Meta-analysis of logit c-statistic</a:t>
            </a:r>
          </a:p>
          <a:p>
            <a:pPr lvl="0"/>
            <a:r>
              <a:t>Meta-analysis of log O:E ratio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0165FC72-2BC7-71FE-C4FB-A93368876031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0165FC72-2BC7-71FE-C4FB-A933688760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B924-0EF2-B401-05BA-1F36BB10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noFill/>
        </p:spPr>
        <p:txBody>
          <a:bodyPr/>
          <a:lstStyle/>
          <a:p>
            <a:pPr marL="0" lvl="0" indent="0">
              <a:buNone/>
            </a:pPr>
            <a:r>
              <a:t>Use of appropriate meta-analysis 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69CE0-07E6-79C2-3EDC-34005D944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Individual participant data (IPD) meta-analysis</a:t>
            </a:r>
          </a:p>
        </p:txBody>
      </p:sp>
      <p:pic>
        <p:nvPicPr>
          <p:cNvPr id="3" name="Picture 1" descr="Picture%206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816100"/>
            <a:ext cx="61722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2362037-6440-71B1-7691-E914A466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2D097242-8B19-D074-CD9B-A140DD516998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5" name="Date Placeholder 4">
                <a:extLst>
                  <a:ext uri="{FF2B5EF4-FFF2-40B4-BE49-F238E27FC236}">
                    <a16:creationId xmlns:a16="http://schemas.microsoft.com/office/drawing/2014/main" id="{2D097242-8B19-D074-CD9B-A140DD5169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0" lvl="0" indent="0">
              <a:buNone/>
            </a:pPr>
            <a:r>
              <a:t>Investigating 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Meta-regression</a:t>
            </a:r>
          </a:p>
          <a:p>
            <a:pPr marL="0" lvl="0" indent="0">
              <a:buNone/>
            </a:pPr>
            <a:r>
              <a:t>Adjust the meta-analysis for study-level variables such as:</a:t>
            </a:r>
          </a:p>
          <a:p>
            <a:pPr lvl="0"/>
            <a:r>
              <a:t>Study characteristics</a:t>
            </a:r>
          </a:p>
          <a:p>
            <a:pPr lvl="1"/>
            <a:r>
              <a:t>Study design</a:t>
            </a:r>
          </a:p>
          <a:p>
            <a:pPr lvl="1"/>
            <a:r>
              <a:t>Follow-up time</a:t>
            </a:r>
          </a:p>
          <a:p>
            <a:pPr lvl="1"/>
            <a:r>
              <a:t>Predictor- and outcome definitions</a:t>
            </a:r>
          </a:p>
          <a:p>
            <a:pPr lvl="1"/>
            <a:r>
              <a:t>Cut-point for dichotomizing prognostic factor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A478CB93-CD3E-7747-D948-9AFC72AC5B9E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A478CB93-CD3E-7747-D948-9AFC72AC5B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0" lvl="0" indent="0">
              <a:buNone/>
            </a:pPr>
            <a:r>
              <a:t>Investigating 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Meta-regression</a:t>
            </a:r>
          </a:p>
          <a:p>
            <a:pPr lvl="0"/>
            <a:r>
              <a:t>Population characteristics</a:t>
            </a:r>
          </a:p>
          <a:p>
            <a:pPr lvl="1"/>
            <a:r>
              <a:t>Mean of linear predictor or individual covariates</a:t>
            </a:r>
          </a:p>
          <a:p>
            <a:pPr lvl="1"/>
            <a:r>
              <a:t>SD of linear predictor or individual covariates</a:t>
            </a:r>
          </a:p>
          <a:p>
            <a:pPr lvl="1"/>
            <a:r>
              <a:t>Treatment standards (beware of ecological fallacy)</a:t>
            </a:r>
          </a:p>
          <a:p>
            <a:pPr marL="0" lvl="0" indent="0">
              <a:buNone/>
            </a:pPr>
            <a:br/>
            <a:r>
              <a:rPr b="1"/>
              <a:t>Ref</a:t>
            </a:r>
            <a:r>
              <a:t>: Berlin et al. Individual patient- versus group-level data meta-regressions of treatment effect modifiers: ecological bias rears its ugly head. Stat Med 2002.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2AE29269-1297-FD22-FCCA-D4581442AADE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2AE29269-1297-FD22-FCCA-D4581442A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0" lvl="0" indent="0">
              <a:buNone/>
            </a:pPr>
            <a:r>
              <a:t>Investigating 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Sensitivity analysis</a:t>
            </a:r>
          </a:p>
          <a:p>
            <a:pPr marL="0" lvl="0" indent="0">
              <a:buNone/>
            </a:pPr>
            <a:r>
              <a:t>Exclude studies of questionable quality </a:t>
            </a:r>
            <a:r>
              <a:rPr i="1"/>
              <a:t>(cfr. PROBAST)</a:t>
            </a:r>
          </a:p>
          <a:p>
            <a:pPr lvl="0"/>
            <a:r>
              <a:t>Risk of bias</a:t>
            </a:r>
          </a:p>
          <a:p>
            <a:pPr lvl="1"/>
            <a:r>
              <a:t>Participant selection</a:t>
            </a:r>
          </a:p>
          <a:p>
            <a:pPr lvl="1"/>
            <a:r>
              <a:t>Predictors</a:t>
            </a:r>
          </a:p>
          <a:p>
            <a:pPr lvl="1"/>
            <a:r>
              <a:t>Outcome</a:t>
            </a:r>
          </a:p>
          <a:p>
            <a:pPr lvl="1"/>
            <a:r>
              <a:t>Sample size and participant flow</a:t>
            </a:r>
          </a:p>
          <a:p>
            <a:pPr lvl="1"/>
            <a:r>
              <a:t>Analysis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A9AD3D00-4DE0-0C0C-272B-333C8EE686F0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A9AD3D00-4DE0-0C0C-272B-333C8EE686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0" lvl="0" indent="0">
              <a:buNone/>
            </a:pPr>
            <a:r>
              <a:t>Investigating 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Sensitivity analysis</a:t>
            </a:r>
          </a:p>
          <a:p>
            <a:pPr lvl="0"/>
            <a:r>
              <a:t>Applicability</a:t>
            </a:r>
          </a:p>
          <a:p>
            <a:pPr lvl="1"/>
            <a:r>
              <a:t>Participant selection</a:t>
            </a:r>
          </a:p>
          <a:p>
            <a:pPr lvl="1"/>
            <a:r>
              <a:t>Predictors</a:t>
            </a:r>
          </a:p>
          <a:p>
            <a:pPr lvl="1"/>
            <a:r>
              <a:t>Outcome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9398BD06-78DB-235D-6DC6-68CD77BE96B1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9398BD06-78DB-235D-6DC6-68CD77BE96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0" lvl="0" indent="0">
              <a:buNone/>
            </a:pPr>
            <a:r>
              <a:t>Interpretation of meta-analysis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Describe model generalizability</a:t>
            </a:r>
          </a:p>
          <a:p>
            <a:pPr lvl="0"/>
            <a:r>
              <a:t>Evaluate model robustness when applied in new populations</a:t>
            </a:r>
          </a:p>
          <a:p>
            <a:pPr lvl="1"/>
            <a:r>
              <a:t>Pooled estimate and 95% CI</a:t>
            </a:r>
          </a:p>
          <a:p>
            <a:pPr lvl="1"/>
            <a:r>
              <a:t>Prediction interval</a:t>
            </a:r>
          </a:p>
          <a:p>
            <a:pPr lvl="0"/>
            <a:r>
              <a:t>Identify populations where model performance is satisfactory and others where it is inadequate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99D31D33-C5BE-06B0-6D34-BAFA1116ECA6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99D31D33-C5BE-06B0-6D34-BAFA1116E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0" lvl="0" indent="0">
              <a:buNone/>
            </a:pPr>
            <a:r>
              <a:t>Need for systematic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Abundance of CPMs, with poor understanding of</a:t>
            </a:r>
          </a:p>
          <a:p>
            <a:pPr lvl="0"/>
            <a:r>
              <a:t>The comparative performance of these CPMs</a:t>
            </a:r>
          </a:p>
          <a:p>
            <a:pPr lvl="0"/>
            <a:r>
              <a:t>The consistency of effects and risk estimates across CPMs</a:t>
            </a:r>
          </a:p>
          <a:p>
            <a:pPr lvl="0"/>
            <a:r>
              <a:t>The clinical impact of these CPMs</a:t>
            </a:r>
          </a:p>
          <a:p>
            <a:pPr marL="0" lvl="0" indent="0">
              <a:buNone/>
            </a:pPr>
            <a:r>
              <a:t>Systematic review of validation studies may help to identify promising models and evaluate the need for further improvements.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239787DA-6111-5FF2-F49D-783FE83C87AA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239787DA-6111-5FF2-F49D-783FE83C87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0" lvl="0" indent="0">
              <a:buNone/>
            </a:pPr>
            <a:r>
              <a:t>Why do we need meta-analysis?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Quantitative synthesis (meta-analysis) may help</a:t>
            </a:r>
          </a:p>
          <a:p>
            <a:pPr lvl="0"/>
            <a:r>
              <a:t>To summarize the predictive performance of a CPM</a:t>
            </a:r>
          </a:p>
          <a:p>
            <a:pPr lvl="0"/>
            <a:r>
              <a:t>To evaluate whether a CPM yields consistently good performance across different populations, outcomes etc</a:t>
            </a:r>
          </a:p>
          <a:p>
            <a:pPr lvl="0"/>
            <a:r>
              <a:t>To identify possible improvements of CPMs</a:t>
            </a:r>
          </a:p>
          <a:p>
            <a:pPr lvl="0"/>
            <a:r>
              <a:t>To establish boundaries of applicability and generalizability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FC4B1D26-06FB-7AC1-FEB7-DB24D07BFB1E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FC4B1D26-06FB-7AC1-FEB7-DB24D07BFB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F03B-7EAC-7776-6646-BE07815D6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55595-B8DA-2421-33DA-74D119784B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2ED739B7-CF83-71DB-2647-F22C05100571}"/>
                  </a:ext>
                </a:extLst>
              </p:cNvPr>
              <p:cNvSpPr>
                <a:spLocks noGrp="1"/>
              </p:cNvSpPr>
              <p:nvPr>
                <p:ph type="dt" sz="half" idx="2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2ED739B7-CF83-71DB-2647-F22C051005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2"/>
              </p:nvPr>
            </p:nvSpPr>
            <p:spPr>
              <a:blipFill>
                <a:blip r:embed="rId2"/>
                <a:stretch>
                  <a:fillRect r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3E3B6-BC2C-9F62-89B1-452ED7892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fromdatatowisdom.com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0" lvl="0" indent="0">
              <a:buNone/>
            </a:pPr>
            <a:r>
              <a:t>Is it even possible?</a:t>
            </a:r>
          </a:p>
        </p:txBody>
      </p:sp>
      <p:pic>
        <p:nvPicPr>
          <p:cNvPr id="3" name="Picture 1" descr="Picture%20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0" y="1816100"/>
            <a:ext cx="9906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16B0C2B1-5C36-E887-B3BD-5EB422E24BD0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16B0C2B1-5C36-E887-B3BD-5EB422E24B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0" lvl="0" indent="0">
              <a:buNone/>
            </a:pPr>
            <a:r>
              <a:t>Is it even possible?</a:t>
            </a:r>
          </a:p>
        </p:txBody>
      </p:sp>
      <p:pic>
        <p:nvPicPr>
          <p:cNvPr id="3" name="Picture 1" descr="Picture%20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9900" y="1816100"/>
            <a:ext cx="8712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F1924279-D572-8BA6-8920-B6CB33925752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F1924279-D572-8BA6-8920-B6CB33925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0" lvl="0" indent="0">
              <a:buNone/>
            </a:pPr>
            <a:r>
              <a:t>Guidance paper</a:t>
            </a:r>
          </a:p>
        </p:txBody>
      </p:sp>
      <p:pic>
        <p:nvPicPr>
          <p:cNvPr id="3" name="Picture 1" descr="Picture%20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11400"/>
            <a:ext cx="10515600" cy="284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b="1"/>
              <a:t>Ref</a:t>
            </a:r>
            <a:r>
              <a:t>: https://doi.org/10.1136/bmj.i6460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Date Placeholder 5">
                <a:extLst>
                  <a:ext uri="{FF2B5EF4-FFF2-40B4-BE49-F238E27FC236}">
                    <a16:creationId xmlns:a16="http://schemas.microsoft.com/office/drawing/2014/main" id="{D056FC95-AF5D-FBCC-B2B4-84690B277CFC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6" name="Date Placeholder 5">
                <a:extLst>
                  <a:ext uri="{FF2B5EF4-FFF2-40B4-BE49-F238E27FC236}">
                    <a16:creationId xmlns:a16="http://schemas.microsoft.com/office/drawing/2014/main" id="{D056FC95-AF5D-FBCC-B2B4-84690B277C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9C99-0703-E973-54A8-B9FB9430CC1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0" lvl="0" indent="0">
              <a:buNone/>
            </a:pPr>
            <a:r>
              <a:t>Required steps of the 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FA36-F154-6506-809BEAB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AutoNum type="arabicPeriod"/>
            </a:pPr>
            <a:r>
              <a:t>Well formulated systematic review question</a:t>
            </a:r>
          </a:p>
          <a:p>
            <a:pPr marL="457200" lvl="0" indent="-457200">
              <a:buAutoNum type="arabicPeriod"/>
            </a:pPr>
            <a:r>
              <a:t>Extensive search</a:t>
            </a:r>
          </a:p>
          <a:p>
            <a:pPr marL="457200" lvl="0" indent="-457200">
              <a:buAutoNum type="arabicPeriod"/>
            </a:pPr>
            <a:r>
              <a:t>Selection &amp; data extraction</a:t>
            </a:r>
          </a:p>
          <a:p>
            <a:pPr marL="457200" lvl="0" indent="-457200">
              <a:buAutoNum type="arabicPeriod"/>
            </a:pPr>
            <a:r>
              <a:t>Critical appraisal</a:t>
            </a:r>
          </a:p>
          <a:p>
            <a:pPr marL="457200" lvl="0" indent="-457200">
              <a:buAutoNum type="arabicPeriod"/>
            </a:pPr>
            <a:r>
              <a:t>Data synthesis</a:t>
            </a:r>
            <a:br/>
            <a:r>
              <a:rPr i="1"/>
              <a:t>Pooling of CPM performance</a:t>
            </a:r>
          </a:p>
          <a:p>
            <a:pPr marL="457200" lvl="0" indent="-457200">
              <a:buAutoNum type="arabicPeriod"/>
            </a:pPr>
            <a:r>
              <a:t>Interpretation of results</a:t>
            </a:r>
            <a:br/>
            <a:r>
              <a:rPr i="1"/>
              <a:t>Confidence &amp; prediction intervals, meta-regression, subgroup analysis, sensitivity analyses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5E08-8DA6-3AE9-8B08-6F746CF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234367"/>
                </a:solidFill>
              </a:defRPr>
            </a:lvl1pPr>
          </a:lstStyle>
          <a:p>
            <a:r>
              <a:rPr lang="en-US" dirty="0" err="1"/>
              <a:t>fromdatatowisdom.com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83C0E590-756D-D09C-3EC4-CD5B71473CAA}"/>
                  </a:ext>
                </a:extLst>
              </p:cNvPr>
              <p:cNvSpPr>
                <a:spLocks noGrp="1"/>
              </p:cNvSpPr>
              <p:nvPr>
                <p:ph type="dt" sz="half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© 2023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Smart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Analysis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HK" i="1" smtClean="0">
                          <a:solidFill>
                            <a:srgbClr val="2343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234367"/>
                  </a:solidFill>
                </a:endParaRPr>
              </a:p>
            </p:txBody>
          </p:sp>
        </mc:Choice>
        <mc:Fallback>
          <p:sp>
            <p:nvSpPr>
              <p:cNvPr id="4" name="Date Placeholder 3">
                <a:extLst>
                  <a:ext uri="{FF2B5EF4-FFF2-40B4-BE49-F238E27FC236}">
                    <a16:creationId xmlns:a16="http://schemas.microsoft.com/office/drawing/2014/main" id="{83C0E590-756D-D09C-3EC4-CD5B71473C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8" id="{E5FA27D2-9C5F-874C-8DAB-915E794F9A88}" vid="{4AE4D4CA-54BB-4845-AC1C-6287124DC3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1194</Words>
  <Application>Microsoft Macintosh PowerPoint</Application>
  <PresentationFormat>Widescreen</PresentationFormat>
  <Paragraphs>191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Meta-analysis of prognostic studies</vt:lpstr>
      <vt:lpstr>Numerous models for same target population + outcomes</vt:lpstr>
      <vt:lpstr>Need for systematic reviews</vt:lpstr>
      <vt:lpstr>Why do we need meta-analysis?</vt:lpstr>
      <vt:lpstr>PowerPoint Presentation</vt:lpstr>
      <vt:lpstr>Is it even possible?</vt:lpstr>
      <vt:lpstr>Is it even possible?</vt:lpstr>
      <vt:lpstr>Guidance paper</vt:lpstr>
      <vt:lpstr>Required steps of the meta-analysis</vt:lpstr>
      <vt:lpstr>Data extraction</vt:lpstr>
      <vt:lpstr>Recap: what are validation studies?</vt:lpstr>
      <vt:lpstr>Discrimination</vt:lpstr>
      <vt:lpstr>Calibration</vt:lpstr>
      <vt:lpstr>How to obtain the c-statistic?</vt:lpstr>
      <vt:lpstr>How to obtain the total O:E ratio?</vt:lpstr>
      <vt:lpstr>Software</vt:lpstr>
      <vt:lpstr>Software</vt:lpstr>
      <vt:lpstr>Meta-analysis of validation studies</vt:lpstr>
      <vt:lpstr>Fixed effect or random effects?</vt:lpstr>
      <vt:lpstr>Fixed effect or random effects?</vt:lpstr>
      <vt:lpstr>Fixed effect or random effects?</vt:lpstr>
      <vt:lpstr>Use of appropriate meta-analysis methods</vt:lpstr>
      <vt:lpstr>Investigating heterogeneity</vt:lpstr>
      <vt:lpstr>Investigating heterogeneity</vt:lpstr>
      <vt:lpstr>Investigating heterogeneity</vt:lpstr>
      <vt:lpstr>Investigating heterogeneity</vt:lpstr>
      <vt:lpstr>Interpretation of meta-analysis results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3</TotalTime>
  <Words>14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Meta-analysis of prognostic studies</dc:title>
  <dc:creator>Thomas Debray, PhD</dc:creator>
  <cp:keywords/>
  <cp:lastModifiedBy>Hafsah Amalia</cp:lastModifiedBy>
  <cp:revision>1</cp:revision>
  <dcterms:created xsi:type="dcterms:W3CDTF">2023-05-22T03:12:07Z</dcterms:created>
  <dcterms:modified xsi:type="dcterms:W3CDTF">2023-05-22T03:12:46Z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logo">
    <vt:lpwstr>logo2.png</vt:lpwstr>
  </property>
  <property fmtid="{D5CDD505-2E9C-101B-9397-08002B2CF9AE}" pid="11" name="toc-title">
    <vt:lpwstr>Table of contents</vt:lpwstr>
  </property>
</Properties>
</file>