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33C"/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/>
    <p:restoredTop sz="95827"/>
  </p:normalViewPr>
  <p:slideViewPr>
    <p:cSldViewPr snapToGrid="0">
      <p:cViewPr varScale="1">
        <p:scale>
          <a:sx n="107" d="100"/>
          <a:sy n="10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D4132-57B9-924D-85BF-B9327BD81CFE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AEBD7-4505-1742-B777-5ABFCBEC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77C2-573A-00C9-7699-BB6F227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C407327-E470-1E1B-3BE7-E4939F6DF0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l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AD4C-9EAE-44C0-4EF3-0C3D7355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EFF1-7AEC-B826-EEBF-94CDFD6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A92C8-959D-3510-C290-2DEDA6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86C33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F931670B-CF5A-7AB0-EEC5-114C34ED2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DCB61D-0F13-BB5A-608B-95B7721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34832-54BC-835E-89E2-22EEE48E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86C33C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D61D-46CD-63B0-25EF-5B6E1088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CA14-E12C-BD1C-CB4B-92A2B2E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7471122A-7481-51AC-F4E7-1ED7FE0A6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81C-9919-9604-88BD-1590FB2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6DED-416B-0FAC-21F5-3C6F7114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90347E5-E175-7D38-2FFB-C4B198045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B858-6DF2-3BC9-C241-6051EB39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C81D-2226-F681-D6FD-00099DE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A94AE78-6678-E12A-3004-F93349BD8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7797-BD44-0C92-92C7-3D333F36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4ECB-389D-C75D-79AF-84FF6A8F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F405-8E3C-1180-791E-024F7B1A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E25D8-6D65-A93F-19F7-9E76DCE1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86C33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6329DC3-62CB-A772-48D6-B42DAACC59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9E3F-C238-46A9-3D76-F7BA3176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7DB2-D090-DA45-D6B3-74FD3754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20CF-F948-640F-9516-EBB8579F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C8235-01CB-7BC7-3C36-2AA40B10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FFFB1-9F9F-7F5B-2DF0-CBB0F3DE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856E3-A95E-1F8C-8EEA-E5A94C6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C930AD-FDB7-DF98-B710-1E5D795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86C33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3" name="Picture 12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F9BC0D27-FA0A-5375-ED63-6508DF8352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950E12-40D4-DF75-64E9-AD0EA09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965F-D168-57B9-0476-98E2545C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B88052-34A4-6C78-8FF2-3BDB622C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86C33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2734791B-EC9A-7CC3-0E5C-CB0FFD487B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24BD1-4661-0DF5-F630-C81E1AA3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6FB1-E385-EB83-22A7-C0DDC45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90EF0B-F1DF-6875-431A-F6FF87CD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9" name="Picture 8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97D2C15D-58BA-202D-5882-7EC97FC2B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86C33C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7DAF-3C1E-C2FB-47E3-F2D1B76B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373F-19DD-0AFE-BD17-129B2C9D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CAC22157-D791-AE97-DD1E-4AC7BE0AC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6F2C-AE94-9334-478F-79EE5B9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86C33C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BF393-DB20-65E7-E352-6B4A76AB0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F10B-4E9C-D403-8374-0A88CF84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29C6-46FA-259D-A401-B9D419A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symbol, logo, graphics, emblem&#10;&#10;Description automatically generated">
            <a:extLst>
              <a:ext uri="{FF2B5EF4-FFF2-40B4-BE49-F238E27FC236}">
                <a16:creationId xmlns:a16="http://schemas.microsoft.com/office/drawing/2014/main" id="{A4F0D0B0-3AE0-C832-31EE-5B31FEE31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2736" y="5718736"/>
            <a:ext cx="1139264" cy="113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CDEEC7-1769-18A0-9BFA-D1859229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71D5C-39D4-98B6-8A74-D41F37CD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7460-833F-704F-4F45-1E444236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91D5-31E8-5F6D-3B5B-C24646BC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2482-0F18-F881-E1F8-128054BEA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4B1A-CC70-896E-CAB4-5945D5B9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Meta-analysis of prognostic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Thomas Debray, PhD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8D7E05E-CD3B-89CB-7FC6-F1521B0BFFC7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8D7E05E-CD3B-89CB-7FC6-F1521B0BF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AC123952-BE93-8F53-DABB-C35568D42C7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AC123952-BE93-8F53-DABB-C35568D4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Recap: what are validation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Apply the CPM to new individuals</a:t>
            </a:r>
          </a:p>
          <a:p>
            <a:pPr lvl="1"/>
            <a:r>
              <a:t>Internal validation</a:t>
            </a:r>
          </a:p>
          <a:p>
            <a:pPr lvl="1"/>
            <a:r>
              <a:t>Temporal validation</a:t>
            </a:r>
          </a:p>
          <a:p>
            <a:pPr lvl="1"/>
            <a:r>
              <a:t>Geographical validation</a:t>
            </a:r>
          </a:p>
          <a:p>
            <a:pPr lvl="1"/>
            <a:r>
              <a:t>Domain validation</a:t>
            </a:r>
          </a:p>
          <a:p>
            <a:pPr lvl="0"/>
            <a:r>
              <a:t>Evaluate the predictive accuracy</a:t>
            </a:r>
          </a:p>
          <a:p>
            <a:pPr lvl="1"/>
            <a:r>
              <a:t>Overall performance</a:t>
            </a:r>
          </a:p>
          <a:p>
            <a:pPr lvl="1"/>
            <a:r>
              <a:t>Calibration</a:t>
            </a:r>
          </a:p>
          <a:p>
            <a:pPr lvl="1"/>
            <a:r>
              <a:t>Discrimination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A18226B-5BD3-D74A-CB45-6DE8E4E598B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A18226B-5BD3-D74A-CB45-6DE8E4E59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Quantifies the model’s extent to distinguish between events and non-events</a:t>
            </a:r>
          </a:p>
          <a:p>
            <a:pPr lvl="0"/>
            <a:r>
              <a:t>Visual inspection</a:t>
            </a:r>
          </a:p>
          <a:p>
            <a:pPr lvl="1"/>
            <a:r>
              <a:t>Receiving Operating Characteristics (ROC) curve</a:t>
            </a:r>
          </a:p>
          <a:p>
            <a:pPr lvl="0"/>
            <a:r>
              <a:t>Summary statistics</a:t>
            </a:r>
          </a:p>
          <a:p>
            <a:pPr lvl="1"/>
            <a:r>
              <a:t>Concordance (c) index</a:t>
            </a:r>
          </a:p>
          <a:p>
            <a:pPr lvl="1"/>
            <a:r>
              <a:t>Area under the ROC curve (AUC)</a:t>
            </a:r>
          </a:p>
          <a:p>
            <a:pPr lvl="1"/>
            <a:r>
              <a:t>Discrimination slope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3824F0B-AC5A-515B-3277-1DC332AE14A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3824F0B-AC5A-515B-3277-1DC332AE1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Agreement between observed outcomes and predictions</a:t>
            </a:r>
          </a:p>
        </p:txBody>
      </p:sp>
      <p:pic>
        <p:nvPicPr>
          <p:cNvPr id="3" name="Picture 1" descr="Picture%204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977900"/>
            <a:ext cx="370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Genders et al. Prediction model to estimate presence of coronary artery disease: retrospective pooled analysis of existing cohorts. BMJ 2012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337C14A0-0278-0BE6-DE3F-7FC77A39C4E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337C14A0-0278-0BE6-DE3F-7FC77A39C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How to obtain the c-statistic?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Area under the receiver operating characteristic curve</a:t>
            </a:r>
          </a:p>
          <a:p>
            <a:pPr lvl="0"/>
            <a:r>
              <a:t>Somer’s D statistic</a:t>
            </a:r>
          </a:p>
          <a:p>
            <a:pPr lvl="0"/>
            <a:r>
              <a:t>Cohen’s effect size</a:t>
            </a:r>
          </a:p>
          <a:p>
            <a:pPr lvl="0"/>
            <a:r>
              <a:t>Distribution of the prognostic index (PI)</a:t>
            </a:r>
          </a:p>
          <a:p>
            <a:pPr lvl="0"/>
            <a:r>
              <a:t>Log odds ratio of the PI</a:t>
            </a:r>
          </a:p>
          <a:p>
            <a:pPr marL="0" lvl="0" indent="0">
              <a:buNone/>
            </a:pPr>
            <a:r>
              <a:t>The SE can be derived from</a:t>
            </a:r>
          </a:p>
          <a:p>
            <a:pPr lvl="0"/>
            <a:r>
              <a:t>Confidence interval</a:t>
            </a:r>
          </a:p>
          <a:p>
            <a:pPr lvl="0"/>
            <a:r>
              <a:t>Sample size, total #events and c-statistic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28DACCE-CAEA-5EEC-B3AE-B0A7673FE59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28DACCE-CAEA-5EEC-B3AE-B0A7673FE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How to obtain the total O:E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Total number of patients</a:t>
            </a:r>
          </a:p>
          <a:p>
            <a:pPr lvl="0"/>
            <a:r>
              <a:t>Total number or proportion of observed events</a:t>
            </a:r>
          </a:p>
          <a:p>
            <a:pPr lvl="0"/>
            <a:r>
              <a:t>Total number or proportion of predicted events</a:t>
            </a:r>
          </a:p>
          <a:p>
            <a:pPr lvl="0"/>
            <a:r>
              <a:t>Predicted risk for the “average” patient</a:t>
            </a:r>
          </a:p>
          <a:p>
            <a:pPr marL="0" lvl="0" indent="0">
              <a:buNone/>
            </a:pPr>
            <a:r>
              <a:t>The SE can be derived from the total number of observed and expected events.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31A66F2-54A3-A4CF-2A24-9861475FFFD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31A66F2-54A3-A4CF-2A24-9861475FF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metamisc R package </a:t>
            </a:r>
          </a:p>
        </p:txBody>
      </p:sp>
      <p:pic>
        <p:nvPicPr>
          <p:cNvPr id="3" name="Picture 1" descr="Picture%2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87500"/>
            <a:ext cx="6172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9AF5986E-FD71-B18A-13C3-8F6E4AEDC1A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9AF5986E-FD71-B18A-13C3-8F6E4AEDC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The metamisc R package </a:t>
            </a:r>
          </a:p>
          <a:p>
            <a:pPr lvl="0"/>
            <a:r>
              <a:t>Estimation of performance statistics and corresponding standard errors from reported quantities</a:t>
            </a:r>
          </a:p>
          <a:p>
            <a:pPr lvl="0"/>
            <a:r>
              <a:t>Transformation of performance estimates and corresponding standard errors</a:t>
            </a:r>
          </a:p>
          <a:p>
            <a:pPr lvl="0"/>
            <a:r>
              <a:t>Meta-analysis &amp; meta-regression</a:t>
            </a:r>
          </a:p>
          <a:p>
            <a:pPr lvl="1"/>
            <a:r>
              <a:t>Frequentist (via metafor)</a:t>
            </a:r>
          </a:p>
          <a:p>
            <a:pPr lvl="1"/>
            <a:r>
              <a:t>Bayesian (via JAGS)</a:t>
            </a:r>
          </a:p>
          <a:p>
            <a:pPr lvl="0"/>
            <a:r>
              <a:t>Visualization of results</a:t>
            </a:r>
          </a:p>
          <a:p>
            <a:pPr lvl="0"/>
            <a:r>
              <a:t>https://CRAN.R-project.org/package=metamisc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7CDD4A-69FD-2BAC-A70C-26887366FBD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7CDD4A-69FD-2BAC-A70C-26887366F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Meta-analysis of validation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A037AC9F-9962-03EA-5E99-388673E991C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A037AC9F-9962-03EA-5E99-388673E9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Model discrimination varies according to case-mix heterogeneity </a:t>
            </a:r>
            <a:r>
              <a:rPr i="1"/>
              <a:t>(e.g. primary vs. secondary care)</a:t>
            </a:r>
          </a:p>
          <a:p>
            <a:pPr lvl="0"/>
            <a:r>
              <a:t>Model calibration varies according to outcome occurrence</a:t>
            </a:r>
          </a:p>
          <a:p>
            <a:pPr lvl="0"/>
            <a:r>
              <a:t>Model performance may vary due to covariates not included by the model</a:t>
            </a:r>
          </a:p>
          <a:p>
            <a:pPr lvl="0"/>
            <a:r>
              <a:t>Model performance may vary due to differences in study design</a:t>
            </a:r>
          </a:p>
          <a:p>
            <a:pPr lvl="0"/>
            <a:r>
              <a:t>Model performance may vary due to differences in treatment standards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D9421D8-4646-83E4-BA03-2D4D70A57C4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D9421D8-4646-83E4-BA03-2D4D70A57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Numerous models for same target population +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300 models for predicting cardiovascular disease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models for brain trauma patients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diabetes type 2 models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60 models for breast cancer prognosis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DD8D726-80DB-1960-26BD-38BC002E7EF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DD8D726-80DB-1960-26BD-38BC002E7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Heterogeneity in the predictive performance of a CPM is to be expected!</a:t>
            </a:r>
          </a:p>
          <a:p>
            <a:pPr lvl="0"/>
            <a:r>
              <a:t>Ignoring such heterogeneity leads to an overly precise summary estimate</a:t>
            </a:r>
          </a:p>
          <a:p>
            <a:pPr lvl="0"/>
            <a:r>
              <a:t>Pooled estimates of model performance have little value when there is strong heterogeneity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E6E2247-C1AF-7CA1-0FA0-DBF26E4E930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E6E2247-C1AF-7CA1-0FA0-DBF26E4E9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Traditional meta-analysis methods approximate within-study variability with a Normal distribution</a:t>
            </a:r>
          </a:p>
          <a:p>
            <a:pPr marL="0" lvl="0" indent="0">
              <a:buNone/>
            </a:pPr>
            <a:r>
              <a:t>This approximation may introduce bias or show other poor statistical properties when</a:t>
            </a:r>
          </a:p>
          <a:p>
            <a:pPr lvl="0"/>
            <a:r>
              <a:t>The c-statistic or O:E ratio is close to 0 or 1</a:t>
            </a:r>
          </a:p>
          <a:p>
            <a:pPr lvl="0"/>
            <a:r>
              <a:t>When sample sizes are relatively small</a:t>
            </a:r>
          </a:p>
          <a:p>
            <a:pPr marL="0" lvl="0" indent="0">
              <a:buNone/>
            </a:pPr>
            <a:r>
              <a:rPr b="1"/>
              <a:t>Need for transformations!</a:t>
            </a:r>
          </a:p>
          <a:p>
            <a:pPr lvl="0"/>
            <a:r>
              <a:t>Meta-analysis of logit c-statistic</a:t>
            </a:r>
          </a:p>
          <a:p>
            <a:pPr lvl="0"/>
            <a:r>
              <a:t>Meta-analysis of log O:E ratio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AAC3756-D5FC-8224-A60D-001C253D63C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AAC3756-D5FC-8224-A60D-001C253D6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Use of appropriate meta-analysis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Individual participant data (IPD) meta-analysis</a:t>
            </a:r>
          </a:p>
        </p:txBody>
      </p:sp>
      <p:pic>
        <p:nvPicPr>
          <p:cNvPr id="3" name="Picture 1" descr="Picture%20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14AE90FF-B3C2-72BE-7391-75B4CFF566D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14AE90FF-B3C2-72BE-7391-75B4CFF5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marL="0" lvl="0" indent="0">
              <a:buNone/>
            </a:pPr>
            <a:r>
              <a:t>Adjust the meta-analysis for study-level variables such as:</a:t>
            </a:r>
          </a:p>
          <a:p>
            <a:pPr lvl="0"/>
            <a:r>
              <a:t>Study characteristics</a:t>
            </a:r>
          </a:p>
          <a:p>
            <a:pPr lvl="1"/>
            <a:r>
              <a:t>Study design</a:t>
            </a:r>
          </a:p>
          <a:p>
            <a:pPr lvl="1"/>
            <a:r>
              <a:t>Follow-up time</a:t>
            </a:r>
          </a:p>
          <a:p>
            <a:pPr lvl="1"/>
            <a:r>
              <a:t>Predictor- and outcome definitions</a:t>
            </a:r>
          </a:p>
          <a:p>
            <a:pPr lvl="1"/>
            <a:r>
              <a:t>Cut-point for dichotomizing prognostic factor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4FDE202-7C93-B84F-D36A-F741E9B898C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4FDE202-7C93-B84F-D36A-F741E9B89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lvl="0"/>
            <a:r>
              <a:t>Population characteristics</a:t>
            </a:r>
          </a:p>
          <a:p>
            <a:pPr lvl="1"/>
            <a:r>
              <a:t>Mean of linear predictor or individual covariates</a:t>
            </a:r>
          </a:p>
          <a:p>
            <a:pPr lvl="1"/>
            <a:r>
              <a:t>SD of linear predictor or individual covariates</a:t>
            </a:r>
          </a:p>
          <a:p>
            <a:pPr lvl="1"/>
            <a:r>
              <a:t>Treatment standards (beware of ecological fallacy)</a:t>
            </a:r>
          </a:p>
          <a:p>
            <a:pPr marL="0" lvl="0" indent="0">
              <a:buNone/>
            </a:pPr>
            <a:br/>
            <a:r>
              <a:rPr b="1"/>
              <a:t>Ref</a:t>
            </a:r>
            <a:r>
              <a:t>: Berlin et al. Individual patient- versus group-level data meta-regressions of treatment effect modifiers: ecological bias rears its ugly head. Stat Med 2002.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D2A500B-500E-BDC9-96FF-F1E2525050D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D2A500B-500E-BDC9-96FF-F1E252505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marL="0" lvl="0" indent="0">
              <a:buNone/>
            </a:pPr>
            <a:r>
              <a:t>Exclude studies of questionable quality </a:t>
            </a:r>
            <a:r>
              <a:rPr i="1"/>
              <a:t>(cfr. PROBAST)</a:t>
            </a:r>
          </a:p>
          <a:p>
            <a:pPr lvl="0"/>
            <a:r>
              <a:t>Risk of bias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  <a:p>
            <a:pPr lvl="1"/>
            <a:r>
              <a:t>Sample size and participant flow</a:t>
            </a:r>
          </a:p>
          <a:p>
            <a:pPr lvl="1"/>
            <a:r>
              <a:t>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BD6FC5D-96A6-9A48-83A0-1928F53E1CC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BD6FC5D-96A6-9A48-83A0-1928F53E1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lvl="0"/>
            <a:r>
              <a:t>Applicability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2509A07-19AC-F3BB-E6EE-09D558F4438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2509A07-19AC-F3BB-E6EE-09D558F44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Interpretation of meta-analysis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Describe model generalizability</a:t>
            </a:r>
          </a:p>
          <a:p>
            <a:pPr lvl="0"/>
            <a:r>
              <a:t>Evaluate model robustness when applied in new populations</a:t>
            </a:r>
          </a:p>
          <a:p>
            <a:pPr lvl="1"/>
            <a:r>
              <a:t>Pooled estimate and 95% CI</a:t>
            </a:r>
          </a:p>
          <a:p>
            <a:pPr lvl="1"/>
            <a:r>
              <a:t>Prediction interval</a:t>
            </a:r>
          </a:p>
          <a:p>
            <a:pPr lvl="0"/>
            <a:r>
              <a:t>Identify populations where model performance is satisfactory and others where it is inadequate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E9D8D77-1CBB-C80C-803A-532C6478DDE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E9D8D77-1CBB-C80C-803A-532C6478D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Need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Abundance of CPMs, with poor understanding of</a:t>
            </a:r>
          </a:p>
          <a:p>
            <a:pPr lvl="0"/>
            <a:r>
              <a:t>The comparative performance of these CPMs</a:t>
            </a:r>
          </a:p>
          <a:p>
            <a:pPr lvl="0"/>
            <a:r>
              <a:t>The consistency of effects and risk estimates across CPMs</a:t>
            </a:r>
          </a:p>
          <a:p>
            <a:pPr lvl="0"/>
            <a:r>
              <a:t>The clinical impact of these CPMs</a:t>
            </a:r>
          </a:p>
          <a:p>
            <a:pPr marL="0" lvl="0" indent="0">
              <a:buNone/>
            </a:pPr>
            <a:r>
              <a:t>Systematic review of validation studies may help to identify promising models and evaluate the need for further improvements.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B9A9E38-D2CB-CFBD-81C7-AF061C3C975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B9A9E38-D2CB-CFBD-81C7-AF061C3C9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Why do we need meta-analysis?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Quantitative synthesis (meta-analysis) may help</a:t>
            </a:r>
          </a:p>
          <a:p>
            <a:pPr lvl="0"/>
            <a:r>
              <a:t>To summarize the predictive performance of a CPM</a:t>
            </a:r>
          </a:p>
          <a:p>
            <a:pPr lvl="0"/>
            <a:r>
              <a:t>To evaluate whether a CPM yields consistently good performance across different populations, outcomes etc</a:t>
            </a:r>
          </a:p>
          <a:p>
            <a:pPr lvl="0"/>
            <a:r>
              <a:t>To identify possible improvements of CPMs</a:t>
            </a:r>
          </a:p>
          <a:p>
            <a:pPr lvl="0"/>
            <a:r>
              <a:t>To establish boundaries of applicability and generalizability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1C8B9EE-42DC-65BB-B2D3-4B137D5C3CA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1C8B9EE-42DC-65BB-B2D3-4B137D5C3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502A-3EDC-CC58-6D01-350849D21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CDED9-2690-448A-766D-CEF1336D9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D6D4CBF-E2FC-96CD-B3F3-121D7677D4A9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D6D4CBF-E2FC-96CD-B3F3-121D7677D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9E30-D712-3374-73F5-FBAB0FA69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fromdatatowisdom.com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816100"/>
            <a:ext cx="990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D9338B0-68DA-621C-9001-B78F9D26D7F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D9338B0-68DA-621C-9001-B78F9D26D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816100"/>
            <a:ext cx="871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D405695-5258-8459-A628-D507F44AAAE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D405695-5258-8459-A628-D507F44AA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Guidance paper</a:t>
            </a:r>
          </a:p>
        </p:txBody>
      </p:sp>
      <p:pic>
        <p:nvPicPr>
          <p:cNvPr id="3" name="Picture 1" descr="Picture%2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11400"/>
            <a:ext cx="10515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https://doi.org/10.1136/bmj.i6460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5A49D6B8-E2A7-831B-623F-22FB982548A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5A49D6B8-E2A7-831B-623F-22FB98254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6C33C"/>
          </a:solidFill>
        </p:spPr>
        <p:txBody>
          <a:bodyPr/>
          <a:lstStyle/>
          <a:p>
            <a:pPr marL="0" lvl="0" indent="0">
              <a:buNone/>
            </a:pPr>
            <a:r>
              <a:t>Required steps of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Well formulated systematic review question</a:t>
            </a:r>
          </a:p>
          <a:p>
            <a:pPr marL="457200" lvl="0" indent="-457200">
              <a:buAutoNum type="arabicPeriod"/>
            </a:pPr>
            <a:r>
              <a:t>Extensive search</a:t>
            </a:r>
          </a:p>
          <a:p>
            <a:pPr marL="457200" lvl="0" indent="-457200">
              <a:buAutoNum type="arabicPeriod"/>
            </a:pPr>
            <a:r>
              <a:t>Selection &amp; data extraction</a:t>
            </a:r>
          </a:p>
          <a:p>
            <a:pPr marL="457200" lvl="0" indent="-457200">
              <a:buAutoNum type="arabicPeriod"/>
            </a:pPr>
            <a:r>
              <a:t>Critical appraisal</a:t>
            </a:r>
          </a:p>
          <a:p>
            <a:pPr marL="457200" lvl="0" indent="-457200">
              <a:buAutoNum type="arabicPeriod"/>
            </a:pPr>
            <a:r>
              <a:t>Data synthesis</a:t>
            </a:r>
            <a:br/>
            <a:r>
              <a:rPr i="1"/>
              <a:t>Pooling of CPM performance</a:t>
            </a:r>
          </a:p>
          <a:p>
            <a:pPr marL="457200" lvl="0" indent="-457200">
              <a:buAutoNum type="arabicPeriod"/>
            </a:pPr>
            <a:r>
              <a:t>Interpretation of results</a:t>
            </a:r>
            <a:br/>
            <a:r>
              <a:rPr i="1"/>
              <a:t>Confidence &amp; prediction intervals, meta-regression, subgroup analysis, sensitivity analyses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B47E2C5-4036-56BB-C7DD-AD9495132A6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B47E2C5-4036-56BB-C7DD-AD949513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0" id="{58C23A79-FBD0-2B48-976D-CF07D3C757C5}" vid="{E9125E3E-988D-E648-905F-13AD0D6BD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Macintosh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Meta-analysis of prognostic studies</vt:lpstr>
      <vt:lpstr>Numerous models for same target population + outcomes</vt:lpstr>
      <vt:lpstr>Need for systematic reviews</vt:lpstr>
      <vt:lpstr>Why do we need meta-analysis?</vt:lpstr>
      <vt:lpstr>PowerPoint Presentation</vt:lpstr>
      <vt:lpstr>Is it even possible?</vt:lpstr>
      <vt:lpstr>Is it even possible?</vt:lpstr>
      <vt:lpstr>Guidance paper</vt:lpstr>
      <vt:lpstr>Required steps of the meta-analysis</vt:lpstr>
      <vt:lpstr>Data extraction</vt:lpstr>
      <vt:lpstr>Recap: what are validation studies?</vt:lpstr>
      <vt:lpstr>Discrimination</vt:lpstr>
      <vt:lpstr>Calibration</vt:lpstr>
      <vt:lpstr>How to obtain the c-statistic?</vt:lpstr>
      <vt:lpstr>How to obtain the total O:E ratio?</vt:lpstr>
      <vt:lpstr>Software</vt:lpstr>
      <vt:lpstr>Software</vt:lpstr>
      <vt:lpstr>Meta-analysis of validation studies</vt:lpstr>
      <vt:lpstr>Fixed effect or random effects?</vt:lpstr>
      <vt:lpstr>Fixed effect or random effects?</vt:lpstr>
      <vt:lpstr>Fixed effect or random effects?</vt:lpstr>
      <vt:lpstr>Use of appropriate meta-analysis methods</vt:lpstr>
      <vt:lpstr>Investigating heterogeneity</vt:lpstr>
      <vt:lpstr>Investigating heterogeneity</vt:lpstr>
      <vt:lpstr>Investigating heterogeneity</vt:lpstr>
      <vt:lpstr>Investigating heterogeneity</vt:lpstr>
      <vt:lpstr>Interpretation of meta-analysis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studies</dc:title>
  <dc:creator>Thomas Debray, PhD</dc:creator>
  <cp:keywords/>
  <cp:lastModifiedBy>Hafsah Amalia</cp:lastModifiedBy>
  <cp:revision>1</cp:revision>
  <dcterms:created xsi:type="dcterms:W3CDTF">2023-05-22T03:13:00Z</dcterms:created>
  <dcterms:modified xsi:type="dcterms:W3CDTF">2023-05-22T03:13:59Z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logo2.png</vt:lpwstr>
  </property>
  <property fmtid="{D5CDD505-2E9C-101B-9397-08002B2CF9AE}" pid="11" name="toc-title">
    <vt:lpwstr>Table of contents</vt:lpwstr>
  </property>
</Properties>
</file>