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sldIdLst>
    <p:sldId id="256" r:id="rId5"/>
    <p:sldId id="269" r:id="rId6"/>
    <p:sldId id="288" r:id="rId7"/>
    <p:sldId id="289" r:id="rId8"/>
    <p:sldId id="290" r:id="rId9"/>
    <p:sldId id="270" r:id="rId10"/>
    <p:sldId id="301" r:id="rId11"/>
    <p:sldId id="293" r:id="rId12"/>
    <p:sldId id="295" r:id="rId13"/>
    <p:sldId id="302" r:id="rId14"/>
    <p:sldId id="299" r:id="rId15"/>
    <p:sldId id="291" r:id="rId16"/>
    <p:sldId id="273" r:id="rId17"/>
    <p:sldId id="282" r:id="rId18"/>
    <p:sldId id="298" r:id="rId19"/>
    <p:sldId id="30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Ashwin Raut" initials="DR" lastIdx="1" clrIdx="0">
    <p:extLst>
      <p:ext uri="{19B8F6BF-5375-455C-9EA6-DF929625EA0E}">
        <p15:presenceInfo xmlns="" xmlns:p15="http://schemas.microsoft.com/office/powerpoint/2012/main" userId="S::ashwin7588@kluniversity.in::40f3a21c-e6f2-4b80-ac50-7b9eb82b60e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87" d="100"/>
          <a:sy n="87" d="100"/>
        </p:scale>
        <p:origin x="-485"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A3FCAB-C38C-4678-B896-8159B07C9182}" type="datetimeFigureOut">
              <a:rPr lang="en-IN" smtClean="0"/>
              <a:t>19-09-2024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A63DCA-B1AB-42DE-9481-4B160138D561}" type="slidenum">
              <a:rPr lang="en-IN" smtClean="0"/>
              <a:t>‹#›</a:t>
            </a:fld>
            <a:endParaRPr lang="en-IN"/>
          </a:p>
        </p:txBody>
      </p:sp>
    </p:spTree>
    <p:extLst>
      <p:ext uri="{BB962C8B-B14F-4D97-AF65-F5344CB8AC3E}">
        <p14:creationId xmlns:p14="http://schemas.microsoft.com/office/powerpoint/2010/main" val="184573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9/19/2024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9/19/2024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94CBD-ED81-4EAB-8DC4-9B108150D1AA}"/>
              </a:ext>
            </a:extLst>
          </p:cNvPr>
          <p:cNvSpPr>
            <a:spLocks noGrp="1"/>
          </p:cNvSpPr>
          <p:nvPr>
            <p:ph type="ctrTitle"/>
          </p:nvPr>
        </p:nvSpPr>
        <p:spPr>
          <a:xfrm>
            <a:off x="667958" y="250662"/>
            <a:ext cx="10572000" cy="2971051"/>
          </a:xfrm>
        </p:spPr>
        <p:txBody>
          <a:bodyPr/>
          <a:lstStyle/>
          <a:p>
            <a:r>
              <a:rPr lang="en-IN" sz="4800" dirty="0"/>
              <a:t>KLU Design Thinking for Innovation</a:t>
            </a:r>
            <a:br>
              <a:rPr lang="en-IN" sz="4800" dirty="0"/>
            </a:br>
            <a:r>
              <a:rPr lang="en-IN" sz="4800" dirty="0"/>
              <a:t>Project Title</a:t>
            </a:r>
            <a:r>
              <a:rPr lang="en-IN" sz="4800" dirty="0" smtClean="0"/>
              <a:t>: </a:t>
            </a:r>
            <a:r>
              <a:rPr lang="en-IN" sz="4800" dirty="0" smtClean="0"/>
              <a:t>Health care system</a:t>
            </a:r>
            <a:r>
              <a:rPr lang="en-IN" sz="4800" dirty="0"/>
              <a:t/>
            </a:r>
            <a:br>
              <a:rPr lang="en-IN" sz="4800" dirty="0"/>
            </a:br>
            <a:r>
              <a:rPr lang="en-IN" sz="4800" dirty="0"/>
              <a:t>Work In Progress Submission 1</a:t>
            </a:r>
          </a:p>
        </p:txBody>
      </p:sp>
      <p:sp>
        <p:nvSpPr>
          <p:cNvPr id="3" name="Subtitle 2">
            <a:extLst>
              <a:ext uri="{FF2B5EF4-FFF2-40B4-BE49-F238E27FC236}">
                <a16:creationId xmlns:a16="http://schemas.microsoft.com/office/drawing/2014/main" xmlns="" id="{B3A4C0A1-027B-412D-AEB5-A07C575A473D}"/>
              </a:ext>
            </a:extLst>
          </p:cNvPr>
          <p:cNvSpPr>
            <a:spLocks noGrp="1"/>
          </p:cNvSpPr>
          <p:nvPr>
            <p:ph type="subTitle" idx="1"/>
          </p:nvPr>
        </p:nvSpPr>
        <p:spPr>
          <a:xfrm>
            <a:off x="535681" y="5815013"/>
            <a:ext cx="10572000" cy="438018"/>
          </a:xfrm>
        </p:spPr>
        <p:txBody>
          <a:bodyPr>
            <a:normAutofit fontScale="85000" lnSpcReduction="10000"/>
          </a:bodyPr>
          <a:lstStyle/>
          <a:p>
            <a:r>
              <a:rPr lang="en-IN" dirty="0"/>
              <a:t>Department  </a:t>
            </a:r>
            <a:r>
              <a:rPr lang="en-IN" dirty="0" smtClean="0"/>
              <a:t>: CSA             </a:t>
            </a:r>
            <a:r>
              <a:rPr lang="en-IN" dirty="0"/>
              <a:t>Section  </a:t>
            </a:r>
            <a:r>
              <a:rPr lang="en-IN" dirty="0" smtClean="0"/>
              <a:t>: S6       </a:t>
            </a:r>
            <a:r>
              <a:rPr lang="en-IN" dirty="0"/>
              <a:t>				</a:t>
            </a:r>
            <a:r>
              <a:rPr lang="en-IN" dirty="0" smtClean="0"/>
              <a:t>Batch  : J</a:t>
            </a:r>
            <a:r>
              <a:rPr lang="en-IN" dirty="0"/>
              <a:t>			 				Date</a:t>
            </a:r>
          </a:p>
        </p:txBody>
      </p:sp>
    </p:spTree>
    <p:extLst>
      <p:ext uri="{BB962C8B-B14F-4D97-AF65-F5344CB8AC3E}">
        <p14:creationId xmlns:p14="http://schemas.microsoft.com/office/powerpoint/2010/main" val="3136473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pPr/>
              <a:t>10</a:t>
            </a:fld>
            <a:endParaRPr lang="en-IN"/>
          </a:p>
        </p:txBody>
      </p:sp>
      <p:pic>
        <p:nvPicPr>
          <p:cNvPr id="4" name="Picture 3"/>
          <p:cNvPicPr>
            <a:picLocks noChangeAspect="1"/>
          </p:cNvPicPr>
          <p:nvPr/>
        </p:nvPicPr>
        <p:blipFill>
          <a:blip r:embed="rId2"/>
          <a:stretch>
            <a:fillRect/>
          </a:stretch>
        </p:blipFill>
        <p:spPr>
          <a:xfrm>
            <a:off x="308758" y="712520"/>
            <a:ext cx="11257808" cy="5264232"/>
          </a:xfrm>
          <a:prstGeom prst="rect">
            <a:avLst/>
          </a:prstGeom>
        </p:spPr>
      </p:pic>
      <p:sp>
        <p:nvSpPr>
          <p:cNvPr id="5" name="TextBox 4"/>
          <p:cNvSpPr txBox="1"/>
          <p:nvPr/>
        </p:nvSpPr>
        <p:spPr>
          <a:xfrm>
            <a:off x="783771" y="1318161"/>
            <a:ext cx="4085112" cy="646331"/>
          </a:xfrm>
          <a:prstGeom prst="rect">
            <a:avLst/>
          </a:prstGeom>
          <a:noFill/>
        </p:spPr>
        <p:txBody>
          <a:bodyPr wrap="square" rtlCol="0">
            <a:spAutoFit/>
          </a:bodyPr>
          <a:lstStyle/>
          <a:p>
            <a:r>
              <a:rPr lang="en-US" dirty="0" smtClean="0">
                <a:solidFill>
                  <a:schemeClr val="bg1"/>
                </a:solidFill>
              </a:rPr>
              <a:t>Family background, education, </a:t>
            </a:r>
            <a:r>
              <a:rPr lang="en-US" dirty="0" smtClean="0"/>
              <a:t>childhood</a:t>
            </a:r>
            <a:endParaRPr lang="en-US" dirty="0"/>
          </a:p>
        </p:txBody>
      </p:sp>
      <p:sp>
        <p:nvSpPr>
          <p:cNvPr id="6" name="TextBox 5"/>
          <p:cNvSpPr txBox="1"/>
          <p:nvPr/>
        </p:nvSpPr>
        <p:spPr>
          <a:xfrm>
            <a:off x="772619" y="4427517"/>
            <a:ext cx="3859481" cy="369332"/>
          </a:xfrm>
          <a:prstGeom prst="rect">
            <a:avLst/>
          </a:prstGeom>
          <a:noFill/>
        </p:spPr>
        <p:txBody>
          <a:bodyPr wrap="square" rtlCol="0">
            <a:spAutoFit/>
          </a:bodyPr>
          <a:lstStyle/>
          <a:p>
            <a:r>
              <a:rPr lang="en-US" dirty="0" smtClean="0">
                <a:solidFill>
                  <a:schemeClr val="bg1"/>
                </a:solidFill>
              </a:rPr>
              <a:t>What motivates the individual</a:t>
            </a:r>
            <a:endParaRPr lang="en-US" dirty="0">
              <a:solidFill>
                <a:schemeClr val="bg1"/>
              </a:solidFill>
            </a:endParaRPr>
          </a:p>
        </p:txBody>
      </p:sp>
      <p:sp>
        <p:nvSpPr>
          <p:cNvPr id="7" name="TextBox 6"/>
          <p:cNvSpPr txBox="1"/>
          <p:nvPr/>
        </p:nvSpPr>
        <p:spPr>
          <a:xfrm>
            <a:off x="5520046" y="1138052"/>
            <a:ext cx="5429003" cy="646331"/>
          </a:xfrm>
          <a:prstGeom prst="rect">
            <a:avLst/>
          </a:prstGeom>
          <a:noFill/>
        </p:spPr>
        <p:txBody>
          <a:bodyPr wrap="square" rtlCol="0">
            <a:spAutoFit/>
          </a:bodyPr>
          <a:lstStyle/>
          <a:p>
            <a:r>
              <a:rPr lang="en-US" dirty="0">
                <a:solidFill>
                  <a:schemeClr val="bg1"/>
                </a:solidFill>
              </a:rPr>
              <a:t>What are the doubts/fears faced by the individual</a:t>
            </a:r>
          </a:p>
        </p:txBody>
      </p:sp>
      <p:sp>
        <p:nvSpPr>
          <p:cNvPr id="8" name="TextBox 7"/>
          <p:cNvSpPr txBox="1"/>
          <p:nvPr/>
        </p:nvSpPr>
        <p:spPr>
          <a:xfrm>
            <a:off x="5310247" y="3139624"/>
            <a:ext cx="5583382" cy="369332"/>
          </a:xfrm>
          <a:prstGeom prst="rect">
            <a:avLst/>
          </a:prstGeom>
          <a:noFill/>
        </p:spPr>
        <p:txBody>
          <a:bodyPr wrap="square" rtlCol="0">
            <a:spAutoFit/>
          </a:bodyPr>
          <a:lstStyle/>
          <a:p>
            <a:r>
              <a:rPr lang="en-US" dirty="0" smtClean="0">
                <a:solidFill>
                  <a:schemeClr val="bg1"/>
                </a:solidFill>
              </a:rPr>
              <a:t>What this individual aspires to be/vision</a:t>
            </a:r>
            <a:endParaRPr lang="en-US" dirty="0">
              <a:solidFill>
                <a:schemeClr val="bg1"/>
              </a:solidFill>
            </a:endParaRPr>
          </a:p>
        </p:txBody>
      </p:sp>
      <p:sp>
        <p:nvSpPr>
          <p:cNvPr id="9" name="TextBox 8"/>
          <p:cNvSpPr txBox="1"/>
          <p:nvPr/>
        </p:nvSpPr>
        <p:spPr>
          <a:xfrm>
            <a:off x="879762" y="3001125"/>
            <a:ext cx="3859481" cy="646331"/>
          </a:xfrm>
          <a:prstGeom prst="rect">
            <a:avLst/>
          </a:prstGeom>
          <a:noFill/>
        </p:spPr>
        <p:txBody>
          <a:bodyPr wrap="square" rtlCol="0">
            <a:spAutoFit/>
          </a:bodyPr>
          <a:lstStyle/>
          <a:p>
            <a:r>
              <a:rPr lang="en-US" dirty="0" smtClean="0">
                <a:solidFill>
                  <a:schemeClr val="bg1"/>
                </a:solidFill>
              </a:rPr>
              <a:t>Challenges faced by the person is dealing with his stakeholder</a:t>
            </a:r>
            <a:endParaRPr lang="en-US" dirty="0">
              <a:solidFill>
                <a:schemeClr val="bg1"/>
              </a:solidFill>
            </a:endParaRPr>
          </a:p>
        </p:txBody>
      </p:sp>
      <p:sp>
        <p:nvSpPr>
          <p:cNvPr id="10" name="TextBox 9"/>
          <p:cNvSpPr txBox="1"/>
          <p:nvPr/>
        </p:nvSpPr>
        <p:spPr>
          <a:xfrm>
            <a:off x="6268192" y="4581722"/>
            <a:ext cx="4977740" cy="923330"/>
          </a:xfrm>
          <a:prstGeom prst="rect">
            <a:avLst/>
          </a:prstGeom>
          <a:noFill/>
        </p:spPr>
        <p:txBody>
          <a:bodyPr wrap="square" rtlCol="0">
            <a:spAutoFit/>
          </a:bodyPr>
          <a:lstStyle/>
          <a:p>
            <a:r>
              <a:rPr lang="en-US" dirty="0" smtClean="0">
                <a:solidFill>
                  <a:schemeClr val="bg1"/>
                </a:solidFill>
              </a:rPr>
              <a:t>Construct a story while explaining the person to your peers and document the insights…</a:t>
            </a:r>
            <a:endParaRPr lang="en-US" dirty="0">
              <a:solidFill>
                <a:schemeClr val="bg1"/>
              </a:solidFill>
            </a:endParaRPr>
          </a:p>
        </p:txBody>
      </p:sp>
      <p:sp>
        <p:nvSpPr>
          <p:cNvPr id="11" name="Title 1">
            <a:extLst>
              <a:ext uri="{FF2B5EF4-FFF2-40B4-BE49-F238E27FC236}">
                <a16:creationId xmlns:a16="http://schemas.microsoft.com/office/drawing/2014/main" xmlns="" id="{4C437DCC-21E6-F724-6239-AE248F26250D}"/>
              </a:ext>
            </a:extLst>
          </p:cNvPr>
          <p:cNvSpPr txBox="1">
            <a:spLocks/>
          </p:cNvSpPr>
          <p:nvPr/>
        </p:nvSpPr>
        <p:spPr>
          <a:xfrm>
            <a:off x="1780173" y="212675"/>
            <a:ext cx="8051009" cy="346615"/>
          </a:xfrm>
          <a:prstGeom prst="rect">
            <a:avLst/>
          </a:prstGeom>
        </p:spPr>
        <p:txBody>
          <a:bodyPr>
            <a:normAutofit fontScale="675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mtClean="0"/>
              <a:t>PERSONA </a:t>
            </a:r>
            <a:endParaRPr lang="en-IN" dirty="0"/>
          </a:p>
        </p:txBody>
      </p:sp>
    </p:spTree>
    <p:extLst>
      <p:ext uri="{BB962C8B-B14F-4D97-AF65-F5344CB8AC3E}">
        <p14:creationId xmlns:p14="http://schemas.microsoft.com/office/powerpoint/2010/main" val="499605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79CACC-D20C-4152-878C-6FF0612A893E}"/>
              </a:ext>
            </a:extLst>
          </p:cNvPr>
          <p:cNvSpPr>
            <a:spLocks noGrp="1"/>
          </p:cNvSpPr>
          <p:nvPr>
            <p:ph type="title"/>
          </p:nvPr>
        </p:nvSpPr>
        <p:spPr/>
        <p:txBody>
          <a:bodyPr/>
          <a:lstStyle/>
          <a:p>
            <a:r>
              <a:rPr lang="en-IN" dirty="0" smtClean="0"/>
              <a:t>. </a:t>
            </a:r>
            <a:r>
              <a:rPr lang="en-IN" dirty="0"/>
              <a:t>Our Most Important Learnings</a:t>
            </a:r>
          </a:p>
        </p:txBody>
      </p:sp>
      <p:sp>
        <p:nvSpPr>
          <p:cNvPr id="3" name="Content Placeholder 2">
            <a:extLst>
              <a:ext uri="{FF2B5EF4-FFF2-40B4-BE49-F238E27FC236}">
                <a16:creationId xmlns:a16="http://schemas.microsoft.com/office/drawing/2014/main" xmlns="" id="{90C48C04-F68C-4E55-9EC6-F344115915B3}"/>
              </a:ext>
            </a:extLst>
          </p:cNvPr>
          <p:cNvSpPr>
            <a:spLocks noGrp="1"/>
          </p:cNvSpPr>
          <p:nvPr>
            <p:ph idx="1"/>
          </p:nvPr>
        </p:nvSpPr>
        <p:spPr/>
        <p:txBody>
          <a:bodyPr>
            <a:normAutofit fontScale="92500"/>
          </a:bodyPr>
          <a:lstStyle/>
          <a:p>
            <a:r>
              <a:rPr lang="en-IN" dirty="0"/>
              <a:t>Type your most important </a:t>
            </a:r>
            <a:r>
              <a:rPr lang="en-IN" b="1" dirty="0"/>
              <a:t>three</a:t>
            </a:r>
            <a:r>
              <a:rPr lang="en-IN" dirty="0"/>
              <a:t> things you learned on this slide. </a:t>
            </a:r>
          </a:p>
          <a:p>
            <a:r>
              <a:rPr lang="en-IN" dirty="0"/>
              <a:t>List out the Insights gained in the Empathetic Research as Fact/Evidence based statements </a:t>
            </a:r>
            <a:r>
              <a:rPr lang="en-IN" dirty="0" smtClean="0"/>
              <a:t>Examples: </a:t>
            </a:r>
          </a:p>
          <a:p>
            <a:pPr marL="0" indent="0">
              <a:buNone/>
            </a:pPr>
            <a:r>
              <a:rPr lang="en-IN" dirty="0"/>
              <a:t> </a:t>
            </a:r>
            <a:r>
              <a:rPr lang="en-IN" dirty="0" smtClean="0"/>
              <a:t>      1. People do not have an access for clean water (need filter water to drink). </a:t>
            </a:r>
          </a:p>
          <a:p>
            <a:pPr marL="0" indent="0">
              <a:buNone/>
            </a:pPr>
            <a:r>
              <a:rPr lang="en-IN" dirty="0" smtClean="0"/>
              <a:t>       2. Children doing work continuously sitting on the floor suffering with back pain </a:t>
            </a:r>
          </a:p>
          <a:p>
            <a:pPr marL="0" indent="0">
              <a:buNone/>
            </a:pPr>
            <a:r>
              <a:rPr lang="en-IN" dirty="0"/>
              <a:t> </a:t>
            </a:r>
            <a:r>
              <a:rPr lang="en-IN" dirty="0" smtClean="0"/>
              <a:t>           (need a portable table).                            </a:t>
            </a:r>
          </a:p>
          <a:p>
            <a:r>
              <a:rPr lang="en-IN" dirty="0" smtClean="0"/>
              <a:t>Express </a:t>
            </a:r>
            <a:r>
              <a:rPr lang="en-IN" dirty="0"/>
              <a:t>each thing you learned as a</a:t>
            </a:r>
            <a:r>
              <a:rPr lang="en-IN" i="1" dirty="0"/>
              <a:t> short, simple sentence,</a:t>
            </a:r>
            <a:r>
              <a:rPr lang="en-IN" dirty="0"/>
              <a:t> not a long explanation. Under each insight, type no more than two lines to tell whether it came from </a:t>
            </a:r>
            <a:r>
              <a:rPr lang="en-IN" dirty="0" smtClean="0"/>
              <a:t>observe, engage (interviews) and immerse, </a:t>
            </a:r>
            <a:r>
              <a:rPr lang="en-IN" dirty="0"/>
              <a:t>and why you think it is important. Example: In </a:t>
            </a:r>
            <a:r>
              <a:rPr lang="en-IN" dirty="0" smtClean="0"/>
              <a:t>video observe that People walk 4 miles and water contain dirt, sticks, leaves/plants, sand, gravel unable to drink. </a:t>
            </a:r>
            <a:r>
              <a:rPr lang="en-IN" dirty="0"/>
              <a:t>This is important because our solution will have to fit with what these children already do and like.</a:t>
            </a:r>
          </a:p>
        </p:txBody>
      </p:sp>
    </p:spTree>
    <p:extLst>
      <p:ext uri="{BB962C8B-B14F-4D97-AF65-F5344CB8AC3E}">
        <p14:creationId xmlns:p14="http://schemas.microsoft.com/office/powerpoint/2010/main" val="1258443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D3684-ABEB-4C8E-BBD9-8777909EF080}"/>
              </a:ext>
            </a:extLst>
          </p:cNvPr>
          <p:cNvSpPr>
            <a:spLocks noGrp="1"/>
          </p:cNvSpPr>
          <p:nvPr>
            <p:ph type="title"/>
          </p:nvPr>
        </p:nvSpPr>
        <p:spPr/>
        <p:txBody>
          <a:bodyPr/>
          <a:lstStyle/>
          <a:p>
            <a:r>
              <a:rPr lang="en-IN" dirty="0" smtClean="0"/>
              <a:t> </a:t>
            </a:r>
            <a:r>
              <a:rPr lang="en-IN" dirty="0"/>
              <a:t>Other Things We Learned</a:t>
            </a:r>
          </a:p>
        </p:txBody>
      </p:sp>
      <p:sp>
        <p:nvSpPr>
          <p:cNvPr id="3" name="Content Placeholder 2">
            <a:extLst>
              <a:ext uri="{FF2B5EF4-FFF2-40B4-BE49-F238E27FC236}">
                <a16:creationId xmlns:a16="http://schemas.microsoft.com/office/drawing/2014/main" xmlns="" id="{E56BF1D3-3F7C-4606-9761-92FE4E10B178}"/>
              </a:ext>
            </a:extLst>
          </p:cNvPr>
          <p:cNvSpPr>
            <a:spLocks noGrp="1"/>
          </p:cNvSpPr>
          <p:nvPr>
            <p:ph idx="1"/>
          </p:nvPr>
        </p:nvSpPr>
        <p:spPr/>
        <p:txBody>
          <a:bodyPr/>
          <a:lstStyle/>
          <a:p>
            <a:r>
              <a:rPr lang="en-IN" dirty="0"/>
              <a:t>List additional learnings on this page. You can type just the statements. You do not need to add anything underneath the statements. You do not need to state the source. You do not need to explain these learnings. (Optional)</a:t>
            </a:r>
          </a:p>
        </p:txBody>
      </p:sp>
    </p:spTree>
    <p:extLst>
      <p:ext uri="{BB962C8B-B14F-4D97-AF65-F5344CB8AC3E}">
        <p14:creationId xmlns:p14="http://schemas.microsoft.com/office/powerpoint/2010/main" val="941254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0F9FDB-3DD5-4750-B967-C33D89051C1D}"/>
              </a:ext>
            </a:extLst>
          </p:cNvPr>
          <p:cNvSpPr>
            <a:spLocks noGrp="1"/>
          </p:cNvSpPr>
          <p:nvPr>
            <p:ph type="title"/>
          </p:nvPr>
        </p:nvSpPr>
        <p:spPr>
          <a:xfrm>
            <a:off x="434340" y="447188"/>
            <a:ext cx="11384280" cy="970450"/>
          </a:xfrm>
        </p:spPr>
        <p:txBody>
          <a:bodyPr/>
          <a:lstStyle/>
          <a:p>
            <a:r>
              <a:rPr lang="en-IN" sz="3600" dirty="0" smtClean="0"/>
              <a:t>Things </a:t>
            </a:r>
            <a:r>
              <a:rPr lang="en-IN" sz="3600" dirty="0"/>
              <a:t>we Saw and Heard (Key Observations)</a:t>
            </a:r>
          </a:p>
        </p:txBody>
      </p:sp>
      <p:sp>
        <p:nvSpPr>
          <p:cNvPr id="3" name="Content Placeholder 2">
            <a:extLst>
              <a:ext uri="{FF2B5EF4-FFF2-40B4-BE49-F238E27FC236}">
                <a16:creationId xmlns:a16="http://schemas.microsoft.com/office/drawing/2014/main" xmlns="" id="{8B2E0690-EB4C-42B5-A70A-BE3C003E5515}"/>
              </a:ext>
            </a:extLst>
          </p:cNvPr>
          <p:cNvSpPr>
            <a:spLocks noGrp="1"/>
          </p:cNvSpPr>
          <p:nvPr>
            <p:ph idx="1"/>
          </p:nvPr>
        </p:nvSpPr>
        <p:spPr/>
        <p:txBody>
          <a:bodyPr/>
          <a:lstStyle/>
          <a:p>
            <a:r>
              <a:rPr lang="en-IN" dirty="0"/>
              <a:t>On this slide, type </a:t>
            </a:r>
            <a:r>
              <a:rPr lang="en-IN" b="1" dirty="0"/>
              <a:t>word-for-word</a:t>
            </a:r>
            <a:r>
              <a:rPr lang="en-IN" dirty="0"/>
              <a:t> some of the important things that people said during </a:t>
            </a:r>
            <a:r>
              <a:rPr lang="en-IN" dirty="0" smtClean="0"/>
              <a:t>interviews.</a:t>
            </a:r>
          </a:p>
          <a:p>
            <a:r>
              <a:rPr lang="en-IN" dirty="0" smtClean="0"/>
              <a:t> Enclose </a:t>
            </a:r>
            <a:r>
              <a:rPr lang="en-IN" dirty="0"/>
              <a:t>their words in quotation marks (inverted commas: “ ”)</a:t>
            </a:r>
          </a:p>
          <a:p>
            <a:r>
              <a:rPr lang="en-IN" dirty="0"/>
              <a:t>Also type some of the important actions you </a:t>
            </a:r>
            <a:r>
              <a:rPr lang="en-IN" dirty="0" smtClean="0"/>
              <a:t>observe people </a:t>
            </a:r>
            <a:r>
              <a:rPr lang="en-IN" dirty="0"/>
              <a:t>do in </a:t>
            </a:r>
            <a:r>
              <a:rPr lang="en-IN" dirty="0" smtClean="0"/>
              <a:t>the empathy research</a:t>
            </a:r>
            <a:endParaRPr lang="en-IN" dirty="0"/>
          </a:p>
          <a:p>
            <a:r>
              <a:rPr lang="en-IN" dirty="0"/>
              <a:t>You may continue listing evidence on the next slide if you wish</a:t>
            </a:r>
          </a:p>
        </p:txBody>
      </p:sp>
    </p:spTree>
    <p:extLst>
      <p:ext uri="{BB962C8B-B14F-4D97-AF65-F5344CB8AC3E}">
        <p14:creationId xmlns:p14="http://schemas.microsoft.com/office/powerpoint/2010/main" val="3300574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CE5AEB-5788-4261-A1C3-95B840377144}"/>
              </a:ext>
            </a:extLst>
          </p:cNvPr>
          <p:cNvSpPr>
            <a:spLocks noGrp="1"/>
          </p:cNvSpPr>
          <p:nvPr>
            <p:ph type="title"/>
          </p:nvPr>
        </p:nvSpPr>
        <p:spPr>
          <a:xfrm>
            <a:off x="150920" y="447188"/>
            <a:ext cx="11231078" cy="970450"/>
          </a:xfrm>
        </p:spPr>
        <p:txBody>
          <a:bodyPr/>
          <a:lstStyle/>
          <a:p>
            <a:r>
              <a:rPr lang="en-IN" dirty="0">
                <a:solidFill>
                  <a:schemeClr val="accent2">
                    <a:lumMod val="40000"/>
                    <a:lumOff val="60000"/>
                  </a:schemeClr>
                </a:solidFill>
              </a:rPr>
              <a:t>Define</a:t>
            </a:r>
            <a:r>
              <a:rPr lang="en-IN" dirty="0"/>
              <a:t> : Submitted Together with this Report</a:t>
            </a:r>
          </a:p>
        </p:txBody>
      </p:sp>
      <p:sp>
        <p:nvSpPr>
          <p:cNvPr id="3" name="Content Placeholder 2">
            <a:extLst>
              <a:ext uri="{FF2B5EF4-FFF2-40B4-BE49-F238E27FC236}">
                <a16:creationId xmlns:a16="http://schemas.microsoft.com/office/drawing/2014/main" xmlns="" id="{FB7E5380-F51F-4668-BEEE-AA9F9579B6FC}"/>
              </a:ext>
            </a:extLst>
          </p:cNvPr>
          <p:cNvSpPr>
            <a:spLocks noGrp="1"/>
          </p:cNvSpPr>
          <p:nvPr>
            <p:ph idx="1"/>
          </p:nvPr>
        </p:nvSpPr>
        <p:spPr/>
        <p:txBody>
          <a:bodyPr/>
          <a:lstStyle/>
          <a:p>
            <a:r>
              <a:rPr lang="en-IN" dirty="0" smtClean="0"/>
              <a:t>Provide </a:t>
            </a:r>
            <a:r>
              <a:rPr lang="en-IN" dirty="0"/>
              <a:t>a Customer Journey Maps for your potential </a:t>
            </a:r>
            <a:r>
              <a:rPr lang="en-IN" dirty="0" smtClean="0"/>
              <a:t>user</a:t>
            </a:r>
          </a:p>
          <a:p>
            <a:r>
              <a:rPr lang="en-IN" dirty="0" smtClean="0"/>
              <a:t>Five why questions and identify the cause-effect and root cause of the problem</a:t>
            </a:r>
            <a:endParaRPr lang="en-IN" dirty="0"/>
          </a:p>
          <a:p>
            <a:r>
              <a:rPr lang="en-IN" dirty="0"/>
              <a:t>One form with 10 </a:t>
            </a:r>
            <a:r>
              <a:rPr lang="en-IN" dirty="0" err="1"/>
              <a:t>PoV</a:t>
            </a:r>
            <a:r>
              <a:rPr lang="en-IN" dirty="0"/>
              <a:t> Statements and </a:t>
            </a:r>
            <a:r>
              <a:rPr lang="en-IN" dirty="0" smtClean="0"/>
              <a:t>questions</a:t>
            </a:r>
          </a:p>
          <a:p>
            <a:r>
              <a:rPr lang="en-IN" dirty="0" smtClean="0"/>
              <a:t>Define your problem statement (A simple understanding, actionable and meaningful statement)</a:t>
            </a:r>
            <a:endParaRPr lang="en-IN" dirty="0"/>
          </a:p>
        </p:txBody>
      </p:sp>
    </p:spTree>
    <p:extLst>
      <p:ext uri="{BB962C8B-B14F-4D97-AF65-F5344CB8AC3E}">
        <p14:creationId xmlns:p14="http://schemas.microsoft.com/office/powerpoint/2010/main" val="1261610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779E62-02B4-A54B-9A68-7F4B8CDC3EC5}"/>
              </a:ext>
            </a:extLst>
          </p:cNvPr>
          <p:cNvSpPr>
            <a:spLocks noGrp="1"/>
          </p:cNvSpPr>
          <p:nvPr>
            <p:ph type="title"/>
          </p:nvPr>
        </p:nvSpPr>
        <p:spPr/>
        <p:txBody>
          <a:bodyPr/>
          <a:lstStyle/>
          <a:p>
            <a:r>
              <a:rPr lang="en-US" dirty="0"/>
              <a:t>Customer Journey Map</a:t>
            </a:r>
          </a:p>
        </p:txBody>
      </p:sp>
      <p:sp>
        <p:nvSpPr>
          <p:cNvPr id="3" name="Content Placeholder 2">
            <a:extLst>
              <a:ext uri="{FF2B5EF4-FFF2-40B4-BE49-F238E27FC236}">
                <a16:creationId xmlns:a16="http://schemas.microsoft.com/office/drawing/2014/main" xmlns="" id="{9F32B546-54FE-944C-A0A0-C616EEB71EA9}"/>
              </a:ext>
            </a:extLst>
          </p:cNvPr>
          <p:cNvSpPr>
            <a:spLocks noGrp="1"/>
          </p:cNvSpPr>
          <p:nvPr>
            <p:ph idx="1"/>
          </p:nvPr>
        </p:nvSpPr>
        <p:spPr>
          <a:ln>
            <a:solidFill>
              <a:schemeClr val="accent2"/>
            </a:solidFill>
          </a:ln>
        </p:spPr>
        <p:txBody>
          <a:bodyPr/>
          <a:lstStyle/>
          <a:p>
            <a:r>
              <a:rPr lang="en-US" dirty="0"/>
              <a:t>Provide a customer journey </a:t>
            </a:r>
            <a:r>
              <a:rPr lang="en-US" dirty="0" smtClean="0"/>
              <a:t>map for a particular persona</a:t>
            </a:r>
            <a:endParaRPr lang="en-US" dirty="0"/>
          </a:p>
        </p:txBody>
      </p:sp>
      <p:sp>
        <p:nvSpPr>
          <p:cNvPr id="4" name="TextBox 3">
            <a:extLst>
              <a:ext uri="{FF2B5EF4-FFF2-40B4-BE49-F238E27FC236}">
                <a16:creationId xmlns:a16="http://schemas.microsoft.com/office/drawing/2014/main" xmlns="" id="{75793889-9B5D-AF41-B525-FB9564C5636B}"/>
              </a:ext>
            </a:extLst>
          </p:cNvPr>
          <p:cNvSpPr txBox="1"/>
          <p:nvPr/>
        </p:nvSpPr>
        <p:spPr>
          <a:xfrm>
            <a:off x="1017270" y="6126480"/>
            <a:ext cx="10001250" cy="369332"/>
          </a:xfrm>
          <a:prstGeom prst="rect">
            <a:avLst/>
          </a:prstGeom>
          <a:noFill/>
        </p:spPr>
        <p:txBody>
          <a:bodyPr wrap="square" rtlCol="0">
            <a:spAutoFit/>
          </a:bodyPr>
          <a:lstStyle/>
          <a:p>
            <a:r>
              <a:rPr lang="en-US" dirty="0"/>
              <a:t>Provide description in one or two lines here:</a:t>
            </a:r>
          </a:p>
        </p:txBody>
      </p:sp>
    </p:spTree>
    <p:extLst>
      <p:ext uri="{BB962C8B-B14F-4D97-AF65-F5344CB8AC3E}">
        <p14:creationId xmlns:p14="http://schemas.microsoft.com/office/powerpoint/2010/main" val="3868548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END</a:t>
            </a:r>
            <a:endParaRPr lang="en-US" dirty="0"/>
          </a:p>
        </p:txBody>
      </p:sp>
    </p:spTree>
    <p:extLst>
      <p:ext uri="{BB962C8B-B14F-4D97-AF65-F5344CB8AC3E}">
        <p14:creationId xmlns:p14="http://schemas.microsoft.com/office/powerpoint/2010/main" val="158314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D478DC-ED3C-498E-86CD-274FE927B02E}"/>
              </a:ext>
            </a:extLst>
          </p:cNvPr>
          <p:cNvSpPr>
            <a:spLocks noGrp="1"/>
          </p:cNvSpPr>
          <p:nvPr>
            <p:ph type="title"/>
          </p:nvPr>
        </p:nvSpPr>
        <p:spPr>
          <a:xfrm>
            <a:off x="810000" y="-277640"/>
            <a:ext cx="10571998" cy="970450"/>
          </a:xfrm>
        </p:spPr>
        <p:txBody>
          <a:bodyPr/>
          <a:lstStyle/>
          <a:p>
            <a:r>
              <a:rPr lang="en-US" dirty="0"/>
              <a:t>Project Team - Introduction</a:t>
            </a:r>
          </a:p>
        </p:txBody>
      </p:sp>
      <p:graphicFrame>
        <p:nvGraphicFramePr>
          <p:cNvPr id="4" name="Table 4">
            <a:extLst>
              <a:ext uri="{FF2B5EF4-FFF2-40B4-BE49-F238E27FC236}">
                <a16:creationId xmlns:a16="http://schemas.microsoft.com/office/drawing/2014/main" xmlns="" id="{6F65EFD2-32D4-4310-9CD7-4A6B7CAFC219}"/>
              </a:ext>
            </a:extLst>
          </p:cNvPr>
          <p:cNvGraphicFramePr>
            <a:graphicFrameLocks noGrp="1"/>
          </p:cNvGraphicFramePr>
          <p:nvPr>
            <p:ph idx="1"/>
            <p:extLst>
              <p:ext uri="{D42A27DB-BD31-4B8C-83A1-F6EECF244321}">
                <p14:modId xmlns:p14="http://schemas.microsoft.com/office/powerpoint/2010/main" val="516317687"/>
              </p:ext>
            </p:extLst>
          </p:nvPr>
        </p:nvGraphicFramePr>
        <p:xfrm>
          <a:off x="1189608" y="825201"/>
          <a:ext cx="8922996" cy="5744483"/>
        </p:xfrm>
        <a:graphic>
          <a:graphicData uri="http://schemas.openxmlformats.org/drawingml/2006/table">
            <a:tbl>
              <a:tblPr firstRow="1" bandRow="1">
                <a:tableStyleId>{5C22544A-7EE6-4342-B048-85BDC9FD1C3A}</a:tableStyleId>
              </a:tblPr>
              <a:tblGrid>
                <a:gridCol w="870011">
                  <a:extLst>
                    <a:ext uri="{9D8B030D-6E8A-4147-A177-3AD203B41FA5}">
                      <a16:colId xmlns:a16="http://schemas.microsoft.com/office/drawing/2014/main" xmlns="" val="1560942518"/>
                    </a:ext>
                  </a:extLst>
                </a:gridCol>
                <a:gridCol w="2157274">
                  <a:extLst>
                    <a:ext uri="{9D8B030D-6E8A-4147-A177-3AD203B41FA5}">
                      <a16:colId xmlns:a16="http://schemas.microsoft.com/office/drawing/2014/main" xmlns="" val="1854815345"/>
                    </a:ext>
                  </a:extLst>
                </a:gridCol>
                <a:gridCol w="2929631">
                  <a:extLst>
                    <a:ext uri="{9D8B030D-6E8A-4147-A177-3AD203B41FA5}">
                      <a16:colId xmlns:a16="http://schemas.microsoft.com/office/drawing/2014/main" xmlns="" val="2052755397"/>
                    </a:ext>
                  </a:extLst>
                </a:gridCol>
                <a:gridCol w="2966080">
                  <a:extLst>
                    <a:ext uri="{9D8B030D-6E8A-4147-A177-3AD203B41FA5}">
                      <a16:colId xmlns:a16="http://schemas.microsoft.com/office/drawing/2014/main" xmlns="" val="613329106"/>
                    </a:ext>
                  </a:extLst>
                </a:gridCol>
              </a:tblGrid>
              <a:tr h="433623">
                <a:tc>
                  <a:txBody>
                    <a:bodyPr/>
                    <a:lstStyle/>
                    <a:p>
                      <a:r>
                        <a:rPr lang="en-US" dirty="0"/>
                        <a:t>S.NO</a:t>
                      </a:r>
                    </a:p>
                  </a:txBody>
                  <a:tcPr/>
                </a:tc>
                <a:tc>
                  <a:txBody>
                    <a:bodyPr/>
                    <a:lstStyle/>
                    <a:p>
                      <a:r>
                        <a:rPr lang="en-US" dirty="0"/>
                        <a:t>ID.NO</a:t>
                      </a:r>
                    </a:p>
                  </a:txBody>
                  <a:tcPr/>
                </a:tc>
                <a:tc>
                  <a:txBody>
                    <a:bodyPr/>
                    <a:lstStyle/>
                    <a:p>
                      <a:r>
                        <a:rPr lang="en-US" dirty="0"/>
                        <a:t>Name</a:t>
                      </a:r>
                    </a:p>
                  </a:txBody>
                  <a:tcPr/>
                </a:tc>
                <a:tc>
                  <a:txBody>
                    <a:bodyPr/>
                    <a:lstStyle/>
                    <a:p>
                      <a:r>
                        <a:rPr lang="en-US" dirty="0"/>
                        <a:t>Role in the project</a:t>
                      </a:r>
                    </a:p>
                  </a:txBody>
                  <a:tcPr/>
                </a:tc>
                <a:extLst>
                  <a:ext uri="{0D108BD9-81ED-4DB2-BD59-A6C34878D82A}">
                    <a16:rowId xmlns:a16="http://schemas.microsoft.com/office/drawing/2014/main" xmlns="" val="625836740"/>
                  </a:ext>
                </a:extLst>
              </a:tr>
              <a:tr h="439646">
                <a:tc>
                  <a:txBody>
                    <a:bodyPr/>
                    <a:lstStyle/>
                    <a:p>
                      <a:r>
                        <a:rPr lang="en-US" dirty="0"/>
                        <a:t>1</a:t>
                      </a:r>
                    </a:p>
                  </a:txBody>
                  <a:tcPr/>
                </a:tc>
                <a:tc>
                  <a:txBody>
                    <a:bodyPr/>
                    <a:lstStyle/>
                    <a:p>
                      <a:pPr algn="just">
                        <a:lnSpc>
                          <a:spcPct val="115000"/>
                        </a:lnSpc>
                        <a:spcAft>
                          <a:spcPts val="1000"/>
                        </a:spcAft>
                      </a:pPr>
                      <a:r>
                        <a:rPr lang="en-US" sz="1800" dirty="0">
                          <a:solidFill>
                            <a:srgbClr val="000000"/>
                          </a:solidFill>
                          <a:effectLst/>
                          <a:latin typeface="Times New Roman"/>
                          <a:ea typeface="Times New Roman"/>
                        </a:rPr>
                        <a:t>2300520021</a:t>
                      </a:r>
                      <a:endParaRPr lang="en-IN" sz="1800" dirty="0">
                        <a:effectLst/>
                        <a:latin typeface="Calibri"/>
                        <a:ea typeface="Calibri"/>
                      </a:endParaRPr>
                    </a:p>
                  </a:txBody>
                  <a:tcPr marL="68580" marR="68580" marT="0" marB="0"/>
                </a:tc>
                <a:tc>
                  <a:txBody>
                    <a:bodyPr/>
                    <a:lstStyle/>
                    <a:p>
                      <a:pPr algn="just">
                        <a:lnSpc>
                          <a:spcPct val="115000"/>
                        </a:lnSpc>
                        <a:spcAft>
                          <a:spcPts val="1000"/>
                        </a:spcAft>
                      </a:pPr>
                      <a:r>
                        <a:rPr lang="en-US" sz="1800">
                          <a:solidFill>
                            <a:srgbClr val="000000"/>
                          </a:solidFill>
                          <a:effectLst/>
                          <a:latin typeface="Times New Roman"/>
                          <a:ea typeface="Times New Roman"/>
                        </a:rPr>
                        <a:t>Sk.Hafsa Tajmul.</a:t>
                      </a:r>
                      <a:endParaRPr lang="en-IN" sz="1800">
                        <a:effectLst/>
                        <a:latin typeface="Calibri"/>
                        <a:ea typeface="Calibri"/>
                      </a:endParaRPr>
                    </a:p>
                  </a:txBody>
                  <a:tcPr marL="68580" marR="68580" marT="0" marB="0"/>
                </a:tc>
                <a:tc>
                  <a:txBody>
                    <a:bodyPr/>
                    <a:lstStyle/>
                    <a:p>
                      <a:r>
                        <a:rPr lang="en-US" dirty="0" smtClean="0"/>
                        <a:t>Lead</a:t>
                      </a:r>
                      <a:endParaRPr lang="en-US" dirty="0"/>
                    </a:p>
                  </a:txBody>
                  <a:tcPr/>
                </a:tc>
                <a:extLst>
                  <a:ext uri="{0D108BD9-81ED-4DB2-BD59-A6C34878D82A}">
                    <a16:rowId xmlns:a16="http://schemas.microsoft.com/office/drawing/2014/main" xmlns="" val="4019496871"/>
                  </a:ext>
                </a:extLst>
              </a:tr>
              <a:tr h="439646">
                <a:tc>
                  <a:txBody>
                    <a:bodyPr/>
                    <a:lstStyle/>
                    <a:p>
                      <a:r>
                        <a:rPr lang="en-US" dirty="0"/>
                        <a:t>2</a:t>
                      </a:r>
                    </a:p>
                  </a:txBody>
                  <a:tcPr/>
                </a:tc>
                <a:tc>
                  <a:txBody>
                    <a:bodyPr/>
                    <a:lstStyle/>
                    <a:p>
                      <a:pPr algn="just">
                        <a:lnSpc>
                          <a:spcPct val="115000"/>
                        </a:lnSpc>
                        <a:spcAft>
                          <a:spcPts val="1000"/>
                        </a:spcAft>
                      </a:pPr>
                      <a:r>
                        <a:rPr lang="en-US" sz="1800" dirty="0">
                          <a:solidFill>
                            <a:srgbClr val="000000"/>
                          </a:solidFill>
                          <a:effectLst/>
                          <a:latin typeface="Times New Roman"/>
                          <a:ea typeface="Times New Roman"/>
                        </a:rPr>
                        <a:t>2300520088</a:t>
                      </a:r>
                      <a:endParaRPr lang="en-IN" sz="1800" dirty="0">
                        <a:effectLst/>
                        <a:latin typeface="Calibri"/>
                        <a:ea typeface="Calibri"/>
                      </a:endParaRPr>
                    </a:p>
                  </a:txBody>
                  <a:tcPr marL="68580" marR="68580" marT="0" marB="0"/>
                </a:tc>
                <a:tc>
                  <a:txBody>
                    <a:bodyPr/>
                    <a:lstStyle/>
                    <a:p>
                      <a:pPr algn="just">
                        <a:lnSpc>
                          <a:spcPct val="115000"/>
                        </a:lnSpc>
                        <a:spcAft>
                          <a:spcPts val="1000"/>
                        </a:spcAft>
                      </a:pPr>
                      <a:r>
                        <a:rPr lang="en-US" sz="1800">
                          <a:solidFill>
                            <a:srgbClr val="000000"/>
                          </a:solidFill>
                          <a:effectLst/>
                          <a:latin typeface="Times New Roman"/>
                          <a:ea typeface="Times New Roman"/>
                        </a:rPr>
                        <a:t>T.Sathvika</a:t>
                      </a:r>
                      <a:endParaRPr lang="en-IN" sz="1800">
                        <a:effectLst/>
                        <a:latin typeface="Calibri"/>
                        <a:ea typeface="Calibri"/>
                      </a:endParaRPr>
                    </a:p>
                  </a:txBody>
                  <a:tcPr marL="68580" marR="68580" marT="0" marB="0"/>
                </a:tc>
                <a:tc>
                  <a:txBody>
                    <a:bodyPr/>
                    <a:lstStyle/>
                    <a:p>
                      <a:r>
                        <a:rPr lang="en-US" dirty="0" smtClean="0"/>
                        <a:t>Member</a:t>
                      </a:r>
                      <a:endParaRPr lang="en-US" dirty="0"/>
                    </a:p>
                  </a:txBody>
                  <a:tcPr/>
                </a:tc>
                <a:extLst>
                  <a:ext uri="{0D108BD9-81ED-4DB2-BD59-A6C34878D82A}">
                    <a16:rowId xmlns:a16="http://schemas.microsoft.com/office/drawing/2014/main" xmlns="" val="1850518374"/>
                  </a:ext>
                </a:extLst>
              </a:tr>
              <a:tr h="439646">
                <a:tc>
                  <a:txBody>
                    <a:bodyPr/>
                    <a:lstStyle/>
                    <a:p>
                      <a:r>
                        <a:rPr lang="en-US" dirty="0"/>
                        <a:t>3</a:t>
                      </a:r>
                    </a:p>
                  </a:txBody>
                  <a:tcPr/>
                </a:tc>
                <a:tc>
                  <a:txBody>
                    <a:bodyPr/>
                    <a:lstStyle/>
                    <a:p>
                      <a:pPr algn="just">
                        <a:lnSpc>
                          <a:spcPct val="115000"/>
                        </a:lnSpc>
                        <a:spcAft>
                          <a:spcPts val="1000"/>
                        </a:spcAft>
                      </a:pPr>
                      <a:r>
                        <a:rPr lang="en-US" sz="1800" dirty="0">
                          <a:solidFill>
                            <a:srgbClr val="000000"/>
                          </a:solidFill>
                          <a:effectLst/>
                          <a:latin typeface="Times New Roman"/>
                          <a:ea typeface="Times New Roman"/>
                        </a:rPr>
                        <a:t>2300520079</a:t>
                      </a:r>
                      <a:endParaRPr lang="en-IN" sz="1800" dirty="0">
                        <a:effectLst/>
                        <a:latin typeface="Calibri"/>
                        <a:ea typeface="Calibri"/>
                      </a:endParaRPr>
                    </a:p>
                  </a:txBody>
                  <a:tcPr marL="68580" marR="68580" marT="0" marB="0"/>
                </a:tc>
                <a:tc>
                  <a:txBody>
                    <a:bodyPr/>
                    <a:lstStyle/>
                    <a:p>
                      <a:pPr algn="just">
                        <a:lnSpc>
                          <a:spcPct val="115000"/>
                        </a:lnSpc>
                        <a:spcAft>
                          <a:spcPts val="1000"/>
                        </a:spcAft>
                      </a:pPr>
                      <a:r>
                        <a:rPr lang="en-US" sz="1800">
                          <a:solidFill>
                            <a:srgbClr val="000000"/>
                          </a:solidFill>
                          <a:effectLst/>
                          <a:latin typeface="Times New Roman"/>
                          <a:ea typeface="Times New Roman"/>
                        </a:rPr>
                        <a:t>K.Gracy Benita</a:t>
                      </a:r>
                      <a:endParaRPr lang="en-IN" sz="1800">
                        <a:effectLst/>
                        <a:latin typeface="Calibri"/>
                        <a:ea typeface="Calibri"/>
                      </a:endParaRPr>
                    </a:p>
                  </a:txBody>
                  <a:tcPr marL="68580" marR="68580" marT="0"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Member</a:t>
                      </a:r>
                      <a:endParaRPr lang="en-US" dirty="0"/>
                    </a:p>
                  </a:txBody>
                  <a:tcPr/>
                </a:tc>
                <a:extLst>
                  <a:ext uri="{0D108BD9-81ED-4DB2-BD59-A6C34878D82A}">
                    <a16:rowId xmlns:a16="http://schemas.microsoft.com/office/drawing/2014/main" xmlns="" val="3591908285"/>
                  </a:ext>
                </a:extLst>
              </a:tr>
              <a:tr h="439646">
                <a:tc>
                  <a:txBody>
                    <a:bodyPr/>
                    <a:lstStyle/>
                    <a:p>
                      <a:r>
                        <a:rPr lang="en-US" dirty="0"/>
                        <a:t>4</a:t>
                      </a:r>
                    </a:p>
                  </a:txBody>
                  <a:tcPr/>
                </a:tc>
                <a:tc>
                  <a:txBody>
                    <a:bodyPr/>
                    <a:lstStyle/>
                    <a:p>
                      <a:pPr algn="just">
                        <a:lnSpc>
                          <a:spcPct val="115000"/>
                        </a:lnSpc>
                        <a:spcAft>
                          <a:spcPts val="1000"/>
                        </a:spcAft>
                      </a:pPr>
                      <a:r>
                        <a:rPr lang="en-US" sz="1800" dirty="0">
                          <a:solidFill>
                            <a:srgbClr val="000000"/>
                          </a:solidFill>
                          <a:effectLst/>
                          <a:latin typeface="Times New Roman"/>
                          <a:ea typeface="Times New Roman"/>
                        </a:rPr>
                        <a:t>2300530005</a:t>
                      </a:r>
                      <a:endParaRPr lang="en-IN" sz="1800" dirty="0">
                        <a:effectLst/>
                        <a:latin typeface="Calibri"/>
                        <a:ea typeface="Calibri"/>
                      </a:endParaRPr>
                    </a:p>
                  </a:txBody>
                  <a:tcPr marL="68580" marR="68580" marT="0" marB="0"/>
                </a:tc>
                <a:tc>
                  <a:txBody>
                    <a:bodyPr/>
                    <a:lstStyle/>
                    <a:p>
                      <a:pPr algn="just">
                        <a:lnSpc>
                          <a:spcPct val="115000"/>
                        </a:lnSpc>
                        <a:spcAft>
                          <a:spcPts val="1000"/>
                        </a:spcAft>
                      </a:pPr>
                      <a:r>
                        <a:rPr lang="en-US" sz="1800" dirty="0">
                          <a:solidFill>
                            <a:srgbClr val="000000"/>
                          </a:solidFill>
                          <a:effectLst/>
                          <a:latin typeface="Times New Roman"/>
                          <a:ea typeface="Times New Roman"/>
                        </a:rPr>
                        <a:t>SK. </a:t>
                      </a:r>
                      <a:r>
                        <a:rPr lang="en-US" sz="1800" dirty="0" err="1">
                          <a:solidFill>
                            <a:srgbClr val="000000"/>
                          </a:solidFill>
                          <a:effectLst/>
                          <a:latin typeface="Times New Roman"/>
                          <a:ea typeface="Times New Roman"/>
                        </a:rPr>
                        <a:t>Nazma</a:t>
                      </a:r>
                      <a:r>
                        <a:rPr lang="en-US" sz="1800" dirty="0">
                          <a:solidFill>
                            <a:srgbClr val="000000"/>
                          </a:solidFill>
                          <a:effectLst/>
                          <a:latin typeface="Times New Roman"/>
                          <a:ea typeface="Times New Roman"/>
                        </a:rPr>
                        <a:t>.</a:t>
                      </a:r>
                      <a:endParaRPr lang="en-IN" sz="1800" dirty="0">
                        <a:effectLst/>
                        <a:latin typeface="Calibri"/>
                        <a:ea typeface="Calibri"/>
                      </a:endParaRPr>
                    </a:p>
                  </a:txBody>
                  <a:tcPr marL="68580" marR="68580" marT="0"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Member</a:t>
                      </a:r>
                      <a:endParaRPr lang="en-US" dirty="0"/>
                    </a:p>
                  </a:txBody>
                  <a:tcPr/>
                </a:tc>
                <a:extLst>
                  <a:ext uri="{0D108BD9-81ED-4DB2-BD59-A6C34878D82A}">
                    <a16:rowId xmlns:a16="http://schemas.microsoft.com/office/drawing/2014/main" xmlns="" val="486462585"/>
                  </a:ext>
                </a:extLst>
              </a:tr>
              <a:tr h="439646">
                <a:tc>
                  <a:txBody>
                    <a:bodyPr/>
                    <a:lstStyle/>
                    <a:p>
                      <a:r>
                        <a:rPr lang="en-US" dirty="0"/>
                        <a:t>5</a:t>
                      </a:r>
                    </a:p>
                  </a:txBody>
                  <a:tcPr/>
                </a:tc>
                <a:tc>
                  <a:txBody>
                    <a:bodyPr/>
                    <a:lstStyle/>
                    <a:p>
                      <a:pPr algn="just">
                        <a:lnSpc>
                          <a:spcPct val="115000"/>
                        </a:lnSpc>
                        <a:spcAft>
                          <a:spcPts val="1000"/>
                        </a:spcAft>
                      </a:pPr>
                      <a:r>
                        <a:rPr lang="en-US" sz="1800">
                          <a:solidFill>
                            <a:srgbClr val="000000"/>
                          </a:solidFill>
                          <a:effectLst/>
                          <a:latin typeface="Times New Roman"/>
                          <a:ea typeface="Times New Roman"/>
                        </a:rPr>
                        <a:t>2300560022</a:t>
                      </a:r>
                      <a:endParaRPr lang="en-IN" sz="1800">
                        <a:effectLst/>
                        <a:latin typeface="Calibri"/>
                        <a:ea typeface="Calibri"/>
                      </a:endParaRPr>
                    </a:p>
                  </a:txBody>
                  <a:tcPr marL="68580" marR="68580" marT="0" marB="0"/>
                </a:tc>
                <a:tc>
                  <a:txBody>
                    <a:bodyPr/>
                    <a:lstStyle/>
                    <a:p>
                      <a:pPr algn="just">
                        <a:lnSpc>
                          <a:spcPct val="115000"/>
                        </a:lnSpc>
                        <a:spcAft>
                          <a:spcPts val="1000"/>
                        </a:spcAft>
                      </a:pPr>
                      <a:r>
                        <a:rPr lang="en-US" sz="1800" dirty="0">
                          <a:solidFill>
                            <a:srgbClr val="000000"/>
                          </a:solidFill>
                          <a:effectLst/>
                          <a:latin typeface="Times New Roman"/>
                          <a:ea typeface="Times New Roman"/>
                        </a:rPr>
                        <a:t>P. </a:t>
                      </a:r>
                      <a:r>
                        <a:rPr lang="en-US" sz="1800" dirty="0" err="1">
                          <a:solidFill>
                            <a:srgbClr val="000000"/>
                          </a:solidFill>
                          <a:effectLst/>
                          <a:latin typeface="Times New Roman"/>
                          <a:ea typeface="Times New Roman"/>
                        </a:rPr>
                        <a:t>Shalini</a:t>
                      </a:r>
                      <a:r>
                        <a:rPr lang="en-US" sz="1800" dirty="0">
                          <a:solidFill>
                            <a:srgbClr val="000000"/>
                          </a:solidFill>
                          <a:effectLst/>
                          <a:latin typeface="Times New Roman"/>
                          <a:ea typeface="Times New Roman"/>
                        </a:rPr>
                        <a:t> </a:t>
                      </a:r>
                      <a:r>
                        <a:rPr lang="en-US" sz="1800" dirty="0" err="1">
                          <a:solidFill>
                            <a:srgbClr val="000000"/>
                          </a:solidFill>
                          <a:effectLst/>
                          <a:latin typeface="Times New Roman"/>
                          <a:ea typeface="Times New Roman"/>
                        </a:rPr>
                        <a:t>Sowmya</a:t>
                      </a:r>
                      <a:r>
                        <a:rPr lang="en-US" sz="1800" dirty="0">
                          <a:solidFill>
                            <a:srgbClr val="000000"/>
                          </a:solidFill>
                          <a:effectLst/>
                          <a:latin typeface="Times New Roman"/>
                          <a:ea typeface="Times New Roman"/>
                        </a:rPr>
                        <a:t> Sri.</a:t>
                      </a:r>
                      <a:endParaRPr lang="en-IN" sz="1800" dirty="0">
                        <a:effectLst/>
                        <a:latin typeface="Calibri"/>
                        <a:ea typeface="Calibri"/>
                      </a:endParaRPr>
                    </a:p>
                  </a:txBody>
                  <a:tcPr marL="68580" marR="68580" marT="0" marB="0"/>
                </a:tc>
                <a:tc>
                  <a:txBody>
                    <a:bodyPr/>
                    <a:lstStyle/>
                    <a:p>
                      <a:r>
                        <a:rPr lang="en-US" dirty="0" smtClean="0"/>
                        <a:t>Member</a:t>
                      </a:r>
                      <a:endParaRPr lang="en-US" dirty="0"/>
                    </a:p>
                  </a:txBody>
                  <a:tcPr/>
                </a:tc>
                <a:extLst>
                  <a:ext uri="{0D108BD9-81ED-4DB2-BD59-A6C34878D82A}">
                    <a16:rowId xmlns:a16="http://schemas.microsoft.com/office/drawing/2014/main" xmlns="" val="10005"/>
                  </a:ext>
                </a:extLst>
              </a:tr>
              <a:tr h="439646">
                <a:tc>
                  <a:txBody>
                    <a:bodyPr/>
                    <a:lstStyle/>
                    <a:p>
                      <a:r>
                        <a:rPr lang="en-US" dirty="0"/>
                        <a:t>6</a:t>
                      </a:r>
                    </a:p>
                  </a:txBody>
                  <a:tcPr/>
                </a:tc>
                <a:tc>
                  <a:txBody>
                    <a:bodyPr/>
                    <a:lstStyle/>
                    <a:p>
                      <a:pPr algn="just">
                        <a:lnSpc>
                          <a:spcPct val="115000"/>
                        </a:lnSpc>
                        <a:spcAft>
                          <a:spcPts val="1000"/>
                        </a:spcAft>
                      </a:pPr>
                      <a:r>
                        <a:rPr lang="en-US" sz="1800">
                          <a:solidFill>
                            <a:srgbClr val="000000"/>
                          </a:solidFill>
                          <a:effectLst/>
                          <a:latin typeface="Times New Roman"/>
                          <a:ea typeface="Times New Roman"/>
                        </a:rPr>
                        <a:t>2300560052</a:t>
                      </a:r>
                      <a:endParaRPr lang="en-IN" sz="1800">
                        <a:effectLst/>
                        <a:latin typeface="Calibri"/>
                        <a:ea typeface="Calibri"/>
                      </a:endParaRPr>
                    </a:p>
                  </a:txBody>
                  <a:tcPr marL="68580" marR="68580" marT="0" marB="0"/>
                </a:tc>
                <a:tc>
                  <a:txBody>
                    <a:bodyPr/>
                    <a:lstStyle/>
                    <a:p>
                      <a:pPr algn="just">
                        <a:lnSpc>
                          <a:spcPct val="115000"/>
                        </a:lnSpc>
                        <a:spcAft>
                          <a:spcPts val="1000"/>
                        </a:spcAft>
                      </a:pPr>
                      <a:r>
                        <a:rPr lang="en-US" sz="1800" dirty="0">
                          <a:solidFill>
                            <a:srgbClr val="000000"/>
                          </a:solidFill>
                          <a:effectLst/>
                          <a:latin typeface="Times New Roman"/>
                          <a:ea typeface="Times New Roman"/>
                        </a:rPr>
                        <a:t>CH. </a:t>
                      </a:r>
                      <a:r>
                        <a:rPr lang="en-US" sz="1800" dirty="0" err="1">
                          <a:solidFill>
                            <a:srgbClr val="000000"/>
                          </a:solidFill>
                          <a:effectLst/>
                          <a:latin typeface="Times New Roman"/>
                          <a:ea typeface="Times New Roman"/>
                        </a:rPr>
                        <a:t>Khyati</a:t>
                      </a:r>
                      <a:r>
                        <a:rPr lang="en-US" sz="1800" dirty="0">
                          <a:solidFill>
                            <a:srgbClr val="000000"/>
                          </a:solidFill>
                          <a:effectLst/>
                          <a:latin typeface="Times New Roman"/>
                          <a:ea typeface="Times New Roman"/>
                        </a:rPr>
                        <a:t> </a:t>
                      </a:r>
                      <a:r>
                        <a:rPr lang="en-US" sz="1800" dirty="0" err="1">
                          <a:solidFill>
                            <a:srgbClr val="000000"/>
                          </a:solidFill>
                          <a:effectLst/>
                          <a:latin typeface="Times New Roman"/>
                          <a:ea typeface="Times New Roman"/>
                        </a:rPr>
                        <a:t>Sindhura</a:t>
                      </a:r>
                      <a:r>
                        <a:rPr lang="en-US" sz="1800" dirty="0">
                          <a:solidFill>
                            <a:srgbClr val="000000"/>
                          </a:solidFill>
                          <a:effectLst/>
                          <a:latin typeface="Times New Roman"/>
                          <a:ea typeface="Times New Roman"/>
                        </a:rPr>
                        <a:t>.</a:t>
                      </a:r>
                      <a:endParaRPr lang="en-IN" sz="1800" dirty="0">
                        <a:effectLst/>
                        <a:latin typeface="Calibri"/>
                        <a:ea typeface="Calibri"/>
                      </a:endParaRPr>
                    </a:p>
                  </a:txBody>
                  <a:tcPr marL="68580" marR="68580" marT="0" marB="0"/>
                </a:tc>
                <a:tc>
                  <a:txBody>
                    <a:bodyPr/>
                    <a:lstStyle/>
                    <a:p>
                      <a:r>
                        <a:rPr lang="en-US" dirty="0" smtClean="0"/>
                        <a:t>Member</a:t>
                      </a:r>
                      <a:endParaRPr lang="en-US" dirty="0"/>
                    </a:p>
                  </a:txBody>
                  <a:tcPr/>
                </a:tc>
                <a:extLst>
                  <a:ext uri="{0D108BD9-81ED-4DB2-BD59-A6C34878D82A}">
                    <a16:rowId xmlns:a16="http://schemas.microsoft.com/office/drawing/2014/main" xmlns="" val="399789435"/>
                  </a:ext>
                </a:extLst>
              </a:tr>
              <a:tr h="439646">
                <a:tc>
                  <a:txBody>
                    <a:bodyPr/>
                    <a:lstStyle/>
                    <a:p>
                      <a:r>
                        <a:rPr lang="en-US" dirty="0"/>
                        <a:t>7</a:t>
                      </a:r>
                    </a:p>
                  </a:txBody>
                  <a:tcPr/>
                </a:tc>
                <a:tc>
                  <a:txBody>
                    <a:bodyPr/>
                    <a:lstStyle/>
                    <a:p>
                      <a:pPr algn="just">
                        <a:lnSpc>
                          <a:spcPct val="115000"/>
                        </a:lnSpc>
                        <a:spcAft>
                          <a:spcPts val="1000"/>
                        </a:spcAft>
                      </a:pPr>
                      <a:r>
                        <a:rPr lang="en-US" sz="1800">
                          <a:solidFill>
                            <a:srgbClr val="000000"/>
                          </a:solidFill>
                          <a:effectLst/>
                          <a:latin typeface="Times New Roman"/>
                          <a:ea typeface="Times New Roman"/>
                        </a:rPr>
                        <a:t>2300560207</a:t>
                      </a:r>
                      <a:endParaRPr lang="en-IN" sz="1800">
                        <a:effectLst/>
                        <a:latin typeface="Calibri"/>
                        <a:ea typeface="Calibri"/>
                      </a:endParaRPr>
                    </a:p>
                  </a:txBody>
                  <a:tcPr marL="68580" marR="68580" marT="0" marB="0"/>
                </a:tc>
                <a:tc>
                  <a:txBody>
                    <a:bodyPr/>
                    <a:lstStyle/>
                    <a:p>
                      <a:pPr algn="just">
                        <a:lnSpc>
                          <a:spcPct val="115000"/>
                        </a:lnSpc>
                        <a:spcAft>
                          <a:spcPts val="1000"/>
                        </a:spcAft>
                      </a:pPr>
                      <a:r>
                        <a:rPr lang="en-US" sz="1800" dirty="0">
                          <a:solidFill>
                            <a:srgbClr val="000000"/>
                          </a:solidFill>
                          <a:effectLst/>
                          <a:latin typeface="Times New Roman"/>
                          <a:ea typeface="Times New Roman"/>
                        </a:rPr>
                        <a:t>G. </a:t>
                      </a:r>
                      <a:r>
                        <a:rPr lang="en-US" sz="1800" dirty="0" err="1">
                          <a:solidFill>
                            <a:srgbClr val="000000"/>
                          </a:solidFill>
                          <a:effectLst/>
                          <a:latin typeface="Times New Roman"/>
                          <a:ea typeface="Times New Roman"/>
                        </a:rPr>
                        <a:t>Aparna</a:t>
                      </a:r>
                      <a:r>
                        <a:rPr lang="en-US" sz="1800" dirty="0">
                          <a:solidFill>
                            <a:srgbClr val="000000"/>
                          </a:solidFill>
                          <a:effectLst/>
                          <a:latin typeface="Times New Roman"/>
                          <a:ea typeface="Times New Roman"/>
                        </a:rPr>
                        <a:t>.</a:t>
                      </a:r>
                      <a:endParaRPr lang="en-IN" sz="1800" dirty="0">
                        <a:effectLst/>
                        <a:latin typeface="Calibri"/>
                        <a:ea typeface="Calibri"/>
                      </a:endParaRPr>
                    </a:p>
                  </a:txBody>
                  <a:tcPr marL="68580" marR="68580" marT="0" marB="0"/>
                </a:tc>
                <a:tc>
                  <a:txBody>
                    <a:bodyPr/>
                    <a:lstStyle/>
                    <a:p>
                      <a:r>
                        <a:rPr lang="en-US" dirty="0" smtClean="0"/>
                        <a:t>Member</a:t>
                      </a:r>
                      <a:endParaRPr lang="en-US" dirty="0"/>
                    </a:p>
                  </a:txBody>
                  <a:tcPr/>
                </a:tc>
                <a:extLst>
                  <a:ext uri="{0D108BD9-81ED-4DB2-BD59-A6C34878D82A}">
                    <a16:rowId xmlns:a16="http://schemas.microsoft.com/office/drawing/2014/main" xmlns="" val="10007"/>
                  </a:ext>
                </a:extLst>
              </a:tr>
              <a:tr h="439646">
                <a:tc>
                  <a:txBody>
                    <a:bodyPr/>
                    <a:lstStyle/>
                    <a:p>
                      <a:r>
                        <a:rPr lang="en-US" dirty="0"/>
                        <a:t>8</a:t>
                      </a:r>
                    </a:p>
                  </a:txBody>
                  <a:tcPr/>
                </a:tc>
                <a:tc>
                  <a:txBody>
                    <a:bodyPr/>
                    <a:lstStyle/>
                    <a:p>
                      <a:pPr algn="just">
                        <a:lnSpc>
                          <a:spcPct val="115000"/>
                        </a:lnSpc>
                        <a:spcAft>
                          <a:spcPts val="1000"/>
                        </a:spcAft>
                      </a:pPr>
                      <a:r>
                        <a:rPr lang="en-US" sz="1800">
                          <a:solidFill>
                            <a:srgbClr val="000000"/>
                          </a:solidFill>
                          <a:effectLst/>
                          <a:latin typeface="Times New Roman"/>
                          <a:ea typeface="Times New Roman"/>
                        </a:rPr>
                        <a:t>2300520193</a:t>
                      </a:r>
                      <a:endParaRPr lang="en-IN" sz="1800">
                        <a:effectLst/>
                        <a:latin typeface="Calibri"/>
                        <a:ea typeface="Calibri"/>
                      </a:endParaRPr>
                    </a:p>
                  </a:txBody>
                  <a:tcPr marL="68580" marR="68580" marT="0" marB="0"/>
                </a:tc>
                <a:tc>
                  <a:txBody>
                    <a:bodyPr/>
                    <a:lstStyle/>
                    <a:p>
                      <a:pPr algn="just">
                        <a:lnSpc>
                          <a:spcPct val="115000"/>
                        </a:lnSpc>
                        <a:spcAft>
                          <a:spcPts val="1000"/>
                        </a:spcAft>
                      </a:pPr>
                      <a:r>
                        <a:rPr lang="en-US" sz="1800" dirty="0" err="1">
                          <a:solidFill>
                            <a:srgbClr val="000000"/>
                          </a:solidFill>
                          <a:effectLst/>
                          <a:latin typeface="Times New Roman"/>
                          <a:ea typeface="Times New Roman"/>
                        </a:rPr>
                        <a:t>A.Apoorva</a:t>
                      </a:r>
                      <a:r>
                        <a:rPr lang="en-US" sz="1800" dirty="0">
                          <a:solidFill>
                            <a:srgbClr val="000000"/>
                          </a:solidFill>
                          <a:effectLst/>
                          <a:latin typeface="Times New Roman"/>
                          <a:ea typeface="Times New Roman"/>
                        </a:rPr>
                        <a:t> Reddy.</a:t>
                      </a:r>
                      <a:endParaRPr lang="en-IN" sz="1800" dirty="0">
                        <a:effectLst/>
                        <a:latin typeface="Calibri"/>
                        <a:ea typeface="Calibri"/>
                      </a:endParaRPr>
                    </a:p>
                  </a:txBody>
                  <a:tcPr marL="68580" marR="68580" marT="0" marB="0"/>
                </a:tc>
                <a:tc>
                  <a:txBody>
                    <a:bodyPr/>
                    <a:lstStyle/>
                    <a:p>
                      <a:r>
                        <a:rPr lang="en-US" dirty="0" smtClean="0"/>
                        <a:t>Member</a:t>
                      </a:r>
                      <a:endParaRPr lang="en-US" dirty="0"/>
                    </a:p>
                  </a:txBody>
                  <a:tcPr/>
                </a:tc>
                <a:extLst>
                  <a:ext uri="{0D108BD9-81ED-4DB2-BD59-A6C34878D82A}">
                    <a16:rowId xmlns:a16="http://schemas.microsoft.com/office/drawing/2014/main" xmlns="" val="10008"/>
                  </a:ext>
                </a:extLst>
              </a:tr>
              <a:tr h="439646">
                <a:tc>
                  <a:txBody>
                    <a:bodyPr/>
                    <a:lstStyle/>
                    <a:p>
                      <a:r>
                        <a:rPr lang="en-US" dirty="0"/>
                        <a:t>9</a:t>
                      </a:r>
                    </a:p>
                  </a:txBody>
                  <a:tcPr/>
                </a:tc>
                <a:tc>
                  <a:txBody>
                    <a:bodyPr/>
                    <a:lstStyle/>
                    <a:p>
                      <a:endParaRPr lang="en-US" dirty="0"/>
                    </a:p>
                  </a:txBody>
                  <a:tcPr/>
                </a:tc>
                <a:tc>
                  <a:txBody>
                    <a:bodyPr/>
                    <a:lstStyle/>
                    <a:p>
                      <a:endParaRPr lang="en-US" dirty="0"/>
                    </a:p>
                  </a:txBody>
                  <a:tcPr/>
                </a:tc>
                <a:tc>
                  <a:txBody>
                    <a:bodyPr/>
                    <a:lstStyle/>
                    <a:p>
                      <a:r>
                        <a:rPr lang="en-US" dirty="0" smtClean="0"/>
                        <a:t>Member</a:t>
                      </a:r>
                      <a:endParaRPr lang="en-US" dirty="0"/>
                    </a:p>
                  </a:txBody>
                  <a:tcPr/>
                </a:tc>
                <a:extLst>
                  <a:ext uri="{0D108BD9-81ED-4DB2-BD59-A6C34878D82A}">
                    <a16:rowId xmlns:a16="http://schemas.microsoft.com/office/drawing/2014/main" xmlns="" val="10009"/>
                  </a:ext>
                </a:extLst>
              </a:tr>
              <a:tr h="439646">
                <a:tc>
                  <a:txBody>
                    <a:bodyPr/>
                    <a:lstStyle/>
                    <a:p>
                      <a:r>
                        <a:rPr lang="en-US" dirty="0"/>
                        <a:t>10</a:t>
                      </a:r>
                    </a:p>
                  </a:txBody>
                  <a:tcPr/>
                </a:tc>
                <a:tc>
                  <a:txBody>
                    <a:bodyPr/>
                    <a:lstStyle/>
                    <a:p>
                      <a:endParaRPr lang="en-US" dirty="0"/>
                    </a:p>
                  </a:txBody>
                  <a:tcPr/>
                </a:tc>
                <a:tc>
                  <a:txBody>
                    <a:bodyPr/>
                    <a:lstStyle/>
                    <a:p>
                      <a:endParaRPr lang="en-US" dirty="0"/>
                    </a:p>
                  </a:txBody>
                  <a:tcPr/>
                </a:tc>
                <a:tc>
                  <a:txBody>
                    <a:bodyPr/>
                    <a:lstStyle/>
                    <a:p>
                      <a:r>
                        <a:rPr lang="en-US" dirty="0" smtClean="0"/>
                        <a:t>Member</a:t>
                      </a:r>
                      <a:endParaRPr lang="en-US" dirty="0"/>
                    </a:p>
                  </a:txBody>
                  <a:tcPr/>
                </a:tc>
                <a:extLst>
                  <a:ext uri="{0D108BD9-81ED-4DB2-BD59-A6C34878D82A}">
                    <a16:rowId xmlns:a16="http://schemas.microsoft.com/office/drawing/2014/main" xmlns="" val="10010"/>
                  </a:ext>
                </a:extLst>
              </a:tr>
              <a:tr h="758841">
                <a:tc grid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Trainer 1: </a:t>
                      </a:r>
                      <a:r>
                        <a:rPr lang="en-US" sz="1800" kern="1200" dirty="0" smtClean="0">
                          <a:solidFill>
                            <a:schemeClr val="dk1"/>
                          </a:solidFill>
                          <a:effectLst/>
                          <a:latin typeface="+mn-lt"/>
                          <a:ea typeface="+mn-ea"/>
                          <a:cs typeface="+mn-cs"/>
                        </a:rPr>
                        <a:t>R.PRADEEP KUMAR PATNAIK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Trainer </a:t>
                      </a:r>
                      <a:r>
                        <a:rPr lang="en-US" dirty="0" smtClean="0"/>
                        <a:t>2: </a:t>
                      </a:r>
                      <a:r>
                        <a:rPr lang="en-US" sz="1800" kern="1200" dirty="0" smtClean="0">
                          <a:solidFill>
                            <a:schemeClr val="dk1"/>
                          </a:solidFill>
                          <a:effectLst/>
                          <a:latin typeface="+mn-lt"/>
                          <a:ea typeface="+mn-ea"/>
                          <a:cs typeface="+mn-cs"/>
                        </a:rPr>
                        <a:t>RAJU VEERA VENKATAKA KALAVACHARLA</a:t>
                      </a:r>
                      <a:endParaRPr lang="en-IN" sz="1800" kern="1200" dirty="0" smtClean="0">
                        <a:solidFill>
                          <a:schemeClr val="dk1"/>
                        </a:solidFill>
                        <a:effectLst/>
                        <a:latin typeface="+mn-lt"/>
                        <a:ea typeface="+mn-ea"/>
                        <a:cs typeface="+mn-cs"/>
                      </a:endParaRPr>
                    </a:p>
                    <a:p>
                      <a:endParaRPr lang="en-US" dirty="0" smtClean="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2021167842"/>
                  </a:ext>
                </a:extLst>
              </a:tr>
            </a:tbl>
          </a:graphicData>
        </a:graphic>
      </p:graphicFrame>
    </p:spTree>
    <p:extLst>
      <p:ext uri="{BB962C8B-B14F-4D97-AF65-F5344CB8AC3E}">
        <p14:creationId xmlns:p14="http://schemas.microsoft.com/office/powerpoint/2010/main" val="4254717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23CBA-6B4E-4412-851A-708225E9EEF9}"/>
              </a:ext>
            </a:extLst>
          </p:cNvPr>
          <p:cNvSpPr>
            <a:spLocks noGrp="1"/>
          </p:cNvSpPr>
          <p:nvPr>
            <p:ph type="title"/>
          </p:nvPr>
        </p:nvSpPr>
        <p:spPr>
          <a:xfrm>
            <a:off x="781235" y="186431"/>
            <a:ext cx="10600763" cy="1231207"/>
          </a:xfrm>
        </p:spPr>
        <p:txBody>
          <a:bodyPr/>
          <a:lstStyle/>
          <a:p>
            <a:r>
              <a:rPr lang="en-US" dirty="0"/>
              <a:t>Rules to be followed</a:t>
            </a:r>
            <a:br>
              <a:rPr lang="en-US" dirty="0"/>
            </a:br>
            <a:endParaRPr lang="en-US" dirty="0"/>
          </a:p>
        </p:txBody>
      </p:sp>
      <p:sp>
        <p:nvSpPr>
          <p:cNvPr id="3" name="Content Placeholder 2">
            <a:extLst>
              <a:ext uri="{FF2B5EF4-FFF2-40B4-BE49-F238E27FC236}">
                <a16:creationId xmlns:a16="http://schemas.microsoft.com/office/drawing/2014/main" xmlns="" id="{A02331EB-CC6E-4E0C-84ED-6F3187978840}"/>
              </a:ext>
            </a:extLst>
          </p:cNvPr>
          <p:cNvSpPr>
            <a:spLocks noGrp="1"/>
          </p:cNvSpPr>
          <p:nvPr>
            <p:ph idx="1"/>
          </p:nvPr>
        </p:nvSpPr>
        <p:spPr>
          <a:xfrm>
            <a:off x="337352" y="2052918"/>
            <a:ext cx="11319030" cy="4195481"/>
          </a:xfrm>
        </p:spPr>
        <p:txBody>
          <a:bodyPr/>
          <a:lstStyle/>
          <a:p>
            <a:r>
              <a:rPr lang="en-US" dirty="0"/>
              <a:t>1. Provide hyper link wherever necessary</a:t>
            </a:r>
          </a:p>
          <a:p>
            <a:r>
              <a:rPr lang="en-US" dirty="0"/>
              <a:t>2. Zip all the documents and submit in the LMS submission link provided</a:t>
            </a:r>
          </a:p>
          <a:p>
            <a:r>
              <a:rPr lang="en-US" dirty="0"/>
              <a:t>3. The zipped document shouldn’t be more than </a:t>
            </a:r>
            <a:r>
              <a:rPr lang="en-US" dirty="0" smtClean="0"/>
              <a:t>5MB</a:t>
            </a:r>
            <a:endParaRPr lang="en-US" dirty="0"/>
          </a:p>
          <a:p>
            <a:r>
              <a:rPr lang="en-US" dirty="0"/>
              <a:t>4. The presentation must be shared among all the teammates</a:t>
            </a:r>
          </a:p>
          <a:p>
            <a:r>
              <a:rPr lang="en-US" dirty="0"/>
              <a:t>5. Any queries on submissions may be clarified from respective section </a:t>
            </a:r>
            <a:r>
              <a:rPr lang="en-US" dirty="0" smtClean="0"/>
              <a:t>faculty (Trainer)</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52736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CE5AEB-5788-4261-A1C3-95B840377144}"/>
              </a:ext>
            </a:extLst>
          </p:cNvPr>
          <p:cNvSpPr>
            <a:spLocks noGrp="1"/>
          </p:cNvSpPr>
          <p:nvPr>
            <p:ph type="title"/>
          </p:nvPr>
        </p:nvSpPr>
        <p:spPr>
          <a:xfrm>
            <a:off x="0" y="447188"/>
            <a:ext cx="11949344" cy="970450"/>
          </a:xfrm>
        </p:spPr>
        <p:txBody>
          <a:bodyPr/>
          <a:lstStyle/>
          <a:p>
            <a:r>
              <a:rPr lang="en-IN" dirty="0">
                <a:solidFill>
                  <a:schemeClr val="accent2">
                    <a:lumMod val="40000"/>
                    <a:lumOff val="60000"/>
                  </a:schemeClr>
                </a:solidFill>
              </a:rPr>
              <a:t>Project Identification </a:t>
            </a:r>
            <a:r>
              <a:rPr lang="en-IN" dirty="0"/>
              <a:t>: Submitted Together with this Report</a:t>
            </a:r>
          </a:p>
        </p:txBody>
      </p:sp>
      <p:sp>
        <p:nvSpPr>
          <p:cNvPr id="3" name="Content Placeholder 2">
            <a:extLst>
              <a:ext uri="{FF2B5EF4-FFF2-40B4-BE49-F238E27FC236}">
                <a16:creationId xmlns:a16="http://schemas.microsoft.com/office/drawing/2014/main" xmlns="" id="{FB7E5380-F51F-4668-BEEE-AA9F9579B6FC}"/>
              </a:ext>
            </a:extLst>
          </p:cNvPr>
          <p:cNvSpPr>
            <a:spLocks noGrp="1"/>
          </p:cNvSpPr>
          <p:nvPr>
            <p:ph idx="1"/>
          </p:nvPr>
        </p:nvSpPr>
        <p:spPr/>
        <p:txBody>
          <a:bodyPr/>
          <a:lstStyle/>
          <a:p>
            <a:pPr algn="just"/>
            <a:r>
              <a:rPr lang="en-IN" dirty="0"/>
              <a:t>Project </a:t>
            </a:r>
            <a:r>
              <a:rPr lang="en-IN" dirty="0" smtClean="0"/>
              <a:t>template </a:t>
            </a:r>
          </a:p>
          <a:p>
            <a:pPr algn="just"/>
            <a:r>
              <a:rPr lang="en-IN" dirty="0" smtClean="0"/>
              <a:t>(</a:t>
            </a:r>
            <a:r>
              <a:rPr lang="en-IN" dirty="0"/>
              <a:t>provide </a:t>
            </a:r>
            <a:r>
              <a:rPr lang="en-IN" dirty="0" smtClean="0"/>
              <a:t>Group </a:t>
            </a:r>
            <a:r>
              <a:rPr lang="en-IN" dirty="0"/>
              <a:t>participation report for this portion of the project (format is provided in LMS)</a:t>
            </a:r>
          </a:p>
        </p:txBody>
      </p:sp>
    </p:spTree>
    <p:extLst>
      <p:ext uri="{BB962C8B-B14F-4D97-AF65-F5344CB8AC3E}">
        <p14:creationId xmlns:p14="http://schemas.microsoft.com/office/powerpoint/2010/main" val="3535710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79CACC-D20C-4152-878C-6FF0612A893E}"/>
              </a:ext>
            </a:extLst>
          </p:cNvPr>
          <p:cNvSpPr>
            <a:spLocks noGrp="1"/>
          </p:cNvSpPr>
          <p:nvPr>
            <p:ph type="title"/>
          </p:nvPr>
        </p:nvSpPr>
        <p:spPr/>
        <p:txBody>
          <a:bodyPr/>
          <a:lstStyle/>
          <a:p>
            <a:r>
              <a:rPr lang="en-IN" dirty="0" smtClean="0"/>
              <a:t> </a:t>
            </a:r>
            <a:r>
              <a:rPr lang="en-IN" dirty="0"/>
              <a:t>Our Most Important Learnings</a:t>
            </a:r>
          </a:p>
        </p:txBody>
      </p:sp>
      <p:sp>
        <p:nvSpPr>
          <p:cNvPr id="3" name="Content Placeholder 2">
            <a:extLst>
              <a:ext uri="{FF2B5EF4-FFF2-40B4-BE49-F238E27FC236}">
                <a16:creationId xmlns:a16="http://schemas.microsoft.com/office/drawing/2014/main" xmlns="" id="{90C48C04-F68C-4E55-9EC6-F344115915B3}"/>
              </a:ext>
            </a:extLst>
          </p:cNvPr>
          <p:cNvSpPr>
            <a:spLocks noGrp="1"/>
          </p:cNvSpPr>
          <p:nvPr>
            <p:ph idx="1"/>
          </p:nvPr>
        </p:nvSpPr>
        <p:spPr/>
        <p:txBody>
          <a:bodyPr>
            <a:normAutofit fontScale="70000" lnSpcReduction="20000"/>
          </a:bodyPr>
          <a:lstStyle/>
          <a:p>
            <a:r>
              <a:rPr lang="en-IN" dirty="0"/>
              <a:t>Provide introduction to your problem in one or two sentences for each of the following aspects of your project </a:t>
            </a:r>
          </a:p>
          <a:p>
            <a:pPr lvl="1"/>
            <a:r>
              <a:rPr lang="en-IN" dirty="0" smtClean="0"/>
              <a:t>Contextualization</a:t>
            </a:r>
          </a:p>
          <a:p>
            <a:r>
              <a:rPr lang="en-US" dirty="0"/>
              <a:t> </a:t>
            </a:r>
            <a:r>
              <a:rPr lang="en-US" dirty="0" smtClean="0"/>
              <a:t>here the context of our project is </a:t>
            </a:r>
            <a:r>
              <a:rPr lang="en-US" dirty="0"/>
              <a:t>Time. There is a shortage of healthcare facilities, especially in rural areas, and many lack </a:t>
            </a:r>
            <a:endParaRPr lang="en-US" dirty="0"/>
          </a:p>
          <a:p>
            <a:r>
              <a:rPr lang="en-US" dirty="0"/>
              <a:t>essential </a:t>
            </a:r>
            <a:r>
              <a:rPr lang="en-US" dirty="0" err="1"/>
              <a:t>equipments</a:t>
            </a:r>
            <a:r>
              <a:rPr lang="en-US" dirty="0"/>
              <a:t> and resources. There is also a shortage of hospital beds and specialized </a:t>
            </a:r>
            <a:endParaRPr lang="en-US" dirty="0"/>
          </a:p>
          <a:p>
            <a:r>
              <a:rPr lang="en-US" dirty="0"/>
              <a:t>faculty</a:t>
            </a:r>
            <a:endParaRPr lang="en-IN" dirty="0"/>
          </a:p>
          <a:p>
            <a:pPr lvl="1"/>
            <a:r>
              <a:rPr lang="en-IN" sz="1800" dirty="0"/>
              <a:t>Sustainable goals </a:t>
            </a:r>
            <a:endParaRPr lang="en-IN" sz="1800" dirty="0" smtClean="0"/>
          </a:p>
          <a:p>
            <a:pPr lvl="1"/>
            <a:r>
              <a:rPr lang="en-US" sz="1800" dirty="0" smtClean="0"/>
              <a:t>Providing proper treatment on time </a:t>
            </a:r>
          </a:p>
          <a:p>
            <a:pPr lvl="1"/>
            <a:r>
              <a:rPr lang="en-US" sz="1800" dirty="0" smtClean="0"/>
              <a:t>Having proper </a:t>
            </a:r>
            <a:r>
              <a:rPr lang="en-US" sz="1800" dirty="0" err="1" smtClean="0"/>
              <a:t>requirments</a:t>
            </a:r>
            <a:endParaRPr lang="en-US" sz="1800" dirty="0" smtClean="0"/>
          </a:p>
          <a:p>
            <a:pPr lvl="1"/>
            <a:r>
              <a:rPr lang="en-US" sz="1800" dirty="0" smtClean="0"/>
              <a:t>Mobile hospitality</a:t>
            </a:r>
            <a:endParaRPr lang="en-IN" sz="1800" dirty="0"/>
          </a:p>
          <a:p>
            <a:pPr lvl="1"/>
            <a:r>
              <a:rPr lang="en-IN" sz="1800" dirty="0"/>
              <a:t>Story behind the problem selection (motivation</a:t>
            </a:r>
            <a:r>
              <a:rPr lang="en-IN" dirty="0" smtClean="0"/>
              <a:t>)</a:t>
            </a:r>
          </a:p>
          <a:p>
            <a:pPr lvl="1"/>
            <a:r>
              <a:rPr lang="en-US" sz="2000" dirty="0" smtClean="0"/>
              <a:t>We see many accidents that happens on highways but no one comes to rescue them on time till they die so our motivation and aim is to provide ambulance on time with proper </a:t>
            </a:r>
            <a:r>
              <a:rPr lang="en-US" sz="2000" dirty="0" err="1" smtClean="0"/>
              <a:t>epquiments</a:t>
            </a:r>
            <a:r>
              <a:rPr lang="en-US" sz="2000" dirty="0" smtClean="0"/>
              <a:t> and on time treatment in the </a:t>
            </a:r>
            <a:r>
              <a:rPr lang="en-US" sz="2000" dirty="0" err="1" smtClean="0"/>
              <a:t>ambulace</a:t>
            </a:r>
            <a:r>
              <a:rPr lang="en-US" sz="2000" dirty="0" smtClean="0"/>
              <a:t> itself.</a:t>
            </a:r>
            <a:endParaRPr lang="en-IN" sz="2000" dirty="0"/>
          </a:p>
          <a:p>
            <a:r>
              <a:rPr lang="en-IN" sz="2000" dirty="0"/>
              <a:t>Express each sentence as a</a:t>
            </a:r>
            <a:r>
              <a:rPr lang="en-IN" sz="2000" i="1" dirty="0"/>
              <a:t> short, simple sentence,</a:t>
            </a:r>
            <a:r>
              <a:rPr lang="en-IN" sz="2000" dirty="0"/>
              <a:t> not a long explanation. </a:t>
            </a:r>
          </a:p>
        </p:txBody>
      </p:sp>
    </p:spTree>
    <p:extLst>
      <p:ext uri="{BB962C8B-B14F-4D97-AF65-F5344CB8AC3E}">
        <p14:creationId xmlns:p14="http://schemas.microsoft.com/office/powerpoint/2010/main" val="3533364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08274A-C6EE-4B4E-B807-6D302D94AE7F}"/>
              </a:ext>
            </a:extLst>
          </p:cNvPr>
          <p:cNvSpPr>
            <a:spLocks noGrp="1"/>
          </p:cNvSpPr>
          <p:nvPr>
            <p:ph type="title"/>
          </p:nvPr>
        </p:nvSpPr>
        <p:spPr/>
        <p:txBody>
          <a:bodyPr/>
          <a:lstStyle/>
          <a:p>
            <a:r>
              <a:rPr lang="en-US" dirty="0">
                <a:solidFill>
                  <a:schemeClr val="accent2">
                    <a:lumMod val="40000"/>
                    <a:lumOff val="60000"/>
                  </a:schemeClr>
                </a:solidFill>
              </a:rPr>
              <a:t>Empathy</a:t>
            </a:r>
            <a:r>
              <a:rPr lang="en-US" dirty="0"/>
              <a:t> : </a:t>
            </a:r>
            <a:r>
              <a:rPr lang="en-IN" dirty="0"/>
              <a:t>Submitted Together with this Report</a:t>
            </a:r>
            <a:endParaRPr lang="en-US" dirty="0"/>
          </a:p>
        </p:txBody>
      </p:sp>
      <p:sp>
        <p:nvSpPr>
          <p:cNvPr id="5" name="TextBox 4">
            <a:extLst>
              <a:ext uri="{FF2B5EF4-FFF2-40B4-BE49-F238E27FC236}">
                <a16:creationId xmlns:a16="http://schemas.microsoft.com/office/drawing/2014/main" xmlns="" id="{AFA4A1DB-CBE3-420F-B910-4EC7671951B1}"/>
              </a:ext>
            </a:extLst>
          </p:cNvPr>
          <p:cNvSpPr txBox="1"/>
          <p:nvPr/>
        </p:nvSpPr>
        <p:spPr>
          <a:xfrm>
            <a:off x="1822141" y="2690336"/>
            <a:ext cx="9322109" cy="2031325"/>
          </a:xfrm>
          <a:prstGeom prst="rect">
            <a:avLst/>
          </a:prstGeom>
          <a:noFill/>
        </p:spPr>
        <p:txBody>
          <a:bodyPr wrap="square">
            <a:spAutoFit/>
          </a:bodyPr>
          <a:lstStyle/>
          <a:p>
            <a:pPr marL="285750" indent="-285750">
              <a:buFont typeface="Courier New" panose="02070309020205020404" pitchFamily="49" charset="0"/>
              <a:buChar char="o"/>
            </a:pPr>
            <a:r>
              <a:rPr lang="en-IN" dirty="0" smtClean="0"/>
              <a:t>Stake holders and power interest matrix</a:t>
            </a:r>
          </a:p>
          <a:p>
            <a:pPr marL="285750" indent="-285750">
              <a:buFont typeface="Courier New" panose="02070309020205020404" pitchFamily="49" charset="0"/>
              <a:buChar char="o"/>
            </a:pPr>
            <a:r>
              <a:rPr lang="en-IN" dirty="0" smtClean="0"/>
              <a:t>Interview </a:t>
            </a:r>
            <a:r>
              <a:rPr lang="en-IN" dirty="0"/>
              <a:t>protocols for all target groups</a:t>
            </a:r>
          </a:p>
          <a:p>
            <a:pPr marL="285750" indent="-285750">
              <a:buFont typeface="Courier New" panose="02070309020205020404" pitchFamily="49" charset="0"/>
              <a:buChar char="o"/>
            </a:pPr>
            <a:r>
              <a:rPr lang="en-IN" dirty="0"/>
              <a:t>Interview reports for all Interviews (at least </a:t>
            </a:r>
            <a:r>
              <a:rPr lang="en-IN" dirty="0" smtClean="0"/>
              <a:t>25)</a:t>
            </a:r>
            <a:endParaRPr lang="en-IN" dirty="0"/>
          </a:p>
          <a:p>
            <a:pPr marL="285750" indent="-285750">
              <a:buFont typeface="Courier New" panose="02070309020205020404" pitchFamily="49" charset="0"/>
              <a:buChar char="o"/>
            </a:pPr>
            <a:r>
              <a:rPr lang="en-IN" dirty="0" smtClean="0"/>
              <a:t>One-drive </a:t>
            </a:r>
            <a:r>
              <a:rPr lang="en-IN" dirty="0"/>
              <a:t>Link of your empathetic interview recordings (at least </a:t>
            </a:r>
            <a:r>
              <a:rPr lang="en-IN" dirty="0" smtClean="0"/>
              <a:t>25)</a:t>
            </a:r>
          </a:p>
          <a:p>
            <a:pPr marL="285750" indent="-285750">
              <a:buFont typeface="Courier New" panose="02070309020205020404" pitchFamily="49" charset="0"/>
              <a:buChar char="o"/>
            </a:pPr>
            <a:r>
              <a:rPr lang="en-IN" dirty="0" smtClean="0"/>
              <a:t>Persona for important stake holders (</a:t>
            </a:r>
            <a:r>
              <a:rPr lang="en-IN" dirty="0"/>
              <a:t>at least </a:t>
            </a:r>
            <a:r>
              <a:rPr lang="en-IN" dirty="0" smtClean="0"/>
              <a:t>two)</a:t>
            </a:r>
            <a:endParaRPr lang="en-IN" dirty="0"/>
          </a:p>
          <a:p>
            <a:pPr marL="285750" indent="-285750">
              <a:buFont typeface="Courier New" panose="02070309020205020404" pitchFamily="49" charset="0"/>
              <a:buChar char="o"/>
            </a:pPr>
            <a:r>
              <a:rPr lang="en-IN" dirty="0"/>
              <a:t>Group participation report for this portion of the </a:t>
            </a:r>
            <a:r>
              <a:rPr lang="en-IN" dirty="0" smtClean="0"/>
              <a:t>project (Empathy and Define)</a:t>
            </a:r>
            <a:endParaRPr lang="en-IN" dirty="0"/>
          </a:p>
          <a:p>
            <a:endParaRPr lang="en-IN" dirty="0"/>
          </a:p>
        </p:txBody>
      </p:sp>
    </p:spTree>
    <p:extLst>
      <p:ext uri="{BB962C8B-B14F-4D97-AF65-F5344CB8AC3E}">
        <p14:creationId xmlns:p14="http://schemas.microsoft.com/office/powerpoint/2010/main" val="1640810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4F50-FA9C-8EEB-254D-7CC39AE19ABB}"/>
              </a:ext>
            </a:extLst>
          </p:cNvPr>
          <p:cNvSpPr>
            <a:spLocks noGrp="1"/>
          </p:cNvSpPr>
          <p:nvPr>
            <p:ph type="title"/>
          </p:nvPr>
        </p:nvSpPr>
        <p:spPr>
          <a:xfrm>
            <a:off x="0" y="600580"/>
            <a:ext cx="12192000" cy="662816"/>
          </a:xfrm>
        </p:spPr>
        <p:txBody>
          <a:bodyPr>
            <a:normAutofit fontScale="90000"/>
          </a:bodyPr>
          <a:lstStyle/>
          <a:p>
            <a:pPr algn="ctr"/>
            <a:r>
              <a:rPr lang="en-IN" dirty="0"/>
              <a:t>Power – Interest </a:t>
            </a:r>
            <a:r>
              <a:rPr lang="en-IN" dirty="0" smtClean="0"/>
              <a:t>Matrix </a:t>
            </a:r>
            <a:endParaRPr lang="en-IN" dirty="0"/>
          </a:p>
        </p:txBody>
      </p:sp>
      <p:sp>
        <p:nvSpPr>
          <p:cNvPr id="3" name="Content Placeholder 2">
            <a:extLst>
              <a:ext uri="{FF2B5EF4-FFF2-40B4-BE49-F238E27FC236}">
                <a16:creationId xmlns:a16="http://schemas.microsoft.com/office/drawing/2014/main" xmlns="" id="{94D8CE83-9E6E-F9CC-EF9C-2983694EA7C3}"/>
              </a:ext>
            </a:extLst>
          </p:cNvPr>
          <p:cNvSpPr>
            <a:spLocks noGrp="1"/>
          </p:cNvSpPr>
          <p:nvPr>
            <p:ph idx="1"/>
          </p:nvPr>
        </p:nvSpPr>
        <p:spPr/>
        <p:txBody>
          <a:bodyPr/>
          <a:lstStyle/>
          <a:p>
            <a:pPr marL="0" indent="0">
              <a:buNone/>
            </a:pPr>
            <a:r>
              <a:rPr lang="en-IN" dirty="0"/>
              <a:t> </a:t>
            </a:r>
          </a:p>
        </p:txBody>
      </p:sp>
      <p:sp>
        <p:nvSpPr>
          <p:cNvPr id="4" name="Slide Number Placeholder 3">
            <a:extLst>
              <a:ext uri="{FF2B5EF4-FFF2-40B4-BE49-F238E27FC236}">
                <a16:creationId xmlns:a16="http://schemas.microsoft.com/office/drawing/2014/main" xmlns="" id="{E26D6925-E4EA-96B7-E3EB-533D531D81B5}"/>
              </a:ext>
            </a:extLst>
          </p:cNvPr>
          <p:cNvSpPr>
            <a:spLocks noGrp="1"/>
          </p:cNvSpPr>
          <p:nvPr>
            <p:ph type="sldNum" sz="quarter" idx="12"/>
          </p:nvPr>
        </p:nvSpPr>
        <p:spPr/>
        <p:txBody>
          <a:bodyPr/>
          <a:lstStyle/>
          <a:p>
            <a:fld id="{CBABCCC1-BF11-4F37-963E-1BCD5B23FD72}" type="slidenum">
              <a:rPr lang="en-IN" smtClean="0"/>
              <a:pPr/>
              <a:t>7</a:t>
            </a:fld>
            <a:endParaRPr lang="en-IN" dirty="0"/>
          </a:p>
        </p:txBody>
      </p:sp>
      <p:sp>
        <p:nvSpPr>
          <p:cNvPr id="62" name="TextBox 61">
            <a:extLst>
              <a:ext uri="{FF2B5EF4-FFF2-40B4-BE49-F238E27FC236}">
                <a16:creationId xmlns:a16="http://schemas.microsoft.com/office/drawing/2014/main" xmlns="" id="{E031391B-F548-E835-9D69-9DFADE2A55F5}"/>
              </a:ext>
            </a:extLst>
          </p:cNvPr>
          <p:cNvSpPr txBox="1"/>
          <p:nvPr/>
        </p:nvSpPr>
        <p:spPr>
          <a:xfrm>
            <a:off x="1344706" y="1733749"/>
            <a:ext cx="9789458" cy="144000"/>
          </a:xfrm>
          <a:prstGeom prst="rect">
            <a:avLst/>
          </a:prstGeom>
          <a:solidFill>
            <a:srgbClr val="FEFEFE"/>
          </a:solidFill>
        </p:spPr>
        <p:txBody>
          <a:bodyPr wrap="square" rtlCol="0">
            <a:spAutoFit/>
          </a:bodyPr>
          <a:lstStyle/>
          <a:p>
            <a:endParaRPr lang="en-IN"/>
          </a:p>
        </p:txBody>
      </p:sp>
      <p:grpSp>
        <p:nvGrpSpPr>
          <p:cNvPr id="38" name="Group 37">
            <a:extLst>
              <a:ext uri="{FF2B5EF4-FFF2-40B4-BE49-F238E27FC236}">
                <a16:creationId xmlns:a16="http://schemas.microsoft.com/office/drawing/2014/main" xmlns="" id="{FEEB439B-90E8-E8E6-AE5B-40F7ED1BD60C}"/>
              </a:ext>
            </a:extLst>
          </p:cNvPr>
          <p:cNvGrpSpPr/>
          <p:nvPr/>
        </p:nvGrpSpPr>
        <p:grpSpPr>
          <a:xfrm>
            <a:off x="2329878" y="1383346"/>
            <a:ext cx="7532241" cy="5331354"/>
            <a:chOff x="2400653" y="691747"/>
            <a:chExt cx="7532241" cy="5331354"/>
          </a:xfrm>
        </p:grpSpPr>
        <p:grpSp>
          <p:nvGrpSpPr>
            <p:cNvPr id="39" name="Group 38">
              <a:extLst>
                <a:ext uri="{FF2B5EF4-FFF2-40B4-BE49-F238E27FC236}">
                  <a16:creationId xmlns:a16="http://schemas.microsoft.com/office/drawing/2014/main" xmlns="" id="{EFA69D3C-18D0-5671-D2ED-3554F1A6F7FE}"/>
                </a:ext>
              </a:extLst>
            </p:cNvPr>
            <p:cNvGrpSpPr/>
            <p:nvPr/>
          </p:nvGrpSpPr>
          <p:grpSpPr>
            <a:xfrm>
              <a:off x="2400653" y="691747"/>
              <a:ext cx="7532241" cy="5331354"/>
              <a:chOff x="2311006" y="1198889"/>
              <a:chExt cx="7532241" cy="5331354"/>
            </a:xfrm>
          </p:grpSpPr>
          <p:cxnSp>
            <p:nvCxnSpPr>
              <p:cNvPr id="41" name="Straight Arrow Connector 40">
                <a:extLst>
                  <a:ext uri="{FF2B5EF4-FFF2-40B4-BE49-F238E27FC236}">
                    <a16:creationId xmlns:a16="http://schemas.microsoft.com/office/drawing/2014/main" xmlns="" id="{3516A938-908E-BC6E-B703-2497A30813C0}"/>
                  </a:ext>
                </a:extLst>
              </p:cNvPr>
              <p:cNvCxnSpPr>
                <a:cxnSpLocks/>
              </p:cNvCxnSpPr>
              <p:nvPr/>
            </p:nvCxnSpPr>
            <p:spPr>
              <a:xfrm flipV="1">
                <a:off x="2743200" y="1470212"/>
                <a:ext cx="0" cy="44016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7FF22570-71C0-8F81-0313-04FDFEFA680A}"/>
                  </a:ext>
                </a:extLst>
              </p:cNvPr>
              <p:cNvCxnSpPr>
                <a:cxnSpLocks/>
              </p:cNvCxnSpPr>
              <p:nvPr/>
            </p:nvCxnSpPr>
            <p:spPr>
              <a:xfrm>
                <a:off x="2743200" y="5871882"/>
                <a:ext cx="71000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AC8F90B1-0E1E-3AF4-9EC1-28368498AA9D}"/>
                  </a:ext>
                </a:extLst>
              </p:cNvPr>
              <p:cNvSpPr/>
              <p:nvPr/>
            </p:nvSpPr>
            <p:spPr>
              <a:xfrm>
                <a:off x="2752169" y="3853200"/>
                <a:ext cx="3352798" cy="1981193"/>
              </a:xfrm>
              <a:prstGeom prst="rect">
                <a:avLst/>
              </a:prstGeom>
              <a:solidFill>
                <a:schemeClr val="accent6">
                  <a:lumMod val="40000"/>
                  <a:lumOff val="6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a:extLst>
                  <a:ext uri="{FF2B5EF4-FFF2-40B4-BE49-F238E27FC236}">
                    <a16:creationId xmlns:a16="http://schemas.microsoft.com/office/drawing/2014/main" xmlns="" id="{B2BD6013-E557-3C97-3D90-D3AE3F894E44}"/>
                  </a:ext>
                </a:extLst>
              </p:cNvPr>
              <p:cNvSpPr/>
              <p:nvPr/>
            </p:nvSpPr>
            <p:spPr>
              <a:xfrm>
                <a:off x="2752165" y="1873010"/>
                <a:ext cx="3352798" cy="1981192"/>
              </a:xfrm>
              <a:prstGeom prst="rect">
                <a:avLst/>
              </a:prstGeom>
              <a:solidFill>
                <a:schemeClr val="accent4">
                  <a:lumMod val="40000"/>
                  <a:lumOff val="6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xmlns="" id="{98D80792-4233-BDE4-3AC4-6C2EBF49CD73}"/>
                  </a:ext>
                </a:extLst>
              </p:cNvPr>
              <p:cNvSpPr/>
              <p:nvPr/>
            </p:nvSpPr>
            <p:spPr>
              <a:xfrm>
                <a:off x="6104967" y="3863780"/>
                <a:ext cx="3352798" cy="1981193"/>
              </a:xfrm>
              <a:prstGeom prst="rect">
                <a:avLst/>
              </a:prstGeom>
              <a:solidFill>
                <a:schemeClr val="accent2">
                  <a:lumMod val="40000"/>
                  <a:lumOff val="6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xmlns="" id="{7C4C3C47-5DE6-67A5-70EC-1E6AEF30317C}"/>
                  </a:ext>
                </a:extLst>
              </p:cNvPr>
              <p:cNvSpPr/>
              <p:nvPr/>
            </p:nvSpPr>
            <p:spPr>
              <a:xfrm>
                <a:off x="6096002" y="1851247"/>
                <a:ext cx="3352798" cy="1981193"/>
              </a:xfrm>
              <a:prstGeom prst="rect">
                <a:avLst/>
              </a:prstGeom>
              <a:solidFill>
                <a:srgbClr val="ABFDD2"/>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xmlns="" id="{7133CE74-3793-E148-93B1-79EE69655ACA}"/>
                  </a:ext>
                </a:extLst>
              </p:cNvPr>
              <p:cNvSpPr/>
              <p:nvPr/>
            </p:nvSpPr>
            <p:spPr>
              <a:xfrm>
                <a:off x="4894726" y="6187468"/>
                <a:ext cx="2438400" cy="3427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INTEREST</a:t>
                </a:r>
                <a:endParaRPr lang="en-IN" b="1">
                  <a:solidFill>
                    <a:schemeClr val="tx1"/>
                  </a:solidFill>
                </a:endParaRPr>
              </a:p>
            </p:txBody>
          </p:sp>
          <p:sp>
            <p:nvSpPr>
              <p:cNvPr id="48" name="Rectangle 47">
                <a:extLst>
                  <a:ext uri="{FF2B5EF4-FFF2-40B4-BE49-F238E27FC236}">
                    <a16:creationId xmlns:a16="http://schemas.microsoft.com/office/drawing/2014/main" xmlns="" id="{39ED576C-9581-56B0-7437-9B8845171B2B}"/>
                  </a:ext>
                </a:extLst>
              </p:cNvPr>
              <p:cNvSpPr/>
              <p:nvPr/>
            </p:nvSpPr>
            <p:spPr>
              <a:xfrm rot="16200000">
                <a:off x="1263194" y="3656534"/>
                <a:ext cx="2438400" cy="3427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POWER</a:t>
                </a:r>
                <a:endParaRPr lang="en-IN" b="1" dirty="0">
                  <a:solidFill>
                    <a:schemeClr val="tx1"/>
                  </a:solidFill>
                </a:endParaRPr>
              </a:p>
            </p:txBody>
          </p:sp>
          <p:sp>
            <p:nvSpPr>
              <p:cNvPr id="49" name="TextBox 48">
                <a:extLst>
                  <a:ext uri="{FF2B5EF4-FFF2-40B4-BE49-F238E27FC236}">
                    <a16:creationId xmlns:a16="http://schemas.microsoft.com/office/drawing/2014/main" xmlns="" id="{A74423F3-6AEC-5E0A-ED08-E34856771405}"/>
                  </a:ext>
                </a:extLst>
              </p:cNvPr>
              <p:cNvSpPr txBox="1"/>
              <p:nvPr/>
            </p:nvSpPr>
            <p:spPr>
              <a:xfrm>
                <a:off x="2822713" y="1222943"/>
                <a:ext cx="3254414" cy="369332"/>
              </a:xfrm>
              <a:prstGeom prst="rect">
                <a:avLst/>
              </a:prstGeom>
              <a:noFill/>
            </p:spPr>
            <p:txBody>
              <a:bodyPr wrap="square" rtlCol="0">
                <a:spAutoFit/>
              </a:bodyPr>
              <a:lstStyle/>
              <a:p>
                <a:pPr algn="ctr"/>
                <a:r>
                  <a:rPr lang="en-US" b="1" dirty="0">
                    <a:solidFill>
                      <a:srgbClr val="FF0000"/>
                    </a:solidFill>
                  </a:rPr>
                  <a:t>High Power – Low Interest</a:t>
                </a:r>
                <a:endParaRPr lang="en-IN" b="1" dirty="0">
                  <a:solidFill>
                    <a:srgbClr val="FF0000"/>
                  </a:solidFill>
                </a:endParaRPr>
              </a:p>
            </p:txBody>
          </p:sp>
          <p:sp>
            <p:nvSpPr>
              <p:cNvPr id="50" name="TextBox 49">
                <a:extLst>
                  <a:ext uri="{FF2B5EF4-FFF2-40B4-BE49-F238E27FC236}">
                    <a16:creationId xmlns:a16="http://schemas.microsoft.com/office/drawing/2014/main" xmlns="" id="{3EE319C2-E5CF-470E-B944-A956481FBAC9}"/>
                  </a:ext>
                </a:extLst>
              </p:cNvPr>
              <p:cNvSpPr txBox="1"/>
              <p:nvPr/>
            </p:nvSpPr>
            <p:spPr>
              <a:xfrm>
                <a:off x="2792263" y="5884758"/>
                <a:ext cx="3164996" cy="369332"/>
              </a:xfrm>
              <a:prstGeom prst="rect">
                <a:avLst/>
              </a:prstGeom>
              <a:noFill/>
            </p:spPr>
            <p:txBody>
              <a:bodyPr wrap="square" rtlCol="0">
                <a:spAutoFit/>
              </a:bodyPr>
              <a:lstStyle/>
              <a:p>
                <a:r>
                  <a:rPr lang="en-US" b="1" dirty="0">
                    <a:solidFill>
                      <a:srgbClr val="FF0000"/>
                    </a:solidFill>
                  </a:rPr>
                  <a:t>Low Power – Low Interest</a:t>
                </a:r>
                <a:endParaRPr lang="en-IN" b="1" dirty="0">
                  <a:solidFill>
                    <a:srgbClr val="FF0000"/>
                  </a:solidFill>
                </a:endParaRPr>
              </a:p>
            </p:txBody>
          </p:sp>
          <p:sp>
            <p:nvSpPr>
              <p:cNvPr id="51" name="TextBox 50">
                <a:extLst>
                  <a:ext uri="{FF2B5EF4-FFF2-40B4-BE49-F238E27FC236}">
                    <a16:creationId xmlns:a16="http://schemas.microsoft.com/office/drawing/2014/main" xmlns="" id="{4E1ACBEF-79C7-BA98-A07E-FA0D4851989C}"/>
                  </a:ext>
                </a:extLst>
              </p:cNvPr>
              <p:cNvSpPr txBox="1"/>
              <p:nvPr/>
            </p:nvSpPr>
            <p:spPr>
              <a:xfrm>
                <a:off x="6260936" y="1198889"/>
                <a:ext cx="3130003" cy="369332"/>
              </a:xfrm>
              <a:prstGeom prst="rect">
                <a:avLst/>
              </a:prstGeom>
              <a:noFill/>
            </p:spPr>
            <p:txBody>
              <a:bodyPr wrap="square" rtlCol="0">
                <a:spAutoFit/>
              </a:bodyPr>
              <a:lstStyle/>
              <a:p>
                <a:pPr algn="ctr"/>
                <a:r>
                  <a:rPr lang="en-US" b="1" dirty="0">
                    <a:solidFill>
                      <a:srgbClr val="FF0000"/>
                    </a:solidFill>
                  </a:rPr>
                  <a:t>High Power – High Interest</a:t>
                </a:r>
                <a:endParaRPr lang="en-IN" b="1" dirty="0">
                  <a:solidFill>
                    <a:srgbClr val="FF0000"/>
                  </a:solidFill>
                </a:endParaRPr>
              </a:p>
            </p:txBody>
          </p:sp>
          <p:sp>
            <p:nvSpPr>
              <p:cNvPr id="52" name="TextBox 51">
                <a:extLst>
                  <a:ext uri="{FF2B5EF4-FFF2-40B4-BE49-F238E27FC236}">
                    <a16:creationId xmlns:a16="http://schemas.microsoft.com/office/drawing/2014/main" xmlns="" id="{314AA343-D5DD-7F7D-6216-32D6B0586B69}"/>
                  </a:ext>
                </a:extLst>
              </p:cNvPr>
              <p:cNvSpPr txBox="1"/>
              <p:nvPr/>
            </p:nvSpPr>
            <p:spPr>
              <a:xfrm>
                <a:off x="3156891" y="4405524"/>
                <a:ext cx="2577903" cy="369332"/>
              </a:xfrm>
              <a:prstGeom prst="rect">
                <a:avLst/>
              </a:prstGeom>
              <a:noFill/>
            </p:spPr>
            <p:txBody>
              <a:bodyPr wrap="square" rtlCol="0">
                <a:spAutoFit/>
              </a:bodyPr>
              <a:lstStyle/>
              <a:p>
                <a:pPr algn="ctr"/>
                <a:endParaRPr lang="en-IN" dirty="0">
                  <a:solidFill>
                    <a:schemeClr val="bg1"/>
                  </a:solidFill>
                </a:endParaRPr>
              </a:p>
            </p:txBody>
          </p:sp>
          <p:sp>
            <p:nvSpPr>
              <p:cNvPr id="53" name="TextBox 52">
                <a:extLst>
                  <a:ext uri="{FF2B5EF4-FFF2-40B4-BE49-F238E27FC236}">
                    <a16:creationId xmlns:a16="http://schemas.microsoft.com/office/drawing/2014/main" xmlns="" id="{7BD90260-C057-5E81-09BE-8A7DC35A3C30}"/>
                  </a:ext>
                </a:extLst>
              </p:cNvPr>
              <p:cNvSpPr txBox="1"/>
              <p:nvPr/>
            </p:nvSpPr>
            <p:spPr>
              <a:xfrm>
                <a:off x="6006666" y="5872081"/>
                <a:ext cx="3700430" cy="369332"/>
              </a:xfrm>
              <a:prstGeom prst="rect">
                <a:avLst/>
              </a:prstGeom>
              <a:noFill/>
            </p:spPr>
            <p:txBody>
              <a:bodyPr wrap="square" rtlCol="0">
                <a:spAutoFit/>
              </a:bodyPr>
              <a:lstStyle/>
              <a:p>
                <a:pPr algn="ctr"/>
                <a:r>
                  <a:rPr lang="en-US" b="1" dirty="0">
                    <a:solidFill>
                      <a:srgbClr val="FF0000"/>
                    </a:solidFill>
                  </a:rPr>
                  <a:t>Low Power – High Interest</a:t>
                </a:r>
                <a:endParaRPr lang="en-IN" b="1" dirty="0">
                  <a:solidFill>
                    <a:srgbClr val="FF0000"/>
                  </a:solidFill>
                </a:endParaRPr>
              </a:p>
            </p:txBody>
          </p:sp>
          <p:sp>
            <p:nvSpPr>
              <p:cNvPr id="54" name="TextBox 53">
                <a:extLst>
                  <a:ext uri="{FF2B5EF4-FFF2-40B4-BE49-F238E27FC236}">
                    <a16:creationId xmlns:a16="http://schemas.microsoft.com/office/drawing/2014/main" xmlns="" id="{2B3C840B-C279-C2EB-D65D-EA224054AEAA}"/>
                  </a:ext>
                </a:extLst>
              </p:cNvPr>
              <p:cNvSpPr txBox="1"/>
              <p:nvPr/>
            </p:nvSpPr>
            <p:spPr>
              <a:xfrm>
                <a:off x="6280743" y="2229529"/>
                <a:ext cx="2871016" cy="369332"/>
              </a:xfrm>
              <a:prstGeom prst="rect">
                <a:avLst/>
              </a:prstGeom>
              <a:noFill/>
            </p:spPr>
            <p:txBody>
              <a:bodyPr wrap="square" rtlCol="0">
                <a:spAutoFit/>
              </a:bodyPr>
              <a:lstStyle/>
              <a:p>
                <a:pPr algn="ctr"/>
                <a:endParaRPr lang="en-IN" dirty="0">
                  <a:solidFill>
                    <a:schemeClr val="bg1"/>
                  </a:solidFill>
                </a:endParaRPr>
              </a:p>
            </p:txBody>
          </p:sp>
          <p:sp>
            <p:nvSpPr>
              <p:cNvPr id="55" name="TextBox 54">
                <a:extLst>
                  <a:ext uri="{FF2B5EF4-FFF2-40B4-BE49-F238E27FC236}">
                    <a16:creationId xmlns:a16="http://schemas.microsoft.com/office/drawing/2014/main" xmlns="" id="{E97B72F8-0874-BB54-351E-EAF467585A88}"/>
                  </a:ext>
                </a:extLst>
              </p:cNvPr>
              <p:cNvSpPr txBox="1"/>
              <p:nvPr/>
            </p:nvSpPr>
            <p:spPr>
              <a:xfrm>
                <a:off x="6733097" y="4633736"/>
                <a:ext cx="2265364" cy="369332"/>
              </a:xfrm>
              <a:prstGeom prst="rect">
                <a:avLst/>
              </a:prstGeom>
              <a:noFill/>
            </p:spPr>
            <p:txBody>
              <a:bodyPr wrap="none" rtlCol="0">
                <a:spAutoFit/>
              </a:bodyPr>
              <a:lstStyle/>
              <a:p>
                <a:pPr algn="ctr"/>
                <a:r>
                  <a:rPr lang="en-IN" dirty="0">
                    <a:solidFill>
                      <a:schemeClr val="bg1"/>
                    </a:solidFill>
                  </a:rPr>
                  <a:t>Type Stake </a:t>
                </a:r>
                <a:r>
                  <a:rPr lang="en-IN" dirty="0" smtClean="0">
                    <a:solidFill>
                      <a:schemeClr val="bg1"/>
                    </a:solidFill>
                  </a:rPr>
                  <a:t>holders</a:t>
                </a:r>
                <a:endParaRPr lang="en-IN" dirty="0">
                  <a:solidFill>
                    <a:schemeClr val="bg1"/>
                  </a:solidFill>
                </a:endParaRPr>
              </a:p>
            </p:txBody>
          </p:sp>
          <p:sp>
            <p:nvSpPr>
              <p:cNvPr id="56" name="TextBox 55">
                <a:extLst>
                  <a:ext uri="{FF2B5EF4-FFF2-40B4-BE49-F238E27FC236}">
                    <a16:creationId xmlns:a16="http://schemas.microsoft.com/office/drawing/2014/main" xmlns="" id="{1F8425E5-5334-4707-CDD6-4D266060B15F}"/>
                  </a:ext>
                </a:extLst>
              </p:cNvPr>
              <p:cNvSpPr txBox="1"/>
              <p:nvPr/>
            </p:nvSpPr>
            <p:spPr>
              <a:xfrm>
                <a:off x="3283496" y="2333454"/>
                <a:ext cx="2290136" cy="369332"/>
              </a:xfrm>
              <a:prstGeom prst="rect">
                <a:avLst/>
              </a:prstGeom>
              <a:noFill/>
            </p:spPr>
            <p:txBody>
              <a:bodyPr wrap="square">
                <a:spAutoFit/>
              </a:bodyPr>
              <a:lstStyle/>
              <a:p>
                <a:pPr algn="ctr"/>
                <a:endParaRPr lang="en-IN" dirty="0">
                  <a:solidFill>
                    <a:schemeClr val="bg1"/>
                  </a:solidFill>
                </a:endParaRPr>
              </a:p>
            </p:txBody>
          </p:sp>
          <p:sp>
            <p:nvSpPr>
              <p:cNvPr id="57" name="TextBox 56">
                <a:extLst>
                  <a:ext uri="{FF2B5EF4-FFF2-40B4-BE49-F238E27FC236}">
                    <a16:creationId xmlns:a16="http://schemas.microsoft.com/office/drawing/2014/main" xmlns="" id="{6CBF8FC7-A043-068A-E7E8-CF350E6D31E9}"/>
                  </a:ext>
                </a:extLst>
              </p:cNvPr>
              <p:cNvSpPr txBox="1"/>
              <p:nvPr/>
            </p:nvSpPr>
            <p:spPr>
              <a:xfrm>
                <a:off x="2752165" y="3952867"/>
                <a:ext cx="3361761" cy="369332"/>
              </a:xfrm>
              <a:prstGeom prst="rect">
                <a:avLst/>
              </a:prstGeom>
              <a:noFill/>
            </p:spPr>
            <p:txBody>
              <a:bodyPr wrap="square" rtlCol="0">
                <a:spAutoFit/>
              </a:bodyPr>
              <a:lstStyle/>
              <a:p>
                <a:r>
                  <a:rPr lang="en-US" b="1">
                    <a:solidFill>
                      <a:schemeClr val="accent1"/>
                    </a:solidFill>
                  </a:rPr>
                  <a:t>Monitor with Minimum Effort</a:t>
                </a:r>
                <a:endParaRPr lang="en-IN" b="1">
                  <a:solidFill>
                    <a:schemeClr val="accent1"/>
                  </a:solidFill>
                </a:endParaRPr>
              </a:p>
            </p:txBody>
          </p:sp>
          <p:sp>
            <p:nvSpPr>
              <p:cNvPr id="58" name="TextBox 57">
                <a:extLst>
                  <a:ext uri="{FF2B5EF4-FFF2-40B4-BE49-F238E27FC236}">
                    <a16:creationId xmlns:a16="http://schemas.microsoft.com/office/drawing/2014/main" xmlns="" id="{AB85836B-751B-797E-6531-64814AE084F1}"/>
                  </a:ext>
                </a:extLst>
              </p:cNvPr>
              <p:cNvSpPr txBox="1"/>
              <p:nvPr/>
            </p:nvSpPr>
            <p:spPr>
              <a:xfrm>
                <a:off x="6201910" y="3914937"/>
                <a:ext cx="3121483" cy="369332"/>
              </a:xfrm>
              <a:prstGeom prst="rect">
                <a:avLst/>
              </a:prstGeom>
              <a:noFill/>
            </p:spPr>
            <p:txBody>
              <a:bodyPr wrap="square" rtlCol="0">
                <a:spAutoFit/>
              </a:bodyPr>
              <a:lstStyle/>
              <a:p>
                <a:pPr algn="ctr"/>
                <a:r>
                  <a:rPr lang="en-US" b="1">
                    <a:solidFill>
                      <a:schemeClr val="accent1"/>
                    </a:solidFill>
                  </a:rPr>
                  <a:t>Keep Informed</a:t>
                </a:r>
                <a:endParaRPr lang="en-IN" b="1">
                  <a:solidFill>
                    <a:schemeClr val="accent1"/>
                  </a:solidFill>
                </a:endParaRPr>
              </a:p>
            </p:txBody>
          </p:sp>
          <p:sp>
            <p:nvSpPr>
              <p:cNvPr id="59" name="TextBox 58">
                <a:extLst>
                  <a:ext uri="{FF2B5EF4-FFF2-40B4-BE49-F238E27FC236}">
                    <a16:creationId xmlns:a16="http://schemas.microsoft.com/office/drawing/2014/main" xmlns="" id="{7F069EB0-19D3-CAC1-A40F-997DBBC4E708}"/>
                  </a:ext>
                </a:extLst>
              </p:cNvPr>
              <p:cNvSpPr txBox="1"/>
              <p:nvPr/>
            </p:nvSpPr>
            <p:spPr>
              <a:xfrm>
                <a:off x="6220624" y="1873712"/>
                <a:ext cx="3121483" cy="369332"/>
              </a:xfrm>
              <a:prstGeom prst="rect">
                <a:avLst/>
              </a:prstGeom>
              <a:noFill/>
            </p:spPr>
            <p:txBody>
              <a:bodyPr wrap="square" rtlCol="0">
                <a:spAutoFit/>
              </a:bodyPr>
              <a:lstStyle/>
              <a:p>
                <a:pPr algn="ctr"/>
                <a:r>
                  <a:rPr lang="en-US" b="1">
                    <a:solidFill>
                      <a:schemeClr val="accent1"/>
                    </a:solidFill>
                  </a:rPr>
                  <a:t>Manage Closely</a:t>
                </a:r>
                <a:endParaRPr lang="en-IN" b="1">
                  <a:solidFill>
                    <a:schemeClr val="accent1"/>
                  </a:solidFill>
                </a:endParaRPr>
              </a:p>
            </p:txBody>
          </p:sp>
          <p:sp>
            <p:nvSpPr>
              <p:cNvPr id="60" name="TextBox 59">
                <a:extLst>
                  <a:ext uri="{FF2B5EF4-FFF2-40B4-BE49-F238E27FC236}">
                    <a16:creationId xmlns:a16="http://schemas.microsoft.com/office/drawing/2014/main" xmlns="" id="{1C8F6A85-2656-F85F-B8B7-39B28685C2E2}"/>
                  </a:ext>
                </a:extLst>
              </p:cNvPr>
              <p:cNvSpPr txBox="1"/>
              <p:nvPr/>
            </p:nvSpPr>
            <p:spPr>
              <a:xfrm>
                <a:off x="2835776" y="1935531"/>
                <a:ext cx="3121483" cy="369332"/>
              </a:xfrm>
              <a:prstGeom prst="rect">
                <a:avLst/>
              </a:prstGeom>
              <a:noFill/>
            </p:spPr>
            <p:txBody>
              <a:bodyPr wrap="square" rtlCol="0">
                <a:spAutoFit/>
              </a:bodyPr>
              <a:lstStyle/>
              <a:p>
                <a:pPr algn="ctr"/>
                <a:r>
                  <a:rPr lang="en-US" b="1">
                    <a:solidFill>
                      <a:schemeClr val="accent1"/>
                    </a:solidFill>
                  </a:rPr>
                  <a:t>Keep Satisfied</a:t>
                </a:r>
                <a:endParaRPr lang="en-IN" b="1">
                  <a:solidFill>
                    <a:schemeClr val="accent1"/>
                  </a:solidFill>
                </a:endParaRPr>
              </a:p>
            </p:txBody>
          </p:sp>
          <p:cxnSp>
            <p:nvCxnSpPr>
              <p:cNvPr id="61" name="Straight Connector 60">
                <a:extLst>
                  <a:ext uri="{FF2B5EF4-FFF2-40B4-BE49-F238E27FC236}">
                    <a16:creationId xmlns:a16="http://schemas.microsoft.com/office/drawing/2014/main" xmlns="" id="{7E1E6CD4-6BFD-A820-A30B-DFB39D4DA7AC}"/>
                  </a:ext>
                </a:extLst>
              </p:cNvPr>
              <p:cNvCxnSpPr/>
              <p:nvPr/>
            </p:nvCxnSpPr>
            <p:spPr>
              <a:xfrm>
                <a:off x="9448800" y="1851247"/>
                <a:ext cx="8965" cy="3975952"/>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40" name="Straight Connector 39">
              <a:extLst>
                <a:ext uri="{FF2B5EF4-FFF2-40B4-BE49-F238E27FC236}">
                  <a16:creationId xmlns:a16="http://schemas.microsoft.com/office/drawing/2014/main" xmlns="" id="{92730291-0876-3447-673D-DAF68D423A76}"/>
                </a:ext>
              </a:extLst>
            </p:cNvPr>
            <p:cNvCxnSpPr>
              <a:cxnSpLocks/>
            </p:cNvCxnSpPr>
            <p:nvPr/>
          </p:nvCxnSpPr>
          <p:spPr>
            <a:xfrm flipV="1">
              <a:off x="2841812" y="1365868"/>
              <a:ext cx="6696000"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63" name="Oval 62">
            <a:extLst>
              <a:ext uri="{FF2B5EF4-FFF2-40B4-BE49-F238E27FC236}">
                <a16:creationId xmlns:a16="http://schemas.microsoft.com/office/drawing/2014/main" xmlns="" id="{9D53B42E-FC51-831C-9EE2-FE7B4B1313E2}"/>
              </a:ext>
            </a:extLst>
          </p:cNvPr>
          <p:cNvSpPr/>
          <p:nvPr/>
        </p:nvSpPr>
        <p:spPr>
          <a:xfrm>
            <a:off x="6752155" y="2466587"/>
            <a:ext cx="1752305" cy="305452"/>
          </a:xfrm>
          <a:prstGeom prst="ellipse">
            <a:avLst/>
          </a:prstGeom>
          <a:no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5" name="Connector: Elbow 64">
            <a:extLst>
              <a:ext uri="{FF2B5EF4-FFF2-40B4-BE49-F238E27FC236}">
                <a16:creationId xmlns:a16="http://schemas.microsoft.com/office/drawing/2014/main" xmlns="" id="{B600017A-4C18-45E5-3018-2CB4D1487A77}"/>
              </a:ext>
            </a:extLst>
          </p:cNvPr>
          <p:cNvCxnSpPr>
            <a:stCxn id="63" idx="6"/>
          </p:cNvCxnSpPr>
          <p:nvPr/>
        </p:nvCxnSpPr>
        <p:spPr>
          <a:xfrm flipV="1">
            <a:off x="8504460" y="2256212"/>
            <a:ext cx="1482984" cy="363101"/>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xmlns="" id="{4B6AF3D5-4A4A-838D-DFF2-3A4F6801BA5E}"/>
              </a:ext>
            </a:extLst>
          </p:cNvPr>
          <p:cNvSpPr txBox="1"/>
          <p:nvPr/>
        </p:nvSpPr>
        <p:spPr>
          <a:xfrm>
            <a:off x="10003087" y="2003564"/>
            <a:ext cx="1532673" cy="646331"/>
          </a:xfrm>
          <a:prstGeom prst="rect">
            <a:avLst/>
          </a:prstGeom>
          <a:noFill/>
        </p:spPr>
        <p:txBody>
          <a:bodyPr wrap="square" rtlCol="0">
            <a:spAutoFit/>
          </a:bodyPr>
          <a:lstStyle/>
          <a:p>
            <a:pPr algn="ctr"/>
            <a:r>
              <a:rPr lang="en-US" dirty="0"/>
              <a:t>Important Stakeholder 1</a:t>
            </a:r>
            <a:endParaRPr lang="en-IN" dirty="0"/>
          </a:p>
        </p:txBody>
      </p:sp>
      <p:sp>
        <p:nvSpPr>
          <p:cNvPr id="67" name="Oval 66">
            <a:extLst>
              <a:ext uri="{FF2B5EF4-FFF2-40B4-BE49-F238E27FC236}">
                <a16:creationId xmlns:a16="http://schemas.microsoft.com/office/drawing/2014/main" xmlns="" id="{403ABAE2-D9F2-B1C7-8A8C-A247CD30F6CF}"/>
              </a:ext>
            </a:extLst>
          </p:cNvPr>
          <p:cNvSpPr/>
          <p:nvPr/>
        </p:nvSpPr>
        <p:spPr>
          <a:xfrm>
            <a:off x="6536985" y="3542469"/>
            <a:ext cx="2601925" cy="359384"/>
          </a:xfrm>
          <a:prstGeom prst="ellipse">
            <a:avLst/>
          </a:prstGeom>
          <a:no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8" name="Connector: Elbow 67">
            <a:extLst>
              <a:ext uri="{FF2B5EF4-FFF2-40B4-BE49-F238E27FC236}">
                <a16:creationId xmlns:a16="http://schemas.microsoft.com/office/drawing/2014/main" xmlns="" id="{FF3B3E23-C4FC-434F-490F-E1D350A15CC5}"/>
              </a:ext>
            </a:extLst>
          </p:cNvPr>
          <p:cNvCxnSpPr>
            <a:cxnSpLocks/>
          </p:cNvCxnSpPr>
          <p:nvPr/>
        </p:nvCxnSpPr>
        <p:spPr>
          <a:xfrm>
            <a:off x="9123004" y="3684553"/>
            <a:ext cx="1205928" cy="288935"/>
          </a:xfrm>
          <a:prstGeom prst="bentConnector3">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xmlns="" id="{67551E60-D7D9-0D23-37A2-C64611769BB2}"/>
              </a:ext>
            </a:extLst>
          </p:cNvPr>
          <p:cNvSpPr txBox="1"/>
          <p:nvPr/>
        </p:nvSpPr>
        <p:spPr>
          <a:xfrm>
            <a:off x="10266760" y="3630897"/>
            <a:ext cx="1532673" cy="646331"/>
          </a:xfrm>
          <a:prstGeom prst="rect">
            <a:avLst/>
          </a:prstGeom>
          <a:noFill/>
        </p:spPr>
        <p:txBody>
          <a:bodyPr wrap="square" rtlCol="0">
            <a:spAutoFit/>
          </a:bodyPr>
          <a:lstStyle/>
          <a:p>
            <a:pPr algn="ctr"/>
            <a:r>
              <a:rPr lang="en-US" dirty="0"/>
              <a:t>Important Stakeholder II</a:t>
            </a:r>
            <a:endParaRPr lang="en-IN" dirty="0"/>
          </a:p>
        </p:txBody>
      </p:sp>
      <p:sp>
        <p:nvSpPr>
          <p:cNvPr id="36" name="TextBox 35">
            <a:extLst>
              <a:ext uri="{FF2B5EF4-FFF2-40B4-BE49-F238E27FC236}">
                <a16:creationId xmlns:a16="http://schemas.microsoft.com/office/drawing/2014/main" xmlns="" id="{E97B72F8-0874-BB54-351E-EAF467585A88}"/>
              </a:ext>
            </a:extLst>
          </p:cNvPr>
          <p:cNvSpPr txBox="1"/>
          <p:nvPr/>
        </p:nvSpPr>
        <p:spPr>
          <a:xfrm>
            <a:off x="3261123" y="2989542"/>
            <a:ext cx="2265365" cy="369332"/>
          </a:xfrm>
          <a:prstGeom prst="rect">
            <a:avLst/>
          </a:prstGeom>
          <a:noFill/>
        </p:spPr>
        <p:txBody>
          <a:bodyPr wrap="none" rtlCol="0">
            <a:spAutoFit/>
          </a:bodyPr>
          <a:lstStyle/>
          <a:p>
            <a:pPr algn="ctr"/>
            <a:r>
              <a:rPr lang="en-IN" dirty="0" smtClean="0">
                <a:solidFill>
                  <a:schemeClr val="bg1"/>
                </a:solidFill>
              </a:rPr>
              <a:t>Type Stake holders</a:t>
            </a:r>
            <a:endParaRPr lang="en-IN" dirty="0">
              <a:solidFill>
                <a:schemeClr val="bg1"/>
              </a:solidFill>
            </a:endParaRPr>
          </a:p>
        </p:txBody>
      </p:sp>
      <p:sp>
        <p:nvSpPr>
          <p:cNvPr id="37" name="TextBox 36">
            <a:extLst>
              <a:ext uri="{FF2B5EF4-FFF2-40B4-BE49-F238E27FC236}">
                <a16:creationId xmlns:a16="http://schemas.microsoft.com/office/drawing/2014/main" xmlns="" id="{E97B72F8-0874-BB54-351E-EAF467585A88}"/>
              </a:ext>
            </a:extLst>
          </p:cNvPr>
          <p:cNvSpPr txBox="1"/>
          <p:nvPr/>
        </p:nvSpPr>
        <p:spPr>
          <a:xfrm>
            <a:off x="3221063" y="4881582"/>
            <a:ext cx="2265364" cy="369332"/>
          </a:xfrm>
          <a:prstGeom prst="rect">
            <a:avLst/>
          </a:prstGeom>
          <a:noFill/>
        </p:spPr>
        <p:txBody>
          <a:bodyPr wrap="none" rtlCol="0">
            <a:spAutoFit/>
          </a:bodyPr>
          <a:lstStyle/>
          <a:p>
            <a:pPr algn="ctr"/>
            <a:r>
              <a:rPr lang="en-IN" dirty="0">
                <a:solidFill>
                  <a:schemeClr val="bg1"/>
                </a:solidFill>
              </a:rPr>
              <a:t>Type Stake </a:t>
            </a:r>
            <a:r>
              <a:rPr lang="en-IN" dirty="0" smtClean="0">
                <a:solidFill>
                  <a:schemeClr val="bg1"/>
                </a:solidFill>
              </a:rPr>
              <a:t>holders</a:t>
            </a:r>
            <a:endParaRPr lang="en-IN" dirty="0">
              <a:solidFill>
                <a:schemeClr val="bg1"/>
              </a:solidFill>
            </a:endParaRPr>
          </a:p>
        </p:txBody>
      </p:sp>
      <p:sp>
        <p:nvSpPr>
          <p:cNvPr id="64" name="TextBox 63">
            <a:extLst>
              <a:ext uri="{FF2B5EF4-FFF2-40B4-BE49-F238E27FC236}">
                <a16:creationId xmlns:a16="http://schemas.microsoft.com/office/drawing/2014/main" xmlns="" id="{E97B72F8-0874-BB54-351E-EAF467585A88}"/>
              </a:ext>
            </a:extLst>
          </p:cNvPr>
          <p:cNvSpPr txBox="1"/>
          <p:nvPr/>
        </p:nvSpPr>
        <p:spPr>
          <a:xfrm>
            <a:off x="6705265" y="2929994"/>
            <a:ext cx="2265364" cy="369332"/>
          </a:xfrm>
          <a:prstGeom prst="rect">
            <a:avLst/>
          </a:prstGeom>
          <a:noFill/>
        </p:spPr>
        <p:txBody>
          <a:bodyPr wrap="none" rtlCol="0">
            <a:spAutoFit/>
          </a:bodyPr>
          <a:lstStyle/>
          <a:p>
            <a:pPr algn="ctr"/>
            <a:r>
              <a:rPr lang="en-IN" dirty="0">
                <a:solidFill>
                  <a:schemeClr val="bg1"/>
                </a:solidFill>
              </a:rPr>
              <a:t>Type Stake </a:t>
            </a:r>
            <a:r>
              <a:rPr lang="en-IN" dirty="0" smtClean="0">
                <a:solidFill>
                  <a:schemeClr val="bg1"/>
                </a:solidFill>
              </a:rPr>
              <a:t>holders</a:t>
            </a:r>
            <a:endParaRPr lang="en-IN" dirty="0">
              <a:solidFill>
                <a:schemeClr val="bg1"/>
              </a:solidFill>
            </a:endParaRPr>
          </a:p>
        </p:txBody>
      </p:sp>
    </p:spTree>
    <p:extLst>
      <p:ext uri="{BB962C8B-B14F-4D97-AF65-F5344CB8AC3E}">
        <p14:creationId xmlns:p14="http://schemas.microsoft.com/office/powerpoint/2010/main" val="1876184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42BA3B-8A62-7C43-9DF2-DBB355151044}"/>
              </a:ext>
            </a:extLst>
          </p:cNvPr>
          <p:cNvSpPr>
            <a:spLocks noGrp="1"/>
          </p:cNvSpPr>
          <p:nvPr>
            <p:ph type="title"/>
          </p:nvPr>
        </p:nvSpPr>
        <p:spPr/>
        <p:txBody>
          <a:bodyPr/>
          <a:lstStyle/>
          <a:p>
            <a:r>
              <a:rPr lang="en-US" dirty="0" smtClean="0"/>
              <a:t>Interview Protocol  </a:t>
            </a:r>
            <a:endParaRPr lang="en-US" dirty="0"/>
          </a:p>
        </p:txBody>
      </p:sp>
      <p:graphicFrame>
        <p:nvGraphicFramePr>
          <p:cNvPr id="4" name="Content Placeholder 3">
            <a:extLst>
              <a:ext uri="{FF2B5EF4-FFF2-40B4-BE49-F238E27FC236}">
                <a16:creationId xmlns:a16="http://schemas.microsoft.com/office/drawing/2014/main" xmlns="" id="{F5EA6966-A309-1941-8AAA-3252D878C710}"/>
              </a:ext>
            </a:extLst>
          </p:cNvPr>
          <p:cNvGraphicFramePr>
            <a:graphicFrameLocks noGrp="1"/>
          </p:cNvGraphicFramePr>
          <p:nvPr>
            <p:ph idx="1"/>
            <p:extLst>
              <p:ext uri="{D42A27DB-BD31-4B8C-83A1-F6EECF244321}">
                <p14:modId xmlns:p14="http://schemas.microsoft.com/office/powerpoint/2010/main" val="1174582286"/>
              </p:ext>
            </p:extLst>
          </p:nvPr>
        </p:nvGraphicFramePr>
        <p:xfrm>
          <a:off x="810000" y="2430966"/>
          <a:ext cx="9898380" cy="3952177"/>
        </p:xfrm>
        <a:graphic>
          <a:graphicData uri="http://schemas.openxmlformats.org/drawingml/2006/table">
            <a:tbl>
              <a:tblPr/>
              <a:tblGrid>
                <a:gridCol w="3091189">
                  <a:extLst>
                    <a:ext uri="{9D8B030D-6E8A-4147-A177-3AD203B41FA5}">
                      <a16:colId xmlns:a16="http://schemas.microsoft.com/office/drawing/2014/main" xmlns="" val="4249654661"/>
                    </a:ext>
                  </a:extLst>
                </a:gridCol>
                <a:gridCol w="3502251">
                  <a:extLst>
                    <a:ext uri="{9D8B030D-6E8A-4147-A177-3AD203B41FA5}">
                      <a16:colId xmlns:a16="http://schemas.microsoft.com/office/drawing/2014/main" xmlns="" val="344458548"/>
                    </a:ext>
                  </a:extLst>
                </a:gridCol>
                <a:gridCol w="3304940">
                  <a:extLst>
                    <a:ext uri="{9D8B030D-6E8A-4147-A177-3AD203B41FA5}">
                      <a16:colId xmlns:a16="http://schemas.microsoft.com/office/drawing/2014/main" xmlns="" val="41446837"/>
                    </a:ext>
                  </a:extLst>
                </a:gridCol>
              </a:tblGrid>
              <a:tr h="603010">
                <a:tc>
                  <a:txBody>
                    <a:bodyPr/>
                    <a:lstStyle/>
                    <a:p>
                      <a:pPr algn="l" rtl="0" fontAlgn="base"/>
                      <a:r>
                        <a:rPr lang="en-IN" sz="1400" b="1" i="0" dirty="0" smtClean="0">
                          <a:effectLst/>
                          <a:latin typeface="Calibri" panose="020F0502020204030204" pitchFamily="34" charset="0"/>
                        </a:rPr>
                        <a:t>I </a:t>
                      </a:r>
                      <a:r>
                        <a:rPr lang="en-IN" sz="1400" b="1" i="0" dirty="0">
                          <a:effectLst/>
                          <a:latin typeface="Calibri" panose="020F0502020204030204" pitchFamily="34" charset="0"/>
                        </a:rPr>
                        <a:t>need to know</a:t>
                      </a:r>
                      <a:r>
                        <a:rPr lang="en-IN" sz="1400" b="0" i="0" dirty="0">
                          <a:effectLst/>
                          <a:latin typeface="Calibri" panose="020F0502020204030204" pitchFamily="34" charset="0"/>
                        </a:rPr>
                        <a:t> </a:t>
                      </a:r>
                      <a:endParaRPr lang="en-IN" sz="3200" b="0" i="0" dirty="0">
                        <a:effectLst/>
                      </a:endParaRPr>
                    </a:p>
                    <a:p>
                      <a:pPr algn="l" rtl="0" fontAlgn="base"/>
                      <a:r>
                        <a:rPr lang="en-IN" sz="1400" b="1" i="0" dirty="0">
                          <a:effectLst/>
                          <a:latin typeface="Calibri" panose="020F0502020204030204" pitchFamily="34" charset="0"/>
                        </a:rPr>
                        <a:t>(thoughts, feelings, actions)</a:t>
                      </a:r>
                      <a:r>
                        <a:rPr lang="en-IN" sz="1400" b="0" i="0" dirty="0">
                          <a:effectLst/>
                          <a:latin typeface="Calibri" panose="020F0502020204030204" pitchFamily="34" charset="0"/>
                        </a:rPr>
                        <a:t> </a:t>
                      </a:r>
                      <a:endParaRPr lang="en-IN" sz="3200" b="0" i="0" dirty="0">
                        <a:effectLst/>
                      </a:endParaRPr>
                    </a:p>
                  </a:txBody>
                  <a:tcPr marL="58661" marR="58661" marT="29330" marB="2933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rtl="0" fontAlgn="base"/>
                      <a:r>
                        <a:rPr lang="en-IN" sz="1400" b="1" i="0" dirty="0" smtClean="0">
                          <a:effectLst/>
                          <a:latin typeface="Calibri" panose="020F0502020204030204" pitchFamily="34" charset="0"/>
                        </a:rPr>
                        <a:t>Questions </a:t>
                      </a:r>
                      <a:r>
                        <a:rPr lang="en-IN" sz="1400" b="1" i="0" dirty="0">
                          <a:effectLst/>
                          <a:latin typeface="Calibri" panose="020F0502020204030204" pitchFamily="34" charset="0"/>
                        </a:rPr>
                        <a:t>I will ask</a:t>
                      </a:r>
                      <a:r>
                        <a:rPr lang="en-IN" sz="1400" b="0" i="0" dirty="0">
                          <a:effectLst/>
                          <a:latin typeface="Calibri" panose="020F0502020204030204" pitchFamily="34" charset="0"/>
                        </a:rPr>
                        <a:t> </a:t>
                      </a:r>
                      <a:endParaRPr lang="en-IN" sz="3200" b="0" i="0" dirty="0">
                        <a:effectLst/>
                      </a:endParaRPr>
                    </a:p>
                    <a:p>
                      <a:pPr algn="l" rtl="0" fontAlgn="base"/>
                      <a:r>
                        <a:rPr lang="en-IN" sz="1400" b="1" i="0" dirty="0">
                          <a:effectLst/>
                          <a:latin typeface="Calibri" panose="020F0502020204030204" pitchFamily="34" charset="0"/>
                        </a:rPr>
                        <a:t>(open questions)</a:t>
                      </a:r>
                      <a:r>
                        <a:rPr lang="en-IN" sz="1400" b="0" i="0" dirty="0">
                          <a:effectLst/>
                          <a:latin typeface="Calibri" panose="020F0502020204030204" pitchFamily="34" charset="0"/>
                        </a:rPr>
                        <a:t> </a:t>
                      </a:r>
                      <a:endParaRPr lang="en-IN" sz="3200" b="0" i="0" dirty="0">
                        <a:effectLst/>
                      </a:endParaRPr>
                    </a:p>
                  </a:txBody>
                  <a:tcPr marL="58661" marR="58661" marT="29330" marB="2933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rtl="0" fontAlgn="base"/>
                      <a:r>
                        <a:rPr lang="en-IN" sz="1400" b="1" i="0" dirty="0" smtClean="0">
                          <a:effectLst/>
                          <a:latin typeface="Calibri" panose="020F0502020204030204" pitchFamily="34" charset="0"/>
                        </a:rPr>
                        <a:t>Insights </a:t>
                      </a:r>
                      <a:r>
                        <a:rPr lang="en-IN" sz="1400" b="1" i="0" dirty="0">
                          <a:effectLst/>
                          <a:latin typeface="Calibri" panose="020F0502020204030204" pitchFamily="34" charset="0"/>
                        </a:rPr>
                        <a:t>I hope to gain</a:t>
                      </a:r>
                      <a:r>
                        <a:rPr lang="en-IN" sz="1400" b="0" i="0" dirty="0">
                          <a:effectLst/>
                          <a:latin typeface="Calibri" panose="020F0502020204030204" pitchFamily="34" charset="0"/>
                        </a:rPr>
                        <a:t> </a:t>
                      </a:r>
                      <a:endParaRPr lang="en-IN" sz="3200" b="0" i="0" dirty="0">
                        <a:effectLst/>
                      </a:endParaRPr>
                    </a:p>
                  </a:txBody>
                  <a:tcPr marL="58661" marR="58661" marT="29330" marB="2933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12668167"/>
                  </a:ext>
                </a:extLst>
              </a:tr>
              <a:tr h="459250">
                <a:tc>
                  <a:txBody>
                    <a:bodyPr/>
                    <a:lstStyle/>
                    <a:p>
                      <a:pPr fontAlgn="t"/>
                      <a:endParaRPr lang="en-IN" sz="1200" dirty="0">
                        <a:effectLst/>
                      </a:endParaRPr>
                    </a:p>
                    <a:p>
                      <a:pPr algn="l" rtl="0" fontAlgn="base"/>
                      <a:r>
                        <a:rPr lang="en-IN" sz="1200" b="0" i="0" dirty="0">
                          <a:effectLst/>
                          <a:latin typeface="Calibri" panose="020F0502020204030204" pitchFamily="34" charset="0"/>
                        </a:rPr>
                        <a:t> </a:t>
                      </a:r>
                      <a:r>
                        <a:rPr lang="en-IN" sz="1200" b="0" i="0" dirty="0" smtClean="0">
                          <a:effectLst/>
                          <a:latin typeface="Calibri" panose="020F0502020204030204" pitchFamily="34" charset="0"/>
                        </a:rPr>
                        <a:t>thoughts</a:t>
                      </a:r>
                      <a:endParaRPr lang="en-IN" sz="1200" b="0" i="0" dirty="0">
                        <a:effectLst/>
                      </a:endParaRPr>
                    </a:p>
                  </a:txBody>
                  <a:tcPr marL="58661" marR="58661" marT="29330" marB="2933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t"/>
                      <a:r>
                        <a:rPr lang="en-US" sz="1200" dirty="0" smtClean="0"/>
                        <a:t>How does sitting on the floor affect your ability to concentrate and learn?</a:t>
                      </a:r>
                      <a:r>
                        <a:rPr lang="en-IN" sz="1200" b="0" i="0" dirty="0">
                          <a:effectLst/>
                          <a:latin typeface="Calibri" panose="020F0502020204030204" pitchFamily="34" charset="0"/>
                        </a:rPr>
                        <a:t> </a:t>
                      </a:r>
                      <a:endParaRPr lang="en-IN" sz="1200" b="0" i="0" dirty="0">
                        <a:effectLst/>
                      </a:endParaRPr>
                    </a:p>
                  </a:txBody>
                  <a:tcPr marL="58661" marR="58661" marT="29330" marB="2933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t"/>
                      <a:endParaRPr lang="en-IN" sz="1200" dirty="0">
                        <a:effectLst/>
                      </a:endParaRPr>
                    </a:p>
                    <a:p>
                      <a:pPr algn="l" rtl="0" fontAlgn="base"/>
                      <a:r>
                        <a:rPr lang="en-US" sz="1200" b="0" i="0" dirty="0" smtClean="0">
                          <a:effectLst/>
                          <a:latin typeface="+mn-lt"/>
                        </a:rPr>
                        <a:t>T</a:t>
                      </a:r>
                      <a:r>
                        <a:rPr lang="en-US" sz="1200" dirty="0" smtClean="0"/>
                        <a:t>he impact of floor seating on learning.</a:t>
                      </a:r>
                      <a:endParaRPr lang="en-IN" sz="1200" b="0" i="0" dirty="0">
                        <a:effectLst/>
                      </a:endParaRPr>
                    </a:p>
                  </a:txBody>
                  <a:tcPr marL="58661" marR="58661" marT="29330" marB="2933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969781118"/>
                  </a:ext>
                </a:extLst>
              </a:tr>
              <a:tr h="657139">
                <a:tc>
                  <a:txBody>
                    <a:bodyPr/>
                    <a:lstStyle/>
                    <a:p>
                      <a:pPr fontAlgn="t"/>
                      <a:endParaRPr lang="en-IN" sz="1200" dirty="0">
                        <a:effectLst/>
                      </a:endParaRPr>
                    </a:p>
                    <a:p>
                      <a:pPr algn="l" rtl="0" fontAlgn="base"/>
                      <a:r>
                        <a:rPr lang="en-IN" sz="1200" b="0" i="0" dirty="0">
                          <a:effectLst/>
                          <a:latin typeface="Calibri" panose="020F0502020204030204" pitchFamily="34" charset="0"/>
                        </a:rPr>
                        <a:t> </a:t>
                      </a:r>
                      <a:endParaRPr lang="en-IN" sz="1200" b="0" i="0" dirty="0">
                        <a:effectLst/>
                      </a:endParaRPr>
                    </a:p>
                  </a:txBody>
                  <a:tcPr marL="58661" marR="58661" marT="29330" marB="2933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t"/>
                      <a:r>
                        <a:rPr lang="en-US" sz="1200" dirty="0" smtClean="0"/>
                        <a:t>Can you describe the challenges or limitations of sitting on the floor from a practical standpoint?</a:t>
                      </a:r>
                      <a:r>
                        <a:rPr lang="en-IN" sz="1200" b="0" i="0" dirty="0">
                          <a:effectLst/>
                          <a:latin typeface="Calibri" panose="020F0502020204030204" pitchFamily="34" charset="0"/>
                        </a:rPr>
                        <a:t> </a:t>
                      </a:r>
                      <a:endParaRPr lang="en-IN" sz="1200" b="0" i="0" dirty="0">
                        <a:effectLst/>
                      </a:endParaRPr>
                    </a:p>
                  </a:txBody>
                  <a:tcPr marL="58661" marR="58661" marT="29330" marB="2933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rtl="0" fontAlgn="base"/>
                      <a:r>
                        <a:rPr lang="en-IN" sz="1200" b="0" i="0" dirty="0" smtClean="0">
                          <a:effectLst/>
                          <a:latin typeface="Calibri" panose="020F0502020204030204" pitchFamily="34" charset="0"/>
                        </a:rPr>
                        <a:t>Students </a:t>
                      </a:r>
                      <a:r>
                        <a:rPr lang="en-US" sz="1200" b="0" i="0" dirty="0" smtClean="0">
                          <a:effectLst/>
                          <a:latin typeface="+mn-lt"/>
                        </a:rPr>
                        <a:t>p</a:t>
                      </a:r>
                      <a:r>
                        <a:rPr lang="en-US" sz="1200" dirty="0" smtClean="0"/>
                        <a:t>erceptions of the practical challenges of floor seating.</a:t>
                      </a:r>
                      <a:endParaRPr lang="en-IN" sz="1200" b="0" i="0" dirty="0">
                        <a:effectLst/>
                      </a:endParaRPr>
                    </a:p>
                  </a:txBody>
                  <a:tcPr marL="58661" marR="58661" marT="29330" marB="2933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157847418"/>
                  </a:ext>
                </a:extLst>
              </a:tr>
              <a:tr h="459250">
                <a:tc>
                  <a:txBody>
                    <a:bodyPr/>
                    <a:lstStyle/>
                    <a:p>
                      <a:pPr fontAlgn="t"/>
                      <a:r>
                        <a:rPr lang="en-IN" sz="1200" dirty="0" smtClean="0">
                          <a:effectLst/>
                        </a:rPr>
                        <a:t>Feel</a:t>
                      </a:r>
                      <a:r>
                        <a:rPr lang="en-IN" sz="1200" b="0" i="0" dirty="0" smtClean="0">
                          <a:effectLst/>
                          <a:latin typeface="Calibri" panose="020F0502020204030204" pitchFamily="34" charset="0"/>
                        </a:rPr>
                        <a:t>ing</a:t>
                      </a:r>
                      <a:endParaRPr lang="en-IN" sz="1200" b="0" i="0" dirty="0">
                        <a:effectLst/>
                      </a:endParaRPr>
                    </a:p>
                  </a:txBody>
                  <a:tcPr marL="58661" marR="58661" marT="29330" marB="2933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rtl="0" fontAlgn="base"/>
                      <a:r>
                        <a:rPr lang="en-IN" sz="1200" b="0" i="0" dirty="0">
                          <a:effectLst/>
                          <a:latin typeface="Calibri" panose="020F0502020204030204" pitchFamily="34" charset="0"/>
                        </a:rPr>
                        <a:t> </a:t>
                      </a:r>
                      <a:r>
                        <a:rPr lang="en-US" sz="1200" dirty="0" smtClean="0"/>
                        <a:t>How do you feel about sitting on the floor during lessons?</a:t>
                      </a:r>
                      <a:endParaRPr lang="en-IN" sz="1200" b="0" i="0" dirty="0">
                        <a:effectLst/>
                      </a:endParaRPr>
                    </a:p>
                  </a:txBody>
                  <a:tcPr marL="58661" marR="58661" marT="29330" marB="2933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t"/>
                      <a:r>
                        <a:rPr lang="en-US" sz="1200" dirty="0" smtClean="0"/>
                        <a:t>Feelings of comfort or discomfort.</a:t>
                      </a:r>
                      <a:r>
                        <a:rPr lang="en-IN" sz="1200" b="0" i="0" dirty="0">
                          <a:effectLst/>
                          <a:latin typeface="Calibri" panose="020F0502020204030204" pitchFamily="34" charset="0"/>
                        </a:rPr>
                        <a:t> </a:t>
                      </a:r>
                      <a:endParaRPr lang="en-IN" sz="1200" b="0" i="0" dirty="0">
                        <a:effectLst/>
                      </a:endParaRPr>
                    </a:p>
                  </a:txBody>
                  <a:tcPr marL="58661" marR="58661" marT="29330" marB="2933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636281243"/>
                  </a:ext>
                </a:extLst>
              </a:tr>
              <a:tr h="657139">
                <a:tc>
                  <a:txBody>
                    <a:bodyPr/>
                    <a:lstStyle/>
                    <a:p>
                      <a:pPr fontAlgn="t"/>
                      <a:endParaRPr lang="en-IN" sz="1200" dirty="0">
                        <a:effectLst/>
                      </a:endParaRPr>
                    </a:p>
                    <a:p>
                      <a:pPr algn="l" rtl="0" fontAlgn="base"/>
                      <a:r>
                        <a:rPr lang="en-IN" sz="1200" b="0" i="0" dirty="0">
                          <a:effectLst/>
                          <a:latin typeface="Calibri" panose="020F0502020204030204" pitchFamily="34" charset="0"/>
                        </a:rPr>
                        <a:t> </a:t>
                      </a:r>
                      <a:endParaRPr lang="en-IN" sz="1200" b="0" i="0" dirty="0">
                        <a:effectLst/>
                      </a:endParaRPr>
                    </a:p>
                  </a:txBody>
                  <a:tcPr marL="58661" marR="58661" marT="29330" marB="2933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t"/>
                      <a:r>
                        <a:rPr lang="en-US" sz="1200" dirty="0" smtClean="0"/>
                        <a:t>What emotions or thoughts come to mind when you think about having proper desks and chairs in the classroom?</a:t>
                      </a:r>
                      <a:r>
                        <a:rPr lang="en-IN" sz="1200" b="0" i="0" dirty="0">
                          <a:effectLst/>
                          <a:latin typeface="Calibri" panose="020F0502020204030204" pitchFamily="34" charset="0"/>
                        </a:rPr>
                        <a:t> </a:t>
                      </a:r>
                      <a:endParaRPr lang="en-IN" sz="1200" b="0" i="0" dirty="0">
                        <a:effectLst/>
                      </a:endParaRPr>
                    </a:p>
                  </a:txBody>
                  <a:tcPr marL="58661" marR="58661" marT="29330" marB="2933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t"/>
                      <a:endParaRPr lang="en-IN" sz="1200" dirty="0">
                        <a:effectLst/>
                      </a:endParaRPr>
                    </a:p>
                    <a:p>
                      <a:pPr algn="l" rtl="0" fontAlgn="base"/>
                      <a:r>
                        <a:rPr lang="en-IN" sz="1200" b="0" i="0" dirty="0">
                          <a:effectLst/>
                          <a:latin typeface="Calibri" panose="020F0502020204030204" pitchFamily="34" charset="0"/>
                        </a:rPr>
                        <a:t> </a:t>
                      </a:r>
                      <a:r>
                        <a:rPr lang="en-US" sz="1200" b="0" i="0" dirty="0" smtClean="0">
                          <a:effectLst/>
                          <a:latin typeface="+mn-lt"/>
                        </a:rPr>
                        <a:t>S</a:t>
                      </a:r>
                      <a:r>
                        <a:rPr lang="en-US" sz="1200" dirty="0" smtClean="0"/>
                        <a:t>tudents' emotions and thoughts about potential improvements.</a:t>
                      </a:r>
                      <a:endParaRPr lang="en-IN" sz="1200" b="0" i="0" dirty="0">
                        <a:effectLst/>
                      </a:endParaRPr>
                    </a:p>
                  </a:txBody>
                  <a:tcPr marL="58661" marR="58661" marT="29330" marB="2933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078962614"/>
                  </a:ext>
                </a:extLst>
              </a:tr>
              <a:tr h="459250">
                <a:tc>
                  <a:txBody>
                    <a:bodyPr/>
                    <a:lstStyle/>
                    <a:p>
                      <a:pPr algn="l" rtl="0" fontAlgn="base"/>
                      <a:r>
                        <a:rPr lang="en-IN" sz="1200" b="0" i="0" dirty="0" smtClean="0">
                          <a:effectLst/>
                        </a:rPr>
                        <a:t>Actions</a:t>
                      </a:r>
                      <a:endParaRPr lang="en-IN" sz="1200" b="0" i="0" dirty="0">
                        <a:effectLst/>
                      </a:endParaRPr>
                    </a:p>
                  </a:txBody>
                  <a:tcPr marL="58661" marR="58661" marT="29330" marB="2933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rtl="0" fontAlgn="base"/>
                      <a:r>
                        <a:rPr lang="en-IN" sz="1200" b="0" i="0" dirty="0" smtClean="0">
                          <a:effectLst/>
                        </a:rPr>
                        <a:t>How</a:t>
                      </a:r>
                      <a:r>
                        <a:rPr lang="en-IN" sz="1200" b="0" i="0" baseline="0" dirty="0" smtClean="0">
                          <a:effectLst/>
                        </a:rPr>
                        <a:t> you</a:t>
                      </a:r>
                      <a:r>
                        <a:rPr lang="en-IN" sz="1200" b="0" i="0" dirty="0" smtClean="0">
                          <a:effectLst/>
                        </a:rPr>
                        <a:t> are doing class work</a:t>
                      </a:r>
                      <a:r>
                        <a:rPr lang="en-IN" sz="1200" b="0" i="0" baseline="0" dirty="0" smtClean="0">
                          <a:effectLst/>
                        </a:rPr>
                        <a:t> on floor for</a:t>
                      </a:r>
                      <a:r>
                        <a:rPr lang="en-IN" sz="1200" b="0" i="0" dirty="0" smtClean="0">
                          <a:effectLst/>
                        </a:rPr>
                        <a:t> continuously 2 to 3 hours?</a:t>
                      </a:r>
                      <a:endParaRPr lang="en-IN" sz="1200" b="0" i="0" dirty="0">
                        <a:effectLst/>
                      </a:endParaRPr>
                    </a:p>
                  </a:txBody>
                  <a:tcPr marL="58661" marR="58661" marT="29330" marB="2933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rtl="0" fontAlgn="base"/>
                      <a:r>
                        <a:rPr lang="en-IN" sz="1200" b="0" i="0" dirty="0" smtClean="0">
                          <a:effectLst/>
                        </a:rPr>
                        <a:t>Actions presently</a:t>
                      </a:r>
                      <a:r>
                        <a:rPr lang="en-IN" sz="1200" b="0" i="0" baseline="0" dirty="0" smtClean="0">
                          <a:effectLst/>
                        </a:rPr>
                        <a:t> done</a:t>
                      </a:r>
                      <a:endParaRPr lang="en-IN" sz="1200" b="0" i="0" dirty="0">
                        <a:effectLst/>
                      </a:endParaRPr>
                    </a:p>
                  </a:txBody>
                  <a:tcPr marL="58661" marR="58661" marT="29330" marB="2933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r>
              <a:tr h="657139">
                <a:tc>
                  <a:txBody>
                    <a:bodyPr/>
                    <a:lstStyle/>
                    <a:p>
                      <a:pPr algn="l" rtl="0" fontAlgn="base"/>
                      <a:endParaRPr lang="en-IN" sz="1200" b="0" i="0" dirty="0">
                        <a:effectLst/>
                      </a:endParaRPr>
                    </a:p>
                  </a:txBody>
                  <a:tcPr marL="58661" marR="58661" marT="29330" marB="2933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rtl="0" fontAlgn="base"/>
                      <a:r>
                        <a:rPr lang="en-US" sz="1200" dirty="0" smtClean="0"/>
                        <a:t>Have you taken any actions or spoken to anyone about your concerns regarding sitting on the floor?</a:t>
                      </a:r>
                      <a:endParaRPr lang="en-IN" sz="1200" b="0" i="0" dirty="0">
                        <a:effectLst/>
                      </a:endParaRPr>
                    </a:p>
                  </a:txBody>
                  <a:tcPr marL="58661" marR="58661" marT="29330" marB="2933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rtl="0" fontAlgn="base"/>
                      <a:r>
                        <a:rPr lang="en-US" sz="1200" dirty="0" smtClean="0"/>
                        <a:t>Proactive actions and advocacy efforts.</a:t>
                      </a:r>
                      <a:endParaRPr lang="en-IN" sz="1200" b="0" i="0" dirty="0">
                        <a:effectLst/>
                      </a:endParaRPr>
                    </a:p>
                  </a:txBody>
                  <a:tcPr marL="58661" marR="58661" marT="29330" marB="2933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96841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42BA3B-8A62-7C43-9DF2-DBB355151044}"/>
              </a:ext>
            </a:extLst>
          </p:cNvPr>
          <p:cNvSpPr>
            <a:spLocks noGrp="1"/>
          </p:cNvSpPr>
          <p:nvPr>
            <p:ph type="title"/>
          </p:nvPr>
        </p:nvSpPr>
        <p:spPr/>
        <p:txBody>
          <a:bodyPr/>
          <a:lstStyle/>
          <a:p>
            <a:r>
              <a:rPr lang="en-US" dirty="0" smtClean="0"/>
              <a:t>Interview </a:t>
            </a:r>
            <a:r>
              <a:rPr lang="en-US" dirty="0"/>
              <a:t>Report (Best 5 only in this slide)</a:t>
            </a:r>
          </a:p>
        </p:txBody>
      </p:sp>
      <p:sp>
        <p:nvSpPr>
          <p:cNvPr id="7" name="TextBox 6">
            <a:extLst>
              <a:ext uri="{FF2B5EF4-FFF2-40B4-BE49-F238E27FC236}">
                <a16:creationId xmlns:a16="http://schemas.microsoft.com/office/drawing/2014/main" xmlns="" id="{48551971-7BF8-824E-9C1B-1E3610A9E964}"/>
              </a:ext>
            </a:extLst>
          </p:cNvPr>
          <p:cNvSpPr txBox="1"/>
          <p:nvPr/>
        </p:nvSpPr>
        <p:spPr>
          <a:xfrm>
            <a:off x="4446270" y="2091690"/>
            <a:ext cx="2509020" cy="369332"/>
          </a:xfrm>
          <a:prstGeom prst="rect">
            <a:avLst/>
          </a:prstGeom>
          <a:noFill/>
        </p:spPr>
        <p:txBody>
          <a:bodyPr wrap="none" rtlCol="0">
            <a:spAutoFit/>
          </a:bodyPr>
          <a:lstStyle/>
          <a:p>
            <a:r>
              <a:rPr lang="en-US" dirty="0">
                <a:solidFill>
                  <a:srgbClr val="FF0000"/>
                </a:solidFill>
              </a:rPr>
              <a:t>Interview Description</a:t>
            </a:r>
          </a:p>
        </p:txBody>
      </p:sp>
      <p:graphicFrame>
        <p:nvGraphicFramePr>
          <p:cNvPr id="9" name="Content Placeholder 8">
            <a:extLst>
              <a:ext uri="{FF2B5EF4-FFF2-40B4-BE49-F238E27FC236}">
                <a16:creationId xmlns:a16="http://schemas.microsoft.com/office/drawing/2014/main" xmlns="" id="{D7A72395-81D5-1E4E-9A07-B5EA9EDE8384}"/>
              </a:ext>
            </a:extLst>
          </p:cNvPr>
          <p:cNvGraphicFramePr>
            <a:graphicFrameLocks noGrp="1"/>
          </p:cNvGraphicFramePr>
          <p:nvPr>
            <p:ph idx="1"/>
            <p:extLst>
              <p:ext uri="{D42A27DB-BD31-4B8C-83A1-F6EECF244321}">
                <p14:modId xmlns:p14="http://schemas.microsoft.com/office/powerpoint/2010/main" val="2504820030"/>
              </p:ext>
            </p:extLst>
          </p:nvPr>
        </p:nvGraphicFramePr>
        <p:xfrm>
          <a:off x="501015" y="2845746"/>
          <a:ext cx="11189968" cy="3422145"/>
        </p:xfrm>
        <a:graphic>
          <a:graphicData uri="http://schemas.openxmlformats.org/drawingml/2006/table">
            <a:tbl>
              <a:tblPr/>
              <a:tblGrid>
                <a:gridCol w="2564367">
                  <a:extLst>
                    <a:ext uri="{9D8B030D-6E8A-4147-A177-3AD203B41FA5}">
                      <a16:colId xmlns:a16="http://schemas.microsoft.com/office/drawing/2014/main" xmlns="" val="589262148"/>
                    </a:ext>
                  </a:extLst>
                </a:gridCol>
                <a:gridCol w="3671708">
                  <a:extLst>
                    <a:ext uri="{9D8B030D-6E8A-4147-A177-3AD203B41FA5}">
                      <a16:colId xmlns:a16="http://schemas.microsoft.com/office/drawing/2014/main" xmlns="" val="1145331547"/>
                    </a:ext>
                  </a:extLst>
                </a:gridCol>
                <a:gridCol w="4953893">
                  <a:extLst>
                    <a:ext uri="{9D8B030D-6E8A-4147-A177-3AD203B41FA5}">
                      <a16:colId xmlns:a16="http://schemas.microsoft.com/office/drawing/2014/main" xmlns="" val="3723825124"/>
                    </a:ext>
                  </a:extLst>
                </a:gridCol>
              </a:tblGrid>
              <a:tr h="609631">
                <a:tc>
                  <a:txBody>
                    <a:bodyPr/>
                    <a:lstStyle/>
                    <a:p>
                      <a:pPr fontAlgn="t"/>
                      <a:endParaRPr lang="en-IN" sz="2400" dirty="0">
                        <a:effectLst/>
                      </a:endParaRPr>
                    </a:p>
                    <a:p>
                      <a:pPr algn="l" rtl="0" fontAlgn="base"/>
                      <a:r>
                        <a:rPr lang="en-IN" sz="1400" b="1" i="0" dirty="0" smtClean="0">
                          <a:effectLst/>
                          <a:latin typeface="Calibri" panose="020F0502020204030204" pitchFamily="34" charset="0"/>
                        </a:rPr>
                        <a:t>User/Customer</a:t>
                      </a:r>
                      <a:endParaRPr lang="en-IN" sz="2400" b="0" i="0" dirty="0">
                        <a:effectLst/>
                      </a:endParaRPr>
                    </a:p>
                  </a:txBody>
                  <a:tcPr marL="89802" marR="89802" marT="44901" marB="449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fontAlgn="t"/>
                      <a:endParaRPr lang="en-IN" sz="2400">
                        <a:effectLst/>
                      </a:endParaRPr>
                    </a:p>
                    <a:p>
                      <a:pPr algn="l" rtl="0" fontAlgn="base"/>
                      <a:r>
                        <a:rPr lang="en-IN" sz="1400" b="1" i="0">
                          <a:effectLst/>
                          <a:latin typeface="Calibri" panose="020F0502020204030204" pitchFamily="34" charset="0"/>
                        </a:rPr>
                        <a:t>Questions Asked</a:t>
                      </a:r>
                      <a:r>
                        <a:rPr lang="en-IN" sz="1400" b="0" i="0">
                          <a:effectLst/>
                          <a:latin typeface="Calibri" panose="020F0502020204030204" pitchFamily="34" charset="0"/>
                        </a:rPr>
                        <a:t> </a:t>
                      </a:r>
                      <a:endParaRPr lang="en-IN" sz="2400" b="0" i="0">
                        <a:effectLst/>
                      </a:endParaRPr>
                    </a:p>
                  </a:txBody>
                  <a:tcPr marL="89802" marR="89802" marT="44901" marB="449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fontAlgn="t"/>
                      <a:endParaRPr lang="en-IN" sz="2400">
                        <a:effectLst/>
                      </a:endParaRPr>
                    </a:p>
                    <a:p>
                      <a:pPr algn="l" rtl="0" fontAlgn="base"/>
                      <a:r>
                        <a:rPr lang="en-IN" sz="1400" b="1" i="0">
                          <a:effectLst/>
                          <a:latin typeface="Calibri" panose="020F0502020204030204" pitchFamily="34" charset="0"/>
                        </a:rPr>
                        <a:t>Insights gained (NOT THEIR ANSWERS)</a:t>
                      </a:r>
                      <a:r>
                        <a:rPr lang="en-IN" sz="1400" b="0" i="0">
                          <a:effectLst/>
                          <a:latin typeface="Calibri" panose="020F0502020204030204" pitchFamily="34" charset="0"/>
                        </a:rPr>
                        <a:t> </a:t>
                      </a:r>
                      <a:endParaRPr lang="en-IN" sz="2400" b="0" i="0">
                        <a:effectLst/>
                      </a:endParaRPr>
                    </a:p>
                  </a:txBody>
                  <a:tcPr marL="89802" marR="89802" marT="44901" marB="449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825909099"/>
                  </a:ext>
                </a:extLst>
              </a:tr>
              <a:tr h="609631">
                <a:tc>
                  <a:txBody>
                    <a:bodyPr/>
                    <a:lstStyle/>
                    <a:p>
                      <a:pPr algn="l" rtl="0" fontAlgn="base"/>
                      <a:r>
                        <a:rPr lang="en-IN" sz="1400" b="0" i="0" dirty="0" smtClean="0">
                          <a:effectLst/>
                          <a:latin typeface="Calibri" panose="020F0502020204030204" pitchFamily="34" charset="0"/>
                          <a:cs typeface="Calibri" panose="020F0502020204030204" pitchFamily="34" charset="0"/>
                        </a:rPr>
                        <a:t>Abhishek </a:t>
                      </a:r>
                      <a:r>
                        <a:rPr lang="en-IN" sz="1400" b="0" i="0" dirty="0">
                          <a:effectLst/>
                          <a:latin typeface="Calibri" panose="020F0502020204030204" pitchFamily="34" charset="0"/>
                          <a:cs typeface="Calibri" panose="020F0502020204030204" pitchFamily="34" charset="0"/>
                        </a:rPr>
                        <a:t>Verma </a:t>
                      </a:r>
                    </a:p>
                  </a:txBody>
                  <a:tcPr marL="89802" marR="89802" marT="44901" marB="449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t"/>
                      <a:r>
                        <a:rPr lang="en-US" sz="1400" dirty="0" smtClean="0">
                          <a:latin typeface="Calibri" panose="020F0502020204030204" pitchFamily="34" charset="0"/>
                          <a:cs typeface="Calibri" panose="020F0502020204030204" pitchFamily="34" charset="0"/>
                        </a:rPr>
                        <a:t>Can you describe the challenges or limitations of sitting on the floor from a practical standpoint?</a:t>
                      </a:r>
                      <a:r>
                        <a:rPr lang="en-IN" sz="1400" b="0" i="0" dirty="0" smtClean="0">
                          <a:effectLst/>
                          <a:latin typeface="Calibri" panose="020F0502020204030204" pitchFamily="34" charset="0"/>
                          <a:cs typeface="Calibri" panose="020F0502020204030204" pitchFamily="34" charset="0"/>
                        </a:rPr>
                        <a:t> </a:t>
                      </a:r>
                      <a:endParaRPr lang="en-IN" sz="1400" b="0" i="0" dirty="0">
                        <a:effectLst/>
                        <a:latin typeface="Calibri" panose="020F0502020204030204" pitchFamily="34" charset="0"/>
                        <a:cs typeface="Calibri" panose="020F0502020204030204" pitchFamily="34" charset="0"/>
                      </a:endParaRPr>
                    </a:p>
                  </a:txBody>
                  <a:tcPr marL="89802" marR="89802" marT="44901" marB="449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rtl="0" fontAlgn="base"/>
                      <a:r>
                        <a:rPr lang="en-IN" sz="1400" b="0" i="0" dirty="0" smtClean="0">
                          <a:effectLst/>
                          <a:latin typeface="Calibri" panose="020F0502020204030204" pitchFamily="34" charset="0"/>
                          <a:cs typeface="Calibri" panose="020F0502020204030204" pitchFamily="34" charset="0"/>
                        </a:rPr>
                        <a:t>Students </a:t>
                      </a:r>
                      <a:r>
                        <a:rPr lang="en-IN" sz="1400" dirty="0" smtClean="0">
                          <a:latin typeface="Calibri" panose="020F0502020204030204" pitchFamily="34" charset="0"/>
                          <a:cs typeface="Calibri" panose="020F0502020204030204" pitchFamily="34" charset="0"/>
                        </a:rPr>
                        <a:t>doing work continuously on the floor suffering with back pain</a:t>
                      </a:r>
                      <a:endParaRPr lang="en-IN" sz="1400" b="0" i="0" dirty="0">
                        <a:effectLst/>
                        <a:latin typeface="Calibri" panose="020F0502020204030204" pitchFamily="34" charset="0"/>
                        <a:cs typeface="Calibri" panose="020F0502020204030204" pitchFamily="34" charset="0"/>
                      </a:endParaRPr>
                    </a:p>
                  </a:txBody>
                  <a:tcPr marL="89802" marR="89802" marT="44901" marB="449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129263585"/>
                  </a:ext>
                </a:extLst>
              </a:tr>
              <a:tr h="804079">
                <a:tc>
                  <a:txBody>
                    <a:bodyPr/>
                    <a:lstStyle/>
                    <a:p>
                      <a:pPr algn="l" rtl="0" fontAlgn="base"/>
                      <a:endParaRPr lang="en-IN" sz="1400" b="0" i="0" dirty="0">
                        <a:effectLst/>
                        <a:latin typeface="Calibri" panose="020F0502020204030204" pitchFamily="34" charset="0"/>
                        <a:cs typeface="Calibri" panose="020F0502020204030204" pitchFamily="34" charset="0"/>
                      </a:endParaRPr>
                    </a:p>
                  </a:txBody>
                  <a:tcPr marL="89802" marR="89802" marT="44901" marB="449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rtl="0" fontAlgn="base"/>
                      <a:endParaRPr lang="en-IN" sz="1400" b="0" i="0" dirty="0">
                        <a:effectLst/>
                        <a:latin typeface="Calibri" panose="020F0502020204030204" pitchFamily="34" charset="0"/>
                        <a:cs typeface="Calibri" panose="020F0502020204030204" pitchFamily="34" charset="0"/>
                      </a:endParaRPr>
                    </a:p>
                  </a:txBody>
                  <a:tcPr marL="89802" marR="89802" marT="44901" marB="449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rtl="0" fontAlgn="base"/>
                      <a:endParaRPr lang="en-IN" sz="1400" b="0" i="0" dirty="0">
                        <a:effectLst/>
                        <a:latin typeface="Calibri" panose="020F0502020204030204" pitchFamily="34" charset="0"/>
                        <a:cs typeface="Calibri" panose="020F0502020204030204" pitchFamily="34" charset="0"/>
                      </a:endParaRPr>
                    </a:p>
                  </a:txBody>
                  <a:tcPr marL="89802" marR="89802" marT="44901" marB="449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4289622737"/>
                  </a:ext>
                </a:extLst>
              </a:tr>
              <a:tr h="609631">
                <a:tc>
                  <a:txBody>
                    <a:bodyPr/>
                    <a:lstStyle/>
                    <a:p>
                      <a:pPr fontAlgn="t"/>
                      <a:endParaRPr lang="en-IN" sz="1400" dirty="0">
                        <a:effectLst/>
                        <a:latin typeface="Calibri" panose="020F0502020204030204" pitchFamily="34" charset="0"/>
                        <a:cs typeface="Calibri" panose="020F0502020204030204" pitchFamily="34" charset="0"/>
                      </a:endParaRPr>
                    </a:p>
                    <a:p>
                      <a:pPr algn="l" rtl="0" fontAlgn="base"/>
                      <a:r>
                        <a:rPr lang="en-IN" sz="1400" b="0" i="0" dirty="0">
                          <a:effectLst/>
                          <a:latin typeface="Calibri" panose="020F0502020204030204" pitchFamily="34" charset="0"/>
                          <a:cs typeface="Calibri" panose="020F0502020204030204" pitchFamily="34" charset="0"/>
                        </a:rPr>
                        <a:t> </a:t>
                      </a:r>
                    </a:p>
                  </a:txBody>
                  <a:tcPr marL="89802" marR="89802" marT="44901" marB="449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t"/>
                      <a:endParaRPr lang="en-IN" sz="1400" dirty="0">
                        <a:effectLst/>
                        <a:latin typeface="Calibri" panose="020F0502020204030204" pitchFamily="34" charset="0"/>
                        <a:cs typeface="Calibri" panose="020F0502020204030204" pitchFamily="34" charset="0"/>
                      </a:endParaRPr>
                    </a:p>
                    <a:p>
                      <a:pPr algn="l" rtl="0" fontAlgn="base"/>
                      <a:r>
                        <a:rPr lang="en-IN" sz="1400" b="0" i="0" dirty="0">
                          <a:effectLst/>
                          <a:latin typeface="Calibri" panose="020F0502020204030204" pitchFamily="34" charset="0"/>
                          <a:cs typeface="Calibri" panose="020F0502020204030204" pitchFamily="34" charset="0"/>
                        </a:rPr>
                        <a:t> </a:t>
                      </a:r>
                    </a:p>
                  </a:txBody>
                  <a:tcPr marL="89802" marR="89802" marT="44901" marB="449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t"/>
                      <a:endParaRPr lang="en-IN" sz="1400" dirty="0">
                        <a:effectLst/>
                        <a:latin typeface="Calibri" panose="020F0502020204030204" pitchFamily="34" charset="0"/>
                        <a:cs typeface="Calibri" panose="020F0502020204030204" pitchFamily="34" charset="0"/>
                      </a:endParaRPr>
                    </a:p>
                    <a:p>
                      <a:pPr algn="l" rtl="0" fontAlgn="base"/>
                      <a:r>
                        <a:rPr lang="en-IN" sz="1400" b="0" i="0" dirty="0">
                          <a:effectLst/>
                          <a:latin typeface="Calibri" panose="020F0502020204030204" pitchFamily="34" charset="0"/>
                          <a:cs typeface="Calibri" panose="020F0502020204030204" pitchFamily="34" charset="0"/>
                        </a:rPr>
                        <a:t> </a:t>
                      </a:r>
                    </a:p>
                  </a:txBody>
                  <a:tcPr marL="89802" marR="89802" marT="44901" marB="449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4123225106"/>
                  </a:ext>
                </a:extLst>
              </a:tr>
              <a:tr h="609631">
                <a:tc>
                  <a:txBody>
                    <a:bodyPr/>
                    <a:lstStyle/>
                    <a:p>
                      <a:pPr fontAlgn="t"/>
                      <a:endParaRPr lang="en-IN" sz="1400" dirty="0">
                        <a:effectLst/>
                        <a:latin typeface="Calibri" panose="020F0502020204030204" pitchFamily="34" charset="0"/>
                        <a:cs typeface="Calibri" panose="020F0502020204030204" pitchFamily="34" charset="0"/>
                      </a:endParaRPr>
                    </a:p>
                    <a:p>
                      <a:pPr algn="l" rtl="0" fontAlgn="base"/>
                      <a:r>
                        <a:rPr lang="en-IN" sz="1400" b="0" i="0" dirty="0">
                          <a:effectLst/>
                          <a:latin typeface="Calibri" panose="020F0502020204030204" pitchFamily="34" charset="0"/>
                          <a:cs typeface="Calibri" panose="020F0502020204030204" pitchFamily="34" charset="0"/>
                        </a:rPr>
                        <a:t> </a:t>
                      </a:r>
                    </a:p>
                  </a:txBody>
                  <a:tcPr marL="89802" marR="89802" marT="44901" marB="449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t"/>
                      <a:endParaRPr lang="en-IN" sz="1400">
                        <a:effectLst/>
                        <a:latin typeface="Calibri" panose="020F0502020204030204" pitchFamily="34" charset="0"/>
                        <a:cs typeface="Calibri" panose="020F0502020204030204" pitchFamily="34" charset="0"/>
                      </a:endParaRPr>
                    </a:p>
                    <a:p>
                      <a:pPr algn="l" rtl="0" fontAlgn="base"/>
                      <a:r>
                        <a:rPr lang="en-IN" sz="1400" b="0" i="0">
                          <a:effectLst/>
                          <a:latin typeface="Calibri" panose="020F0502020204030204" pitchFamily="34" charset="0"/>
                          <a:cs typeface="Calibri" panose="020F0502020204030204" pitchFamily="34" charset="0"/>
                        </a:rPr>
                        <a:t> </a:t>
                      </a:r>
                    </a:p>
                  </a:txBody>
                  <a:tcPr marL="89802" marR="89802" marT="44901" marB="449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t"/>
                      <a:endParaRPr lang="en-IN" sz="1400" dirty="0">
                        <a:effectLst/>
                        <a:latin typeface="Calibri" panose="020F0502020204030204" pitchFamily="34" charset="0"/>
                        <a:cs typeface="Calibri" panose="020F0502020204030204" pitchFamily="34" charset="0"/>
                      </a:endParaRPr>
                    </a:p>
                    <a:p>
                      <a:pPr algn="l" rtl="0" fontAlgn="base"/>
                      <a:r>
                        <a:rPr lang="en-IN" sz="1400" b="0" i="0" dirty="0">
                          <a:effectLst/>
                          <a:latin typeface="Calibri" panose="020F0502020204030204" pitchFamily="34" charset="0"/>
                          <a:cs typeface="Calibri" panose="020F0502020204030204" pitchFamily="34" charset="0"/>
                        </a:rPr>
                        <a:t> </a:t>
                      </a:r>
                    </a:p>
                  </a:txBody>
                  <a:tcPr marL="89802" marR="89802" marT="44901" marB="4490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883886622"/>
                  </a:ext>
                </a:extLst>
              </a:tr>
            </a:tbl>
          </a:graphicData>
        </a:graphic>
      </p:graphicFrame>
    </p:spTree>
    <p:extLst>
      <p:ext uri="{BB962C8B-B14F-4D97-AF65-F5344CB8AC3E}">
        <p14:creationId xmlns:p14="http://schemas.microsoft.com/office/powerpoint/2010/main" val="14177766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50B0043813AA449A0E8318380316D1A" ma:contentTypeVersion="7" ma:contentTypeDescription="Create a new document." ma:contentTypeScope="" ma:versionID="75595f0f4444f6d495c6f39c1aa42db9">
  <xsd:schema xmlns:xsd="http://www.w3.org/2001/XMLSchema" xmlns:xs="http://www.w3.org/2001/XMLSchema" xmlns:p="http://schemas.microsoft.com/office/2006/metadata/properties" xmlns:ns2="7f2aa108-8372-4f1a-bc43-faa6d0035113" targetNamespace="http://schemas.microsoft.com/office/2006/metadata/properties" ma:root="true" ma:fieldsID="acb04c84e6a005d544ea79bb32f88523" ns2:_="">
    <xsd:import namespace="7f2aa108-8372-4f1a-bc43-faa6d003511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2aa108-8372-4f1a-bc43-faa6d00351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AD597D-0998-43AF-A30C-6166253A3363}">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7f2aa108-8372-4f1a-bc43-faa6d0035113"/>
    <ds:schemaRef ds:uri="http://www.w3.org/XML/1998/namespace"/>
    <ds:schemaRef ds:uri="http://purl.org/dc/terms/"/>
  </ds:schemaRefs>
</ds:datastoreItem>
</file>

<file path=customXml/itemProps2.xml><?xml version="1.0" encoding="utf-8"?>
<ds:datastoreItem xmlns:ds="http://schemas.openxmlformats.org/officeDocument/2006/customXml" ds:itemID="{667F7158-587A-4EC2-9025-4E4570F0C3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2aa108-8372-4f1a-bc43-faa6d00351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BFB772-9227-458B-8741-F55C09FA49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Quotable</Template>
  <TotalTime>1761</TotalTime>
  <Words>1042</Words>
  <Application>Microsoft Office PowerPoint</Application>
  <PresentationFormat>Custom</PresentationFormat>
  <Paragraphs>175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Quotable</vt:lpstr>
      <vt:lpstr>KLU Design Thinking for Innovation Project Title: Health care system Work In Progress Submission 1</vt:lpstr>
      <vt:lpstr>Project Team - Introduction</vt:lpstr>
      <vt:lpstr>Rules to be followed </vt:lpstr>
      <vt:lpstr>Project Identification : Submitted Together with this Report</vt:lpstr>
      <vt:lpstr> Our Most Important Learnings</vt:lpstr>
      <vt:lpstr>Empathy : Submitted Together with this Report</vt:lpstr>
      <vt:lpstr>Power – Interest Matrix </vt:lpstr>
      <vt:lpstr>Interview Protocol  </vt:lpstr>
      <vt:lpstr>Interview Report (Best 5 only in this slide)</vt:lpstr>
      <vt:lpstr>PowerPoint Presentation</vt:lpstr>
      <vt:lpstr>. Our Most Important Learnings</vt:lpstr>
      <vt:lpstr> Other Things We Learned</vt:lpstr>
      <vt:lpstr>Things we Saw and Heard (Key Observations)</vt:lpstr>
      <vt:lpstr>Define : Submitted Together with this Report</vt:lpstr>
      <vt:lpstr>Customer Journey Map</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In Progress Submission 1</dc:title>
  <dc:creator>David Wittenberg</dc:creator>
  <cp:lastModifiedBy>hafsa shaik</cp:lastModifiedBy>
  <cp:revision>53</cp:revision>
  <dcterms:created xsi:type="dcterms:W3CDTF">2021-01-14T15:24:21Z</dcterms:created>
  <dcterms:modified xsi:type="dcterms:W3CDTF">2024-09-19T04:44:41Z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0x010100850B0043813AA449A0E8318380316D1A</vt:lpwstr>
  </property>
</Properties>
</file>