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9" r:id="rId3"/>
    <p:sldId id="309" r:id="rId4"/>
    <p:sldId id="265" r:id="rId5"/>
    <p:sldId id="262" r:id="rId6"/>
    <p:sldId id="268" r:id="rId7"/>
    <p:sldId id="310" r:id="rId8"/>
    <p:sldId id="311" r:id="rId9"/>
    <p:sldId id="312" r:id="rId10"/>
    <p:sldId id="261" r:id="rId11"/>
    <p:sldId id="313" r:id="rId12"/>
    <p:sldId id="314" r:id="rId13"/>
    <p:sldId id="315" r:id="rId14"/>
    <p:sldId id="316" r:id="rId15"/>
    <p:sldId id="317" r:id="rId16"/>
    <p:sldId id="318" r:id="rId17"/>
    <p:sldId id="289" r:id="rId18"/>
    <p:sldId id="319" r:id="rId19"/>
    <p:sldId id="290" r:id="rId20"/>
    <p:sldId id="320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565FEF-AAA8-4507-A1F6-2CD75CC51DCC}">
  <a:tblStyle styleId="{C3565FEF-AAA8-4507-A1F6-2CD75CC51D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66B6F06F-02FD-20D5-B8ED-C8AD39124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>
            <a:extLst>
              <a:ext uri="{FF2B5EF4-FFF2-40B4-BE49-F238E27FC236}">
                <a16:creationId xmlns:a16="http://schemas.microsoft.com/office/drawing/2014/main" id="{E3FD3957-6257-A09B-F2C9-EE15673A7B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>
            <a:extLst>
              <a:ext uri="{FF2B5EF4-FFF2-40B4-BE49-F238E27FC236}">
                <a16:creationId xmlns:a16="http://schemas.microsoft.com/office/drawing/2014/main" id="{7ABA01B9-A288-6A1B-8F30-FC0CEA6708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09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9fa94098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9fa94098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D000A5F-BF0A-07DB-36F6-8EC13696E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6719646B-2F35-8C38-3798-1E52279F82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84872D46-C40B-3273-94B3-D96FC6AD9F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447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9fa940987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9fa940987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653C356-7108-D04A-345E-22134525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E1524C8F-721B-A395-45F4-93AD4B6DAC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8BD68EE5-D161-B752-D974-D66738EEFC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86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B3A64F1-20DB-DD52-BE09-C5A4413A7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0F7D2DD0-39BB-7CC3-3B4F-FF3542DA53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959F0378-9E19-F869-D7B8-5F5DD11C7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250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2D44238-2CCE-5718-DA61-EE4D8BB0F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6BFA5162-E81D-1872-CBCD-4BC1DA94B8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A04A3A8D-D54D-F324-2866-D8AFC94B1A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88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3" r:id="rId4"/>
    <p:sldLayoutId id="2147483666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Inc5000CompaniesDataAnalysis2019/Dashboard12?:language=en-GB&amp;:sid=&amp;:display_count=n&amp;:origin=viz_share_lin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views/Inc5000CompaniesDataAnalysis2019/Dashboard22?:language=en-GB&amp;:sid=&amp;:display_count=n&amp;:origin=viz_share_lin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ysarahmadbhat/inc-5000-compan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342346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/>
                </a:solidFill>
              </a:rPr>
              <a:t>INC 5000 COMPANIES (2019)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en-US" sz="4800" dirty="0">
                <a:solidFill>
                  <a:schemeClr val="accent1"/>
                </a:solidFill>
              </a:rPr>
              <a:t>DATA ANALYSIS</a:t>
            </a: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8" y="39712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Hafsha</a:t>
            </a:r>
            <a:r>
              <a:rPr lang="en-US" dirty="0"/>
              <a:t> Wahab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BB223-C56A-FC51-96D7-5F9136174301}"/>
              </a:ext>
            </a:extLst>
          </p:cNvPr>
          <p:cNvSpPr txBox="1"/>
          <p:nvPr/>
        </p:nvSpPr>
        <p:spPr>
          <a:xfrm>
            <a:off x="314065" y="565612"/>
            <a:ext cx="5390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accent1"/>
              </a:buClr>
              <a:buSzPts val="2800"/>
            </a:pPr>
            <a:r>
              <a:rPr lang="en-US" sz="1600" b="1" dirty="0">
                <a:solidFill>
                  <a:schemeClr val="accent1"/>
                </a:solidFill>
                <a:latin typeface="Montserrat"/>
              </a:rPr>
              <a:t>3) Are there any interesting geographic trends?</a:t>
            </a:r>
            <a:endParaRPr lang="en-US" sz="1600" b="1" dirty="0">
              <a:solidFill>
                <a:schemeClr val="accent1"/>
              </a:solidFill>
              <a:latin typeface="Montserrat"/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72712B-36C5-0785-A5DA-B9065C642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15" y="1085195"/>
            <a:ext cx="7127675" cy="35718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E3CF9-AA6C-3789-C7A3-52E3FD499B45}"/>
              </a:ext>
            </a:extLst>
          </p:cNvPr>
          <p:cNvSpPr txBox="1"/>
          <p:nvPr/>
        </p:nvSpPr>
        <p:spPr>
          <a:xfrm>
            <a:off x="165209" y="533714"/>
            <a:ext cx="6639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accent1"/>
              </a:buClr>
              <a:buSzPts val="2800"/>
            </a:pPr>
            <a:r>
              <a:rPr lang="en-US" sz="1600" b="1" dirty="0">
                <a:solidFill>
                  <a:schemeClr val="accent1"/>
                </a:solidFill>
                <a:latin typeface="Montserrat"/>
              </a:rPr>
              <a:t>4) Which industries saw the largest average growth rate?</a:t>
            </a:r>
          </a:p>
          <a:p>
            <a:pPr algn="r">
              <a:buClr>
                <a:schemeClr val="accent1"/>
              </a:buClr>
              <a:buSzPts val="2800"/>
            </a:pPr>
            <a:endParaRPr lang="en-US" sz="1600" b="1" dirty="0">
              <a:solidFill>
                <a:schemeClr val="accent1"/>
              </a:solidFill>
              <a:latin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001E2-4F9F-9086-C61C-C847CE039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7" r="1807"/>
          <a:stretch/>
        </p:blipFill>
        <p:spPr>
          <a:xfrm>
            <a:off x="0" y="1118489"/>
            <a:ext cx="7899991" cy="333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0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177B54-F8A7-3846-2A24-6012B4C1F6F7}"/>
              </a:ext>
            </a:extLst>
          </p:cNvPr>
          <p:cNvSpPr txBox="1"/>
          <p:nvPr/>
        </p:nvSpPr>
        <p:spPr>
          <a:xfrm>
            <a:off x="584790" y="425992"/>
            <a:ext cx="7245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1"/>
                </a:solidFill>
                <a:latin typeface="Montserrat"/>
              </a:rPr>
              <a:t>5 a) Which companies had the largest increase in staff/new hires? (Top 5 Companies)</a:t>
            </a:r>
          </a:p>
          <a:p>
            <a:pPr algn="r">
              <a:buClr>
                <a:schemeClr val="accent1"/>
              </a:buClr>
              <a:buSzPts val="2800"/>
            </a:pPr>
            <a:endParaRPr lang="en-US" sz="1600" b="1" dirty="0">
              <a:solidFill>
                <a:schemeClr val="accent1"/>
              </a:solidFill>
              <a:latin typeface="Montserrat"/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AE54F-7E4C-F85F-E621-C150B9865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0" y="1097501"/>
            <a:ext cx="7485321" cy="33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8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0ABFA-BB5E-7FA0-3437-0B63487A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2D9AB8-1EDB-F35A-CF80-2BE5198B18BA}"/>
              </a:ext>
            </a:extLst>
          </p:cNvPr>
          <p:cNvSpPr txBox="1"/>
          <p:nvPr/>
        </p:nvSpPr>
        <p:spPr>
          <a:xfrm>
            <a:off x="435114" y="437314"/>
            <a:ext cx="7245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1"/>
                </a:solidFill>
                <a:latin typeface="Montserrat"/>
              </a:rPr>
              <a:t>5 b) Which companies had the largest increase in staff/new hires? (Bottom 5 Companies)</a:t>
            </a:r>
          </a:p>
          <a:p>
            <a:pPr algn="r">
              <a:buClr>
                <a:schemeClr val="accent1"/>
              </a:buClr>
              <a:buSzPts val="2800"/>
            </a:pPr>
            <a:endParaRPr lang="en-US" sz="1600" b="1" dirty="0">
              <a:solidFill>
                <a:schemeClr val="accent1"/>
              </a:solidFill>
              <a:latin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A9F41-65E9-5817-0BA7-826FBB67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14" y="1148316"/>
            <a:ext cx="7607287" cy="356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5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3F161-5157-33FF-EE33-6C08455D4073}"/>
              </a:ext>
            </a:extLst>
          </p:cNvPr>
          <p:cNvSpPr txBox="1"/>
          <p:nvPr/>
        </p:nvSpPr>
        <p:spPr>
          <a:xfrm>
            <a:off x="435113" y="307811"/>
            <a:ext cx="724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Montserrat"/>
              </a:rPr>
              <a:t>6)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Montserrat"/>
              </a:rPr>
              <a:t>Did any company increase revenue while reducing staff?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FFAC6-94C6-819B-94C2-EC9669C89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5"/>
          <a:stretch/>
        </p:blipFill>
        <p:spPr>
          <a:xfrm>
            <a:off x="318977" y="1084520"/>
            <a:ext cx="8747618" cy="3621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C956A0-846A-A388-11C9-237780362F15}"/>
              </a:ext>
            </a:extLst>
          </p:cNvPr>
          <p:cNvSpPr txBox="1"/>
          <p:nvPr/>
        </p:nvSpPr>
        <p:spPr>
          <a:xfrm>
            <a:off x="6819560" y="703275"/>
            <a:ext cx="1722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Tier 4 Group</a:t>
            </a:r>
          </a:p>
          <a:p>
            <a:r>
              <a:rPr lang="en-US" sz="1050" dirty="0"/>
              <a:t>Growth rate: 10.33%</a:t>
            </a:r>
            <a:endParaRPr lang="en-IN" sz="105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AFDAC37-32B2-4EA1-B2BF-E61712CA42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41650" y="1128462"/>
            <a:ext cx="385596" cy="297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1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A5BD3B-766C-FEAA-9263-0E2B932FD92D}"/>
              </a:ext>
            </a:extLst>
          </p:cNvPr>
          <p:cNvSpPr txBox="1"/>
          <p:nvPr/>
        </p:nvSpPr>
        <p:spPr>
          <a:xfrm>
            <a:off x="435112" y="307811"/>
            <a:ext cx="84005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Montserrat"/>
              </a:rPr>
              <a:t>7)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Montserrat"/>
              </a:rPr>
              <a:t>Top 1000 - Winner State (The most frequent state appearing in the Top 1000 values of companies)</a:t>
            </a:r>
          </a:p>
          <a:p>
            <a:endParaRPr lang="en-US" sz="1600" b="1" dirty="0">
              <a:solidFill>
                <a:schemeClr val="accent1"/>
              </a:solidFill>
              <a:latin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44DAE-6F71-86F3-58FA-2B2D35CF2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3" t="16109" r="8588"/>
          <a:stretch/>
        </p:blipFill>
        <p:spPr>
          <a:xfrm>
            <a:off x="1180214" y="1020726"/>
            <a:ext cx="6438374" cy="36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2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B14002-345A-26D2-7470-5D43D5C2628C}"/>
              </a:ext>
            </a:extLst>
          </p:cNvPr>
          <p:cNvSpPr txBox="1"/>
          <p:nvPr/>
        </p:nvSpPr>
        <p:spPr>
          <a:xfrm>
            <a:off x="371728" y="337857"/>
            <a:ext cx="840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Montserrat"/>
              </a:rPr>
              <a:t>8)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Montserrat"/>
              </a:rPr>
              <a:t>Do we have any company which was founded last year and ranked under Top 100?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9F57A-BB1A-64CB-F7B4-DA8C371E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12" y="1049530"/>
            <a:ext cx="7486144" cy="3355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91972-1F4C-C792-CB7D-D132E9BA09F2}"/>
              </a:ext>
            </a:extLst>
          </p:cNvPr>
          <p:cNvSpPr txBox="1"/>
          <p:nvPr/>
        </p:nvSpPr>
        <p:spPr>
          <a:xfrm>
            <a:off x="5209953" y="1180214"/>
            <a:ext cx="3721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</a:rPr>
              <a:t>In total there are 131 companies founded in 2015. Out of these, 24 companies are ranked in top 100.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1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265814" y="407358"/>
            <a:ext cx="7708200" cy="714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4294967295"/>
          </p:nvPr>
        </p:nvSpPr>
        <p:spPr>
          <a:xfrm>
            <a:off x="265814" y="1087438"/>
            <a:ext cx="8612372" cy="3398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There are 3 top industries </a:t>
            </a:r>
            <a:r>
              <a:rPr lang="en-US" sz="1400" b="1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Security</a:t>
            </a:r>
            <a:r>
              <a:rPr 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 , </a:t>
            </a:r>
            <a:r>
              <a:rPr lang="en-US" sz="1400" b="1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Health</a:t>
            </a:r>
            <a:r>
              <a:rPr 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, and </a:t>
            </a:r>
            <a:r>
              <a:rPr lang="en-US" sz="1400" b="1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Logistics &amp; Transportations</a:t>
            </a:r>
            <a:r>
              <a:rPr 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 generating average revenue </a:t>
            </a:r>
            <a:r>
              <a:rPr lang="en-US" sz="1400" b="1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123.7, 109.3 and 101.3 millions</a:t>
            </a:r>
            <a:r>
              <a:rPr 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 respectively.</a:t>
            </a:r>
          </a:p>
          <a:p>
            <a:pPr>
              <a:lnSpc>
                <a:spcPct val="200000"/>
              </a:lnSpc>
            </a:pPr>
            <a:r>
              <a:rPr 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Most represented industries are </a:t>
            </a:r>
            <a:r>
              <a:rPr lang="en-US" sz="1400" b="1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Business Products &amp; Services, Advertisement &amp; Marketing &amp; Software</a:t>
            </a:r>
            <a:r>
              <a:rPr 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1400" b="1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Southeast</a:t>
            </a:r>
            <a:r>
              <a:rPr 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 region is leading in having the top 3 industries in its region.</a:t>
            </a:r>
          </a:p>
          <a:p>
            <a:pPr>
              <a:lnSpc>
                <a:spcPct val="200000"/>
              </a:lnSpc>
            </a:pPr>
            <a:r>
              <a:rPr lang="en-US" sz="1400" b="1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Security industry</a:t>
            </a:r>
            <a:r>
              <a:rPr 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 has the largest average growth rate.</a:t>
            </a:r>
          </a:p>
          <a:p>
            <a:pPr>
              <a:lnSpc>
                <a:spcPct val="200000"/>
              </a:lnSpc>
            </a:pPr>
            <a:r>
              <a:rPr lang="en-US" sz="1400" b="1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Allied Universal</a:t>
            </a:r>
            <a:r>
              <a:rPr 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 has shown the highest increase in employment.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sz="1400" b="0" i="0" dirty="0">
              <a:solidFill>
                <a:schemeClr val="accent3">
                  <a:lumMod val="50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endParaRPr lang="en-US" sz="1400" b="0" i="0" dirty="0">
              <a:solidFill>
                <a:schemeClr val="accent3">
                  <a:lumMod val="50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>
          <a:extLst>
            <a:ext uri="{FF2B5EF4-FFF2-40B4-BE49-F238E27FC236}">
              <a16:creationId xmlns:a16="http://schemas.microsoft.com/office/drawing/2014/main" id="{496BEA9A-F1F2-C629-5DD3-3D635EACE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>
            <a:extLst>
              <a:ext uri="{FF2B5EF4-FFF2-40B4-BE49-F238E27FC236}">
                <a16:creationId xmlns:a16="http://schemas.microsoft.com/office/drawing/2014/main" id="{3D677183-3B26-B97B-956E-91A74574FD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404" y="436338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67" name="Google Shape;667;p63">
            <a:extLst>
              <a:ext uri="{FF2B5EF4-FFF2-40B4-BE49-F238E27FC236}">
                <a16:creationId xmlns:a16="http://schemas.microsoft.com/office/drawing/2014/main" id="{74095E8D-CE99-4C06-2F27-D720935225F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5060" y="904488"/>
            <a:ext cx="8665536" cy="3398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400" b="1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Tier 4 Group</a:t>
            </a:r>
            <a:r>
              <a:rPr 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 has seen 10.33% increase in growth rate after laying off the employees.</a:t>
            </a:r>
          </a:p>
          <a:p>
            <a:pPr>
              <a:lnSpc>
                <a:spcPct val="200000"/>
              </a:lnSpc>
            </a:pPr>
            <a:r>
              <a:rPr lang="en-US" sz="1400" b="1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California, New York and Texas</a:t>
            </a:r>
            <a:r>
              <a:rPr 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 are the top 3 states which have positioned top 1000 ranking.</a:t>
            </a:r>
          </a:p>
          <a:p>
            <a:pPr>
              <a:lnSpc>
                <a:spcPct val="200000"/>
              </a:lnSpc>
            </a:pPr>
            <a:r>
              <a:rPr 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Since the Inc 5000 ranking is done based on 3 years' performance, our analysis found that in the year 2015, there were 131 companies founded and surprisingly there were 24 companies in the top 100. We also found that </a:t>
            </a:r>
            <a:r>
              <a:rPr lang="en-US" sz="1400" b="1" i="0" dirty="0" err="1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Freestar</a:t>
            </a:r>
            <a:r>
              <a:rPr lang="en-US" sz="1400" b="0" i="0" dirty="0">
                <a:solidFill>
                  <a:schemeClr val="accent3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(an advertisement &amp; Marketing company) was not only in the top 100 but also 1st position in the Inc 5000 ranking for the year 2019.</a:t>
            </a:r>
          </a:p>
        </p:txBody>
      </p:sp>
    </p:spTree>
    <p:extLst>
      <p:ext uri="{BB962C8B-B14F-4D97-AF65-F5344CB8AC3E}">
        <p14:creationId xmlns:p14="http://schemas.microsoft.com/office/powerpoint/2010/main" val="105837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4"/>
          <p:cNvSpPr txBox="1">
            <a:spLocks noGrp="1"/>
          </p:cNvSpPr>
          <p:nvPr>
            <p:ph type="title"/>
          </p:nvPr>
        </p:nvSpPr>
        <p:spPr>
          <a:xfrm>
            <a:off x="717900" y="329618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Suggestions to Clients</a:t>
            </a:r>
            <a:endParaRPr dirty="0"/>
          </a:p>
        </p:txBody>
      </p:sp>
      <p:sp>
        <p:nvSpPr>
          <p:cNvPr id="673" name="Google Shape;673;p64"/>
          <p:cNvSpPr txBox="1">
            <a:spLocks noGrp="1"/>
          </p:cNvSpPr>
          <p:nvPr>
            <p:ph type="subTitle" idx="1"/>
          </p:nvPr>
        </p:nvSpPr>
        <p:spPr>
          <a:xfrm>
            <a:off x="604911" y="872700"/>
            <a:ext cx="7037667" cy="2965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Montserrat" panose="00000500000000000000" pitchFamily="2" charset="0"/>
              </a:rPr>
              <a:t>Clients should explore to build their business in the fields of Security, the Health sector, and Software technologies.</a:t>
            </a:r>
          </a:p>
          <a:p>
            <a:pPr marL="457200" marR="5080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Montserrat" panose="00000500000000000000" pitchFamily="2" charset="0"/>
              </a:rPr>
              <a:t>Southeast and West regions are the hubs for business growth, one could explore these areas.</a:t>
            </a:r>
          </a:p>
          <a:p>
            <a:pPr marL="457200" marR="508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Montserrat" panose="00000500000000000000" pitchFamily="2" charset="0"/>
              </a:rPr>
              <a:t>To view full visualizations click below:</a:t>
            </a:r>
          </a:p>
          <a:p>
            <a:pPr marL="139700" marR="508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Montserrat" panose="00000500000000000000" pitchFamily="2" charset="0"/>
                <a:hlinkClick r:id="rId3"/>
              </a:rPr>
              <a:t>https://public.tableau.com/views/Inc5000CompaniesDataAnalysis2019/Dashboard12?:language=en-GB&amp;:sid=&amp;:display_count=n&amp;:origin=viz_share_link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39700" marR="508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IN" sz="1200" dirty="0">
                <a:solidFill>
                  <a:schemeClr val="accent3">
                    <a:lumMod val="50000"/>
                  </a:schemeClr>
                </a:solidFill>
                <a:latin typeface="Montserrat" panose="00000500000000000000" pitchFamily="2" charset="0"/>
                <a:hlinkClick r:id="rId4"/>
              </a:rPr>
              <a:t>https://public.tableau.com/views/Inc5000CompaniesDataAnalysis2019/Dashboard22?:language=en-GB&amp;:sid=&amp;:display_count=n&amp;:origin=viz_share_link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39700" marR="508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accent3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805651" y="66838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 5000 Ranking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805651" y="1565700"/>
            <a:ext cx="5499456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b="0" i="0" dirty="0">
                <a:solidFill>
                  <a:srgbClr val="1F2328"/>
                </a:solidFill>
                <a:effectLst/>
                <a:latin typeface="Trebuchet MS" panose="020B0603020202020204" pitchFamily="34" charset="0"/>
                <a:cs typeface="Calibri Light" panose="020F0302020204030204" pitchFamily="34" charset="0"/>
              </a:rPr>
              <a:t>The Inc. 5000 lists the 5,000 fastest-growing private companies in the United States. 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b="0" i="0" dirty="0">
                <a:solidFill>
                  <a:srgbClr val="1F2328"/>
                </a:solidFill>
                <a:effectLst/>
                <a:latin typeface="Trebuchet MS" panose="020B0603020202020204" pitchFamily="34" charset="0"/>
                <a:cs typeface="Calibri Light" panose="020F0302020204030204" pitchFamily="34" charset="0"/>
              </a:rPr>
              <a:t>The list has been created by Inc. magazine every year since 1982. Inc. 5000 list honors corporate growth, innovation, and achievement. 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b="0" i="0" dirty="0">
                <a:solidFill>
                  <a:srgbClr val="1F2328"/>
                </a:solidFill>
                <a:effectLst/>
                <a:latin typeface="Trebuchet MS" panose="020B0603020202020204" pitchFamily="34" charset="0"/>
                <a:cs typeface="Calibri Light" panose="020F0302020204030204" pitchFamily="34" charset="0"/>
              </a:rPr>
              <a:t>The list represents companies that have driven rapid revenue growth while navigating inflationary pressure, the rising costs of capital, and seemingly intractable hiring challenges.</a:t>
            </a:r>
            <a:endParaRPr dirty="0">
              <a:latin typeface="Trebuchet MS" panose="020B0603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B9E2-4BB8-D7FE-7DFF-0004732A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00" y="808477"/>
            <a:ext cx="7708200" cy="740400"/>
          </a:xfrm>
        </p:spPr>
        <p:txBody>
          <a:bodyPr/>
          <a:lstStyle/>
          <a:p>
            <a:r>
              <a:rPr lang="en-US" sz="4400" dirty="0"/>
              <a:t>Thank you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CB65E-5AC2-7B65-18DA-E259881A5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800" y="2115879"/>
            <a:ext cx="4631700" cy="2537996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Montserrat" panose="00000500000000000000" pitchFamily="2" charset="0"/>
              </a:rPr>
              <a:t>For any query connect with me on 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06F5A-DE63-FE3C-8911-C311CAF72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9" t="18605" r="19199" b="18140"/>
          <a:stretch/>
        </p:blipFill>
        <p:spPr>
          <a:xfrm>
            <a:off x="861237" y="2571750"/>
            <a:ext cx="478465" cy="481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A2999-D34D-7572-A5CC-BB73E4767F19}"/>
              </a:ext>
            </a:extLst>
          </p:cNvPr>
          <p:cNvSpPr txBox="1"/>
          <p:nvPr/>
        </p:nvSpPr>
        <p:spPr>
          <a:xfrm>
            <a:off x="1204188" y="2674056"/>
            <a:ext cx="3658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chemeClr val="dk2"/>
              </a:buClr>
              <a:buSzPts val="1400"/>
            </a:pPr>
            <a:r>
              <a:rPr lang="en-IN" sz="1200" dirty="0">
                <a:solidFill>
                  <a:schemeClr val="accent3">
                    <a:lumMod val="50000"/>
                  </a:schemeClr>
                </a:solidFill>
                <a:latin typeface="Montserrat" panose="00000500000000000000" pitchFamily="2" charset="0"/>
                <a:sym typeface="Montserrat"/>
              </a:rPr>
              <a:t>linkedin.com/in/hafsha-wahab-767032159/</a:t>
            </a:r>
          </a:p>
        </p:txBody>
      </p:sp>
    </p:spTree>
    <p:extLst>
      <p:ext uri="{BB962C8B-B14F-4D97-AF65-F5344CB8AC3E}">
        <p14:creationId xmlns:p14="http://schemas.microsoft.com/office/powerpoint/2010/main" val="263739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295ADA9-7594-3798-5C23-A695DCB63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>
            <a:extLst>
              <a:ext uri="{FF2B5EF4-FFF2-40B4-BE49-F238E27FC236}">
                <a16:creationId xmlns:a16="http://schemas.microsoft.com/office/drawing/2014/main" id="{9D253062-5CDC-9D48-1EFE-033A9CC4D4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056" y="65775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00B86585-2248-367A-3B4E-068C358AE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6056" y="1413450"/>
            <a:ext cx="5816009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i="0" dirty="0">
                <a:solidFill>
                  <a:srgbClr val="1F2328"/>
                </a:solidFill>
                <a:effectLst/>
                <a:latin typeface="Trebuchet MS" panose="020B0603020202020204" pitchFamily="34" charset="0"/>
              </a:rPr>
              <a:t>A dataset containing information about each company on the INC 5000 list in 2019. 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i="0" dirty="0">
                <a:solidFill>
                  <a:srgbClr val="1F2328"/>
                </a:solidFill>
                <a:effectLst/>
                <a:latin typeface="Trebuchet MS" panose="020B0603020202020204" pitchFamily="34" charset="0"/>
              </a:rPr>
              <a:t>Fields include the company name, industry, founding year, website, and location, as well as 2019 revenue, % growth, number of workers (year-over-year), and the number of years on the list. 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i="0" dirty="0">
                <a:solidFill>
                  <a:srgbClr val="1F2328"/>
                </a:solidFill>
                <a:effectLst/>
                <a:latin typeface="Trebuchet MS" panose="020B0603020202020204" pitchFamily="34" charset="0"/>
              </a:rPr>
              <a:t>We have been provided with some recommended questions to analyze.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i="0" dirty="0">
                <a:solidFill>
                  <a:srgbClr val="1F2328"/>
                </a:solidFill>
                <a:effectLst/>
                <a:latin typeface="Trebuchet MS" panose="020B0603020202020204" pitchFamily="34" charset="0"/>
              </a:rPr>
              <a:t>The complete analysis is performed using </a:t>
            </a:r>
            <a:r>
              <a:rPr lang="en-US" dirty="0">
                <a:solidFill>
                  <a:srgbClr val="1F2328"/>
                </a:solidFill>
                <a:latin typeface="Trebuchet MS" panose="020B0603020202020204" pitchFamily="34" charset="0"/>
              </a:rPr>
              <a:t>MS Excel and </a:t>
            </a:r>
            <a:r>
              <a:rPr lang="en-US" i="0" dirty="0">
                <a:solidFill>
                  <a:srgbClr val="1F2328"/>
                </a:solidFill>
                <a:effectLst/>
                <a:latin typeface="Trebuchet MS" panose="020B0603020202020204" pitchFamily="34" charset="0"/>
              </a:rPr>
              <a:t>Tableau.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rgbClr val="1F2328"/>
                </a:solidFill>
                <a:latin typeface="Trebuchet MS" panose="020B0603020202020204" pitchFamily="34" charset="0"/>
              </a:rPr>
              <a:t>Data Source: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https://www.kaggle.com/datasets/mysarahmadbhat/inc-5000-companies</a:t>
            </a:r>
            <a:endParaRPr lang="en-US" b="0" i="0" dirty="0">
              <a:solidFill>
                <a:srgbClr val="1F2328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i="0" u="sng" dirty="0">
              <a:solidFill>
                <a:schemeClr val="bg2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216" name="Google Shape;216;p33">
            <a:extLst>
              <a:ext uri="{FF2B5EF4-FFF2-40B4-BE49-F238E27FC236}">
                <a16:creationId xmlns:a16="http://schemas.microsoft.com/office/drawing/2014/main" id="{B7068AB3-22D7-98DD-9ED9-6A2C65CD5D9F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1365B3EC-617C-DA1D-D030-376204B8AA2E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74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614010" y="574104"/>
            <a:ext cx="7708200" cy="616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288" name="Google Shape;288;p39"/>
          <p:cNvSpPr/>
          <p:nvPr/>
        </p:nvSpPr>
        <p:spPr>
          <a:xfrm>
            <a:off x="6975370" y="1506939"/>
            <a:ext cx="1663858" cy="743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EFD975-C888-07CF-DB7E-E0EACEF8E94B}"/>
              </a:ext>
            </a:extLst>
          </p:cNvPr>
          <p:cNvGrpSpPr/>
          <p:nvPr/>
        </p:nvGrpSpPr>
        <p:grpSpPr>
          <a:xfrm>
            <a:off x="756473" y="3004516"/>
            <a:ext cx="1603955" cy="444384"/>
            <a:chOff x="699938" y="2279450"/>
            <a:chExt cx="2588737" cy="444384"/>
          </a:xfrm>
        </p:grpSpPr>
        <p:sp>
          <p:nvSpPr>
            <p:cNvPr id="286" name="Google Shape;286;p39"/>
            <p:cNvSpPr/>
            <p:nvPr/>
          </p:nvSpPr>
          <p:spPr>
            <a:xfrm>
              <a:off x="699938" y="2620634"/>
              <a:ext cx="2569500" cy="103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 rot="5400000">
              <a:off x="3029775" y="2435150"/>
              <a:ext cx="414600" cy="103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987459" y="2804716"/>
            <a:ext cx="113136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Phase 1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92" name="Google Shape;292;p39"/>
          <p:cNvSpPr txBox="1">
            <a:spLocks noGrp="1"/>
          </p:cNvSpPr>
          <p:nvPr>
            <p:ph type="subTitle" idx="4294967295"/>
          </p:nvPr>
        </p:nvSpPr>
        <p:spPr>
          <a:xfrm>
            <a:off x="2388331" y="2502946"/>
            <a:ext cx="1541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Phase 2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93" name="Google Shape;293;p39"/>
          <p:cNvSpPr txBox="1">
            <a:spLocks noGrp="1"/>
          </p:cNvSpPr>
          <p:nvPr>
            <p:ph type="subTitle" idx="4294967295"/>
          </p:nvPr>
        </p:nvSpPr>
        <p:spPr>
          <a:xfrm>
            <a:off x="3907528" y="2101502"/>
            <a:ext cx="1541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Phase 3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4294967295"/>
          </p:nvPr>
        </p:nvSpPr>
        <p:spPr>
          <a:xfrm>
            <a:off x="614010" y="3512922"/>
            <a:ext cx="1909357" cy="66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chemeClr val="dk1"/>
                </a:solidFill>
                <a:latin typeface="Trebuchet MS" panose="020B0603020202020204" pitchFamily="34" charset="0"/>
              </a:rPr>
              <a:t>Data Collection from Kaggle</a:t>
            </a:r>
            <a:endParaRPr sz="1400" dirty="0">
              <a:solidFill>
                <a:schemeClr val="dk1"/>
              </a:solidFill>
              <a:latin typeface="Trebuchet MS" panose="020B0603020202020204" pitchFamily="34" charset="0"/>
            </a:endParaRPr>
          </a:p>
        </p:txBody>
      </p:sp>
      <p:sp>
        <p:nvSpPr>
          <p:cNvPr id="295" name="Google Shape;295;p39"/>
          <p:cNvSpPr txBox="1">
            <a:spLocks noGrp="1"/>
          </p:cNvSpPr>
          <p:nvPr>
            <p:ph type="subTitle" idx="4294967295"/>
          </p:nvPr>
        </p:nvSpPr>
        <p:spPr>
          <a:xfrm>
            <a:off x="2319848" y="3138762"/>
            <a:ext cx="1603955" cy="59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b="0" i="0" dirty="0">
                <a:solidFill>
                  <a:srgbClr val="1F2328"/>
                </a:solidFill>
                <a:effectLst/>
                <a:latin typeface="Trebuchet MS" panose="020B0603020202020204" pitchFamily="34" charset="0"/>
              </a:rPr>
              <a:t>Data Cleaning &amp; organisation</a:t>
            </a:r>
            <a:endParaRPr sz="1400" dirty="0">
              <a:solidFill>
                <a:schemeClr val="dk1"/>
              </a:solidFill>
              <a:latin typeface="Trebuchet MS" panose="020B0603020202020204" pitchFamily="34" charset="0"/>
            </a:endParaRPr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4294967295"/>
          </p:nvPr>
        </p:nvSpPr>
        <p:spPr>
          <a:xfrm>
            <a:off x="3907528" y="2622872"/>
            <a:ext cx="1559039" cy="408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b="0" i="0" dirty="0">
                <a:solidFill>
                  <a:srgbClr val="1F2328"/>
                </a:solidFill>
                <a:effectLst/>
                <a:latin typeface="Trebuchet MS" panose="020B0603020202020204" pitchFamily="34" charset="0"/>
              </a:rPr>
              <a:t>Data </a:t>
            </a:r>
            <a:r>
              <a:rPr lang="en-IN" sz="1400" b="0" i="0" dirty="0" err="1">
                <a:solidFill>
                  <a:srgbClr val="1F2328"/>
                </a:solidFill>
                <a:effectLst/>
                <a:latin typeface="Trebuchet MS" panose="020B0603020202020204" pitchFamily="34" charset="0"/>
              </a:rPr>
              <a:t>Modeling</a:t>
            </a:r>
            <a:r>
              <a:rPr lang="en-IN" sz="1400" b="0" i="0" dirty="0">
                <a:solidFill>
                  <a:srgbClr val="1F2328"/>
                </a:solidFill>
                <a:effectLst/>
                <a:latin typeface="Trebuchet MS" panose="020B0603020202020204" pitchFamily="34" charset="0"/>
              </a:rPr>
              <a:t> on Tableau Public</a:t>
            </a:r>
            <a:endParaRPr sz="1400" dirty="0">
              <a:solidFill>
                <a:schemeClr val="dk1"/>
              </a:solidFill>
              <a:latin typeface="Trebuchet MS" panose="020B0603020202020204" pitchFamily="34" charset="0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0673A0-B274-DBBF-BBCF-E58BBD6A4625}"/>
              </a:ext>
            </a:extLst>
          </p:cNvPr>
          <p:cNvGrpSpPr/>
          <p:nvPr/>
        </p:nvGrpSpPr>
        <p:grpSpPr>
          <a:xfrm>
            <a:off x="2292882" y="2515930"/>
            <a:ext cx="1650632" cy="529727"/>
            <a:chOff x="2527011" y="2409606"/>
            <a:chExt cx="1891404" cy="563982"/>
          </a:xfrm>
        </p:grpSpPr>
        <p:sp>
          <p:nvSpPr>
            <p:cNvPr id="290" name="Google Shape;290;p39"/>
            <p:cNvSpPr/>
            <p:nvPr/>
          </p:nvSpPr>
          <p:spPr>
            <a:xfrm rot="5400000">
              <a:off x="4110531" y="2635019"/>
              <a:ext cx="533297" cy="824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6;p39">
              <a:extLst>
                <a:ext uri="{FF2B5EF4-FFF2-40B4-BE49-F238E27FC236}">
                  <a16:creationId xmlns:a16="http://schemas.microsoft.com/office/drawing/2014/main" id="{AAF625BD-833D-F461-BCF1-3163D0C3C044}"/>
                </a:ext>
              </a:extLst>
            </p:cNvPr>
            <p:cNvSpPr/>
            <p:nvPr/>
          </p:nvSpPr>
          <p:spPr>
            <a:xfrm>
              <a:off x="2527011" y="2870388"/>
              <a:ext cx="1886334" cy="103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E03DFB-E685-52F9-C199-AFE1BA76009A}"/>
              </a:ext>
            </a:extLst>
          </p:cNvPr>
          <p:cNvGrpSpPr/>
          <p:nvPr/>
        </p:nvGrpSpPr>
        <p:grpSpPr>
          <a:xfrm>
            <a:off x="5452280" y="1506940"/>
            <a:ext cx="1580124" cy="562142"/>
            <a:chOff x="2525332" y="2409606"/>
            <a:chExt cx="1893083" cy="562142"/>
          </a:xfrm>
        </p:grpSpPr>
        <p:sp>
          <p:nvSpPr>
            <p:cNvPr id="7" name="Google Shape;290;p39">
              <a:extLst>
                <a:ext uri="{FF2B5EF4-FFF2-40B4-BE49-F238E27FC236}">
                  <a16:creationId xmlns:a16="http://schemas.microsoft.com/office/drawing/2014/main" id="{7B326A01-AEB9-EE6F-73FB-252E97F0283D}"/>
                </a:ext>
              </a:extLst>
            </p:cNvPr>
            <p:cNvSpPr/>
            <p:nvPr/>
          </p:nvSpPr>
          <p:spPr>
            <a:xfrm rot="5400000">
              <a:off x="4110531" y="2635019"/>
              <a:ext cx="533297" cy="824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6;p39">
              <a:extLst>
                <a:ext uri="{FF2B5EF4-FFF2-40B4-BE49-F238E27FC236}">
                  <a16:creationId xmlns:a16="http://schemas.microsoft.com/office/drawing/2014/main" id="{2FF2AA0A-6BAF-7767-B642-A42E343B5E62}"/>
                </a:ext>
              </a:extLst>
            </p:cNvPr>
            <p:cNvSpPr/>
            <p:nvPr/>
          </p:nvSpPr>
          <p:spPr>
            <a:xfrm>
              <a:off x="2525332" y="2868548"/>
              <a:ext cx="1886334" cy="103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CC937F-4BBF-ADB4-16B8-F94A8A8663D7}"/>
              </a:ext>
            </a:extLst>
          </p:cNvPr>
          <p:cNvGrpSpPr/>
          <p:nvPr/>
        </p:nvGrpSpPr>
        <p:grpSpPr>
          <a:xfrm>
            <a:off x="3885623" y="2013568"/>
            <a:ext cx="1638015" cy="580483"/>
            <a:chOff x="2525332" y="2409606"/>
            <a:chExt cx="1893083" cy="536536"/>
          </a:xfrm>
        </p:grpSpPr>
        <p:sp>
          <p:nvSpPr>
            <p:cNvPr id="10" name="Google Shape;290;p39">
              <a:extLst>
                <a:ext uri="{FF2B5EF4-FFF2-40B4-BE49-F238E27FC236}">
                  <a16:creationId xmlns:a16="http://schemas.microsoft.com/office/drawing/2014/main" id="{41469381-F126-AD67-09BC-F34CCE671F2A}"/>
                </a:ext>
              </a:extLst>
            </p:cNvPr>
            <p:cNvSpPr/>
            <p:nvPr/>
          </p:nvSpPr>
          <p:spPr>
            <a:xfrm rot="5400000">
              <a:off x="4110531" y="2635019"/>
              <a:ext cx="533297" cy="824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6;p39">
              <a:extLst>
                <a:ext uri="{FF2B5EF4-FFF2-40B4-BE49-F238E27FC236}">
                  <a16:creationId xmlns:a16="http://schemas.microsoft.com/office/drawing/2014/main" id="{23294566-160A-85BC-4BA2-C509722F795D}"/>
                </a:ext>
              </a:extLst>
            </p:cNvPr>
            <p:cNvSpPr/>
            <p:nvPr/>
          </p:nvSpPr>
          <p:spPr>
            <a:xfrm>
              <a:off x="2525332" y="2868548"/>
              <a:ext cx="1886334" cy="7759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93;p39">
            <a:extLst>
              <a:ext uri="{FF2B5EF4-FFF2-40B4-BE49-F238E27FC236}">
                <a16:creationId xmlns:a16="http://schemas.microsoft.com/office/drawing/2014/main" id="{C30F22A9-72C3-F3FD-76CA-1FB034DA9C28}"/>
              </a:ext>
            </a:extLst>
          </p:cNvPr>
          <p:cNvSpPr txBox="1">
            <a:spLocks/>
          </p:cNvSpPr>
          <p:nvPr/>
        </p:nvSpPr>
        <p:spPr>
          <a:xfrm>
            <a:off x="5428637" y="1561003"/>
            <a:ext cx="15411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b="1" dirty="0">
                <a:solidFill>
                  <a:schemeClr val="accent1"/>
                </a:solidFill>
              </a:rPr>
              <a:t>Phase 4</a:t>
            </a:r>
          </a:p>
        </p:txBody>
      </p:sp>
      <p:sp>
        <p:nvSpPr>
          <p:cNvPr id="13" name="Google Shape;293;p39">
            <a:extLst>
              <a:ext uri="{FF2B5EF4-FFF2-40B4-BE49-F238E27FC236}">
                <a16:creationId xmlns:a16="http://schemas.microsoft.com/office/drawing/2014/main" id="{26260D84-AB89-03F9-3232-36F0657F1E35}"/>
              </a:ext>
            </a:extLst>
          </p:cNvPr>
          <p:cNvSpPr txBox="1">
            <a:spLocks/>
          </p:cNvSpPr>
          <p:nvPr/>
        </p:nvSpPr>
        <p:spPr>
          <a:xfrm>
            <a:off x="7002591" y="1112159"/>
            <a:ext cx="15411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b="1" dirty="0">
                <a:solidFill>
                  <a:schemeClr val="accent1"/>
                </a:solidFill>
              </a:rPr>
              <a:t>Phase 5</a:t>
            </a:r>
          </a:p>
        </p:txBody>
      </p:sp>
      <p:sp>
        <p:nvSpPr>
          <p:cNvPr id="14" name="Google Shape;296;p39">
            <a:extLst>
              <a:ext uri="{FF2B5EF4-FFF2-40B4-BE49-F238E27FC236}">
                <a16:creationId xmlns:a16="http://schemas.microsoft.com/office/drawing/2014/main" id="{0BACCC77-CF24-5D2A-6163-199553B5BBBA}"/>
              </a:ext>
            </a:extLst>
          </p:cNvPr>
          <p:cNvSpPr txBox="1">
            <a:spLocks/>
          </p:cNvSpPr>
          <p:nvPr/>
        </p:nvSpPr>
        <p:spPr>
          <a:xfrm>
            <a:off x="5428637" y="2085244"/>
            <a:ext cx="1499989" cy="40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SzPts val="1400"/>
              <a:buFont typeface="Montserrat"/>
              <a:buNone/>
            </a:pPr>
            <a:r>
              <a:rPr lang="en-IN" sz="1400" dirty="0">
                <a:solidFill>
                  <a:srgbClr val="1F2328"/>
                </a:solidFill>
                <a:latin typeface="Trebuchet MS" panose="020B0603020202020204" pitchFamily="34" charset="0"/>
              </a:rPr>
              <a:t>Data Analysis</a:t>
            </a:r>
            <a:endParaRPr lang="en-IN" sz="1400" dirty="0">
              <a:solidFill>
                <a:schemeClr val="dk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Google Shape;296;p39">
            <a:extLst>
              <a:ext uri="{FF2B5EF4-FFF2-40B4-BE49-F238E27FC236}">
                <a16:creationId xmlns:a16="http://schemas.microsoft.com/office/drawing/2014/main" id="{5B5BFE6A-8001-0394-88B7-4BAFCA38CB2D}"/>
              </a:ext>
            </a:extLst>
          </p:cNvPr>
          <p:cNvSpPr txBox="1">
            <a:spLocks/>
          </p:cNvSpPr>
          <p:nvPr/>
        </p:nvSpPr>
        <p:spPr>
          <a:xfrm>
            <a:off x="7058568" y="1631541"/>
            <a:ext cx="1499989" cy="40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SzPts val="1400"/>
              <a:buFont typeface="Montserrat"/>
              <a:buNone/>
            </a:pPr>
            <a:r>
              <a:rPr lang="en-IN" sz="1400" dirty="0">
                <a:solidFill>
                  <a:srgbClr val="1F2328"/>
                </a:solidFill>
                <a:latin typeface="Trebuchet MS" panose="020B0603020202020204" pitchFamily="34" charset="0"/>
              </a:rPr>
              <a:t>Data Interpretation</a:t>
            </a:r>
            <a:endParaRPr lang="en-IN" sz="1400" dirty="0">
              <a:solidFill>
                <a:schemeClr val="dk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812106" y="585193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KPIs </a:t>
            </a:r>
            <a:endParaRPr dirty="0"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342544" y="2368420"/>
            <a:ext cx="2050793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Average Revenue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237090" y="2913991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Generated by industries</a:t>
            </a:r>
            <a:endParaRPr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2404506" y="2356099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Growth Rate</a:t>
            </a:r>
            <a:endParaRPr dirty="0"/>
          </a:p>
        </p:txBody>
      </p:sp>
      <p:sp>
        <p:nvSpPr>
          <p:cNvPr id="239" name="Google Shape;239;p36"/>
          <p:cNvSpPr txBox="1">
            <a:spLocks noGrp="1"/>
          </p:cNvSpPr>
          <p:nvPr>
            <p:ph type="subTitle" idx="4"/>
          </p:nvPr>
        </p:nvSpPr>
        <p:spPr>
          <a:xfrm>
            <a:off x="2404506" y="2731549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Top industries</a:t>
            </a: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4793426" y="2368261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Employment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4900547" y="2740418"/>
            <a:ext cx="1976934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I</a:t>
            </a:r>
            <a:r>
              <a:rPr lang="en" dirty="0"/>
              <a:t>ncrement/  decrement</a:t>
            </a:r>
            <a:endParaRPr dirty="0"/>
          </a:p>
        </p:txBody>
      </p:sp>
      <p:sp>
        <p:nvSpPr>
          <p:cNvPr id="242" name="Google Shape;242;p36"/>
          <p:cNvSpPr/>
          <p:nvPr/>
        </p:nvSpPr>
        <p:spPr>
          <a:xfrm>
            <a:off x="5678616" y="1971235"/>
            <a:ext cx="420796" cy="419677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40;p36">
            <a:extLst>
              <a:ext uri="{FF2B5EF4-FFF2-40B4-BE49-F238E27FC236}">
                <a16:creationId xmlns:a16="http://schemas.microsoft.com/office/drawing/2014/main" id="{7AF80D2C-4B8E-39BD-2E18-4E664CD69666}"/>
              </a:ext>
            </a:extLst>
          </p:cNvPr>
          <p:cNvSpPr txBox="1">
            <a:spLocks/>
          </p:cNvSpPr>
          <p:nvPr/>
        </p:nvSpPr>
        <p:spPr>
          <a:xfrm>
            <a:off x="6908625" y="2368261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N" dirty="0"/>
              <a:t>Regions</a:t>
            </a:r>
          </a:p>
        </p:txBody>
      </p:sp>
      <p:sp>
        <p:nvSpPr>
          <p:cNvPr id="3" name="Google Shape;241;p36">
            <a:extLst>
              <a:ext uri="{FF2B5EF4-FFF2-40B4-BE49-F238E27FC236}">
                <a16:creationId xmlns:a16="http://schemas.microsoft.com/office/drawing/2014/main" id="{3AD2B80D-8951-A044-C080-08ED90408036}"/>
              </a:ext>
            </a:extLst>
          </p:cNvPr>
          <p:cNvSpPr txBox="1">
            <a:spLocks/>
          </p:cNvSpPr>
          <p:nvPr/>
        </p:nvSpPr>
        <p:spPr>
          <a:xfrm>
            <a:off x="6908625" y="2743711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Geographic Trends</a:t>
            </a:r>
          </a:p>
        </p:txBody>
      </p:sp>
      <p:sp>
        <p:nvSpPr>
          <p:cNvPr id="7" name="Google Shape;9059;p75">
            <a:extLst>
              <a:ext uri="{FF2B5EF4-FFF2-40B4-BE49-F238E27FC236}">
                <a16:creationId xmlns:a16="http://schemas.microsoft.com/office/drawing/2014/main" id="{43E458AB-7994-8069-FFA4-D1F991D5BCF9}"/>
              </a:ext>
            </a:extLst>
          </p:cNvPr>
          <p:cNvSpPr/>
          <p:nvPr/>
        </p:nvSpPr>
        <p:spPr>
          <a:xfrm>
            <a:off x="3366324" y="2009931"/>
            <a:ext cx="457309" cy="438081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" name="Google Shape;9607;p77">
            <a:extLst>
              <a:ext uri="{FF2B5EF4-FFF2-40B4-BE49-F238E27FC236}">
                <a16:creationId xmlns:a16="http://schemas.microsoft.com/office/drawing/2014/main" id="{0D13423C-C550-151A-3D58-B1E120CC99F0}"/>
              </a:ext>
            </a:extLst>
          </p:cNvPr>
          <p:cNvGrpSpPr/>
          <p:nvPr/>
        </p:nvGrpSpPr>
        <p:grpSpPr>
          <a:xfrm>
            <a:off x="1192874" y="2033858"/>
            <a:ext cx="481232" cy="438081"/>
            <a:chOff x="-62518200" y="2692475"/>
            <a:chExt cx="318225" cy="289100"/>
          </a:xfrm>
          <a:solidFill>
            <a:schemeClr val="bg2"/>
          </a:solidFill>
        </p:grpSpPr>
        <p:sp>
          <p:nvSpPr>
            <p:cNvPr id="13" name="Google Shape;9608;p77">
              <a:extLst>
                <a:ext uri="{FF2B5EF4-FFF2-40B4-BE49-F238E27FC236}">
                  <a16:creationId xmlns:a16="http://schemas.microsoft.com/office/drawing/2014/main" id="{A7B60469-05F0-36EC-47DF-2E89377B8059}"/>
                </a:ext>
              </a:extLst>
            </p:cNvPr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609;p77">
              <a:extLst>
                <a:ext uri="{FF2B5EF4-FFF2-40B4-BE49-F238E27FC236}">
                  <a16:creationId xmlns:a16="http://schemas.microsoft.com/office/drawing/2014/main" id="{1FB9894E-EB4E-A252-8011-47DA920BC50F}"/>
                </a:ext>
              </a:extLst>
            </p:cNvPr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725;p70">
            <a:extLst>
              <a:ext uri="{FF2B5EF4-FFF2-40B4-BE49-F238E27FC236}">
                <a16:creationId xmlns:a16="http://schemas.microsoft.com/office/drawing/2014/main" id="{AFF3B5C5-49E4-4A6C-73E7-58D191252259}"/>
              </a:ext>
            </a:extLst>
          </p:cNvPr>
          <p:cNvSpPr/>
          <p:nvPr/>
        </p:nvSpPr>
        <p:spPr>
          <a:xfrm flipH="1">
            <a:off x="7933058" y="2045367"/>
            <a:ext cx="272129" cy="377676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bg2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Analysis</a:t>
            </a:r>
            <a:endParaRPr/>
          </a:p>
        </p:txBody>
      </p:sp>
      <p:sp>
        <p:nvSpPr>
          <p:cNvPr id="343" name="Google Shape;343;p42"/>
          <p:cNvSpPr/>
          <p:nvPr/>
        </p:nvSpPr>
        <p:spPr>
          <a:xfrm>
            <a:off x="4364213" y="2817560"/>
            <a:ext cx="1626843" cy="1344568"/>
          </a:xfrm>
          <a:custGeom>
            <a:avLst/>
            <a:gdLst/>
            <a:ahLst/>
            <a:cxnLst/>
            <a:rect l="l" t="t" r="r" b="b"/>
            <a:pathLst>
              <a:path w="68140" h="56317" extrusionOk="0">
                <a:moveTo>
                  <a:pt x="34517" y="0"/>
                </a:moveTo>
                <a:cubicBezTo>
                  <a:pt x="32957" y="12704"/>
                  <a:pt x="22241" y="22574"/>
                  <a:pt x="9156" y="22801"/>
                </a:cubicBezTo>
                <a:lnTo>
                  <a:pt x="0" y="39672"/>
                </a:lnTo>
                <a:lnTo>
                  <a:pt x="9132" y="56317"/>
                </a:lnTo>
                <a:cubicBezTo>
                  <a:pt x="40684" y="56090"/>
                  <a:pt x="66390" y="31337"/>
                  <a:pt x="68140" y="179"/>
                </a:cubicBezTo>
                <a:lnTo>
                  <a:pt x="68140" y="179"/>
                </a:lnTo>
                <a:lnTo>
                  <a:pt x="51602" y="9251"/>
                </a:lnTo>
                <a:lnTo>
                  <a:pt x="345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2"/>
          <p:cNvSpPr/>
          <p:nvPr/>
        </p:nvSpPr>
        <p:spPr>
          <a:xfrm>
            <a:off x="4648473" y="1321743"/>
            <a:ext cx="1344855" cy="1626843"/>
          </a:xfrm>
          <a:custGeom>
            <a:avLst/>
            <a:gdLst/>
            <a:ahLst/>
            <a:cxnLst/>
            <a:rect l="l" t="t" r="r" b="b"/>
            <a:pathLst>
              <a:path w="56329" h="68140" extrusionOk="0">
                <a:moveTo>
                  <a:pt x="191" y="1"/>
                </a:moveTo>
                <a:lnTo>
                  <a:pt x="9264" y="16550"/>
                </a:lnTo>
                <a:lnTo>
                  <a:pt x="1" y="33624"/>
                </a:lnTo>
                <a:cubicBezTo>
                  <a:pt x="12716" y="35183"/>
                  <a:pt x="22587" y="45911"/>
                  <a:pt x="22813" y="58984"/>
                </a:cubicBezTo>
                <a:lnTo>
                  <a:pt x="39684" y="68140"/>
                </a:lnTo>
                <a:lnTo>
                  <a:pt x="56329" y="59008"/>
                </a:lnTo>
                <a:cubicBezTo>
                  <a:pt x="56103" y="27456"/>
                  <a:pt x="31350" y="1751"/>
                  <a:pt x="1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"/>
          <p:cNvSpPr/>
          <p:nvPr/>
        </p:nvSpPr>
        <p:spPr>
          <a:xfrm>
            <a:off x="3152943" y="1319475"/>
            <a:ext cx="1626866" cy="1344855"/>
          </a:xfrm>
          <a:custGeom>
            <a:avLst/>
            <a:gdLst/>
            <a:ahLst/>
            <a:cxnLst/>
            <a:rect l="l" t="t" r="r" b="b"/>
            <a:pathLst>
              <a:path w="68141" h="56329" extrusionOk="0">
                <a:moveTo>
                  <a:pt x="59008" y="0"/>
                </a:moveTo>
                <a:cubicBezTo>
                  <a:pt x="27457" y="227"/>
                  <a:pt x="1751" y="24980"/>
                  <a:pt x="1" y="56138"/>
                </a:cubicBezTo>
                <a:lnTo>
                  <a:pt x="16550" y="47066"/>
                </a:lnTo>
                <a:lnTo>
                  <a:pt x="33624" y="56329"/>
                </a:lnTo>
                <a:cubicBezTo>
                  <a:pt x="35184" y="43613"/>
                  <a:pt x="45911" y="33754"/>
                  <a:pt x="58984" y="33528"/>
                </a:cubicBezTo>
                <a:lnTo>
                  <a:pt x="68140" y="16645"/>
                </a:lnTo>
                <a:lnTo>
                  <a:pt x="590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2"/>
          <p:cNvSpPr/>
          <p:nvPr/>
        </p:nvSpPr>
        <p:spPr>
          <a:xfrm>
            <a:off x="3150675" y="2532989"/>
            <a:ext cx="1344855" cy="1626866"/>
          </a:xfrm>
          <a:custGeom>
            <a:avLst/>
            <a:gdLst/>
            <a:ahLst/>
            <a:cxnLst/>
            <a:rect l="l" t="t" r="r" b="b"/>
            <a:pathLst>
              <a:path w="56329" h="68141" extrusionOk="0">
                <a:moveTo>
                  <a:pt x="16645" y="1"/>
                </a:moveTo>
                <a:lnTo>
                  <a:pt x="1" y="9133"/>
                </a:lnTo>
                <a:cubicBezTo>
                  <a:pt x="227" y="40685"/>
                  <a:pt x="24980" y="66390"/>
                  <a:pt x="56139" y="68140"/>
                </a:cubicBezTo>
                <a:lnTo>
                  <a:pt x="47066" y="51603"/>
                </a:lnTo>
                <a:lnTo>
                  <a:pt x="56329" y="34517"/>
                </a:lnTo>
                <a:cubicBezTo>
                  <a:pt x="43613" y="32957"/>
                  <a:pt x="33755" y="22242"/>
                  <a:pt x="33529" y="9157"/>
                </a:cubicBezTo>
                <a:lnTo>
                  <a:pt x="1664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2"/>
          <p:cNvSpPr txBox="1">
            <a:spLocks noGrp="1"/>
          </p:cNvSpPr>
          <p:nvPr>
            <p:ph type="subTitle" idx="4294967295"/>
          </p:nvPr>
        </p:nvSpPr>
        <p:spPr>
          <a:xfrm>
            <a:off x="652608" y="1854842"/>
            <a:ext cx="2165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cs typeface="Arial"/>
                <a:sym typeface="Arial"/>
              </a:rPr>
              <a:t># of States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cs typeface="Arial"/>
                <a:sym typeface="Arial"/>
              </a:rPr>
              <a:t>52</a:t>
            </a:r>
            <a:endParaRPr sz="1600" b="1" dirty="0">
              <a:solidFill>
                <a:schemeClr val="accent1"/>
              </a:solidFill>
              <a:cs typeface="Arial"/>
              <a:sym typeface="Arial"/>
            </a:endParaRPr>
          </a:p>
        </p:txBody>
      </p:sp>
      <p:sp>
        <p:nvSpPr>
          <p:cNvPr id="348" name="Google Shape;348;p42"/>
          <p:cNvSpPr txBox="1">
            <a:spLocks noGrp="1"/>
          </p:cNvSpPr>
          <p:nvPr>
            <p:ph type="subTitle" idx="4294967295"/>
          </p:nvPr>
        </p:nvSpPr>
        <p:spPr>
          <a:xfrm>
            <a:off x="549679" y="3294657"/>
            <a:ext cx="2165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cs typeface="Arial"/>
              </a:rPr>
              <a:t># of Companies</a:t>
            </a:r>
          </a:p>
          <a:p>
            <a:pPr marL="0" indent="0" algn="ctr"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cs typeface="Arial"/>
              </a:rPr>
              <a:t>5012</a:t>
            </a:r>
            <a:endParaRPr sz="1600" b="1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349" name="Google Shape;349;p42"/>
          <p:cNvSpPr txBox="1">
            <a:spLocks noGrp="1"/>
          </p:cNvSpPr>
          <p:nvPr>
            <p:ph type="subTitle" idx="4294967295"/>
          </p:nvPr>
        </p:nvSpPr>
        <p:spPr>
          <a:xfrm>
            <a:off x="6616249" y="1844496"/>
            <a:ext cx="2165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cs typeface="Arial"/>
              </a:rPr>
              <a:t>Average Growth %</a:t>
            </a:r>
          </a:p>
          <a:p>
            <a:pPr marL="0" indent="0" algn="ctr"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cs typeface="Arial"/>
              </a:rPr>
              <a:t>455</a:t>
            </a:r>
            <a:endParaRPr sz="1600" b="1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350" name="Google Shape;350;p42"/>
          <p:cNvSpPr txBox="1">
            <a:spLocks noGrp="1"/>
          </p:cNvSpPr>
          <p:nvPr>
            <p:ph type="subTitle" idx="4294967295"/>
          </p:nvPr>
        </p:nvSpPr>
        <p:spPr>
          <a:xfrm>
            <a:off x="6565708" y="3269307"/>
            <a:ext cx="2165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cs typeface="Arial"/>
              </a:rPr>
              <a:t>Total Revenue</a:t>
            </a:r>
          </a:p>
          <a:p>
            <a:pPr marL="0" indent="0" algn="ctr"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cs typeface="Arial"/>
              </a:rPr>
              <a:t>238 billions</a:t>
            </a:r>
            <a:endParaRPr sz="1600" b="1" dirty="0">
              <a:solidFill>
                <a:schemeClr val="accent1"/>
              </a:solidFill>
              <a:cs typeface="Arial"/>
            </a:endParaRPr>
          </a:p>
        </p:txBody>
      </p:sp>
      <p:cxnSp>
        <p:nvCxnSpPr>
          <p:cNvPr id="351" name="Google Shape;351;p42"/>
          <p:cNvCxnSpPr>
            <a:cxnSpLocks/>
          </p:cNvCxnSpPr>
          <p:nvPr/>
        </p:nvCxnSpPr>
        <p:spPr>
          <a:xfrm flipH="1" flipV="1">
            <a:off x="2611701" y="2048796"/>
            <a:ext cx="900558" cy="3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2" name="Google Shape;352;p42"/>
          <p:cNvCxnSpPr>
            <a:cxnSpLocks/>
          </p:cNvCxnSpPr>
          <p:nvPr/>
        </p:nvCxnSpPr>
        <p:spPr>
          <a:xfrm flipH="1">
            <a:off x="2715079" y="3499425"/>
            <a:ext cx="892596" cy="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3" name="Google Shape;353;p42"/>
          <p:cNvCxnSpPr>
            <a:cxnSpLocks/>
          </p:cNvCxnSpPr>
          <p:nvPr/>
        </p:nvCxnSpPr>
        <p:spPr>
          <a:xfrm flipV="1">
            <a:off x="5544475" y="2067017"/>
            <a:ext cx="848490" cy="180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4" name="Google Shape;354;p42"/>
          <p:cNvCxnSpPr>
            <a:cxnSpLocks/>
            <a:endCxn id="350" idx="1"/>
          </p:cNvCxnSpPr>
          <p:nvPr/>
        </p:nvCxnSpPr>
        <p:spPr>
          <a:xfrm flipV="1">
            <a:off x="5709068" y="3473607"/>
            <a:ext cx="856640" cy="1869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0F9FDC5-8815-5F87-FC9B-E7B0F530B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>
            <a:extLst>
              <a:ext uri="{FF2B5EF4-FFF2-40B4-BE49-F238E27FC236}">
                <a16:creationId xmlns:a16="http://schemas.microsoft.com/office/drawing/2014/main" id="{AF92DEE8-1210-EF3F-B2D9-479444AABF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269" y="175200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</a:t>
            </a:r>
            <a:endParaRPr dirty="0"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83DA604D-45C0-3A0C-6686-45557BB8717F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895FE-6C63-7372-C919-D8BD613AB177}"/>
              </a:ext>
            </a:extLst>
          </p:cNvPr>
          <p:cNvSpPr txBox="1"/>
          <p:nvPr/>
        </p:nvSpPr>
        <p:spPr>
          <a:xfrm>
            <a:off x="459269" y="1024190"/>
            <a:ext cx="677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Montserrat"/>
              </a:rPr>
              <a:t>1) What is the average revenue among companies on the list? </a:t>
            </a:r>
            <a:endParaRPr lang="en-IN" sz="1600" b="1" dirty="0">
              <a:solidFill>
                <a:schemeClr val="accent1"/>
              </a:solidFill>
              <a:latin typeface="Montserra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5C46A7-3371-F9CC-43A3-F0A6B09AD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82"/>
          <a:stretch/>
        </p:blipFill>
        <p:spPr>
          <a:xfrm>
            <a:off x="297712" y="1764590"/>
            <a:ext cx="7527851" cy="28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4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A93450C-F7E0-1A20-7657-27AE28D2F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7948DFEB-4F57-9090-3CDC-85005CBFF648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3EDBB-4EA5-A004-52E0-2E574FBE7975}"/>
              </a:ext>
            </a:extLst>
          </p:cNvPr>
          <p:cNvSpPr txBox="1"/>
          <p:nvPr/>
        </p:nvSpPr>
        <p:spPr>
          <a:xfrm>
            <a:off x="416739" y="524460"/>
            <a:ext cx="6196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Montserrat"/>
              </a:rPr>
              <a:t>2 a) Which industries are most represented in the list?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B5677B-F5F1-C7D4-DF9F-56386E460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1" y="1156490"/>
            <a:ext cx="7184338" cy="34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37651B9-2A17-FDA8-84E2-65B2D470E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1A710C71-7F78-714C-719E-BF78CEC366B2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97D50-AA8C-A67D-F18E-1E7ECF041978}"/>
              </a:ext>
            </a:extLst>
          </p:cNvPr>
          <p:cNvSpPr txBox="1"/>
          <p:nvPr/>
        </p:nvSpPr>
        <p:spPr>
          <a:xfrm>
            <a:off x="416739" y="524460"/>
            <a:ext cx="6217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accent1"/>
              </a:buClr>
              <a:buSzPts val="2800"/>
            </a:pPr>
            <a:r>
              <a:rPr lang="en-US" sz="1600" b="1" dirty="0">
                <a:solidFill>
                  <a:schemeClr val="accent1"/>
                </a:solidFill>
                <a:latin typeface="Montserrat"/>
                <a:sym typeface="Montserrat"/>
              </a:rPr>
              <a:t>2 b) Which industries are least represented in the list?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DDA93-3097-A5D4-759E-91024264E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39" y="1218847"/>
            <a:ext cx="7359559" cy="33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0263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735</Words>
  <Application>Microsoft Office PowerPoint</Application>
  <PresentationFormat>On-screen Show (16:9)</PresentationFormat>
  <Paragraphs>75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Times New Roman</vt:lpstr>
      <vt:lpstr>Trebuchet MS</vt:lpstr>
      <vt:lpstr>Montserrat</vt:lpstr>
      <vt:lpstr>-apple-system</vt:lpstr>
      <vt:lpstr>Arial</vt:lpstr>
      <vt:lpstr>Management Consulting Toolkit by Slidesgo</vt:lpstr>
      <vt:lpstr>INC 5000 COMPANIES (2019) DATA ANALYSIS</vt:lpstr>
      <vt:lpstr>Inc 5000 Ranking</vt:lpstr>
      <vt:lpstr>Background</vt:lpstr>
      <vt:lpstr>Methodology</vt:lpstr>
      <vt:lpstr>Understanding the KPIs </vt:lpstr>
      <vt:lpstr>Financial Analysis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Suggestions to Clients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 5000 COMPANIES (2019) DATA ANALYSIS</dc:title>
  <dc:creator>HAFSHA WAHAB</dc:creator>
  <cp:lastModifiedBy>HAFSHA WAHAB</cp:lastModifiedBy>
  <cp:revision>7</cp:revision>
  <dcterms:modified xsi:type="dcterms:W3CDTF">2024-02-25T19:54:04Z</dcterms:modified>
</cp:coreProperties>
</file>