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  <p:sldMasterId id="2147483686" r:id="rId3"/>
  </p:sldMasterIdLst>
  <p:notesMasterIdLst>
    <p:notesMasterId r:id="rId11"/>
  </p:notesMasterIdLst>
  <p:sldIdLst>
    <p:sldId id="468" r:id="rId4"/>
    <p:sldId id="403" r:id="rId5"/>
    <p:sldId id="494" r:id="rId6"/>
    <p:sldId id="495" r:id="rId7"/>
    <p:sldId id="428" r:id="rId8"/>
    <p:sldId id="492" r:id="rId9"/>
    <p:sldId id="49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E6C"/>
    <a:srgbClr val="FFFFCC"/>
    <a:srgbClr val="EDEDED"/>
    <a:srgbClr val="FFFFE5"/>
    <a:srgbClr val="FFFFFF"/>
    <a:srgbClr val="FFFF99"/>
    <a:srgbClr val="4E824F"/>
    <a:srgbClr val="4A5B27"/>
    <a:srgbClr val="808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ітлий стиль 2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1" autoAdjust="0"/>
  </p:normalViewPr>
  <p:slideViewPr>
    <p:cSldViewPr snapToGrid="0">
      <p:cViewPr varScale="1">
        <p:scale>
          <a:sx n="199" d="100"/>
          <a:sy n="199" d="100"/>
        </p:scale>
        <p:origin x="68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184995625546835"/>
          <c:y val="2.8654126567512411E-2"/>
          <c:w val="0.50815005115885969"/>
          <c:h val="0.960321317044931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527E6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42-4E27-ABAF-9376FFFE76C2}"/>
              </c:ext>
            </c:extLst>
          </c:dPt>
          <c:cat>
            <c:strRef>
              <c:f>Sheet1!$A$2:$A$24</c:f>
              <c:strCache>
                <c:ptCount val="23"/>
                <c:pt idx="0">
                  <c:v>NielsenlQ</c:v>
                </c:pt>
                <c:pt idx="1">
                  <c:v>Medical Data Management та Proxima Research</c:v>
                </c:pt>
                <c:pt idx="2">
                  <c:v>GfK Ukraine</c:v>
                </c:pt>
                <c:pt idx="3">
                  <c:v>Ipsos</c:v>
                </c:pt>
                <c:pt idx="4">
                  <c:v>Kantar Ukraine</c:v>
                </c:pt>
                <c:pt idx="5">
                  <c:v>Info Sapiens</c:v>
                </c:pt>
                <c:pt idx="6">
                  <c:v>Kyiv International Institute of Sociology</c:v>
                </c:pt>
                <c:pt idx="7">
                  <c:v>InMind</c:v>
                </c:pt>
                <c:pt idx="8">
                  <c:v>Consumer and Business Research</c:v>
                </c:pt>
                <c:pt idx="9">
                  <c:v>ARMI - Marketing Ukraine</c:v>
                </c:pt>
                <c:pt idx="10">
                  <c:v>Advanter Group</c:v>
                </c:pt>
                <c:pt idx="11">
                  <c:v>New Image Group</c:v>
                </c:pt>
                <c:pt idx="12">
                  <c:v>IngDivizion</c:v>
                </c:pt>
                <c:pt idx="13">
                  <c:v>Buro.MT</c:v>
                </c:pt>
                <c:pt idx="14">
                  <c:v>Novelty Result</c:v>
                </c:pt>
                <c:pt idx="15">
                  <c:v>RBC</c:v>
                </c:pt>
                <c:pt idx="16">
                  <c:v>Umbrella Research</c:v>
                </c:pt>
                <c:pt idx="17">
                  <c:v>Agency of Industrial Marketing</c:v>
                </c:pt>
                <c:pt idx="18">
                  <c:v>MASMI Ukraine</c:v>
                </c:pt>
                <c:pt idx="19">
                  <c:v>IRS Group</c:v>
                </c:pt>
                <c:pt idx="20">
                  <c:v>Український Маркетинговий Проект</c:v>
                </c:pt>
                <c:pt idx="21">
                  <c:v>QUICKSTART</c:v>
                </c:pt>
                <c:pt idx="22">
                  <c:v>Sledopyt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314.5</c:v>
                </c:pt>
                <c:pt idx="1">
                  <c:v>281.2</c:v>
                </c:pt>
                <c:pt idx="2">
                  <c:v>111</c:v>
                </c:pt>
                <c:pt idx="3">
                  <c:v>107.3</c:v>
                </c:pt>
                <c:pt idx="4">
                  <c:v>100</c:v>
                </c:pt>
                <c:pt idx="5">
                  <c:v>60</c:v>
                </c:pt>
                <c:pt idx="6">
                  <c:v>44.4</c:v>
                </c:pt>
                <c:pt idx="7">
                  <c:v>35.5</c:v>
                </c:pt>
                <c:pt idx="8">
                  <c:v>25.9</c:v>
                </c:pt>
                <c:pt idx="9">
                  <c:v>20.7</c:v>
                </c:pt>
                <c:pt idx="10">
                  <c:v>18.5</c:v>
                </c:pt>
                <c:pt idx="11">
                  <c:v>14.8</c:v>
                </c:pt>
                <c:pt idx="12">
                  <c:v>13.3</c:v>
                </c:pt>
                <c:pt idx="13">
                  <c:v>8.9</c:v>
                </c:pt>
                <c:pt idx="14">
                  <c:v>7.4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4.5</c:v>
                </c:pt>
                <c:pt idx="20">
                  <c:v>3</c:v>
                </c:pt>
                <c:pt idx="21">
                  <c:v>0.1</c:v>
                </c:pt>
                <c:pt idx="2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42-4E27-ABAF-9376FFFE7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10"/>
        <c:axId val="173963136"/>
        <c:axId val="173964672"/>
      </c:barChart>
      <c:catAx>
        <c:axId val="1739631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Montserrat" pitchFamily="2" charset="-52"/>
                <a:ea typeface="+mn-ea"/>
                <a:cs typeface="+mn-cs"/>
              </a:defRPr>
            </a:pPr>
            <a:endParaRPr lang="uk-UA"/>
          </a:p>
        </c:txPr>
        <c:crossAx val="173964672"/>
        <c:crosses val="autoZero"/>
        <c:auto val="1"/>
        <c:lblAlgn val="ctr"/>
        <c:lblOffset val="100"/>
        <c:noMultiLvlLbl val="0"/>
      </c:catAx>
      <c:valAx>
        <c:axId val="173964672"/>
        <c:scaling>
          <c:orientation val="minMax"/>
        </c:scaling>
        <c:delete val="1"/>
        <c:axPos val="b"/>
        <c:numFmt formatCode="0%" sourceLinked="0"/>
        <c:majorTickMark val="none"/>
        <c:minorTickMark val="none"/>
        <c:tickLblPos val="none"/>
        <c:crossAx val="173963136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100"/>
      </a:pPr>
      <a:endParaRPr lang="uk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3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079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416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36750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449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2AD4B-554F-4E4C-872D-C9D2F62FD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89CBA5-199B-4BB5-BA7F-6F0AF7802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2345C-6C34-420F-A052-832E1E0E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76E90E-BEB6-41E5-B05A-82DD1578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6E3F9-3C8E-42FF-B4BC-32271306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2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C9769-2274-4C7C-8777-6469D94B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2AF513-A899-4F47-A9F6-FEFD6BF5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F74D3C-5447-4387-9631-E8E83A2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D644A-79A3-481D-BEBD-173AC67D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6B8CC-D57B-41C1-A0FA-1E30822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7472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FCD97D-A024-42EA-8DFB-09FB44409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3707C0-9C2E-4A1F-B739-284BC27BB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80BD59-2E7A-4963-BE8B-96EAA2F6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96DCA-B43A-44F2-9082-8A1025AB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AE70E0-3E97-4388-AA41-6909E927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390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50" y="1779588"/>
            <a:ext cx="8496301" cy="1008193"/>
          </a:xfrm>
        </p:spPr>
        <p:txBody>
          <a:bodyPr anchor="b"/>
          <a:lstStyle>
            <a:lvl1pPr>
              <a:defRPr sz="3600" b="0" cap="none" baseline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2859791"/>
            <a:ext cx="8496302" cy="1151823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4" name="Rechteck 3"/>
          <p:cNvSpPr/>
          <p:nvPr/>
        </p:nvSpPr>
        <p:spPr bwMode="gray">
          <a:xfrm>
            <a:off x="0" y="4927629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Courier New" pitchFamily="49" charset="0"/>
              <a:buNone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50" y="4588060"/>
            <a:ext cx="849630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  <p:sp>
        <p:nvSpPr>
          <p:cNvPr id="7" name="Rechteck 3"/>
          <p:cNvSpPr/>
          <p:nvPr/>
        </p:nvSpPr>
        <p:spPr bwMode="gray">
          <a:xfrm>
            <a:off x="0" y="4927629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Courier New" pitchFamily="49" charset="0"/>
              <a:buNone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Rechteck 3"/>
          <p:cNvSpPr/>
          <p:nvPr userDrawn="1"/>
        </p:nvSpPr>
        <p:spPr bwMode="gray">
          <a:xfrm>
            <a:off x="0" y="4927629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Font typeface="Courier New" pitchFamily="49" charset="0"/>
              <a:buNone/>
            </a:pP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630" y="514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23412" y="195420"/>
            <a:ext cx="7056979" cy="288040"/>
          </a:xfrm>
        </p:spPr>
        <p:txBody>
          <a:bodyPr anchor="ctr"/>
          <a:lstStyle>
            <a:lvl1pPr>
              <a:defRPr b="0" baseline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uk-UA" dirty="0"/>
              <a:t>Назва слайду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23411" y="1595640"/>
            <a:ext cx="8497180" cy="3280430"/>
          </a:xfrm>
        </p:spPr>
        <p:txBody>
          <a:bodyPr/>
          <a:lstStyle>
            <a:lvl1pPr marL="359991" indent="-359991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8495788" algn="r"/>
              </a:tabLst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58766" indent="0"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8279793" algn="r"/>
              </a:tabLst>
              <a:defRPr sz="1800">
                <a:solidFill>
                  <a:schemeClr val="bg2"/>
                </a:solidFill>
              </a:defRPr>
            </a:lvl2pPr>
            <a:lvl3pPr marL="359991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59991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59991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59991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59991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59991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59991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uk-UA" noProof="0" dirty="0" err="1"/>
              <a:t>Click</a:t>
            </a:r>
            <a:r>
              <a:rPr lang="uk-UA" noProof="0" dirty="0"/>
              <a:t> </a:t>
            </a:r>
            <a:r>
              <a:rPr lang="uk-UA" noProof="0" dirty="0" err="1"/>
              <a:t>to</a:t>
            </a:r>
            <a:r>
              <a:rPr lang="uk-UA" noProof="0" dirty="0"/>
              <a:t> </a:t>
            </a:r>
            <a:r>
              <a:rPr lang="uk-UA" noProof="0" dirty="0" err="1"/>
              <a:t>add</a:t>
            </a:r>
            <a:r>
              <a:rPr lang="uk-UA" noProof="0" dirty="0"/>
              <a:t> </a:t>
            </a:r>
            <a:r>
              <a:rPr lang="uk-UA" noProof="0" dirty="0" err="1"/>
              <a:t>agenda</a:t>
            </a:r>
            <a:endParaRPr lang="uk-UA" noProof="0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323412" y="555471"/>
            <a:ext cx="7056980" cy="671736"/>
          </a:xfrm>
        </p:spPr>
        <p:txBody>
          <a:bodyPr anchor="t"/>
          <a:lstStyle>
            <a:lvl1pPr marL="0" algn="l" defTabSz="914378" rtl="0" eaLnBrk="1" latinLnBrk="0" hangingPunct="1">
              <a:spcBef>
                <a:spcPct val="0"/>
              </a:spcBef>
              <a:buNone/>
              <a:defRPr lang="ru-RU" sz="1400" kern="12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0" indent="0" algn="l" defTabSz="914378" rtl="0" eaLnBrk="1" latinLnBrk="0" hangingPunct="1">
              <a:spcBef>
                <a:spcPct val="0"/>
              </a:spcBef>
              <a:buNone/>
              <a:defRPr lang="ru-RU" sz="1400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2pPr>
            <a:lvl3pPr marL="0" indent="0" algn="l" defTabSz="914378" rtl="0" eaLnBrk="1" latinLnBrk="0" hangingPunct="1">
              <a:spcBef>
                <a:spcPct val="0"/>
              </a:spcBef>
              <a:buNone/>
              <a:defRPr lang="ru-RU" sz="1400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3pPr>
            <a:lvl4pPr marL="0" indent="0" algn="l" defTabSz="914378" rtl="0" eaLnBrk="1" latinLnBrk="0" hangingPunct="1">
              <a:spcBef>
                <a:spcPct val="0"/>
              </a:spcBef>
              <a:buNone/>
              <a:defRPr lang="ru-RU" sz="1400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4pPr>
            <a:lvl5pPr marL="0" indent="0" algn="l" defTabSz="914378" rtl="0" eaLnBrk="1" latinLnBrk="0" hangingPunct="1">
              <a:spcBef>
                <a:spcPct val="0"/>
              </a:spcBef>
              <a:buNone/>
              <a:defRPr lang="ru-RU" sz="1400" kern="1200" dirty="0" smtClean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3410" y="1299220"/>
            <a:ext cx="8497179" cy="224408"/>
          </a:xfrm>
        </p:spPr>
        <p:txBody>
          <a:bodyPr anchor="b"/>
          <a:lstStyle>
            <a:lvl1pPr>
              <a:defRPr sz="1400" i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uk-UA" noProof="0" dirty="0"/>
              <a:t>Запитання</a:t>
            </a:r>
          </a:p>
        </p:txBody>
      </p:sp>
    </p:spTree>
    <p:extLst>
      <p:ext uri="{BB962C8B-B14F-4D97-AF65-F5344CB8AC3E}">
        <p14:creationId xmlns:p14="http://schemas.microsoft.com/office/powerpoint/2010/main" val="140075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F1904-1882-3CA1-B447-12C78382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3E99A79-AA8E-4254-8396-79B5658E0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45AFE64-2963-4160-8516-97FEF925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8322902-0216-90A5-42F2-FF4818E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CFA6D21-70B3-77E0-781E-B9527638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223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F6FE7-91D6-95F7-3E91-5EC2E83B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51CEF85-785A-7FA6-77C1-152A96D8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AA9F455-7E0C-87A6-1C97-1170D09D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5933CC8-F556-5056-6E98-25126CEF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111F1AD-D7CF-90C6-5FB1-FB01CFC5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597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B5877-282E-33F3-E281-0B478C91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588191B-502C-0CDC-A453-05A80FEB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12350D7-AC0B-E81F-BA9D-1B8F26BA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0F05192-0F9C-C627-AABB-640BBECB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41AAFC2-5E03-09C3-694E-8E93B880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6742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11ED9-50C7-2AD2-4D1C-E6CE95B2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22BA764-0FBF-2FCE-ADA0-48D99103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6A9A881-277F-BD17-C631-3DD93150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9FDF870-00F1-FE73-43D4-907AEEAE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DD7B048-D173-59CF-F79C-76176884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0422F0E-6304-1323-87A1-6CDC0C70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1462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B9102-1C9A-A775-2108-2BF216EB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DAA0114-B0B9-0BE9-EB2E-80CEF480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DFDD493-C165-80ED-25CC-16C3BF5A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DBE9CF0-E5C1-8337-11FA-51356E4B3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56EE4E7-1F04-A83B-7D22-2EBABA09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253B853-A354-1157-094D-15D9B6A1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80B832A-70F3-5DB6-2E99-BDC13336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9986EE0-0E10-8282-5500-1DC73749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384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EA3BD-41E6-ED64-884E-25E92B00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A6D79D5-0E34-9360-5625-83461DD1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3C326E1-577F-5040-E477-B0B8BDB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71AE4D2-D0D4-1459-12C0-FAC099FA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222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534E7-6A6C-47B7-AD0E-745E12FC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712E3-42E7-4376-B1F8-B6FC8FA4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102023-5534-4747-A037-1D22084D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646E1-5048-4B98-8A3A-06658CB3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562F8-A665-423B-BBFE-585A0265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2948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989B1FC-D1BA-9F80-0B7E-C1DEEE43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9A95B4D-32EE-26EC-D92B-92F8E56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FBD88E8-5569-C66B-DFF2-2E085833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298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BECD7-9ACD-DB1A-C021-718D4978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DD6B69-66B6-7750-EC62-ECA833DD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935A142-E2A7-634D-FBB7-C619E48B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3541605-B4B5-839F-ECD8-0F661404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CD8DF79-ADBB-D1BA-2853-DA50FB07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EF5FD94-EFF2-B497-1DAE-F0721CCD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211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4EA9-08ED-D520-E052-E8B4EB6C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44740D1-12E6-AC16-07AD-FB8C10902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99B2D6A-8173-754E-CD2E-42E2B638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18E97DD-5440-59C9-3D6D-868EFDA1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5D12E51-EC92-85FD-5ADE-9FFEF817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298A197-CF35-594C-A1B2-6D73AA35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694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2928B-5DD7-5AB4-DB00-268890E2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3C95412-9DBA-14BA-4BC9-AC8EBDB6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5C087DB-4124-2207-F7A5-1488CD96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3BA739C-CC08-7020-B52C-EACEC532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7819B1-347E-79BD-E354-A1937824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183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78DE086-5A41-7F54-15A5-4F79706B7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1666CD1-D223-830F-5547-E8DF90E07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5244CEB-C273-F07F-E80E-083BD434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1F6888D-D54D-2E7C-9E09-4921E62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AA3AAB-7224-F022-FA6A-BC984FF2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18290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F1904-1882-3CA1-B447-12C78382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3E99A79-AA8E-4254-8396-79B5658E0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45AFE64-2963-4160-8516-97FEF925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8322902-0216-90A5-42F2-FF4818E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CFA6D21-70B3-77E0-781E-B9527638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2365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F6FE7-91D6-95F7-3E91-5EC2E83B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51CEF85-785A-7FA6-77C1-152A96D8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AA9F455-7E0C-87A6-1C97-1170D09D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5933CC8-F556-5056-6E98-25126CEF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111F1AD-D7CF-90C6-5FB1-FB01CFC5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3645" y="4869657"/>
            <a:ext cx="2057400" cy="273844"/>
          </a:xfrm>
        </p:spPr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5718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B5877-282E-33F3-E281-0B478C91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588191B-502C-0CDC-A453-05A80FEB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12350D7-AC0B-E81F-BA9D-1B8F26BA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0F05192-0F9C-C627-AABB-640BBECB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41AAFC2-5E03-09C3-694E-8E93B880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245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11ED9-50C7-2AD2-4D1C-E6CE95B2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22BA764-0FBF-2FCE-ADA0-48D99103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6A9A881-277F-BD17-C631-3DD93150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9FDF870-00F1-FE73-43D4-907AEEAE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DD7B048-D173-59CF-F79C-76176884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0422F0E-6304-1323-87A1-6CDC0C70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3736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B9102-1C9A-A775-2108-2BF216EB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DAA0114-B0B9-0BE9-EB2E-80CEF480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DFDD493-C165-80ED-25CC-16C3BF5A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8DBE9CF0-E5C1-8337-11FA-51356E4B3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56EE4E7-1F04-A83B-7D22-2EBABA09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253B853-A354-1157-094D-15D9B6A1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80B832A-70F3-5DB6-2E99-BDC13336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9986EE0-0E10-8282-5500-1DC73749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81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2B15E-03AD-420C-92EA-FCD5763E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26309-BAAD-4345-BA9D-90A0B9AF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8218B3-CAB8-439A-8EDA-4992E3CF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ECE22-A72D-42C9-97E8-675F7740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D2D75-3AB4-4032-995E-03385C14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850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EA3BD-41E6-ED64-884E-25E92B00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A6D79D5-0E34-9360-5625-83461DD1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3C326E1-577F-5040-E477-B0B8BDB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71AE4D2-D0D4-1459-12C0-FAC099FA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13962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989B1FC-D1BA-9F80-0B7E-C1DEEE43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9A95B4D-32EE-26EC-D92B-92F8E56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FBD88E8-5569-C66B-DFF2-2E085833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45738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BECD7-9ACD-DB1A-C021-718D4978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DD6B69-66B6-7750-EC62-ECA833DD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935A142-E2A7-634D-FBB7-C619E48B1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3541605-B4B5-839F-ECD8-0F661404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CD8DF79-ADBB-D1BA-2853-DA50FB07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EF5FD94-EFF2-B497-1DAE-F0721CCD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38809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4EA9-08ED-D520-E052-E8B4EB6C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44740D1-12E6-AC16-07AD-FB8C10902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99B2D6A-8173-754E-CD2E-42E2B638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18E97DD-5440-59C9-3D6D-868EFDA1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5D12E51-EC92-85FD-5ADE-9FFEF817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298A197-CF35-594C-A1B2-6D73AA35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9687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2928B-5DD7-5AB4-DB00-268890E2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3C95412-9DBA-14BA-4BC9-AC8EBDB6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5C087DB-4124-2207-F7A5-1488CD96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3BA739C-CC08-7020-B52C-EACEC532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7819B1-347E-79BD-E354-A1937824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9829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78DE086-5A41-7F54-15A5-4F79706B7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1666CD1-D223-830F-5547-E8DF90E07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5244CEB-C273-F07F-E80E-083BD434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1F6888D-D54D-2E7C-9E09-4921E62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AA3AAB-7224-F022-FA6A-BC984FF2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335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2F948-18DF-4A96-9927-0DCC88A0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8C538-6A30-465F-ADEC-92B02C1CF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817F14-EA3F-4677-9490-B5377C7A4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A939B9-F0FB-4C48-A3F7-4A57945B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209966-0C3C-453E-92F5-91702DB1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D710C-F3D9-44DC-9A36-6AB52683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07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BF251-C78F-43D5-A8F4-478E958D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B8C85-03A0-4C83-AC7E-2F1B96AF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CA8626-0200-4102-A41C-BDC6F2CB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30B2AD-F197-4036-92C1-F800428C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A6C879-A2ED-4E66-8A5D-D27D4CE67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5058F9-855E-4526-BAA1-31A9F330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F429A3-F00C-4E66-B97A-C227915B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657846-4B09-4518-B5AE-7E1B5F0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903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C1DB6-2473-443D-9A02-7294BA42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002ED1-1E1C-49DD-9F9E-A62F0BC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9D8BAA-1349-4CDB-A006-F50B67F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9FDF4F-8DF3-48E7-9741-2B39B4AD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189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33710B-B02E-4BAD-A80E-94F33AE8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427229-DE51-4546-B14F-83DEB987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1061C8-71E1-44C0-A5D4-5160B267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768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BF99-C2D1-47FE-9BB8-A9597677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0B592-90CE-488A-8AEB-B60C8015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B34A46-F9E6-4840-BB5A-4EDAC845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B3362-294A-4BE6-A659-727E8D74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96795A-A5CA-4B8F-A1F6-337D88A1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C6443E-2912-4BE9-990A-04A227A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852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71C8B-94F2-4E71-B28F-9D2C56E7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E2A148-91F2-4B23-AC99-C9CACC42A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A74F46-BAA2-4FF6-96DD-201D15DE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C18CB7-6127-49D6-A28A-1F8617CE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1FCDF3-D8A0-42FC-B233-E270AA1E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B40916-5F3C-49B7-B1FA-C53772F3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6195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B0D60-FADA-4D26-88DC-B5D6010D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8D2BD8-0BA7-4C57-8EA3-353DD3F3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C316E-883D-4F2B-A9BE-6A621A4EA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42CD-DD9F-4231-B0D6-E1CF489C6878}" type="datetimeFigureOut">
              <a:rPr lang="uk-UA" smtClean="0"/>
              <a:t>10.07.2023</a:t>
            </a:fld>
            <a:endParaRPr lang="uk-UA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F5CCB5-3EBF-4D27-8671-08DDFA5F3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E0F16-3E74-484B-ADB0-68AB43AD8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D9A0-6F66-4032-8102-5F0CEADC7D40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2387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8BBD6902-55DF-9DD9-41F5-2719F284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21BEA69-27CC-F64C-1CB9-0D48ADF8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1E408BD-7D8C-BDCA-C056-CDEDB9E99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0A5DA3E-3087-2AC8-B665-CF68ABEA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347DA9B-21E9-8BBB-9830-1ACCA79B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908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8BBD6902-55DF-9DD9-41F5-2719F284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21BEA69-27CC-F64C-1CB9-0D48ADF8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1E408BD-7D8C-BDCA-C056-CDEDB9E99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8E75-432F-413F-A39E-2202EE70D603}" type="datetimeFigureOut">
              <a:rPr lang="uk-UA" smtClean="0"/>
              <a:t>10.07.2023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0A5DA3E-3087-2AC8-B665-CF68ABEA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347DA9B-21E9-8BBB-9830-1ACCA79B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7258-DACD-470D-B4B2-555F32D634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02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1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Layout" Target="../slideLayouts/slideLayout1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E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4F3D40-4687-4042-A200-122154BD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66" y="3199095"/>
            <a:ext cx="866824" cy="866824"/>
          </a:xfrm>
          <a:prstGeom prst="rect">
            <a:avLst/>
          </a:prstGeom>
        </p:spPr>
      </p:pic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C8DB10F3-E399-2921-6E3E-3B7C22D1B586}"/>
              </a:ext>
            </a:extLst>
          </p:cNvPr>
          <p:cNvSpPr txBox="1">
            <a:spLocks/>
          </p:cNvSpPr>
          <p:nvPr/>
        </p:nvSpPr>
        <p:spPr>
          <a:xfrm>
            <a:off x="607646" y="1718902"/>
            <a:ext cx="8245187" cy="6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Info Sapiens - Onboarding</a:t>
            </a:r>
            <a:endParaRPr lang="uk-UA" sz="3500" dirty="0">
              <a:solidFill>
                <a:srgbClr val="FFFFCC"/>
              </a:solidFill>
              <a:latin typeface="Montserrat" pitchFamily="2" charset="-52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ACBA9-5212-AE82-471B-ED9EF7E4A15E}"/>
              </a:ext>
            </a:extLst>
          </p:cNvPr>
          <p:cNvSpPr txBox="1"/>
          <p:nvPr/>
        </p:nvSpPr>
        <p:spPr>
          <a:xfrm>
            <a:off x="2286000" y="241786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Market research Department</a:t>
            </a:r>
          </a:p>
        </p:txBody>
      </p:sp>
    </p:spTree>
    <p:extLst>
      <p:ext uri="{BB962C8B-B14F-4D97-AF65-F5344CB8AC3E}">
        <p14:creationId xmlns:p14="http://schemas.microsoft.com/office/powerpoint/2010/main" val="2957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3"/>
          <p:cNvSpPr>
            <a:spLocks noGrp="1"/>
          </p:cNvSpPr>
          <p:nvPr>
            <p:ph idx="1"/>
          </p:nvPr>
        </p:nvSpPr>
        <p:spPr>
          <a:xfrm>
            <a:off x="3810000" y="615170"/>
            <a:ext cx="4647443" cy="404243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uk-UA" sz="1400" dirty="0"/>
              <a:t>Компанія </a:t>
            </a:r>
            <a:r>
              <a:rPr lang="en-US" sz="1400" b="1" dirty="0"/>
              <a:t>Info Sapiens</a:t>
            </a:r>
            <a:r>
              <a:rPr lang="uk-UA" sz="1400" b="1" dirty="0"/>
              <a:t> </a:t>
            </a:r>
            <a:r>
              <a:rPr lang="uk-UA" sz="1400" dirty="0"/>
              <a:t>розпочала свою діяльність у вересні 2018-го року через закриття відділів досліджень на замовлення у всіх країнах присутності </a:t>
            </a:r>
            <a:r>
              <a:rPr lang="en-US" sz="1400" dirty="0"/>
              <a:t>GfK.</a:t>
            </a:r>
            <a:endParaRPr lang="uk-UA" sz="14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uk-UA" sz="1400" dirty="0"/>
              <a:t>Загалом 22 працівників Відділу поля, Відділу обробки даних та Відділу контролю якості </a:t>
            </a:r>
            <a:r>
              <a:rPr lang="en-US" sz="1400" dirty="0"/>
              <a:t>GfK Ukraine </a:t>
            </a:r>
            <a:r>
              <a:rPr lang="uk-UA" sz="1400" dirty="0"/>
              <a:t>та 11 дослідників </a:t>
            </a:r>
            <a:r>
              <a:rPr lang="en-US" sz="1400" dirty="0"/>
              <a:t>GfK Ukraine </a:t>
            </a:r>
            <a:r>
              <a:rPr lang="uk-UA" sz="1400" dirty="0"/>
              <a:t>перейшли в </a:t>
            </a:r>
            <a:r>
              <a:rPr lang="en-US" sz="1400" dirty="0"/>
              <a:t>Info Sapiens. </a:t>
            </a:r>
            <a:endParaRPr lang="uk-UA" sz="14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uk-UA" sz="14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uk-UA" sz="1400" dirty="0"/>
              <a:t>Впродовж 2019-2022 років компанія </a:t>
            </a:r>
            <a:r>
              <a:rPr lang="en-US" sz="1400" dirty="0"/>
              <a:t>Info Sapiens </a:t>
            </a:r>
            <a:r>
              <a:rPr lang="uk-UA" sz="1400" dirty="0"/>
              <a:t>провела понад </a:t>
            </a:r>
            <a:r>
              <a:rPr lang="uk-UA" sz="1400" b="1" dirty="0">
                <a:solidFill>
                  <a:srgbClr val="527E6C"/>
                </a:solidFill>
              </a:rPr>
              <a:t>1200 досліджень для понад 300 клієнтів.</a:t>
            </a:r>
            <a:r>
              <a:rPr lang="uk-UA" sz="1400" b="1" dirty="0">
                <a:solidFill>
                  <a:schemeClr val="accent6"/>
                </a:solidFill>
              </a:rPr>
              <a:t> </a:t>
            </a:r>
            <a:r>
              <a:rPr lang="uk-UA" sz="1400" dirty="0"/>
              <a:t>За даними Української Асоціації Маркетингу за 2020 рік ми — найбільша українська дослідницька компанія після представництв міжнародних корпорацій. </a:t>
            </a: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/>
              <a:t>В 2019 роц</a:t>
            </a:r>
            <a:r>
              <a:rPr lang="uk-UA" sz="1400" dirty="0"/>
              <a:t>і ми вступили в </a:t>
            </a:r>
            <a:r>
              <a:rPr lang="en-US" sz="1400" b="1" dirty="0">
                <a:solidFill>
                  <a:srgbClr val="527E6C"/>
                </a:solidFill>
              </a:rPr>
              <a:t>ESOMAR.</a:t>
            </a:r>
            <a:endParaRPr lang="uk-UA" sz="1400" b="1" dirty="0">
              <a:solidFill>
                <a:srgbClr val="527E6C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uk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9F18EA-15B8-414D-8F20-64A6B2DA6B4A}"/>
              </a:ext>
            </a:extLst>
          </p:cNvPr>
          <p:cNvSpPr/>
          <p:nvPr/>
        </p:nvSpPr>
        <p:spPr bwMode="gray">
          <a:xfrm>
            <a:off x="81492" y="4827672"/>
            <a:ext cx="1975909" cy="27472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spcBef>
                <a:spcPts val="300"/>
              </a:spcBef>
              <a:buClrTx/>
            </a:pPr>
            <a:endParaRPr lang="ru-RU" sz="1600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Isosceles Triangle 8"/>
          <p:cNvSpPr/>
          <p:nvPr/>
        </p:nvSpPr>
        <p:spPr>
          <a:xfrm rot="5400000">
            <a:off x="-1293283" y="1293287"/>
            <a:ext cx="5143501" cy="2556933"/>
          </a:xfrm>
          <a:prstGeom prst="triangle">
            <a:avLst/>
          </a:prstGeom>
          <a:solidFill>
            <a:srgbClr val="527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>
              <a:buClrTx/>
            </a:pPr>
            <a:endParaRPr lang="en-US" sz="18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reeform 12"/>
          <p:cNvSpPr/>
          <p:nvPr/>
        </p:nvSpPr>
        <p:spPr>
          <a:xfrm rot="5400000">
            <a:off x="-595475" y="822696"/>
            <a:ext cx="5143500" cy="3498113"/>
          </a:xfrm>
          <a:custGeom>
            <a:avLst/>
            <a:gdLst>
              <a:gd name="connsiteX0" fmla="*/ 0 w 6858000"/>
              <a:gd name="connsiteY0" fmla="*/ 4664151 h 4664151"/>
              <a:gd name="connsiteX1" fmla="*/ 0 w 6858000"/>
              <a:gd name="connsiteY1" fmla="*/ 3386465 h 4664151"/>
              <a:gd name="connsiteX2" fmla="*/ 3414891 w 6858000"/>
              <a:gd name="connsiteY2" fmla="*/ 0 h 4664151"/>
              <a:gd name="connsiteX3" fmla="*/ 6858000 w 6858000"/>
              <a:gd name="connsiteY3" fmla="*/ 3414449 h 4664151"/>
              <a:gd name="connsiteX4" fmla="*/ 6858000 w 6858000"/>
              <a:gd name="connsiteY4" fmla="*/ 4658541 h 4664151"/>
              <a:gd name="connsiteX5" fmla="*/ 3431822 w 6858000"/>
              <a:gd name="connsiteY5" fmla="*/ 1253066 h 466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4664151">
                <a:moveTo>
                  <a:pt x="0" y="4664151"/>
                </a:moveTo>
                <a:lnTo>
                  <a:pt x="0" y="3386465"/>
                </a:lnTo>
                <a:lnTo>
                  <a:pt x="3414891" y="0"/>
                </a:lnTo>
                <a:lnTo>
                  <a:pt x="6858000" y="3414449"/>
                </a:lnTo>
                <a:lnTo>
                  <a:pt x="6858000" y="4658541"/>
                </a:lnTo>
                <a:lnTo>
                  <a:pt x="3431822" y="1253066"/>
                </a:lnTo>
                <a:close/>
              </a:path>
            </a:pathLst>
          </a:custGeom>
          <a:solidFill>
            <a:srgbClr val="527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800">
              <a:buClrTx/>
            </a:pPr>
            <a:endParaRPr lang="en-US" sz="180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550" y="1963715"/>
            <a:ext cx="2810795" cy="900244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685800">
              <a:buClrTx/>
            </a:pPr>
            <a:r>
              <a:rPr lang="uk-UA" sz="2700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rPr>
              <a:t>Історія</a:t>
            </a:r>
            <a:endParaRPr lang="en-US" sz="2700" kern="1200" dirty="0">
              <a:solidFill>
                <a:prstClr val="white"/>
              </a:solidFill>
              <a:latin typeface="Roboto" panose="020B0604020202020204" charset="0"/>
              <a:ea typeface="Roboto" panose="020B0604020202020204" charset="0"/>
              <a:cs typeface="+mn-cs"/>
            </a:endParaRPr>
          </a:p>
          <a:p>
            <a:pPr defTabSz="685800">
              <a:buClrTx/>
            </a:pPr>
            <a:r>
              <a:rPr lang="en-US" sz="27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rPr>
              <a:t>Info Sapiens</a:t>
            </a:r>
            <a:endParaRPr lang="en-US" sz="2400" b="1" kern="1200" dirty="0">
              <a:solidFill>
                <a:prstClr val="white"/>
              </a:solidFill>
              <a:latin typeface="Roboto" panose="020B0604020202020204" charset="0"/>
              <a:ea typeface="Roboto" panose="020B0604020202020204" charset="0"/>
              <a:cs typeface="+mn-cs"/>
            </a:endParaRPr>
          </a:p>
        </p:txBody>
      </p: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>
            <a:off x="3879574" y="2541966"/>
            <a:ext cx="4438374" cy="0"/>
          </a:xfrm>
          <a:prstGeom prst="line">
            <a:avLst/>
          </a:prstGeom>
          <a:ln w="57150">
            <a:solidFill>
              <a:srgbClr val="527E6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CD4F93-1F98-F60B-BD6B-511787B0C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43" y="1057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FEFE4CAC-2F09-43A3-8645-A75E5B6CA34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 pitchFamily="2" charset="-52"/>
                <a:ea typeface="+mn-ea"/>
                <a:cs typeface="Arial"/>
                <a:sym typeface="Arial"/>
              </a:rPr>
              <a:pPr marL="0" marR="0" lvl="0" indent="0" algn="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 pitchFamily="2" charset="-52"/>
              <a:ea typeface="+mn-ea"/>
              <a:cs typeface="Arial"/>
              <a:sym typeface="Arial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33259" y="276960"/>
            <a:ext cx="7927263" cy="737607"/>
          </a:xfrm>
        </p:spPr>
        <p:txBody>
          <a:bodyPr>
            <a:noAutofit/>
          </a:bodyPr>
          <a:lstStyle/>
          <a:p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За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даними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Української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Асоціації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Маркетингу (УАМ), </a:t>
            </a:r>
            <a:r>
              <a:rPr lang="en-US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Info Sapiens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посідає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шосте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місце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за доходом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серед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всіх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дослідницьких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компаній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України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і перше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місце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серед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українських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компаній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(ТОП-5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компаній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є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іноземними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1200" dirty="0" err="1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підприємствами</a:t>
            </a:r>
            <a:r>
              <a:rPr lang="ru-RU" sz="1200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9E6A04-16D7-9929-081A-0C770DE8B6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43" y="105764"/>
            <a:ext cx="540000" cy="540000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CAB897-057D-393E-2769-70A2794E53C0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5633654"/>
              </p:ext>
            </p:extLst>
          </p:nvPr>
        </p:nvGraphicFramePr>
        <p:xfrm>
          <a:off x="415235" y="1073427"/>
          <a:ext cx="8100116" cy="390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6383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FEFE4CAC-2F09-43A3-8645-A75E5B6CA34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 pitchFamily="2" charset="-52"/>
                <a:ea typeface="+mn-ea"/>
                <a:cs typeface="Arial"/>
                <a:sym typeface="Arial"/>
              </a:rPr>
              <a:pPr marL="0" marR="0" lvl="0" indent="0" algn="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 pitchFamily="2" charset="-52"/>
              <a:ea typeface="+mn-ea"/>
              <a:cs typeface="Arial"/>
              <a:sym typeface="Arial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33259" y="276960"/>
            <a:ext cx="7927263" cy="737607"/>
          </a:xfrm>
        </p:spPr>
        <p:txBody>
          <a:bodyPr>
            <a:noAutofit/>
          </a:bodyPr>
          <a:lstStyle/>
          <a:p>
            <a:r>
              <a:rPr lang="uk-UA" sz="2250" b="1" dirty="0">
                <a:solidFill>
                  <a:srgbClr val="527E6C"/>
                </a:solidFill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Статистика за 2022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9E6A04-16D7-9929-081A-0C770DE8B6AE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43" y="105764"/>
            <a:ext cx="540000" cy="540000"/>
          </a:xfrm>
          <a:prstGeom prst="rect">
            <a:avLst/>
          </a:prstGeom>
        </p:spPr>
      </p:pic>
      <p:sp>
        <p:nvSpPr>
          <p:cNvPr id="261" name="Oval 38">
            <a:extLst>
              <a:ext uri="{FF2B5EF4-FFF2-40B4-BE49-F238E27FC236}">
                <a16:creationId xmlns:a16="http://schemas.microsoft.com/office/drawing/2014/main" id="{6F697D2B-D6A2-434E-5854-F859D6AD17B5}"/>
              </a:ext>
            </a:extLst>
          </p:cNvPr>
          <p:cNvSpPr>
            <a:spLocks noChangeAspect="1"/>
          </p:cNvSpPr>
          <p:nvPr/>
        </p:nvSpPr>
        <p:spPr>
          <a:xfrm>
            <a:off x="3584872" y="1208936"/>
            <a:ext cx="654200" cy="654200"/>
          </a:xfrm>
          <a:prstGeom prst="ellipse">
            <a:avLst/>
          </a:prstGeom>
          <a:solidFill>
            <a:srgbClr val="396AB1">
              <a:lumMod val="75000"/>
            </a:srgbClr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62" name="AutoShape 14">
            <a:extLst>
              <a:ext uri="{FF2B5EF4-FFF2-40B4-BE49-F238E27FC236}">
                <a16:creationId xmlns:a16="http://schemas.microsoft.com/office/drawing/2014/main" id="{2973BC8F-E1E1-5A29-C7D8-A0F867E67AD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 rot="10800000">
            <a:off x="1335434" y="2357884"/>
            <a:ext cx="288000" cy="144000"/>
          </a:xfrm>
          <a:prstGeom prst="triangle">
            <a:avLst>
              <a:gd name="adj" fmla="val 50000"/>
            </a:avLst>
          </a:prstGeom>
          <a:solidFill>
            <a:srgbClr val="527E6C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3" name="Rectangle 8">
            <a:extLst>
              <a:ext uri="{FF2B5EF4-FFF2-40B4-BE49-F238E27FC236}">
                <a16:creationId xmlns:a16="http://schemas.microsoft.com/office/drawing/2014/main" id="{9EF4AA19-2015-3C1B-56E9-8F051B72342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335474" y="1930013"/>
            <a:ext cx="288000" cy="288000"/>
          </a:xfrm>
          <a:prstGeom prst="rect">
            <a:avLst/>
          </a:prstGeom>
          <a:solidFill>
            <a:srgbClr val="527E6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64" name="AutoShape 14">
            <a:extLst>
              <a:ext uri="{FF2B5EF4-FFF2-40B4-BE49-F238E27FC236}">
                <a16:creationId xmlns:a16="http://schemas.microsoft.com/office/drawing/2014/main" id="{A383D682-DA9C-0401-EA52-F307EE33263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 rot="10800000">
            <a:off x="2542917" y="2357884"/>
            <a:ext cx="288000" cy="144000"/>
          </a:xfrm>
          <a:prstGeom prst="triangle">
            <a:avLst>
              <a:gd name="adj" fmla="val 50000"/>
            </a:avLst>
          </a:prstGeom>
          <a:solidFill>
            <a:srgbClr val="527E6C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5" name="Rectangle 8">
            <a:extLst>
              <a:ext uri="{FF2B5EF4-FFF2-40B4-BE49-F238E27FC236}">
                <a16:creationId xmlns:a16="http://schemas.microsoft.com/office/drawing/2014/main" id="{8C967D48-345C-E2FD-15EA-7BC6457315E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542957" y="1930013"/>
            <a:ext cx="288000" cy="288000"/>
          </a:xfrm>
          <a:prstGeom prst="rect">
            <a:avLst/>
          </a:prstGeom>
          <a:solidFill>
            <a:srgbClr val="527E6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66" name="AutoShape 14">
            <a:extLst>
              <a:ext uri="{FF2B5EF4-FFF2-40B4-BE49-F238E27FC236}">
                <a16:creationId xmlns:a16="http://schemas.microsoft.com/office/drawing/2014/main" id="{1E1B27BC-1CDF-463B-304B-AA54F118E0E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 rot="10800000">
            <a:off x="3767973" y="2357884"/>
            <a:ext cx="288000" cy="144000"/>
          </a:xfrm>
          <a:prstGeom prst="triangle">
            <a:avLst>
              <a:gd name="adj" fmla="val 50000"/>
            </a:avLst>
          </a:prstGeom>
          <a:solidFill>
            <a:srgbClr val="527E6C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7" name="Rectangle 8">
            <a:extLst>
              <a:ext uri="{FF2B5EF4-FFF2-40B4-BE49-F238E27FC236}">
                <a16:creationId xmlns:a16="http://schemas.microsoft.com/office/drawing/2014/main" id="{BD19433E-D523-420C-DC94-5D7FCED174C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768013" y="1930013"/>
            <a:ext cx="288000" cy="288000"/>
          </a:xfrm>
          <a:prstGeom prst="rect">
            <a:avLst/>
          </a:prstGeom>
          <a:solidFill>
            <a:srgbClr val="527E6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8" name="AutoShape 14">
            <a:extLst>
              <a:ext uri="{FF2B5EF4-FFF2-40B4-BE49-F238E27FC236}">
                <a16:creationId xmlns:a16="http://schemas.microsoft.com/office/drawing/2014/main" id="{4FDA46A4-7A22-34B7-BC08-4C62A7731A5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 rot="10800000">
            <a:off x="5010620" y="2357884"/>
            <a:ext cx="288000" cy="144000"/>
          </a:xfrm>
          <a:prstGeom prst="triangle">
            <a:avLst>
              <a:gd name="adj" fmla="val 50000"/>
            </a:avLst>
          </a:prstGeom>
          <a:solidFill>
            <a:srgbClr val="527E6C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9" name="Rectangle 8">
            <a:extLst>
              <a:ext uri="{FF2B5EF4-FFF2-40B4-BE49-F238E27FC236}">
                <a16:creationId xmlns:a16="http://schemas.microsoft.com/office/drawing/2014/main" id="{D7BCCC02-6CF0-8770-F055-97E2B8ECEB7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010660" y="1930013"/>
            <a:ext cx="288000" cy="288000"/>
          </a:xfrm>
          <a:prstGeom prst="rect">
            <a:avLst/>
          </a:prstGeom>
          <a:solidFill>
            <a:srgbClr val="527E6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70" name="Text Placeholder 1">
            <a:extLst>
              <a:ext uri="{FF2B5EF4-FFF2-40B4-BE49-F238E27FC236}">
                <a16:creationId xmlns:a16="http://schemas.microsoft.com/office/drawing/2014/main" id="{D3442F18-92BE-575B-A92B-938AC8C0FAC2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903146" y="2573892"/>
            <a:ext cx="1173304" cy="1480817"/>
          </a:xfrm>
          <a:prstGeom prst="rect">
            <a:avLst/>
          </a:prstGeom>
          <a:solidFill>
            <a:srgbClr val="396AB1">
              <a:lumMod val="20000"/>
              <a:lumOff val="80000"/>
              <a:alpha val="20000"/>
            </a:srgbClr>
          </a:solidFill>
          <a:ln w="9525">
            <a:solidFill>
              <a:srgbClr val="396AB1">
                <a:lumMod val="75000"/>
              </a:srgbClr>
            </a:solidFill>
          </a:ln>
        </p:spPr>
        <p:txBody>
          <a:bodyPr vert="horz" lIns="90000" tIns="72000" rIns="90000" bIns="7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5397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Arial" pitchFamily="34" charset="0"/>
            </a:endParaRPr>
          </a:p>
        </p:txBody>
      </p:sp>
      <p:sp>
        <p:nvSpPr>
          <p:cNvPr id="271" name="Text Placeholder 1">
            <a:extLst>
              <a:ext uri="{FF2B5EF4-FFF2-40B4-BE49-F238E27FC236}">
                <a16:creationId xmlns:a16="http://schemas.microsoft.com/office/drawing/2014/main" id="{1E32163E-8847-9A83-5963-E6BE5021AA8F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gray">
          <a:xfrm>
            <a:off x="2138462" y="2573892"/>
            <a:ext cx="1173304" cy="1480817"/>
          </a:xfrm>
          <a:prstGeom prst="rect">
            <a:avLst/>
          </a:prstGeom>
          <a:solidFill>
            <a:srgbClr val="396AB1">
              <a:lumMod val="20000"/>
              <a:lumOff val="80000"/>
              <a:alpha val="20000"/>
            </a:srgbClr>
          </a:solidFill>
          <a:ln w="9525">
            <a:solidFill>
              <a:srgbClr val="396AB1">
                <a:lumMod val="75000"/>
              </a:srgbClr>
            </a:solidFill>
          </a:ln>
        </p:spPr>
        <p:txBody>
          <a:bodyPr vert="horz" lIns="90000" tIns="72000" rIns="90000" bIns="7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5397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Arial" pitchFamily="34" charset="0"/>
            </a:endParaRPr>
          </a:p>
        </p:txBody>
      </p:sp>
      <p:sp>
        <p:nvSpPr>
          <p:cNvPr id="272" name="Text Placeholder 1">
            <a:extLst>
              <a:ext uri="{FF2B5EF4-FFF2-40B4-BE49-F238E27FC236}">
                <a16:creationId xmlns:a16="http://schemas.microsoft.com/office/drawing/2014/main" id="{CEDEBC1B-7C9C-8C00-EBD4-B62AD544C4FF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gray">
          <a:xfrm>
            <a:off x="3369386" y="2573892"/>
            <a:ext cx="1173304" cy="1480817"/>
          </a:xfrm>
          <a:prstGeom prst="rect">
            <a:avLst/>
          </a:prstGeom>
          <a:solidFill>
            <a:srgbClr val="396AB1">
              <a:lumMod val="20000"/>
              <a:lumOff val="80000"/>
              <a:alpha val="20000"/>
            </a:srgbClr>
          </a:solidFill>
          <a:ln w="9525">
            <a:solidFill>
              <a:srgbClr val="396AB1">
                <a:lumMod val="75000"/>
              </a:srgbClr>
            </a:solidFill>
          </a:ln>
        </p:spPr>
        <p:txBody>
          <a:bodyPr vert="horz" lIns="90000" tIns="72000" rIns="90000" bIns="7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5397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Arial" pitchFamily="34" charset="0"/>
            </a:endParaRPr>
          </a:p>
        </p:txBody>
      </p:sp>
      <p:sp>
        <p:nvSpPr>
          <p:cNvPr id="273" name="Text Placeholder 1">
            <a:extLst>
              <a:ext uri="{FF2B5EF4-FFF2-40B4-BE49-F238E27FC236}">
                <a16:creationId xmlns:a16="http://schemas.microsoft.com/office/drawing/2014/main" id="{4A0DDE42-1C29-EB1F-2A3A-0195242364D1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>
            <a:off x="4594448" y="2573892"/>
            <a:ext cx="1173304" cy="1480817"/>
          </a:xfrm>
          <a:prstGeom prst="rect">
            <a:avLst/>
          </a:prstGeom>
          <a:solidFill>
            <a:srgbClr val="396AB1">
              <a:lumMod val="20000"/>
              <a:lumOff val="80000"/>
              <a:alpha val="20000"/>
            </a:srgbClr>
          </a:solidFill>
          <a:ln w="9525">
            <a:solidFill>
              <a:srgbClr val="396AB1">
                <a:lumMod val="75000"/>
              </a:srgbClr>
            </a:solidFill>
          </a:ln>
        </p:spPr>
        <p:txBody>
          <a:bodyPr vert="horz" lIns="90000" tIns="72000" rIns="90000" bIns="7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5397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Arial" pitchFamily="34" charset="0"/>
            </a:endParaRPr>
          </a:p>
        </p:txBody>
      </p:sp>
      <p:sp>
        <p:nvSpPr>
          <p:cNvPr id="274" name="Text Placeholder 1">
            <a:extLst>
              <a:ext uri="{FF2B5EF4-FFF2-40B4-BE49-F238E27FC236}">
                <a16:creationId xmlns:a16="http://schemas.microsoft.com/office/drawing/2014/main" id="{08583D55-60A5-B654-172B-D30758545AEC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>
            <a:off x="5824372" y="2573892"/>
            <a:ext cx="1173304" cy="1480817"/>
          </a:xfrm>
          <a:prstGeom prst="rect">
            <a:avLst/>
          </a:prstGeom>
          <a:solidFill>
            <a:srgbClr val="396AB1">
              <a:lumMod val="20000"/>
              <a:lumOff val="80000"/>
              <a:alpha val="20000"/>
            </a:srgbClr>
          </a:solidFill>
          <a:ln w="9525">
            <a:solidFill>
              <a:srgbClr val="396AB1">
                <a:lumMod val="75000"/>
              </a:srgbClr>
            </a:solidFill>
          </a:ln>
        </p:spPr>
        <p:txBody>
          <a:bodyPr vert="horz" lIns="90000" tIns="72000" rIns="90000" bIns="7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5397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Arial" pitchFamily="34" charset="0"/>
            </a:endParaRPr>
          </a:p>
        </p:txBody>
      </p:sp>
      <p:sp>
        <p:nvSpPr>
          <p:cNvPr id="275" name="Text Placeholder 1">
            <a:extLst>
              <a:ext uri="{FF2B5EF4-FFF2-40B4-BE49-F238E27FC236}">
                <a16:creationId xmlns:a16="http://schemas.microsoft.com/office/drawing/2014/main" id="{B284DD00-5CF3-D208-CAF2-0A725CC213D4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>
            <a:off x="7056296" y="2573892"/>
            <a:ext cx="1173304" cy="1480817"/>
          </a:xfrm>
          <a:prstGeom prst="rect">
            <a:avLst/>
          </a:prstGeom>
          <a:solidFill>
            <a:srgbClr val="396AB1">
              <a:lumMod val="20000"/>
              <a:lumOff val="80000"/>
              <a:alpha val="20000"/>
            </a:srgbClr>
          </a:solidFill>
          <a:ln w="9525">
            <a:solidFill>
              <a:srgbClr val="396AB1">
                <a:lumMod val="75000"/>
              </a:srgbClr>
            </a:solidFill>
          </a:ln>
        </p:spPr>
        <p:txBody>
          <a:bodyPr vert="horz" lIns="90000" tIns="72000" rIns="90000" bIns="7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36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54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539750" indent="-180975" algn="l" defTabSz="914400" rtl="0" eaLnBrk="1" latinLnBrk="0" hangingPunct="1">
              <a:spcBef>
                <a:spcPts val="3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marR="0" indent="-1809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sz="16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Arial" pitchFamily="34" charset="0"/>
            </a:endParaRPr>
          </a:p>
        </p:txBody>
      </p:sp>
      <p:sp>
        <p:nvSpPr>
          <p:cNvPr id="276" name="AutoShape 14">
            <a:extLst>
              <a:ext uri="{FF2B5EF4-FFF2-40B4-BE49-F238E27FC236}">
                <a16:creationId xmlns:a16="http://schemas.microsoft.com/office/drawing/2014/main" id="{738F53CB-64E9-627B-36A5-FED678913F4F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 rot="10800000">
            <a:off x="6246580" y="2357884"/>
            <a:ext cx="288000" cy="144000"/>
          </a:xfrm>
          <a:prstGeom prst="triangle">
            <a:avLst>
              <a:gd name="adj" fmla="val 50000"/>
            </a:avLst>
          </a:prstGeom>
          <a:solidFill>
            <a:srgbClr val="527E6C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77" name="Rectangle 8">
            <a:extLst>
              <a:ext uri="{FF2B5EF4-FFF2-40B4-BE49-F238E27FC236}">
                <a16:creationId xmlns:a16="http://schemas.microsoft.com/office/drawing/2014/main" id="{F399E29A-3078-DE2B-AD9C-AD085F5F943B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6246620" y="1930013"/>
            <a:ext cx="288000" cy="288000"/>
          </a:xfrm>
          <a:prstGeom prst="rect">
            <a:avLst/>
          </a:prstGeom>
          <a:solidFill>
            <a:srgbClr val="527E6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5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78" name="AutoShape 14">
            <a:extLst>
              <a:ext uri="{FF2B5EF4-FFF2-40B4-BE49-F238E27FC236}">
                <a16:creationId xmlns:a16="http://schemas.microsoft.com/office/drawing/2014/main" id="{7D8F3EE3-3387-5C77-EC54-38436B673945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 rot="10800000">
            <a:off x="7495084" y="2357884"/>
            <a:ext cx="288000" cy="144000"/>
          </a:xfrm>
          <a:prstGeom prst="triangle">
            <a:avLst>
              <a:gd name="adj" fmla="val 50000"/>
            </a:avLst>
          </a:prstGeom>
          <a:solidFill>
            <a:srgbClr val="527E6C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79" name="Rectangle 8">
            <a:extLst>
              <a:ext uri="{FF2B5EF4-FFF2-40B4-BE49-F238E27FC236}">
                <a16:creationId xmlns:a16="http://schemas.microsoft.com/office/drawing/2014/main" id="{5AD9CC2E-678C-CD98-B88E-4CD72C9198BC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7495124" y="1930013"/>
            <a:ext cx="288000" cy="288000"/>
          </a:xfrm>
          <a:prstGeom prst="rect">
            <a:avLst/>
          </a:prstGeom>
          <a:solidFill>
            <a:srgbClr val="527E6C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6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0" name="Прямоугольник 133">
            <a:extLst>
              <a:ext uri="{FF2B5EF4-FFF2-40B4-BE49-F238E27FC236}">
                <a16:creationId xmlns:a16="http://schemas.microsoft.com/office/drawing/2014/main" id="{D1BF03C6-BCB9-72B4-D22E-9B5A395DA1F3}"/>
              </a:ext>
            </a:extLst>
          </p:cNvPr>
          <p:cNvSpPr/>
          <p:nvPr/>
        </p:nvSpPr>
        <p:spPr>
          <a:xfrm>
            <a:off x="915121" y="2573893"/>
            <a:ext cx="116132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ru-RU" sz="1200" b="1" kern="1200" dirty="0" err="1">
                <a:latin typeface="Roboto"/>
                <a:ea typeface="+mn-ea"/>
                <a:cs typeface="+mn-cs"/>
              </a:rPr>
              <a:t>Омнібус</a:t>
            </a:r>
            <a:r>
              <a:rPr lang="uk-UA" sz="1200" b="1" kern="1200" dirty="0">
                <a:latin typeface="Roboto"/>
                <a:ea typeface="+mn-ea"/>
                <a:cs typeface="+mn-cs"/>
              </a:rPr>
              <a:t> </a:t>
            </a:r>
            <a:endParaRPr lang="en-US" sz="1200" b="1" kern="1200" dirty="0">
              <a:latin typeface="Roboto"/>
              <a:ea typeface="+mn-ea"/>
              <a:cs typeface="+mn-cs"/>
            </a:endParaRPr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uk-UA" b="1" kern="1200" dirty="0">
                <a:solidFill>
                  <a:srgbClr val="527E6C"/>
                </a:solidFill>
                <a:latin typeface="Roboto"/>
                <a:ea typeface="+mn-ea"/>
                <a:cs typeface="+mn-cs"/>
              </a:rPr>
              <a:t>12 000 </a:t>
            </a:r>
            <a:r>
              <a:rPr lang="uk-UA" sz="1200" kern="1200" dirty="0">
                <a:latin typeface="Roboto"/>
                <a:ea typeface="+mn-ea"/>
                <a:cs typeface="+mn-cs"/>
              </a:rPr>
              <a:t>інтерв’ю</a:t>
            </a:r>
            <a:endParaRPr lang="ru-RU" sz="1200" kern="1200" dirty="0">
              <a:latin typeface="Roboto"/>
              <a:ea typeface="+mn-ea"/>
              <a:cs typeface="+mn-cs"/>
            </a:endParaRPr>
          </a:p>
        </p:txBody>
      </p:sp>
      <p:sp>
        <p:nvSpPr>
          <p:cNvPr id="281" name="Прямоугольник 137">
            <a:extLst>
              <a:ext uri="{FF2B5EF4-FFF2-40B4-BE49-F238E27FC236}">
                <a16:creationId xmlns:a16="http://schemas.microsoft.com/office/drawing/2014/main" id="{22C1F58F-A144-840C-6D09-C58A22291CA3}"/>
              </a:ext>
            </a:extLst>
          </p:cNvPr>
          <p:cNvSpPr/>
          <p:nvPr/>
        </p:nvSpPr>
        <p:spPr>
          <a:xfrm>
            <a:off x="2138463" y="2577109"/>
            <a:ext cx="117330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uk-UA" sz="1200" b="1" kern="1200" dirty="0">
                <a:latin typeface="Roboto"/>
                <a:ea typeface="+mn-ea"/>
                <a:cs typeface="+mn-cs"/>
              </a:rPr>
              <a:t>Особисті інтерв’ю</a:t>
            </a:r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uk-UA" sz="1200" kern="1200" dirty="0">
                <a:latin typeface="Roboto"/>
                <a:ea typeface="Calibri"/>
                <a:cs typeface="Arial" pitchFamily="34" charset="0"/>
              </a:rPr>
              <a:t>CAPI: </a:t>
            </a:r>
            <a:r>
              <a:rPr lang="uk-UA" b="1" kern="1200" dirty="0">
                <a:solidFill>
                  <a:srgbClr val="527E6C"/>
                </a:solidFill>
                <a:latin typeface="Roboto"/>
                <a:ea typeface="Calibri"/>
                <a:cs typeface="Arial" pitchFamily="34" charset="0"/>
              </a:rPr>
              <a:t>54 706 </a:t>
            </a:r>
            <a:r>
              <a:rPr lang="uk-UA" sz="1200" kern="1200" dirty="0">
                <a:latin typeface="Roboto"/>
                <a:ea typeface="+mn-ea"/>
                <a:cs typeface="+mn-cs"/>
              </a:rPr>
              <a:t>інтерв’ю</a:t>
            </a:r>
            <a:endParaRPr lang="uk-UA" sz="1200" kern="1200" dirty="0">
              <a:latin typeface="Roboto"/>
              <a:ea typeface="+mn-ea"/>
              <a:cs typeface="Arial" pitchFamily="34" charset="0"/>
            </a:endParaRPr>
          </a:p>
        </p:txBody>
      </p:sp>
      <p:sp>
        <p:nvSpPr>
          <p:cNvPr id="282" name="Прямоугольник 141">
            <a:extLst>
              <a:ext uri="{FF2B5EF4-FFF2-40B4-BE49-F238E27FC236}">
                <a16:creationId xmlns:a16="http://schemas.microsoft.com/office/drawing/2014/main" id="{43C405D0-6FBE-583C-6650-FD468B7DE7F2}"/>
              </a:ext>
            </a:extLst>
          </p:cNvPr>
          <p:cNvSpPr/>
          <p:nvPr/>
        </p:nvSpPr>
        <p:spPr>
          <a:xfrm>
            <a:off x="3369386" y="2577109"/>
            <a:ext cx="11733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uk-UA" sz="1200" b="1" kern="1200" dirty="0">
                <a:latin typeface="Roboto"/>
                <a:ea typeface="+mn-ea"/>
                <a:cs typeface="+mn-cs"/>
              </a:rPr>
              <a:t>Телефонні опитування </a:t>
            </a:r>
          </a:p>
          <a:p>
            <a:pPr algn="ctr">
              <a:buClrTx/>
              <a:buFontTx/>
              <a:buNone/>
            </a:pPr>
            <a:r>
              <a:rPr lang="uk-UA" b="1" kern="1200" dirty="0">
                <a:solidFill>
                  <a:srgbClr val="527E6C"/>
                </a:solidFill>
                <a:latin typeface="Roboto"/>
                <a:ea typeface="+mn-ea"/>
                <a:cs typeface="+mn-cs"/>
              </a:rPr>
              <a:t>153 200 </a:t>
            </a:r>
            <a:r>
              <a:rPr lang="uk-UA" sz="1200" kern="1200" dirty="0">
                <a:latin typeface="Roboto"/>
                <a:ea typeface="+mn-ea"/>
                <a:cs typeface="+mn-cs"/>
              </a:rPr>
              <a:t>інтерв’ю</a:t>
            </a:r>
          </a:p>
        </p:txBody>
      </p:sp>
      <p:sp>
        <p:nvSpPr>
          <p:cNvPr id="283" name="Прямоугольник 145">
            <a:extLst>
              <a:ext uri="{FF2B5EF4-FFF2-40B4-BE49-F238E27FC236}">
                <a16:creationId xmlns:a16="http://schemas.microsoft.com/office/drawing/2014/main" id="{A2763061-C6EF-1FBC-39BF-C53A25D95613}"/>
              </a:ext>
            </a:extLst>
          </p:cNvPr>
          <p:cNvSpPr/>
          <p:nvPr/>
        </p:nvSpPr>
        <p:spPr>
          <a:xfrm>
            <a:off x="4593454" y="2571744"/>
            <a:ext cx="11733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uk-UA" sz="1200" b="1" kern="1200" dirty="0">
                <a:latin typeface="Roboto"/>
                <a:ea typeface="+mn-ea"/>
                <a:cs typeface="+mn-cs"/>
              </a:rPr>
              <a:t>Онлайн-опитування</a:t>
            </a:r>
          </a:p>
          <a:p>
            <a:pPr algn="ctr">
              <a:buClrTx/>
              <a:buFontTx/>
              <a:buNone/>
            </a:pPr>
            <a:r>
              <a:rPr lang="uk-UA" b="1" kern="1200" dirty="0">
                <a:solidFill>
                  <a:srgbClr val="527E6C"/>
                </a:solidFill>
                <a:latin typeface="Roboto"/>
                <a:ea typeface="+mn-ea"/>
                <a:cs typeface="+mn-cs"/>
              </a:rPr>
              <a:t>38 225 </a:t>
            </a:r>
            <a:r>
              <a:rPr lang="uk-UA" sz="1200" kern="1200" dirty="0">
                <a:latin typeface="Roboto"/>
                <a:ea typeface="+mn-ea"/>
                <a:cs typeface="+mn-cs"/>
              </a:rPr>
              <a:t>інтерв’ю</a:t>
            </a:r>
          </a:p>
        </p:txBody>
      </p:sp>
      <p:sp>
        <p:nvSpPr>
          <p:cNvPr id="284" name="Прямоугольник 155">
            <a:extLst>
              <a:ext uri="{FF2B5EF4-FFF2-40B4-BE49-F238E27FC236}">
                <a16:creationId xmlns:a16="http://schemas.microsoft.com/office/drawing/2014/main" id="{4BAA58A8-829A-07E1-3280-0A57295CE640}"/>
              </a:ext>
            </a:extLst>
          </p:cNvPr>
          <p:cNvSpPr/>
          <p:nvPr/>
        </p:nvSpPr>
        <p:spPr>
          <a:xfrm>
            <a:off x="5824372" y="2567461"/>
            <a:ext cx="1173304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uk-UA" sz="1200" b="1" kern="1200" dirty="0">
                <a:latin typeface="Roboto"/>
                <a:ea typeface="+mn-ea"/>
                <a:cs typeface="+mn-cs"/>
              </a:rPr>
              <a:t>Глибинні</a:t>
            </a:r>
            <a:r>
              <a:rPr lang="en-US" sz="1200" b="1" kern="1200" dirty="0">
                <a:latin typeface="Roboto"/>
                <a:ea typeface="+mn-ea"/>
                <a:cs typeface="+mn-cs"/>
              </a:rPr>
              <a:t> </a:t>
            </a:r>
            <a:r>
              <a:rPr lang="uk-UA" sz="1200" b="1" kern="1200" dirty="0">
                <a:latin typeface="Roboto"/>
                <a:ea typeface="+mn-ea"/>
                <a:cs typeface="+mn-cs"/>
              </a:rPr>
              <a:t>інтерв’ю </a:t>
            </a:r>
            <a:endParaRPr lang="en-US" sz="1200" b="1" kern="1200" dirty="0">
              <a:latin typeface="Roboto"/>
              <a:ea typeface="+mn-ea"/>
              <a:cs typeface="+mn-cs"/>
            </a:endParaRPr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ru-RU" b="1" kern="1200" dirty="0">
                <a:solidFill>
                  <a:srgbClr val="527E6C"/>
                </a:solidFill>
                <a:latin typeface="Roboto"/>
                <a:ea typeface="+mn-ea"/>
                <a:cs typeface="+mn-cs"/>
              </a:rPr>
              <a:t>623</a:t>
            </a:r>
            <a:r>
              <a:rPr lang="ru-RU" b="1" kern="1200" dirty="0">
                <a:solidFill>
                  <a:srgbClr val="922428"/>
                </a:solidFill>
                <a:latin typeface="Roboto"/>
                <a:ea typeface="+mn-ea"/>
                <a:cs typeface="+mn-cs"/>
              </a:rPr>
              <a:t> </a:t>
            </a:r>
            <a:r>
              <a:rPr lang="ru-RU" sz="1200" kern="1200" dirty="0">
                <a:latin typeface="Roboto"/>
                <a:ea typeface="+mn-ea"/>
                <a:cs typeface="+mn-cs"/>
              </a:rPr>
              <a:t>ГІ</a:t>
            </a:r>
            <a:endParaRPr lang="uk-UA" sz="1200" kern="1200" dirty="0">
              <a:solidFill>
                <a:srgbClr val="922428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285" name="Прямоугольник 170">
            <a:extLst>
              <a:ext uri="{FF2B5EF4-FFF2-40B4-BE49-F238E27FC236}">
                <a16:creationId xmlns:a16="http://schemas.microsoft.com/office/drawing/2014/main" id="{9844EA7D-6AE0-733C-E6CF-50EF4A268E00}"/>
              </a:ext>
            </a:extLst>
          </p:cNvPr>
          <p:cNvSpPr/>
          <p:nvPr/>
        </p:nvSpPr>
        <p:spPr>
          <a:xfrm>
            <a:off x="7056296" y="2571744"/>
            <a:ext cx="117330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uk-UA" sz="1200" b="1" kern="1200" dirty="0">
                <a:latin typeface="Roboto"/>
                <a:ea typeface="+mn-ea"/>
                <a:cs typeface="+mn-cs"/>
              </a:rPr>
              <a:t>Фокус-групові дослідження</a:t>
            </a:r>
          </a:p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uk-UA" b="1" kern="1200" dirty="0">
                <a:solidFill>
                  <a:srgbClr val="527E6C"/>
                </a:solidFill>
                <a:latin typeface="Roboto"/>
                <a:ea typeface="+mn-ea"/>
                <a:cs typeface="+mn-cs"/>
              </a:rPr>
              <a:t>226</a:t>
            </a:r>
            <a:r>
              <a:rPr lang="uk-UA" b="1" kern="1200" dirty="0">
                <a:solidFill>
                  <a:srgbClr val="922428"/>
                </a:solidFill>
                <a:latin typeface="Roboto"/>
                <a:ea typeface="+mn-ea"/>
                <a:cs typeface="+mn-cs"/>
              </a:rPr>
              <a:t> </a:t>
            </a:r>
            <a:r>
              <a:rPr lang="uk-UA" sz="1200" kern="1200" dirty="0">
                <a:latin typeface="Roboto"/>
                <a:ea typeface="+mn-ea"/>
                <a:cs typeface="+mn-cs"/>
              </a:rPr>
              <a:t>ФГД</a:t>
            </a:r>
          </a:p>
        </p:txBody>
      </p:sp>
      <p:grpSp>
        <p:nvGrpSpPr>
          <p:cNvPr id="286" name="Группа 175">
            <a:extLst>
              <a:ext uri="{FF2B5EF4-FFF2-40B4-BE49-F238E27FC236}">
                <a16:creationId xmlns:a16="http://schemas.microsoft.com/office/drawing/2014/main" id="{616E498C-593E-ED5D-964F-95F0171D352C}"/>
              </a:ext>
            </a:extLst>
          </p:cNvPr>
          <p:cNvGrpSpPr/>
          <p:nvPr/>
        </p:nvGrpSpPr>
        <p:grpSpPr>
          <a:xfrm>
            <a:off x="1156961" y="1208936"/>
            <a:ext cx="654200" cy="654200"/>
            <a:chOff x="6489098" y="2968272"/>
            <a:chExt cx="1362917" cy="1362917"/>
          </a:xfrm>
        </p:grpSpPr>
        <p:sp>
          <p:nvSpPr>
            <p:cNvPr id="287" name="Oval 38">
              <a:extLst>
                <a:ext uri="{FF2B5EF4-FFF2-40B4-BE49-F238E27FC236}">
                  <a16:creationId xmlns:a16="http://schemas.microsoft.com/office/drawing/2014/main" id="{8F33CD29-1AB1-63DE-6BE4-E44C6AA1B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9098" y="2968272"/>
              <a:ext cx="1362917" cy="1362917"/>
            </a:xfrm>
            <a:prstGeom prst="ellipse">
              <a:avLst/>
            </a:prstGeom>
            <a:solidFill>
              <a:srgbClr val="396AB1">
                <a:lumMod val="75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grpSp>
          <p:nvGrpSpPr>
            <p:cNvPr id="288" name="Group 26">
              <a:extLst>
                <a:ext uri="{FF2B5EF4-FFF2-40B4-BE49-F238E27FC236}">
                  <a16:creationId xmlns:a16="http://schemas.microsoft.com/office/drawing/2014/main" id="{3F3695A9-2071-0B7A-CC61-E8D2893328A5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6843830" y="3189806"/>
              <a:ext cx="682635" cy="835606"/>
              <a:chOff x="802" y="-389"/>
              <a:chExt cx="4168" cy="5102"/>
            </a:xfrm>
            <a:solidFill>
              <a:sysClr val="window" lastClr="FFFFFF"/>
            </a:solidFill>
          </p:grpSpPr>
          <p:sp>
            <p:nvSpPr>
              <p:cNvPr id="289" name="Freeform 27">
                <a:extLst>
                  <a:ext uri="{FF2B5EF4-FFF2-40B4-BE49-F238E27FC236}">
                    <a16:creationId xmlns:a16="http://schemas.microsoft.com/office/drawing/2014/main" id="{8FB3EDA8-C322-F8E5-D2EC-891E64BAD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" y="178"/>
                <a:ext cx="3780" cy="4535"/>
              </a:xfrm>
              <a:custGeom>
                <a:avLst/>
                <a:gdLst>
                  <a:gd name="T0" fmla="*/ 1440 w 1600"/>
                  <a:gd name="T1" fmla="*/ 1600 h 1920"/>
                  <a:gd name="T2" fmla="*/ 160 w 1600"/>
                  <a:gd name="T3" fmla="*/ 1600 h 1920"/>
                  <a:gd name="T4" fmla="*/ 160 w 1600"/>
                  <a:gd name="T5" fmla="*/ 160 h 1920"/>
                  <a:gd name="T6" fmla="*/ 240 w 1600"/>
                  <a:gd name="T7" fmla="*/ 160 h 1920"/>
                  <a:gd name="T8" fmla="*/ 240 w 1600"/>
                  <a:gd name="T9" fmla="*/ 0 h 1920"/>
                  <a:gd name="T10" fmla="*/ 120 w 1600"/>
                  <a:gd name="T11" fmla="*/ 0 h 1920"/>
                  <a:gd name="T12" fmla="*/ 0 w 1600"/>
                  <a:gd name="T13" fmla="*/ 120 h 1920"/>
                  <a:gd name="T14" fmla="*/ 0 w 1600"/>
                  <a:gd name="T15" fmla="*/ 1800 h 1920"/>
                  <a:gd name="T16" fmla="*/ 120 w 1600"/>
                  <a:gd name="T17" fmla="*/ 1920 h 1920"/>
                  <a:gd name="T18" fmla="*/ 1480 w 1600"/>
                  <a:gd name="T19" fmla="*/ 1920 h 1920"/>
                  <a:gd name="T20" fmla="*/ 1600 w 1600"/>
                  <a:gd name="T21" fmla="*/ 1800 h 1920"/>
                  <a:gd name="T22" fmla="*/ 1600 w 1600"/>
                  <a:gd name="T23" fmla="*/ 958 h 1920"/>
                  <a:gd name="T24" fmla="*/ 1440 w 1600"/>
                  <a:gd name="T25" fmla="*/ 1118 h 1920"/>
                  <a:gd name="T26" fmla="*/ 1440 w 1600"/>
                  <a:gd name="T27" fmla="*/ 160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00" h="1920">
                    <a:moveTo>
                      <a:pt x="1440" y="1600"/>
                    </a:moveTo>
                    <a:cubicBezTo>
                      <a:pt x="160" y="1600"/>
                      <a:pt x="160" y="1600"/>
                      <a:pt x="160" y="1600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0" y="160"/>
                      <a:pt x="240" y="160"/>
                      <a:pt x="240" y="160"/>
                    </a:cubicBezTo>
                    <a:cubicBezTo>
                      <a:pt x="240" y="0"/>
                      <a:pt x="240" y="0"/>
                      <a:pt x="24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4" y="0"/>
                      <a:pt x="0" y="54"/>
                      <a:pt x="0" y="120"/>
                    </a:cubicBezTo>
                    <a:cubicBezTo>
                      <a:pt x="0" y="1800"/>
                      <a:pt x="0" y="1800"/>
                      <a:pt x="0" y="1800"/>
                    </a:cubicBezTo>
                    <a:cubicBezTo>
                      <a:pt x="0" y="1866"/>
                      <a:pt x="54" y="1920"/>
                      <a:pt x="120" y="1920"/>
                    </a:cubicBezTo>
                    <a:cubicBezTo>
                      <a:pt x="1480" y="1920"/>
                      <a:pt x="1480" y="1920"/>
                      <a:pt x="1480" y="1920"/>
                    </a:cubicBezTo>
                    <a:cubicBezTo>
                      <a:pt x="1546" y="1920"/>
                      <a:pt x="1600" y="1866"/>
                      <a:pt x="1600" y="1800"/>
                    </a:cubicBezTo>
                    <a:cubicBezTo>
                      <a:pt x="1600" y="958"/>
                      <a:pt x="1600" y="958"/>
                      <a:pt x="1600" y="958"/>
                    </a:cubicBezTo>
                    <a:cubicBezTo>
                      <a:pt x="1440" y="1118"/>
                      <a:pt x="1440" y="1118"/>
                      <a:pt x="1440" y="1118"/>
                    </a:cubicBezTo>
                    <a:lnTo>
                      <a:pt x="1440" y="16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0" name="Freeform 28">
                <a:extLst>
                  <a:ext uri="{FF2B5EF4-FFF2-40B4-BE49-F238E27FC236}">
                    <a16:creationId xmlns:a16="http://schemas.microsoft.com/office/drawing/2014/main" id="{FB3B0FB0-3E92-0505-9216-05D9562F0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5" y="178"/>
                <a:ext cx="567" cy="917"/>
              </a:xfrm>
              <a:custGeom>
                <a:avLst/>
                <a:gdLst>
                  <a:gd name="T0" fmla="*/ 80 w 240"/>
                  <a:gd name="T1" fmla="*/ 388 h 388"/>
                  <a:gd name="T2" fmla="*/ 240 w 240"/>
                  <a:gd name="T3" fmla="*/ 388 h 388"/>
                  <a:gd name="T4" fmla="*/ 240 w 240"/>
                  <a:gd name="T5" fmla="*/ 120 h 388"/>
                  <a:gd name="T6" fmla="*/ 120 w 240"/>
                  <a:gd name="T7" fmla="*/ 0 h 388"/>
                  <a:gd name="T8" fmla="*/ 0 w 240"/>
                  <a:gd name="T9" fmla="*/ 0 h 388"/>
                  <a:gd name="T10" fmla="*/ 0 w 240"/>
                  <a:gd name="T11" fmla="*/ 160 h 388"/>
                  <a:gd name="T12" fmla="*/ 80 w 240"/>
                  <a:gd name="T13" fmla="*/ 160 h 388"/>
                  <a:gd name="T14" fmla="*/ 80 w 240"/>
                  <a:gd name="T15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0" h="388">
                    <a:moveTo>
                      <a:pt x="80" y="388"/>
                    </a:moveTo>
                    <a:cubicBezTo>
                      <a:pt x="130" y="365"/>
                      <a:pt x="189" y="365"/>
                      <a:pt x="240" y="388"/>
                    </a:cubicBezTo>
                    <a:cubicBezTo>
                      <a:pt x="240" y="120"/>
                      <a:pt x="240" y="120"/>
                      <a:pt x="240" y="120"/>
                    </a:cubicBezTo>
                    <a:cubicBezTo>
                      <a:pt x="240" y="54"/>
                      <a:pt x="186" y="0"/>
                      <a:pt x="12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80" y="160"/>
                      <a:pt x="80" y="160"/>
                      <a:pt x="80" y="160"/>
                    </a:cubicBezTo>
                    <a:lnTo>
                      <a:pt x="80" y="3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1" name="Freeform 29">
                <a:extLst>
                  <a:ext uri="{FF2B5EF4-FFF2-40B4-BE49-F238E27FC236}">
                    <a16:creationId xmlns:a16="http://schemas.microsoft.com/office/drawing/2014/main" id="{100F7945-952B-DBAF-FC64-83E03ECAED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8" y="-389"/>
                <a:ext cx="2268" cy="1323"/>
              </a:xfrm>
              <a:custGeom>
                <a:avLst/>
                <a:gdLst>
                  <a:gd name="T0" fmla="*/ 960 w 960"/>
                  <a:gd name="T1" fmla="*/ 120 h 560"/>
                  <a:gd name="T2" fmla="*/ 720 w 960"/>
                  <a:gd name="T3" fmla="*/ 120 h 560"/>
                  <a:gd name="T4" fmla="*/ 600 w 960"/>
                  <a:gd name="T5" fmla="*/ 0 h 560"/>
                  <a:gd name="T6" fmla="*/ 360 w 960"/>
                  <a:gd name="T7" fmla="*/ 0 h 560"/>
                  <a:gd name="T8" fmla="*/ 240 w 960"/>
                  <a:gd name="T9" fmla="*/ 120 h 560"/>
                  <a:gd name="T10" fmla="*/ 0 w 960"/>
                  <a:gd name="T11" fmla="*/ 120 h 560"/>
                  <a:gd name="T12" fmla="*/ 0 w 960"/>
                  <a:gd name="T13" fmla="*/ 560 h 560"/>
                  <a:gd name="T14" fmla="*/ 960 w 960"/>
                  <a:gd name="T15" fmla="*/ 560 h 560"/>
                  <a:gd name="T16" fmla="*/ 960 w 960"/>
                  <a:gd name="T17" fmla="*/ 120 h 560"/>
                  <a:gd name="T18" fmla="*/ 880 w 960"/>
                  <a:gd name="T19" fmla="*/ 480 h 560"/>
                  <a:gd name="T20" fmla="*/ 80 w 960"/>
                  <a:gd name="T21" fmla="*/ 480 h 560"/>
                  <a:gd name="T22" fmla="*/ 80 w 960"/>
                  <a:gd name="T23" fmla="*/ 200 h 560"/>
                  <a:gd name="T24" fmla="*/ 320 w 960"/>
                  <a:gd name="T25" fmla="*/ 200 h 560"/>
                  <a:gd name="T26" fmla="*/ 320 w 960"/>
                  <a:gd name="T27" fmla="*/ 120 h 560"/>
                  <a:gd name="T28" fmla="*/ 360 w 960"/>
                  <a:gd name="T29" fmla="*/ 80 h 560"/>
                  <a:gd name="T30" fmla="*/ 600 w 960"/>
                  <a:gd name="T31" fmla="*/ 80 h 560"/>
                  <a:gd name="T32" fmla="*/ 640 w 960"/>
                  <a:gd name="T33" fmla="*/ 120 h 560"/>
                  <a:gd name="T34" fmla="*/ 640 w 960"/>
                  <a:gd name="T35" fmla="*/ 200 h 560"/>
                  <a:gd name="T36" fmla="*/ 880 w 960"/>
                  <a:gd name="T37" fmla="*/ 200 h 560"/>
                  <a:gd name="T38" fmla="*/ 880 w 960"/>
                  <a:gd name="T39" fmla="*/ 48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60" h="560">
                    <a:moveTo>
                      <a:pt x="960" y="120"/>
                    </a:moveTo>
                    <a:cubicBezTo>
                      <a:pt x="720" y="120"/>
                      <a:pt x="720" y="120"/>
                      <a:pt x="720" y="120"/>
                    </a:cubicBezTo>
                    <a:cubicBezTo>
                      <a:pt x="720" y="54"/>
                      <a:pt x="666" y="0"/>
                      <a:pt x="60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294" y="0"/>
                      <a:pt x="240" y="54"/>
                      <a:pt x="240" y="12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960" y="560"/>
                      <a:pt x="960" y="560"/>
                      <a:pt x="960" y="560"/>
                    </a:cubicBezTo>
                    <a:lnTo>
                      <a:pt x="960" y="120"/>
                    </a:lnTo>
                    <a:close/>
                    <a:moveTo>
                      <a:pt x="880" y="480"/>
                    </a:moveTo>
                    <a:cubicBezTo>
                      <a:pt x="80" y="480"/>
                      <a:pt x="80" y="480"/>
                      <a:pt x="80" y="480"/>
                    </a:cubicBezTo>
                    <a:cubicBezTo>
                      <a:pt x="80" y="200"/>
                      <a:pt x="80" y="200"/>
                      <a:pt x="80" y="200"/>
                    </a:cubicBezTo>
                    <a:cubicBezTo>
                      <a:pt x="320" y="200"/>
                      <a:pt x="320" y="200"/>
                      <a:pt x="320" y="200"/>
                    </a:cubicBezTo>
                    <a:cubicBezTo>
                      <a:pt x="320" y="120"/>
                      <a:pt x="320" y="120"/>
                      <a:pt x="320" y="120"/>
                    </a:cubicBezTo>
                    <a:cubicBezTo>
                      <a:pt x="320" y="98"/>
                      <a:pt x="338" y="80"/>
                      <a:pt x="360" y="80"/>
                    </a:cubicBezTo>
                    <a:cubicBezTo>
                      <a:pt x="600" y="80"/>
                      <a:pt x="600" y="80"/>
                      <a:pt x="600" y="80"/>
                    </a:cubicBezTo>
                    <a:cubicBezTo>
                      <a:pt x="622" y="80"/>
                      <a:pt x="640" y="98"/>
                      <a:pt x="640" y="120"/>
                    </a:cubicBezTo>
                    <a:cubicBezTo>
                      <a:pt x="640" y="200"/>
                      <a:pt x="640" y="200"/>
                      <a:pt x="640" y="200"/>
                    </a:cubicBezTo>
                    <a:cubicBezTo>
                      <a:pt x="880" y="200"/>
                      <a:pt x="880" y="200"/>
                      <a:pt x="880" y="200"/>
                    </a:cubicBezTo>
                    <a:lnTo>
                      <a:pt x="880" y="4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2" name="Freeform 30">
                <a:extLst>
                  <a:ext uri="{FF2B5EF4-FFF2-40B4-BE49-F238E27FC236}">
                    <a16:creationId xmlns:a16="http://schemas.microsoft.com/office/drawing/2014/main" id="{EE0943B4-F08A-0F64-0496-4459858E8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1506"/>
                <a:ext cx="544" cy="330"/>
              </a:xfrm>
              <a:custGeom>
                <a:avLst/>
                <a:gdLst>
                  <a:gd name="T0" fmla="*/ 544 w 544"/>
                  <a:gd name="T1" fmla="*/ 0 h 330"/>
                  <a:gd name="T2" fmla="*/ 272 w 544"/>
                  <a:gd name="T3" fmla="*/ 271 h 330"/>
                  <a:gd name="T4" fmla="*/ 0 w 544"/>
                  <a:gd name="T5" fmla="*/ 0 h 330"/>
                  <a:gd name="T6" fmla="*/ 0 w 544"/>
                  <a:gd name="T7" fmla="*/ 330 h 330"/>
                  <a:gd name="T8" fmla="*/ 544 w 544"/>
                  <a:gd name="T9" fmla="*/ 330 h 330"/>
                  <a:gd name="T10" fmla="*/ 544 w 544"/>
                  <a:gd name="T1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4" h="330">
                    <a:moveTo>
                      <a:pt x="544" y="0"/>
                    </a:moveTo>
                    <a:lnTo>
                      <a:pt x="272" y="271"/>
                    </a:lnTo>
                    <a:lnTo>
                      <a:pt x="0" y="0"/>
                    </a:lnTo>
                    <a:lnTo>
                      <a:pt x="0" y="330"/>
                    </a:lnTo>
                    <a:lnTo>
                      <a:pt x="544" y="330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3" name="Freeform 31">
                <a:extLst>
                  <a:ext uri="{FF2B5EF4-FFF2-40B4-BE49-F238E27FC236}">
                    <a16:creationId xmlns:a16="http://schemas.microsoft.com/office/drawing/2014/main" id="{5D5B4367-A318-8E70-1885-AA7B61F06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1293"/>
                <a:ext cx="392" cy="196"/>
              </a:xfrm>
              <a:custGeom>
                <a:avLst/>
                <a:gdLst>
                  <a:gd name="T0" fmla="*/ 392 w 392"/>
                  <a:gd name="T1" fmla="*/ 0 h 196"/>
                  <a:gd name="T2" fmla="*/ 0 w 392"/>
                  <a:gd name="T3" fmla="*/ 0 h 196"/>
                  <a:gd name="T4" fmla="*/ 196 w 392"/>
                  <a:gd name="T5" fmla="*/ 196 h 196"/>
                  <a:gd name="T6" fmla="*/ 392 w 392"/>
                  <a:gd name="T7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196">
                    <a:moveTo>
                      <a:pt x="392" y="0"/>
                    </a:moveTo>
                    <a:lnTo>
                      <a:pt x="0" y="0"/>
                    </a:lnTo>
                    <a:lnTo>
                      <a:pt x="196" y="196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4" name="Freeform 32">
                <a:extLst>
                  <a:ext uri="{FF2B5EF4-FFF2-40B4-BE49-F238E27FC236}">
                    <a16:creationId xmlns:a16="http://schemas.microsoft.com/office/drawing/2014/main" id="{F9FAEE50-0B3F-022D-D4D5-8491BDB5E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1133"/>
                <a:ext cx="763" cy="548"/>
              </a:xfrm>
              <a:custGeom>
                <a:avLst/>
                <a:gdLst>
                  <a:gd name="T0" fmla="*/ 713 w 763"/>
                  <a:gd name="T1" fmla="*/ 0 h 548"/>
                  <a:gd name="T2" fmla="*/ 262 w 763"/>
                  <a:gd name="T3" fmla="*/ 451 h 548"/>
                  <a:gd name="T4" fmla="*/ 47 w 763"/>
                  <a:gd name="T5" fmla="*/ 238 h 548"/>
                  <a:gd name="T6" fmla="*/ 0 w 763"/>
                  <a:gd name="T7" fmla="*/ 285 h 548"/>
                  <a:gd name="T8" fmla="*/ 262 w 763"/>
                  <a:gd name="T9" fmla="*/ 548 h 548"/>
                  <a:gd name="T10" fmla="*/ 763 w 763"/>
                  <a:gd name="T11" fmla="*/ 47 h 548"/>
                  <a:gd name="T12" fmla="*/ 713 w 763"/>
                  <a:gd name="T13" fmla="*/ 0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3" h="548">
                    <a:moveTo>
                      <a:pt x="713" y="0"/>
                    </a:moveTo>
                    <a:lnTo>
                      <a:pt x="262" y="451"/>
                    </a:lnTo>
                    <a:lnTo>
                      <a:pt x="47" y="238"/>
                    </a:lnTo>
                    <a:lnTo>
                      <a:pt x="0" y="285"/>
                    </a:lnTo>
                    <a:lnTo>
                      <a:pt x="262" y="548"/>
                    </a:lnTo>
                    <a:lnTo>
                      <a:pt x="763" y="47"/>
                    </a:lnTo>
                    <a:lnTo>
                      <a:pt x="7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5" name="Freeform 33">
                <a:extLst>
                  <a:ext uri="{FF2B5EF4-FFF2-40B4-BE49-F238E27FC236}">
                    <a16:creationId xmlns:a16="http://schemas.microsoft.com/office/drawing/2014/main" id="{B06589FE-3C6B-AD4B-D15F-A34EDA79A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181"/>
                <a:ext cx="392" cy="196"/>
              </a:xfrm>
              <a:custGeom>
                <a:avLst/>
                <a:gdLst>
                  <a:gd name="T0" fmla="*/ 392 w 392"/>
                  <a:gd name="T1" fmla="*/ 0 h 196"/>
                  <a:gd name="T2" fmla="*/ 0 w 392"/>
                  <a:gd name="T3" fmla="*/ 0 h 196"/>
                  <a:gd name="T4" fmla="*/ 196 w 392"/>
                  <a:gd name="T5" fmla="*/ 196 h 196"/>
                  <a:gd name="T6" fmla="*/ 392 w 392"/>
                  <a:gd name="T7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196">
                    <a:moveTo>
                      <a:pt x="392" y="0"/>
                    </a:moveTo>
                    <a:lnTo>
                      <a:pt x="0" y="0"/>
                    </a:lnTo>
                    <a:lnTo>
                      <a:pt x="196" y="196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6" name="Freeform 34">
                <a:extLst>
                  <a:ext uri="{FF2B5EF4-FFF2-40B4-BE49-F238E27FC236}">
                    <a16:creationId xmlns:a16="http://schemas.microsoft.com/office/drawing/2014/main" id="{EB945E9C-DFA4-A31D-8CC9-D9C26A426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2394"/>
                <a:ext cx="544" cy="331"/>
              </a:xfrm>
              <a:custGeom>
                <a:avLst/>
                <a:gdLst>
                  <a:gd name="T0" fmla="*/ 544 w 544"/>
                  <a:gd name="T1" fmla="*/ 0 h 331"/>
                  <a:gd name="T2" fmla="*/ 272 w 544"/>
                  <a:gd name="T3" fmla="*/ 272 h 331"/>
                  <a:gd name="T4" fmla="*/ 0 w 544"/>
                  <a:gd name="T5" fmla="*/ 0 h 331"/>
                  <a:gd name="T6" fmla="*/ 0 w 544"/>
                  <a:gd name="T7" fmla="*/ 331 h 331"/>
                  <a:gd name="T8" fmla="*/ 544 w 544"/>
                  <a:gd name="T9" fmla="*/ 331 h 331"/>
                  <a:gd name="T10" fmla="*/ 544 w 544"/>
                  <a:gd name="T11" fmla="*/ 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4" h="331">
                    <a:moveTo>
                      <a:pt x="544" y="0"/>
                    </a:moveTo>
                    <a:lnTo>
                      <a:pt x="272" y="272"/>
                    </a:lnTo>
                    <a:lnTo>
                      <a:pt x="0" y="0"/>
                    </a:lnTo>
                    <a:lnTo>
                      <a:pt x="0" y="331"/>
                    </a:lnTo>
                    <a:lnTo>
                      <a:pt x="544" y="331"/>
                    </a:lnTo>
                    <a:lnTo>
                      <a:pt x="5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7" name="Freeform 35">
                <a:extLst>
                  <a:ext uri="{FF2B5EF4-FFF2-40B4-BE49-F238E27FC236}">
                    <a16:creationId xmlns:a16="http://schemas.microsoft.com/office/drawing/2014/main" id="{A70B49A6-99F0-E58A-1126-27AE71849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021"/>
                <a:ext cx="763" cy="548"/>
              </a:xfrm>
              <a:custGeom>
                <a:avLst/>
                <a:gdLst>
                  <a:gd name="T0" fmla="*/ 713 w 763"/>
                  <a:gd name="T1" fmla="*/ 0 h 548"/>
                  <a:gd name="T2" fmla="*/ 262 w 763"/>
                  <a:gd name="T3" fmla="*/ 451 h 548"/>
                  <a:gd name="T4" fmla="*/ 47 w 763"/>
                  <a:gd name="T5" fmla="*/ 238 h 548"/>
                  <a:gd name="T6" fmla="*/ 0 w 763"/>
                  <a:gd name="T7" fmla="*/ 285 h 548"/>
                  <a:gd name="T8" fmla="*/ 262 w 763"/>
                  <a:gd name="T9" fmla="*/ 548 h 548"/>
                  <a:gd name="T10" fmla="*/ 763 w 763"/>
                  <a:gd name="T11" fmla="*/ 47 h 548"/>
                  <a:gd name="T12" fmla="*/ 713 w 763"/>
                  <a:gd name="T13" fmla="*/ 0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3" h="548">
                    <a:moveTo>
                      <a:pt x="713" y="0"/>
                    </a:moveTo>
                    <a:lnTo>
                      <a:pt x="262" y="451"/>
                    </a:lnTo>
                    <a:lnTo>
                      <a:pt x="47" y="238"/>
                    </a:lnTo>
                    <a:lnTo>
                      <a:pt x="0" y="285"/>
                    </a:lnTo>
                    <a:lnTo>
                      <a:pt x="262" y="548"/>
                    </a:lnTo>
                    <a:lnTo>
                      <a:pt x="763" y="47"/>
                    </a:lnTo>
                    <a:lnTo>
                      <a:pt x="7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8" name="Freeform 36">
                <a:extLst>
                  <a:ext uri="{FF2B5EF4-FFF2-40B4-BE49-F238E27FC236}">
                    <a16:creationId xmlns:a16="http://schemas.microsoft.com/office/drawing/2014/main" id="{7F94B29D-A9F5-8D49-4E42-B87EE529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282"/>
                <a:ext cx="544" cy="331"/>
              </a:xfrm>
              <a:custGeom>
                <a:avLst/>
                <a:gdLst>
                  <a:gd name="T0" fmla="*/ 0 w 544"/>
                  <a:gd name="T1" fmla="*/ 331 h 331"/>
                  <a:gd name="T2" fmla="*/ 544 w 544"/>
                  <a:gd name="T3" fmla="*/ 331 h 331"/>
                  <a:gd name="T4" fmla="*/ 544 w 544"/>
                  <a:gd name="T5" fmla="*/ 0 h 331"/>
                  <a:gd name="T6" fmla="*/ 272 w 544"/>
                  <a:gd name="T7" fmla="*/ 272 h 331"/>
                  <a:gd name="T8" fmla="*/ 0 w 544"/>
                  <a:gd name="T9" fmla="*/ 0 h 331"/>
                  <a:gd name="T10" fmla="*/ 0 w 544"/>
                  <a:gd name="T11" fmla="*/ 331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4" h="331">
                    <a:moveTo>
                      <a:pt x="0" y="331"/>
                    </a:moveTo>
                    <a:lnTo>
                      <a:pt x="544" y="331"/>
                    </a:lnTo>
                    <a:lnTo>
                      <a:pt x="544" y="0"/>
                    </a:lnTo>
                    <a:lnTo>
                      <a:pt x="272" y="272"/>
                    </a:lnTo>
                    <a:lnTo>
                      <a:pt x="0" y="0"/>
                    </a:lnTo>
                    <a:lnTo>
                      <a:pt x="0" y="3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299" name="Freeform 37">
                <a:extLst>
                  <a:ext uri="{FF2B5EF4-FFF2-40B4-BE49-F238E27FC236}">
                    <a16:creationId xmlns:a16="http://schemas.microsoft.com/office/drawing/2014/main" id="{FE6F58E6-40CA-38B8-9F07-4DC1C12B1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3069"/>
                <a:ext cx="392" cy="196"/>
              </a:xfrm>
              <a:custGeom>
                <a:avLst/>
                <a:gdLst>
                  <a:gd name="T0" fmla="*/ 392 w 392"/>
                  <a:gd name="T1" fmla="*/ 0 h 196"/>
                  <a:gd name="T2" fmla="*/ 0 w 392"/>
                  <a:gd name="T3" fmla="*/ 0 h 196"/>
                  <a:gd name="T4" fmla="*/ 196 w 392"/>
                  <a:gd name="T5" fmla="*/ 196 h 196"/>
                  <a:gd name="T6" fmla="*/ 392 w 392"/>
                  <a:gd name="T7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196">
                    <a:moveTo>
                      <a:pt x="392" y="0"/>
                    </a:moveTo>
                    <a:lnTo>
                      <a:pt x="0" y="0"/>
                    </a:lnTo>
                    <a:lnTo>
                      <a:pt x="196" y="196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00" name="Freeform 38">
                <a:extLst>
                  <a:ext uri="{FF2B5EF4-FFF2-40B4-BE49-F238E27FC236}">
                    <a16:creationId xmlns:a16="http://schemas.microsoft.com/office/drawing/2014/main" id="{49771DB1-1701-2EC1-4E0D-1E7F22B59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2909"/>
                <a:ext cx="763" cy="548"/>
              </a:xfrm>
              <a:custGeom>
                <a:avLst/>
                <a:gdLst>
                  <a:gd name="T0" fmla="*/ 713 w 763"/>
                  <a:gd name="T1" fmla="*/ 0 h 548"/>
                  <a:gd name="T2" fmla="*/ 262 w 763"/>
                  <a:gd name="T3" fmla="*/ 451 h 548"/>
                  <a:gd name="T4" fmla="*/ 47 w 763"/>
                  <a:gd name="T5" fmla="*/ 238 h 548"/>
                  <a:gd name="T6" fmla="*/ 0 w 763"/>
                  <a:gd name="T7" fmla="*/ 286 h 548"/>
                  <a:gd name="T8" fmla="*/ 262 w 763"/>
                  <a:gd name="T9" fmla="*/ 548 h 548"/>
                  <a:gd name="T10" fmla="*/ 763 w 763"/>
                  <a:gd name="T11" fmla="*/ 47 h 548"/>
                  <a:gd name="T12" fmla="*/ 713 w 763"/>
                  <a:gd name="T13" fmla="*/ 0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3" h="548">
                    <a:moveTo>
                      <a:pt x="713" y="0"/>
                    </a:moveTo>
                    <a:lnTo>
                      <a:pt x="262" y="451"/>
                    </a:lnTo>
                    <a:lnTo>
                      <a:pt x="47" y="238"/>
                    </a:lnTo>
                    <a:lnTo>
                      <a:pt x="0" y="286"/>
                    </a:lnTo>
                    <a:lnTo>
                      <a:pt x="262" y="548"/>
                    </a:lnTo>
                    <a:lnTo>
                      <a:pt x="763" y="47"/>
                    </a:lnTo>
                    <a:lnTo>
                      <a:pt x="7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01" name="Freeform 39">
                <a:extLst>
                  <a:ext uri="{FF2B5EF4-FFF2-40B4-BE49-F238E27FC236}">
                    <a16:creationId xmlns:a16="http://schemas.microsoft.com/office/drawing/2014/main" id="{F52DADE6-032D-E1CB-15B8-A10E67E38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1218"/>
                <a:ext cx="2481" cy="2456"/>
              </a:xfrm>
              <a:custGeom>
                <a:avLst/>
                <a:gdLst>
                  <a:gd name="T0" fmla="*/ 1034 w 1050"/>
                  <a:gd name="T1" fmla="*/ 212 h 1040"/>
                  <a:gd name="T2" fmla="*/ 834 w 1050"/>
                  <a:gd name="T3" fmla="*/ 12 h 1040"/>
                  <a:gd name="T4" fmla="*/ 806 w 1050"/>
                  <a:gd name="T5" fmla="*/ 0 h 1040"/>
                  <a:gd name="T6" fmla="*/ 777 w 1050"/>
                  <a:gd name="T7" fmla="*/ 12 h 1040"/>
                  <a:gd name="T8" fmla="*/ 137 w 1050"/>
                  <a:gd name="T9" fmla="*/ 652 h 1040"/>
                  <a:gd name="T10" fmla="*/ 127 w 1050"/>
                  <a:gd name="T11" fmla="*/ 669 h 1040"/>
                  <a:gd name="T12" fmla="*/ 8 w 1050"/>
                  <a:gd name="T13" fmla="*/ 986 h 1040"/>
                  <a:gd name="T14" fmla="*/ 32 w 1050"/>
                  <a:gd name="T15" fmla="*/ 1037 h 1040"/>
                  <a:gd name="T16" fmla="*/ 45 w 1050"/>
                  <a:gd name="T17" fmla="*/ 1040 h 1040"/>
                  <a:gd name="T18" fmla="*/ 60 w 1050"/>
                  <a:gd name="T19" fmla="*/ 1037 h 1040"/>
                  <a:gd name="T20" fmla="*/ 380 w 1050"/>
                  <a:gd name="T21" fmla="*/ 917 h 1040"/>
                  <a:gd name="T22" fmla="*/ 394 w 1050"/>
                  <a:gd name="T23" fmla="*/ 908 h 1040"/>
                  <a:gd name="T24" fmla="*/ 1034 w 1050"/>
                  <a:gd name="T25" fmla="*/ 269 h 1040"/>
                  <a:gd name="T26" fmla="*/ 1034 w 1050"/>
                  <a:gd name="T27" fmla="*/ 212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50" h="1040">
                    <a:moveTo>
                      <a:pt x="1034" y="212"/>
                    </a:moveTo>
                    <a:cubicBezTo>
                      <a:pt x="834" y="12"/>
                      <a:pt x="834" y="12"/>
                      <a:pt x="834" y="12"/>
                    </a:cubicBezTo>
                    <a:cubicBezTo>
                      <a:pt x="826" y="4"/>
                      <a:pt x="816" y="0"/>
                      <a:pt x="806" y="0"/>
                    </a:cubicBezTo>
                    <a:cubicBezTo>
                      <a:pt x="795" y="0"/>
                      <a:pt x="785" y="4"/>
                      <a:pt x="777" y="12"/>
                    </a:cubicBezTo>
                    <a:cubicBezTo>
                      <a:pt x="137" y="652"/>
                      <a:pt x="137" y="652"/>
                      <a:pt x="137" y="652"/>
                    </a:cubicBezTo>
                    <a:cubicBezTo>
                      <a:pt x="132" y="657"/>
                      <a:pt x="129" y="663"/>
                      <a:pt x="127" y="669"/>
                    </a:cubicBezTo>
                    <a:cubicBezTo>
                      <a:pt x="8" y="986"/>
                      <a:pt x="8" y="986"/>
                      <a:pt x="8" y="986"/>
                    </a:cubicBezTo>
                    <a:cubicBezTo>
                      <a:pt x="0" y="1007"/>
                      <a:pt x="11" y="1030"/>
                      <a:pt x="32" y="1037"/>
                    </a:cubicBezTo>
                    <a:cubicBezTo>
                      <a:pt x="36" y="1039"/>
                      <a:pt x="41" y="1040"/>
                      <a:pt x="45" y="1040"/>
                    </a:cubicBezTo>
                    <a:cubicBezTo>
                      <a:pt x="50" y="1040"/>
                      <a:pt x="55" y="1039"/>
                      <a:pt x="60" y="1037"/>
                    </a:cubicBezTo>
                    <a:cubicBezTo>
                      <a:pt x="380" y="917"/>
                      <a:pt x="380" y="917"/>
                      <a:pt x="380" y="917"/>
                    </a:cubicBezTo>
                    <a:cubicBezTo>
                      <a:pt x="385" y="915"/>
                      <a:pt x="390" y="912"/>
                      <a:pt x="394" y="908"/>
                    </a:cubicBezTo>
                    <a:cubicBezTo>
                      <a:pt x="1034" y="269"/>
                      <a:pt x="1034" y="269"/>
                      <a:pt x="1034" y="269"/>
                    </a:cubicBezTo>
                    <a:cubicBezTo>
                      <a:pt x="1050" y="253"/>
                      <a:pt x="1050" y="227"/>
                      <a:pt x="1034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2" name="Группа 191">
            <a:extLst>
              <a:ext uri="{FF2B5EF4-FFF2-40B4-BE49-F238E27FC236}">
                <a16:creationId xmlns:a16="http://schemas.microsoft.com/office/drawing/2014/main" id="{5E69B3FF-D37B-3918-8B72-CFD46EC5588A}"/>
              </a:ext>
            </a:extLst>
          </p:cNvPr>
          <p:cNvGrpSpPr/>
          <p:nvPr/>
        </p:nvGrpSpPr>
        <p:grpSpPr>
          <a:xfrm>
            <a:off x="2353954" y="1208936"/>
            <a:ext cx="654200" cy="654200"/>
            <a:chOff x="6489098" y="2968272"/>
            <a:chExt cx="1135764" cy="1135764"/>
          </a:xfrm>
        </p:grpSpPr>
        <p:sp>
          <p:nvSpPr>
            <p:cNvPr id="303" name="Oval 38">
              <a:extLst>
                <a:ext uri="{FF2B5EF4-FFF2-40B4-BE49-F238E27FC236}">
                  <a16:creationId xmlns:a16="http://schemas.microsoft.com/office/drawing/2014/main" id="{7BC64507-86F1-A3EA-5E85-F648848D4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9098" y="2968272"/>
              <a:ext cx="1135764" cy="1135764"/>
            </a:xfrm>
            <a:prstGeom prst="ellipse">
              <a:avLst/>
            </a:prstGeom>
            <a:solidFill>
              <a:srgbClr val="396AB1">
                <a:lumMod val="75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grpSp>
          <p:nvGrpSpPr>
            <p:cNvPr id="304" name="Group 87">
              <a:extLst>
                <a:ext uri="{FF2B5EF4-FFF2-40B4-BE49-F238E27FC236}">
                  <a16:creationId xmlns:a16="http://schemas.microsoft.com/office/drawing/2014/main" id="{3E957082-11F6-774B-46CE-161C88D317D2}"/>
                </a:ext>
              </a:extLst>
            </p:cNvPr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6798516" y="3609240"/>
              <a:ext cx="540375" cy="291146"/>
              <a:chOff x="386" y="779"/>
              <a:chExt cx="4989" cy="2688"/>
            </a:xfrm>
            <a:solidFill>
              <a:sysClr val="window" lastClr="FFFFFF"/>
            </a:solidFill>
          </p:grpSpPr>
          <p:sp>
            <p:nvSpPr>
              <p:cNvPr id="309" name="Freeform 88">
                <a:extLst>
                  <a:ext uri="{FF2B5EF4-FFF2-40B4-BE49-F238E27FC236}">
                    <a16:creationId xmlns:a16="http://schemas.microsoft.com/office/drawing/2014/main" id="{49CB22DD-E778-8CA2-C4EF-0598E6795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" y="779"/>
                <a:ext cx="2353" cy="2688"/>
              </a:xfrm>
              <a:custGeom>
                <a:avLst/>
                <a:gdLst>
                  <a:gd name="T0" fmla="*/ 892 w 996"/>
                  <a:gd name="T1" fmla="*/ 485 h 1138"/>
                  <a:gd name="T2" fmla="*/ 909 w 996"/>
                  <a:gd name="T3" fmla="*/ 419 h 1138"/>
                  <a:gd name="T4" fmla="*/ 880 w 996"/>
                  <a:gd name="T5" fmla="*/ 308 h 1138"/>
                  <a:gd name="T6" fmla="*/ 843 w 996"/>
                  <a:gd name="T7" fmla="*/ 205 h 1138"/>
                  <a:gd name="T8" fmla="*/ 319 w 996"/>
                  <a:gd name="T9" fmla="*/ 50 h 1138"/>
                  <a:gd name="T10" fmla="*/ 16 w 996"/>
                  <a:gd name="T11" fmla="*/ 422 h 1138"/>
                  <a:gd name="T12" fmla="*/ 170 w 996"/>
                  <a:gd name="T13" fmla="*/ 909 h 1138"/>
                  <a:gd name="T14" fmla="*/ 127 w 996"/>
                  <a:gd name="T15" fmla="*/ 1136 h 1138"/>
                  <a:gd name="T16" fmla="*/ 127 w 996"/>
                  <a:gd name="T17" fmla="*/ 1138 h 1138"/>
                  <a:gd name="T18" fmla="*/ 654 w 996"/>
                  <a:gd name="T19" fmla="*/ 1138 h 1138"/>
                  <a:gd name="T20" fmla="*/ 666 w 996"/>
                  <a:gd name="T21" fmla="*/ 1035 h 1138"/>
                  <a:gd name="T22" fmla="*/ 863 w 996"/>
                  <a:gd name="T23" fmla="*/ 984 h 1138"/>
                  <a:gd name="T24" fmla="*/ 901 w 996"/>
                  <a:gd name="T25" fmla="*/ 938 h 1138"/>
                  <a:gd name="T26" fmla="*/ 895 w 996"/>
                  <a:gd name="T27" fmla="*/ 863 h 1138"/>
                  <a:gd name="T28" fmla="*/ 906 w 996"/>
                  <a:gd name="T29" fmla="*/ 792 h 1138"/>
                  <a:gd name="T30" fmla="*/ 923 w 996"/>
                  <a:gd name="T31" fmla="*/ 712 h 1138"/>
                  <a:gd name="T32" fmla="*/ 992 w 996"/>
                  <a:gd name="T33" fmla="*/ 660 h 1138"/>
                  <a:gd name="T34" fmla="*/ 944 w 996"/>
                  <a:gd name="T35" fmla="*/ 571 h 1138"/>
                  <a:gd name="T36" fmla="*/ 892 w 996"/>
                  <a:gd name="T37" fmla="*/ 485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96" h="1138">
                    <a:moveTo>
                      <a:pt x="892" y="485"/>
                    </a:moveTo>
                    <a:cubicBezTo>
                      <a:pt x="891" y="455"/>
                      <a:pt x="908" y="447"/>
                      <a:pt x="909" y="419"/>
                    </a:cubicBezTo>
                    <a:cubicBezTo>
                      <a:pt x="911" y="382"/>
                      <a:pt x="890" y="340"/>
                      <a:pt x="880" y="308"/>
                    </a:cubicBezTo>
                    <a:cubicBezTo>
                      <a:pt x="869" y="271"/>
                      <a:pt x="859" y="233"/>
                      <a:pt x="843" y="205"/>
                    </a:cubicBezTo>
                    <a:cubicBezTo>
                      <a:pt x="761" y="54"/>
                      <a:pt x="534" y="0"/>
                      <a:pt x="319" y="50"/>
                    </a:cubicBezTo>
                    <a:cubicBezTo>
                      <a:pt x="154" y="88"/>
                      <a:pt x="29" y="234"/>
                      <a:pt x="16" y="422"/>
                    </a:cubicBezTo>
                    <a:cubicBezTo>
                      <a:pt x="0" y="643"/>
                      <a:pt x="156" y="711"/>
                      <a:pt x="170" y="909"/>
                    </a:cubicBezTo>
                    <a:cubicBezTo>
                      <a:pt x="176" y="986"/>
                      <a:pt x="167" y="1060"/>
                      <a:pt x="127" y="1136"/>
                    </a:cubicBezTo>
                    <a:cubicBezTo>
                      <a:pt x="127" y="1136"/>
                      <a:pt x="127" y="1137"/>
                      <a:pt x="127" y="1138"/>
                    </a:cubicBezTo>
                    <a:cubicBezTo>
                      <a:pt x="303" y="1138"/>
                      <a:pt x="479" y="1138"/>
                      <a:pt x="654" y="1138"/>
                    </a:cubicBezTo>
                    <a:cubicBezTo>
                      <a:pt x="654" y="1107"/>
                      <a:pt x="652" y="1069"/>
                      <a:pt x="666" y="1035"/>
                    </a:cubicBezTo>
                    <a:cubicBezTo>
                      <a:pt x="690" y="976"/>
                      <a:pt x="808" y="1014"/>
                      <a:pt x="863" y="984"/>
                    </a:cubicBezTo>
                    <a:cubicBezTo>
                      <a:pt x="878" y="976"/>
                      <a:pt x="895" y="960"/>
                      <a:pt x="901" y="938"/>
                    </a:cubicBezTo>
                    <a:cubicBezTo>
                      <a:pt x="909" y="905"/>
                      <a:pt x="892" y="894"/>
                      <a:pt x="895" y="863"/>
                    </a:cubicBezTo>
                    <a:cubicBezTo>
                      <a:pt x="897" y="836"/>
                      <a:pt x="935" y="825"/>
                      <a:pt x="906" y="792"/>
                    </a:cubicBezTo>
                    <a:cubicBezTo>
                      <a:pt x="939" y="782"/>
                      <a:pt x="931" y="744"/>
                      <a:pt x="923" y="712"/>
                    </a:cubicBezTo>
                    <a:cubicBezTo>
                      <a:pt x="951" y="695"/>
                      <a:pt x="989" y="695"/>
                      <a:pt x="992" y="660"/>
                    </a:cubicBezTo>
                    <a:cubicBezTo>
                      <a:pt x="996" y="626"/>
                      <a:pt x="958" y="594"/>
                      <a:pt x="944" y="571"/>
                    </a:cubicBezTo>
                    <a:cubicBezTo>
                      <a:pt x="925" y="543"/>
                      <a:pt x="893" y="515"/>
                      <a:pt x="892" y="4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10" name="Freeform 89">
                <a:extLst>
                  <a:ext uri="{FF2B5EF4-FFF2-40B4-BE49-F238E27FC236}">
                    <a16:creationId xmlns:a16="http://schemas.microsoft.com/office/drawing/2014/main" id="{2BCD1938-9AA4-212F-F69A-6BDB689EF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2" y="779"/>
                <a:ext cx="2353" cy="2688"/>
              </a:xfrm>
              <a:custGeom>
                <a:avLst/>
                <a:gdLst>
                  <a:gd name="T0" fmla="*/ 825 w 996"/>
                  <a:gd name="T1" fmla="*/ 909 h 1138"/>
                  <a:gd name="T2" fmla="*/ 980 w 996"/>
                  <a:gd name="T3" fmla="*/ 422 h 1138"/>
                  <a:gd name="T4" fmla="*/ 676 w 996"/>
                  <a:gd name="T5" fmla="*/ 50 h 1138"/>
                  <a:gd name="T6" fmla="*/ 152 w 996"/>
                  <a:gd name="T7" fmla="*/ 205 h 1138"/>
                  <a:gd name="T8" fmla="*/ 115 w 996"/>
                  <a:gd name="T9" fmla="*/ 308 h 1138"/>
                  <a:gd name="T10" fmla="*/ 86 w 996"/>
                  <a:gd name="T11" fmla="*/ 419 h 1138"/>
                  <a:gd name="T12" fmla="*/ 104 w 996"/>
                  <a:gd name="T13" fmla="*/ 485 h 1138"/>
                  <a:gd name="T14" fmla="*/ 52 w 996"/>
                  <a:gd name="T15" fmla="*/ 571 h 1138"/>
                  <a:gd name="T16" fmla="*/ 3 w 996"/>
                  <a:gd name="T17" fmla="*/ 660 h 1138"/>
                  <a:gd name="T18" fmla="*/ 72 w 996"/>
                  <a:gd name="T19" fmla="*/ 712 h 1138"/>
                  <a:gd name="T20" fmla="*/ 89 w 996"/>
                  <a:gd name="T21" fmla="*/ 792 h 1138"/>
                  <a:gd name="T22" fmla="*/ 101 w 996"/>
                  <a:gd name="T23" fmla="*/ 863 h 1138"/>
                  <a:gd name="T24" fmla="*/ 95 w 996"/>
                  <a:gd name="T25" fmla="*/ 938 h 1138"/>
                  <a:gd name="T26" fmla="*/ 132 w 996"/>
                  <a:gd name="T27" fmla="*/ 984 h 1138"/>
                  <a:gd name="T28" fmla="*/ 330 w 996"/>
                  <a:gd name="T29" fmla="*/ 1035 h 1138"/>
                  <a:gd name="T30" fmla="*/ 341 w 996"/>
                  <a:gd name="T31" fmla="*/ 1138 h 1138"/>
                  <a:gd name="T32" fmla="*/ 868 w 996"/>
                  <a:gd name="T33" fmla="*/ 1138 h 1138"/>
                  <a:gd name="T34" fmla="*/ 868 w 996"/>
                  <a:gd name="T35" fmla="*/ 1136 h 1138"/>
                  <a:gd name="T36" fmla="*/ 825 w 996"/>
                  <a:gd name="T37" fmla="*/ 909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96" h="1138">
                    <a:moveTo>
                      <a:pt x="825" y="909"/>
                    </a:moveTo>
                    <a:cubicBezTo>
                      <a:pt x="839" y="711"/>
                      <a:pt x="996" y="643"/>
                      <a:pt x="980" y="422"/>
                    </a:cubicBezTo>
                    <a:cubicBezTo>
                      <a:pt x="966" y="234"/>
                      <a:pt x="842" y="88"/>
                      <a:pt x="676" y="50"/>
                    </a:cubicBezTo>
                    <a:cubicBezTo>
                      <a:pt x="461" y="0"/>
                      <a:pt x="235" y="54"/>
                      <a:pt x="152" y="205"/>
                    </a:cubicBezTo>
                    <a:cubicBezTo>
                      <a:pt x="137" y="233"/>
                      <a:pt x="126" y="271"/>
                      <a:pt x="115" y="308"/>
                    </a:cubicBezTo>
                    <a:cubicBezTo>
                      <a:pt x="105" y="340"/>
                      <a:pt x="85" y="382"/>
                      <a:pt x="86" y="419"/>
                    </a:cubicBezTo>
                    <a:cubicBezTo>
                      <a:pt x="87" y="447"/>
                      <a:pt x="105" y="455"/>
                      <a:pt x="104" y="485"/>
                    </a:cubicBezTo>
                    <a:cubicBezTo>
                      <a:pt x="102" y="515"/>
                      <a:pt x="70" y="543"/>
                      <a:pt x="52" y="571"/>
                    </a:cubicBezTo>
                    <a:cubicBezTo>
                      <a:pt x="37" y="594"/>
                      <a:pt x="0" y="626"/>
                      <a:pt x="3" y="660"/>
                    </a:cubicBezTo>
                    <a:cubicBezTo>
                      <a:pt x="7" y="695"/>
                      <a:pt x="45" y="695"/>
                      <a:pt x="72" y="712"/>
                    </a:cubicBezTo>
                    <a:cubicBezTo>
                      <a:pt x="64" y="744"/>
                      <a:pt x="56" y="782"/>
                      <a:pt x="89" y="792"/>
                    </a:cubicBezTo>
                    <a:cubicBezTo>
                      <a:pt x="60" y="825"/>
                      <a:pt x="98" y="836"/>
                      <a:pt x="101" y="863"/>
                    </a:cubicBezTo>
                    <a:cubicBezTo>
                      <a:pt x="103" y="894"/>
                      <a:pt x="86" y="905"/>
                      <a:pt x="95" y="938"/>
                    </a:cubicBezTo>
                    <a:cubicBezTo>
                      <a:pt x="101" y="960"/>
                      <a:pt x="117" y="976"/>
                      <a:pt x="132" y="984"/>
                    </a:cubicBezTo>
                    <a:cubicBezTo>
                      <a:pt x="188" y="1014"/>
                      <a:pt x="306" y="976"/>
                      <a:pt x="330" y="1035"/>
                    </a:cubicBezTo>
                    <a:cubicBezTo>
                      <a:pt x="344" y="1069"/>
                      <a:pt x="341" y="1107"/>
                      <a:pt x="341" y="1138"/>
                    </a:cubicBezTo>
                    <a:cubicBezTo>
                      <a:pt x="517" y="1138"/>
                      <a:pt x="693" y="1138"/>
                      <a:pt x="868" y="1138"/>
                    </a:cubicBezTo>
                    <a:cubicBezTo>
                      <a:pt x="868" y="1137"/>
                      <a:pt x="868" y="1136"/>
                      <a:pt x="868" y="1136"/>
                    </a:cubicBezTo>
                    <a:cubicBezTo>
                      <a:pt x="829" y="1060"/>
                      <a:pt x="820" y="986"/>
                      <a:pt x="825" y="9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  <p:grpSp>
          <p:nvGrpSpPr>
            <p:cNvPr id="305" name="Group 26">
              <a:extLst>
                <a:ext uri="{FF2B5EF4-FFF2-40B4-BE49-F238E27FC236}">
                  <a16:creationId xmlns:a16="http://schemas.microsoft.com/office/drawing/2014/main" id="{EC0AF905-6A34-D566-F345-588A35D5A06A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 bwMode="auto">
            <a:xfrm>
              <a:off x="6798516" y="3105240"/>
              <a:ext cx="466051" cy="504000"/>
              <a:chOff x="612" y="-295"/>
              <a:chExt cx="4544" cy="4914"/>
            </a:xfrm>
            <a:solidFill>
              <a:sysClr val="window" lastClr="FFFFFF"/>
            </a:solidFill>
          </p:grpSpPr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D10C715-B268-54EF-1657-8E609C429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-295"/>
                <a:ext cx="4544" cy="3591"/>
              </a:xfrm>
              <a:custGeom>
                <a:avLst/>
                <a:gdLst>
                  <a:gd name="T0" fmla="*/ 1304 w 1924"/>
                  <a:gd name="T1" fmla="*/ 212 h 1520"/>
                  <a:gd name="T2" fmla="*/ 1709 w 1924"/>
                  <a:gd name="T3" fmla="*/ 258 h 1520"/>
                  <a:gd name="T4" fmla="*/ 1843 w 1924"/>
                  <a:gd name="T5" fmla="*/ 630 h 1520"/>
                  <a:gd name="T6" fmla="*/ 1920 w 1924"/>
                  <a:gd name="T7" fmla="*/ 892 h 1520"/>
                  <a:gd name="T8" fmla="*/ 1794 w 1924"/>
                  <a:gd name="T9" fmla="*/ 1203 h 1520"/>
                  <a:gd name="T10" fmla="*/ 1562 w 1924"/>
                  <a:gd name="T11" fmla="*/ 1120 h 1520"/>
                  <a:gd name="T12" fmla="*/ 1202 w 1924"/>
                  <a:gd name="T13" fmla="*/ 1447 h 1520"/>
                  <a:gd name="T14" fmla="*/ 1068 w 1924"/>
                  <a:gd name="T15" fmla="*/ 1386 h 1520"/>
                  <a:gd name="T16" fmla="*/ 680 w 1924"/>
                  <a:gd name="T17" fmla="*/ 1520 h 1520"/>
                  <a:gd name="T18" fmla="*/ 232 w 1924"/>
                  <a:gd name="T19" fmla="*/ 1157 h 1520"/>
                  <a:gd name="T20" fmla="*/ 0 w 1924"/>
                  <a:gd name="T21" fmla="*/ 760 h 1520"/>
                  <a:gd name="T22" fmla="*/ 268 w 1924"/>
                  <a:gd name="T23" fmla="*/ 391 h 1520"/>
                  <a:gd name="T24" fmla="*/ 800 w 1924"/>
                  <a:gd name="T25" fmla="*/ 0 h 1520"/>
                  <a:gd name="T26" fmla="*/ 1304 w 1924"/>
                  <a:gd name="T27" fmla="*/ 212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4" h="1520">
                    <a:moveTo>
                      <a:pt x="1304" y="212"/>
                    </a:moveTo>
                    <a:cubicBezTo>
                      <a:pt x="1438" y="154"/>
                      <a:pt x="1593" y="168"/>
                      <a:pt x="1709" y="258"/>
                    </a:cubicBezTo>
                    <a:cubicBezTo>
                      <a:pt x="1826" y="347"/>
                      <a:pt x="1873" y="487"/>
                      <a:pt x="1843" y="630"/>
                    </a:cubicBezTo>
                    <a:cubicBezTo>
                      <a:pt x="1900" y="707"/>
                      <a:pt x="1924" y="799"/>
                      <a:pt x="1920" y="892"/>
                    </a:cubicBezTo>
                    <a:cubicBezTo>
                      <a:pt x="1914" y="1005"/>
                      <a:pt x="1869" y="1118"/>
                      <a:pt x="1794" y="1203"/>
                    </a:cubicBezTo>
                    <a:cubicBezTo>
                      <a:pt x="1731" y="1151"/>
                      <a:pt x="1650" y="1120"/>
                      <a:pt x="1562" y="1120"/>
                    </a:cubicBezTo>
                    <a:cubicBezTo>
                      <a:pt x="1376" y="1120"/>
                      <a:pt x="1218" y="1261"/>
                      <a:pt x="1202" y="1447"/>
                    </a:cubicBezTo>
                    <a:cubicBezTo>
                      <a:pt x="1153" y="1438"/>
                      <a:pt x="1106" y="1417"/>
                      <a:pt x="1068" y="1386"/>
                    </a:cubicBezTo>
                    <a:cubicBezTo>
                      <a:pt x="954" y="1485"/>
                      <a:pt x="830" y="1520"/>
                      <a:pt x="680" y="1520"/>
                    </a:cubicBezTo>
                    <a:cubicBezTo>
                      <a:pt x="476" y="1520"/>
                      <a:pt x="261" y="1365"/>
                      <a:pt x="232" y="1157"/>
                    </a:cubicBezTo>
                    <a:cubicBezTo>
                      <a:pt x="60" y="1090"/>
                      <a:pt x="0" y="935"/>
                      <a:pt x="0" y="760"/>
                    </a:cubicBezTo>
                    <a:cubicBezTo>
                      <a:pt x="0" y="597"/>
                      <a:pt x="109" y="437"/>
                      <a:pt x="268" y="391"/>
                    </a:cubicBezTo>
                    <a:cubicBezTo>
                      <a:pt x="310" y="153"/>
                      <a:pt x="572" y="0"/>
                      <a:pt x="800" y="0"/>
                    </a:cubicBezTo>
                    <a:cubicBezTo>
                      <a:pt x="990" y="0"/>
                      <a:pt x="1184" y="57"/>
                      <a:pt x="1304" y="21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dk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07" name="Oval 28">
                <a:extLst>
                  <a:ext uri="{FF2B5EF4-FFF2-40B4-BE49-F238E27FC236}">
                    <a16:creationId xmlns:a16="http://schemas.microsoft.com/office/drawing/2014/main" id="{121D31D3-97C5-3C91-A838-CE34F54B9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674"/>
                <a:ext cx="944" cy="94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dk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08" name="Oval 29">
                <a:extLst>
                  <a:ext uri="{FF2B5EF4-FFF2-40B4-BE49-F238E27FC236}">
                    <a16:creationId xmlns:a16="http://schemas.microsoft.com/office/drawing/2014/main" id="{3F7A8D8A-0107-68A2-6827-0518D5F17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2540"/>
                <a:ext cx="1323" cy="1323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dk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1" name="Группа 1">
            <a:extLst>
              <a:ext uri="{FF2B5EF4-FFF2-40B4-BE49-F238E27FC236}">
                <a16:creationId xmlns:a16="http://schemas.microsoft.com/office/drawing/2014/main" id="{0E668A1E-BD59-741D-BBBB-F1C4784C0D68}"/>
              </a:ext>
            </a:extLst>
          </p:cNvPr>
          <p:cNvGrpSpPr/>
          <p:nvPr/>
        </p:nvGrpSpPr>
        <p:grpSpPr>
          <a:xfrm>
            <a:off x="7309176" y="1208936"/>
            <a:ext cx="654200" cy="654200"/>
            <a:chOff x="6729880" y="1220702"/>
            <a:chExt cx="654200" cy="654200"/>
          </a:xfrm>
        </p:grpSpPr>
        <p:sp>
          <p:nvSpPr>
            <p:cNvPr id="312" name="Oval 38">
              <a:extLst>
                <a:ext uri="{FF2B5EF4-FFF2-40B4-BE49-F238E27FC236}">
                  <a16:creationId xmlns:a16="http://schemas.microsoft.com/office/drawing/2014/main" id="{3488C5E9-06AD-F9CA-50A3-9FE99BD91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880" y="1220702"/>
              <a:ext cx="654200" cy="654200"/>
            </a:xfrm>
            <a:prstGeom prst="ellipse">
              <a:avLst/>
            </a:prstGeom>
            <a:solidFill>
              <a:srgbClr val="396AB1">
                <a:lumMod val="75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grpSp>
          <p:nvGrpSpPr>
            <p:cNvPr id="313" name="Group 23">
              <a:extLst>
                <a:ext uri="{FF2B5EF4-FFF2-40B4-BE49-F238E27FC236}">
                  <a16:creationId xmlns:a16="http://schemas.microsoft.com/office/drawing/2014/main" id="{B85A9DF2-8E57-B65C-8B48-533888AE7F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20987" y="1363094"/>
              <a:ext cx="459228" cy="309794"/>
              <a:chOff x="-2240" y="2756"/>
              <a:chExt cx="2059" cy="1389"/>
            </a:xfrm>
            <a:solidFill>
              <a:sysClr val="window" lastClr="FFFFFF"/>
            </a:solidFill>
          </p:grpSpPr>
          <p:sp>
            <p:nvSpPr>
              <p:cNvPr id="314" name="Oval 24">
                <a:extLst>
                  <a:ext uri="{FF2B5EF4-FFF2-40B4-BE49-F238E27FC236}">
                    <a16:creationId xmlns:a16="http://schemas.microsoft.com/office/drawing/2014/main" id="{7A98D357-FD49-9BEE-5F94-89F9E833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38" y="2756"/>
                <a:ext cx="255" cy="2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15" name="Freeform 25">
                <a:extLst>
                  <a:ext uri="{FF2B5EF4-FFF2-40B4-BE49-F238E27FC236}">
                    <a16:creationId xmlns:a16="http://schemas.microsoft.com/office/drawing/2014/main" id="{EBB5AB92-C3BB-BB7F-FE7B-6912FFA9F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8" y="3044"/>
                <a:ext cx="335" cy="182"/>
              </a:xfrm>
              <a:custGeom>
                <a:avLst/>
                <a:gdLst>
                  <a:gd name="T0" fmla="*/ 141 w 142"/>
                  <a:gd name="T1" fmla="*/ 77 h 77"/>
                  <a:gd name="T2" fmla="*/ 140 w 142"/>
                  <a:gd name="T3" fmla="*/ 27 h 77"/>
                  <a:gd name="T4" fmla="*/ 71 w 142"/>
                  <a:gd name="T5" fmla="*/ 0 h 77"/>
                  <a:gd name="T6" fmla="*/ 2 w 142"/>
                  <a:gd name="T7" fmla="*/ 27 h 77"/>
                  <a:gd name="T8" fmla="*/ 1 w 142"/>
                  <a:gd name="T9" fmla="*/ 77 h 77"/>
                  <a:gd name="T10" fmla="*/ 141 w 142"/>
                  <a:gd name="T1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77">
                    <a:moveTo>
                      <a:pt x="141" y="77"/>
                    </a:moveTo>
                    <a:cubicBezTo>
                      <a:pt x="142" y="46"/>
                      <a:pt x="140" y="27"/>
                      <a:pt x="140" y="27"/>
                    </a:cubicBezTo>
                    <a:cubicBezTo>
                      <a:pt x="140" y="12"/>
                      <a:pt x="106" y="0"/>
                      <a:pt x="71" y="0"/>
                    </a:cubicBezTo>
                    <a:cubicBezTo>
                      <a:pt x="36" y="0"/>
                      <a:pt x="2" y="12"/>
                      <a:pt x="2" y="27"/>
                    </a:cubicBezTo>
                    <a:cubicBezTo>
                      <a:pt x="2" y="27"/>
                      <a:pt x="0" y="46"/>
                      <a:pt x="1" y="77"/>
                    </a:cubicBezTo>
                    <a:lnTo>
                      <a:pt x="141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16" name="Oval 26">
                <a:extLst>
                  <a:ext uri="{FF2B5EF4-FFF2-40B4-BE49-F238E27FC236}">
                    <a16:creationId xmlns:a16="http://schemas.microsoft.com/office/drawing/2014/main" id="{3E73DD66-19F5-887D-422B-0D583A8DA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34" y="2874"/>
                <a:ext cx="253" cy="2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17" name="Freeform 27">
                <a:extLst>
                  <a:ext uri="{FF2B5EF4-FFF2-40B4-BE49-F238E27FC236}">
                    <a16:creationId xmlns:a16="http://schemas.microsoft.com/office/drawing/2014/main" id="{288DF244-A23B-C86D-BAB6-471FA8370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48" y="3155"/>
                <a:ext cx="302" cy="399"/>
              </a:xfrm>
              <a:custGeom>
                <a:avLst/>
                <a:gdLst>
                  <a:gd name="T0" fmla="*/ 41 w 128"/>
                  <a:gd name="T1" fmla="*/ 169 h 169"/>
                  <a:gd name="T2" fmla="*/ 128 w 128"/>
                  <a:gd name="T3" fmla="*/ 32 h 169"/>
                  <a:gd name="T4" fmla="*/ 128 w 128"/>
                  <a:gd name="T5" fmla="*/ 27 h 169"/>
                  <a:gd name="T6" fmla="*/ 60 w 128"/>
                  <a:gd name="T7" fmla="*/ 0 h 169"/>
                  <a:gd name="T8" fmla="*/ 8 w 128"/>
                  <a:gd name="T9" fmla="*/ 10 h 169"/>
                  <a:gd name="T10" fmla="*/ 27 w 128"/>
                  <a:gd name="T11" fmla="*/ 68 h 169"/>
                  <a:gd name="T12" fmla="*/ 0 w 128"/>
                  <a:gd name="T13" fmla="*/ 136 h 169"/>
                  <a:gd name="T14" fmla="*/ 28 w 128"/>
                  <a:gd name="T15" fmla="*/ 152 h 169"/>
                  <a:gd name="T16" fmla="*/ 41 w 128"/>
                  <a:gd name="T17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69">
                    <a:moveTo>
                      <a:pt x="41" y="169"/>
                    </a:move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29"/>
                      <a:pt x="128" y="27"/>
                      <a:pt x="128" y="27"/>
                    </a:cubicBezTo>
                    <a:cubicBezTo>
                      <a:pt x="128" y="12"/>
                      <a:pt x="94" y="0"/>
                      <a:pt x="60" y="0"/>
                    </a:cubicBezTo>
                    <a:cubicBezTo>
                      <a:pt x="40" y="0"/>
                      <a:pt x="21" y="4"/>
                      <a:pt x="8" y="10"/>
                    </a:cubicBezTo>
                    <a:cubicBezTo>
                      <a:pt x="20" y="26"/>
                      <a:pt x="27" y="46"/>
                      <a:pt x="27" y="68"/>
                    </a:cubicBezTo>
                    <a:cubicBezTo>
                      <a:pt x="27" y="94"/>
                      <a:pt x="16" y="118"/>
                      <a:pt x="0" y="136"/>
                    </a:cubicBezTo>
                    <a:cubicBezTo>
                      <a:pt x="10" y="140"/>
                      <a:pt x="19" y="145"/>
                      <a:pt x="28" y="152"/>
                    </a:cubicBezTo>
                    <a:cubicBezTo>
                      <a:pt x="33" y="156"/>
                      <a:pt x="38" y="162"/>
                      <a:pt x="41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18" name="Oval 28">
                <a:extLst>
                  <a:ext uri="{FF2B5EF4-FFF2-40B4-BE49-F238E27FC236}">
                    <a16:creationId xmlns:a16="http://schemas.microsoft.com/office/drawing/2014/main" id="{EB873A50-39E8-BB1B-BFE5-8597ADE81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40" y="2874"/>
                <a:ext cx="253" cy="2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19" name="Freeform 29">
                <a:extLst>
                  <a:ext uri="{FF2B5EF4-FFF2-40B4-BE49-F238E27FC236}">
                    <a16:creationId xmlns:a16="http://schemas.microsoft.com/office/drawing/2014/main" id="{EFE46851-5380-10DF-DA2F-FE7F9A71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75" y="3155"/>
                <a:ext cx="302" cy="399"/>
              </a:xfrm>
              <a:custGeom>
                <a:avLst/>
                <a:gdLst>
                  <a:gd name="T0" fmla="*/ 100 w 128"/>
                  <a:gd name="T1" fmla="*/ 152 h 169"/>
                  <a:gd name="T2" fmla="*/ 128 w 128"/>
                  <a:gd name="T3" fmla="*/ 136 h 169"/>
                  <a:gd name="T4" fmla="*/ 101 w 128"/>
                  <a:gd name="T5" fmla="*/ 68 h 169"/>
                  <a:gd name="T6" fmla="*/ 120 w 128"/>
                  <a:gd name="T7" fmla="*/ 10 h 169"/>
                  <a:gd name="T8" fmla="*/ 68 w 128"/>
                  <a:gd name="T9" fmla="*/ 0 h 169"/>
                  <a:gd name="T10" fmla="*/ 0 w 128"/>
                  <a:gd name="T11" fmla="*/ 27 h 169"/>
                  <a:gd name="T12" fmla="*/ 0 w 128"/>
                  <a:gd name="T13" fmla="*/ 32 h 169"/>
                  <a:gd name="T14" fmla="*/ 87 w 128"/>
                  <a:gd name="T15" fmla="*/ 169 h 169"/>
                  <a:gd name="T16" fmla="*/ 100 w 128"/>
                  <a:gd name="T17" fmla="*/ 15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69">
                    <a:moveTo>
                      <a:pt x="100" y="152"/>
                    </a:moveTo>
                    <a:cubicBezTo>
                      <a:pt x="109" y="145"/>
                      <a:pt x="118" y="140"/>
                      <a:pt x="128" y="136"/>
                    </a:cubicBezTo>
                    <a:cubicBezTo>
                      <a:pt x="112" y="118"/>
                      <a:pt x="101" y="94"/>
                      <a:pt x="101" y="68"/>
                    </a:cubicBezTo>
                    <a:cubicBezTo>
                      <a:pt x="101" y="46"/>
                      <a:pt x="108" y="26"/>
                      <a:pt x="120" y="10"/>
                    </a:cubicBezTo>
                    <a:cubicBezTo>
                      <a:pt x="107" y="4"/>
                      <a:pt x="88" y="0"/>
                      <a:pt x="68" y="0"/>
                    </a:cubicBezTo>
                    <a:cubicBezTo>
                      <a:pt x="34" y="0"/>
                      <a:pt x="0" y="12"/>
                      <a:pt x="0" y="27"/>
                    </a:cubicBezTo>
                    <a:cubicBezTo>
                      <a:pt x="0" y="27"/>
                      <a:pt x="0" y="29"/>
                      <a:pt x="0" y="32"/>
                    </a:cubicBezTo>
                    <a:cubicBezTo>
                      <a:pt x="87" y="169"/>
                      <a:pt x="87" y="169"/>
                      <a:pt x="87" y="169"/>
                    </a:cubicBezTo>
                    <a:cubicBezTo>
                      <a:pt x="90" y="162"/>
                      <a:pt x="95" y="156"/>
                      <a:pt x="100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20" name="Oval 30">
                <a:extLst>
                  <a:ext uri="{FF2B5EF4-FFF2-40B4-BE49-F238E27FC236}">
                    <a16:creationId xmlns:a16="http://schemas.microsoft.com/office/drawing/2014/main" id="{0737538A-5E47-D24B-233E-60BBB2E72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84" y="3153"/>
                <a:ext cx="329" cy="3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21" name="Freeform 31">
                <a:extLst>
                  <a:ext uri="{FF2B5EF4-FFF2-40B4-BE49-F238E27FC236}">
                    <a16:creationId xmlns:a16="http://schemas.microsoft.com/office/drawing/2014/main" id="{B929F185-C4E7-F32B-9D13-4571BCA13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40" y="3517"/>
                <a:ext cx="429" cy="583"/>
              </a:xfrm>
              <a:custGeom>
                <a:avLst/>
                <a:gdLst>
                  <a:gd name="T0" fmla="*/ 181 w 182"/>
                  <a:gd name="T1" fmla="*/ 35 h 247"/>
                  <a:gd name="T2" fmla="*/ 93 w 182"/>
                  <a:gd name="T3" fmla="*/ 0 h 247"/>
                  <a:gd name="T4" fmla="*/ 5 w 182"/>
                  <a:gd name="T5" fmla="*/ 35 h 247"/>
                  <a:gd name="T6" fmla="*/ 13 w 182"/>
                  <a:gd name="T7" fmla="*/ 180 h 247"/>
                  <a:gd name="T8" fmla="*/ 61 w 182"/>
                  <a:gd name="T9" fmla="*/ 247 h 247"/>
                  <a:gd name="T10" fmla="*/ 182 w 182"/>
                  <a:gd name="T11" fmla="*/ 55 h 247"/>
                  <a:gd name="T12" fmla="*/ 181 w 182"/>
                  <a:gd name="T13" fmla="*/ 3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7">
                    <a:moveTo>
                      <a:pt x="181" y="35"/>
                    </a:moveTo>
                    <a:cubicBezTo>
                      <a:pt x="181" y="16"/>
                      <a:pt x="138" y="0"/>
                      <a:pt x="93" y="0"/>
                    </a:cubicBezTo>
                    <a:cubicBezTo>
                      <a:pt x="48" y="0"/>
                      <a:pt x="5" y="16"/>
                      <a:pt x="5" y="35"/>
                    </a:cubicBezTo>
                    <a:cubicBezTo>
                      <a:pt x="5" y="35"/>
                      <a:pt x="0" y="97"/>
                      <a:pt x="13" y="180"/>
                    </a:cubicBezTo>
                    <a:cubicBezTo>
                      <a:pt x="15" y="193"/>
                      <a:pt x="22" y="228"/>
                      <a:pt x="61" y="247"/>
                    </a:cubicBezTo>
                    <a:cubicBezTo>
                      <a:pt x="182" y="55"/>
                      <a:pt x="182" y="55"/>
                      <a:pt x="182" y="55"/>
                    </a:cubicBezTo>
                    <a:cubicBezTo>
                      <a:pt x="182" y="42"/>
                      <a:pt x="181" y="35"/>
                      <a:pt x="18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22" name="Oval 32">
                <a:extLst>
                  <a:ext uri="{FF2B5EF4-FFF2-40B4-BE49-F238E27FC236}">
                    <a16:creationId xmlns:a16="http://schemas.microsoft.com/office/drawing/2014/main" id="{85688B6D-B3D1-103D-D496-2C3B80717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66" y="3153"/>
                <a:ext cx="329" cy="3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23" name="Freeform 33">
                <a:extLst>
                  <a:ext uri="{FF2B5EF4-FFF2-40B4-BE49-F238E27FC236}">
                    <a16:creationId xmlns:a16="http://schemas.microsoft.com/office/drawing/2014/main" id="{777A3A29-8577-ADDE-2A1F-8299683F8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10" y="3517"/>
                <a:ext cx="429" cy="583"/>
              </a:xfrm>
              <a:custGeom>
                <a:avLst/>
                <a:gdLst>
                  <a:gd name="T0" fmla="*/ 177 w 182"/>
                  <a:gd name="T1" fmla="*/ 35 h 247"/>
                  <a:gd name="T2" fmla="*/ 89 w 182"/>
                  <a:gd name="T3" fmla="*/ 0 h 247"/>
                  <a:gd name="T4" fmla="*/ 1 w 182"/>
                  <a:gd name="T5" fmla="*/ 35 h 247"/>
                  <a:gd name="T6" fmla="*/ 0 w 182"/>
                  <a:gd name="T7" fmla="*/ 55 h 247"/>
                  <a:gd name="T8" fmla="*/ 121 w 182"/>
                  <a:gd name="T9" fmla="*/ 247 h 247"/>
                  <a:gd name="T10" fmla="*/ 169 w 182"/>
                  <a:gd name="T11" fmla="*/ 180 h 247"/>
                  <a:gd name="T12" fmla="*/ 177 w 182"/>
                  <a:gd name="T13" fmla="*/ 3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7">
                    <a:moveTo>
                      <a:pt x="177" y="35"/>
                    </a:moveTo>
                    <a:cubicBezTo>
                      <a:pt x="177" y="16"/>
                      <a:pt x="134" y="0"/>
                      <a:pt x="89" y="0"/>
                    </a:cubicBezTo>
                    <a:cubicBezTo>
                      <a:pt x="44" y="0"/>
                      <a:pt x="1" y="16"/>
                      <a:pt x="1" y="35"/>
                    </a:cubicBezTo>
                    <a:cubicBezTo>
                      <a:pt x="1" y="35"/>
                      <a:pt x="0" y="42"/>
                      <a:pt x="0" y="55"/>
                    </a:cubicBezTo>
                    <a:cubicBezTo>
                      <a:pt x="121" y="247"/>
                      <a:pt x="121" y="247"/>
                      <a:pt x="121" y="247"/>
                    </a:cubicBezTo>
                    <a:cubicBezTo>
                      <a:pt x="160" y="228"/>
                      <a:pt x="167" y="193"/>
                      <a:pt x="169" y="180"/>
                    </a:cubicBezTo>
                    <a:cubicBezTo>
                      <a:pt x="182" y="97"/>
                      <a:pt x="177" y="35"/>
                      <a:pt x="17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24" name="Freeform 34">
                <a:extLst>
                  <a:ext uri="{FF2B5EF4-FFF2-40B4-BE49-F238E27FC236}">
                    <a16:creationId xmlns:a16="http://schemas.microsoft.com/office/drawing/2014/main" id="{60AE9C47-7B63-EC74-65F3-AFAE39109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49" y="3287"/>
                <a:ext cx="1677" cy="858"/>
              </a:xfrm>
              <a:custGeom>
                <a:avLst/>
                <a:gdLst>
                  <a:gd name="T0" fmla="*/ 1136 w 1677"/>
                  <a:gd name="T1" fmla="*/ 0 h 858"/>
                  <a:gd name="T2" fmla="*/ 541 w 1677"/>
                  <a:gd name="T3" fmla="*/ 0 h 858"/>
                  <a:gd name="T4" fmla="*/ 541 w 1677"/>
                  <a:gd name="T5" fmla="*/ 0 h 858"/>
                  <a:gd name="T6" fmla="*/ 0 w 1677"/>
                  <a:gd name="T7" fmla="*/ 858 h 858"/>
                  <a:gd name="T8" fmla="*/ 0 w 1677"/>
                  <a:gd name="T9" fmla="*/ 858 h 858"/>
                  <a:gd name="T10" fmla="*/ 1677 w 1677"/>
                  <a:gd name="T11" fmla="*/ 858 h 858"/>
                  <a:gd name="T12" fmla="*/ 1136 w 1677"/>
                  <a:gd name="T13" fmla="*/ 0 h 858"/>
                  <a:gd name="T14" fmla="*/ 1136 w 1677"/>
                  <a:gd name="T15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7" h="858">
                    <a:moveTo>
                      <a:pt x="1136" y="0"/>
                    </a:moveTo>
                    <a:lnTo>
                      <a:pt x="541" y="0"/>
                    </a:lnTo>
                    <a:lnTo>
                      <a:pt x="541" y="0"/>
                    </a:lnTo>
                    <a:lnTo>
                      <a:pt x="0" y="858"/>
                    </a:lnTo>
                    <a:lnTo>
                      <a:pt x="0" y="858"/>
                    </a:lnTo>
                    <a:lnTo>
                      <a:pt x="1677" y="858"/>
                    </a:lnTo>
                    <a:lnTo>
                      <a:pt x="1136" y="0"/>
                    </a:lnTo>
                    <a:lnTo>
                      <a:pt x="11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5" name="Группа 13">
            <a:extLst>
              <a:ext uri="{FF2B5EF4-FFF2-40B4-BE49-F238E27FC236}">
                <a16:creationId xmlns:a16="http://schemas.microsoft.com/office/drawing/2014/main" id="{BB1FD8FD-CF96-CA8A-5A5F-1AE4882E9601}"/>
              </a:ext>
            </a:extLst>
          </p:cNvPr>
          <p:cNvGrpSpPr/>
          <p:nvPr/>
        </p:nvGrpSpPr>
        <p:grpSpPr>
          <a:xfrm>
            <a:off x="6067431" y="1208936"/>
            <a:ext cx="654200" cy="654200"/>
            <a:chOff x="5488135" y="1208936"/>
            <a:chExt cx="654200" cy="654200"/>
          </a:xfrm>
        </p:grpSpPr>
        <p:sp>
          <p:nvSpPr>
            <p:cNvPr id="326" name="Oval 38">
              <a:extLst>
                <a:ext uri="{FF2B5EF4-FFF2-40B4-BE49-F238E27FC236}">
                  <a16:creationId xmlns:a16="http://schemas.microsoft.com/office/drawing/2014/main" id="{7C541E49-C0FA-EFD3-E79D-EF2C79C6A0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8135" y="1208936"/>
              <a:ext cx="654200" cy="654200"/>
            </a:xfrm>
            <a:prstGeom prst="ellipse">
              <a:avLst/>
            </a:prstGeom>
            <a:solidFill>
              <a:srgbClr val="396AB1">
                <a:lumMod val="75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grpSp>
          <p:nvGrpSpPr>
            <p:cNvPr id="327" name="Group 3135">
              <a:extLst>
                <a:ext uri="{FF2B5EF4-FFF2-40B4-BE49-F238E27FC236}">
                  <a16:creationId xmlns:a16="http://schemas.microsoft.com/office/drawing/2014/main" id="{7FB18E73-40E2-9665-A7C8-A170A75A2D7F}"/>
                </a:ext>
              </a:extLst>
            </p:cNvPr>
            <p:cNvGrpSpPr/>
            <p:nvPr/>
          </p:nvGrpSpPr>
          <p:grpSpPr>
            <a:xfrm>
              <a:off x="5670912" y="1304151"/>
              <a:ext cx="304800" cy="426720"/>
              <a:chOff x="1758952" y="1235074"/>
              <a:chExt cx="609601" cy="808037"/>
            </a:xfrm>
            <a:solidFill>
              <a:sysClr val="window" lastClr="FFFFFF"/>
            </a:solidFill>
          </p:grpSpPr>
          <p:sp>
            <p:nvSpPr>
              <p:cNvPr id="328" name="Oval 14">
                <a:extLst>
                  <a:ext uri="{FF2B5EF4-FFF2-40B4-BE49-F238E27FC236}">
                    <a16:creationId xmlns:a16="http://schemas.microsoft.com/office/drawing/2014/main" id="{B27755F6-5F76-ED9B-C2E6-C83BFAE85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7215" y="1473199"/>
                <a:ext cx="123825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29" name="Freeform 15">
                <a:extLst>
                  <a:ext uri="{FF2B5EF4-FFF2-40B4-BE49-F238E27FC236}">
                    <a16:creationId xmlns:a16="http://schemas.microsoft.com/office/drawing/2014/main" id="{13AA3A2E-07ED-5B47-D73C-726A0B160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952" y="1612899"/>
                <a:ext cx="265113" cy="430212"/>
              </a:xfrm>
              <a:custGeom>
                <a:avLst/>
                <a:gdLst>
                  <a:gd name="T0" fmla="*/ 77 w 107"/>
                  <a:gd name="T1" fmla="*/ 0 h 174"/>
                  <a:gd name="T2" fmla="*/ 77 w 107"/>
                  <a:gd name="T3" fmla="*/ 0 h 174"/>
                  <a:gd name="T4" fmla="*/ 78 w 107"/>
                  <a:gd name="T5" fmla="*/ 0 h 174"/>
                  <a:gd name="T6" fmla="*/ 78 w 107"/>
                  <a:gd name="T7" fmla="*/ 0 h 174"/>
                  <a:gd name="T8" fmla="*/ 107 w 107"/>
                  <a:gd name="T9" fmla="*/ 30 h 174"/>
                  <a:gd name="T10" fmla="*/ 107 w 107"/>
                  <a:gd name="T11" fmla="*/ 31 h 174"/>
                  <a:gd name="T12" fmla="*/ 107 w 107"/>
                  <a:gd name="T13" fmla="*/ 82 h 174"/>
                  <a:gd name="T14" fmla="*/ 87 w 107"/>
                  <a:gd name="T15" fmla="*/ 82 h 174"/>
                  <a:gd name="T16" fmla="*/ 87 w 107"/>
                  <a:gd name="T17" fmla="*/ 36 h 174"/>
                  <a:gd name="T18" fmla="*/ 82 w 107"/>
                  <a:gd name="T19" fmla="*/ 36 h 174"/>
                  <a:gd name="T20" fmla="*/ 82 w 107"/>
                  <a:gd name="T21" fmla="*/ 36 h 174"/>
                  <a:gd name="T22" fmla="*/ 82 w 107"/>
                  <a:gd name="T23" fmla="*/ 156 h 174"/>
                  <a:gd name="T24" fmla="*/ 56 w 107"/>
                  <a:gd name="T25" fmla="*/ 156 h 174"/>
                  <a:gd name="T26" fmla="*/ 56 w 107"/>
                  <a:gd name="T27" fmla="*/ 87 h 174"/>
                  <a:gd name="T28" fmla="*/ 51 w 107"/>
                  <a:gd name="T29" fmla="*/ 87 h 174"/>
                  <a:gd name="T30" fmla="*/ 51 w 107"/>
                  <a:gd name="T31" fmla="*/ 156 h 174"/>
                  <a:gd name="T32" fmla="*/ 25 w 107"/>
                  <a:gd name="T33" fmla="*/ 156 h 174"/>
                  <a:gd name="T34" fmla="*/ 25 w 107"/>
                  <a:gd name="T35" fmla="*/ 36 h 174"/>
                  <a:gd name="T36" fmla="*/ 25 w 107"/>
                  <a:gd name="T37" fmla="*/ 36 h 174"/>
                  <a:gd name="T38" fmla="*/ 20 w 107"/>
                  <a:gd name="T39" fmla="*/ 36 h 174"/>
                  <a:gd name="T40" fmla="*/ 20 w 107"/>
                  <a:gd name="T41" fmla="*/ 82 h 174"/>
                  <a:gd name="T42" fmla="*/ 0 w 107"/>
                  <a:gd name="T43" fmla="*/ 82 h 174"/>
                  <a:gd name="T44" fmla="*/ 0 w 107"/>
                  <a:gd name="T45" fmla="*/ 31 h 174"/>
                  <a:gd name="T46" fmla="*/ 0 w 107"/>
                  <a:gd name="T47" fmla="*/ 30 h 174"/>
                  <a:gd name="T48" fmla="*/ 29 w 107"/>
                  <a:gd name="T49" fmla="*/ 0 h 174"/>
                  <a:gd name="T50" fmla="*/ 29 w 107"/>
                  <a:gd name="T51" fmla="*/ 0 h 174"/>
                  <a:gd name="T52" fmla="*/ 29 w 107"/>
                  <a:gd name="T53" fmla="*/ 0 h 174"/>
                  <a:gd name="T54" fmla="*/ 29 w 107"/>
                  <a:gd name="T55" fmla="*/ 0 h 174"/>
                  <a:gd name="T56" fmla="*/ 77 w 107"/>
                  <a:gd name="T57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74">
                    <a:moveTo>
                      <a:pt x="77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94" y="0"/>
                      <a:pt x="107" y="13"/>
                      <a:pt x="107" y="30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7" y="82"/>
                      <a:pt x="107" y="82"/>
                      <a:pt x="107" y="82"/>
                    </a:cubicBezTo>
                    <a:cubicBezTo>
                      <a:pt x="107" y="95"/>
                      <a:pt x="87" y="95"/>
                      <a:pt x="87" y="82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74"/>
                      <a:pt x="56" y="174"/>
                      <a:pt x="56" y="156"/>
                    </a:cubicBezTo>
                    <a:cubicBezTo>
                      <a:pt x="56" y="87"/>
                      <a:pt x="56" y="87"/>
                      <a:pt x="56" y="87"/>
                    </a:cubicBezTo>
                    <a:cubicBezTo>
                      <a:pt x="51" y="87"/>
                      <a:pt x="51" y="87"/>
                      <a:pt x="51" y="87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51" y="174"/>
                      <a:pt x="25" y="174"/>
                      <a:pt x="25" y="15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95"/>
                      <a:pt x="0" y="95"/>
                      <a:pt x="0" y="8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7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0" name="Oval 16">
                <a:extLst>
                  <a:ext uri="{FF2B5EF4-FFF2-40B4-BE49-F238E27FC236}">
                    <a16:creationId xmlns:a16="http://schemas.microsoft.com/office/drawing/2014/main" id="{816E94C3-AD80-E0C6-ACF7-E1566AE94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702" y="1476374"/>
                <a:ext cx="123825" cy="1206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1" name="Freeform 17">
                <a:extLst>
                  <a:ext uri="{FF2B5EF4-FFF2-40B4-BE49-F238E27FC236}">
                    <a16:creationId xmlns:a16="http://schemas.microsoft.com/office/drawing/2014/main" id="{912D2313-3F53-0741-3BF3-C7B171830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440" y="1614486"/>
                <a:ext cx="265113" cy="428625"/>
              </a:xfrm>
              <a:custGeom>
                <a:avLst/>
                <a:gdLst>
                  <a:gd name="T0" fmla="*/ 78 w 107"/>
                  <a:gd name="T1" fmla="*/ 0 h 173"/>
                  <a:gd name="T2" fmla="*/ 78 w 107"/>
                  <a:gd name="T3" fmla="*/ 0 h 173"/>
                  <a:gd name="T4" fmla="*/ 107 w 107"/>
                  <a:gd name="T5" fmla="*/ 29 h 173"/>
                  <a:gd name="T6" fmla="*/ 107 w 107"/>
                  <a:gd name="T7" fmla="*/ 31 h 173"/>
                  <a:gd name="T8" fmla="*/ 107 w 107"/>
                  <a:gd name="T9" fmla="*/ 49 h 173"/>
                  <a:gd name="T10" fmla="*/ 107 w 107"/>
                  <a:gd name="T11" fmla="*/ 50 h 173"/>
                  <a:gd name="T12" fmla="*/ 107 w 107"/>
                  <a:gd name="T13" fmla="*/ 51 h 173"/>
                  <a:gd name="T14" fmla="*/ 107 w 107"/>
                  <a:gd name="T15" fmla="*/ 81 h 173"/>
                  <a:gd name="T16" fmla="*/ 87 w 107"/>
                  <a:gd name="T17" fmla="*/ 81 h 173"/>
                  <a:gd name="T18" fmla="*/ 87 w 107"/>
                  <a:gd name="T19" fmla="*/ 51 h 173"/>
                  <a:gd name="T20" fmla="*/ 87 w 107"/>
                  <a:gd name="T21" fmla="*/ 50 h 173"/>
                  <a:gd name="T22" fmla="*/ 87 w 107"/>
                  <a:gd name="T23" fmla="*/ 49 h 173"/>
                  <a:gd name="T24" fmla="*/ 87 w 107"/>
                  <a:gd name="T25" fmla="*/ 35 h 173"/>
                  <a:gd name="T26" fmla="*/ 82 w 107"/>
                  <a:gd name="T27" fmla="*/ 35 h 173"/>
                  <a:gd name="T28" fmla="*/ 82 w 107"/>
                  <a:gd name="T29" fmla="*/ 35 h 173"/>
                  <a:gd name="T30" fmla="*/ 82 w 107"/>
                  <a:gd name="T31" fmla="*/ 70 h 173"/>
                  <a:gd name="T32" fmla="*/ 82 w 107"/>
                  <a:gd name="T33" fmla="*/ 86 h 173"/>
                  <a:gd name="T34" fmla="*/ 82 w 107"/>
                  <a:gd name="T35" fmla="*/ 115 h 173"/>
                  <a:gd name="T36" fmla="*/ 82 w 107"/>
                  <a:gd name="T37" fmla="*/ 115 h 173"/>
                  <a:gd name="T38" fmla="*/ 82 w 107"/>
                  <a:gd name="T39" fmla="*/ 115 h 173"/>
                  <a:gd name="T40" fmla="*/ 82 w 107"/>
                  <a:gd name="T41" fmla="*/ 155 h 173"/>
                  <a:gd name="T42" fmla="*/ 56 w 107"/>
                  <a:gd name="T43" fmla="*/ 155 h 173"/>
                  <a:gd name="T44" fmla="*/ 56 w 107"/>
                  <a:gd name="T45" fmla="*/ 115 h 173"/>
                  <a:gd name="T46" fmla="*/ 56 w 107"/>
                  <a:gd name="T47" fmla="*/ 115 h 173"/>
                  <a:gd name="T48" fmla="*/ 56 w 107"/>
                  <a:gd name="T49" fmla="*/ 115 h 173"/>
                  <a:gd name="T50" fmla="*/ 56 w 107"/>
                  <a:gd name="T51" fmla="*/ 86 h 173"/>
                  <a:gd name="T52" fmla="*/ 51 w 107"/>
                  <a:gd name="T53" fmla="*/ 86 h 173"/>
                  <a:gd name="T54" fmla="*/ 51 w 107"/>
                  <a:gd name="T55" fmla="*/ 115 h 173"/>
                  <a:gd name="T56" fmla="*/ 51 w 107"/>
                  <a:gd name="T57" fmla="*/ 115 h 173"/>
                  <a:gd name="T58" fmla="*/ 51 w 107"/>
                  <a:gd name="T59" fmla="*/ 115 h 173"/>
                  <a:gd name="T60" fmla="*/ 51 w 107"/>
                  <a:gd name="T61" fmla="*/ 155 h 173"/>
                  <a:gd name="T62" fmla="*/ 25 w 107"/>
                  <a:gd name="T63" fmla="*/ 155 h 173"/>
                  <a:gd name="T64" fmla="*/ 25 w 107"/>
                  <a:gd name="T65" fmla="*/ 115 h 173"/>
                  <a:gd name="T66" fmla="*/ 25 w 107"/>
                  <a:gd name="T67" fmla="*/ 115 h 173"/>
                  <a:gd name="T68" fmla="*/ 25 w 107"/>
                  <a:gd name="T69" fmla="*/ 115 h 173"/>
                  <a:gd name="T70" fmla="*/ 25 w 107"/>
                  <a:gd name="T71" fmla="*/ 86 h 173"/>
                  <a:gd name="T72" fmla="*/ 25 w 107"/>
                  <a:gd name="T73" fmla="*/ 70 h 173"/>
                  <a:gd name="T74" fmla="*/ 25 w 107"/>
                  <a:gd name="T75" fmla="*/ 35 h 173"/>
                  <a:gd name="T76" fmla="*/ 25 w 107"/>
                  <a:gd name="T77" fmla="*/ 35 h 173"/>
                  <a:gd name="T78" fmla="*/ 20 w 107"/>
                  <a:gd name="T79" fmla="*/ 35 h 173"/>
                  <a:gd name="T80" fmla="*/ 20 w 107"/>
                  <a:gd name="T81" fmla="*/ 49 h 173"/>
                  <a:gd name="T82" fmla="*/ 20 w 107"/>
                  <a:gd name="T83" fmla="*/ 50 h 173"/>
                  <a:gd name="T84" fmla="*/ 20 w 107"/>
                  <a:gd name="T85" fmla="*/ 51 h 173"/>
                  <a:gd name="T86" fmla="*/ 20 w 107"/>
                  <a:gd name="T87" fmla="*/ 81 h 173"/>
                  <a:gd name="T88" fmla="*/ 0 w 107"/>
                  <a:gd name="T89" fmla="*/ 81 h 173"/>
                  <a:gd name="T90" fmla="*/ 0 w 107"/>
                  <a:gd name="T91" fmla="*/ 51 h 173"/>
                  <a:gd name="T92" fmla="*/ 0 w 107"/>
                  <a:gd name="T93" fmla="*/ 50 h 173"/>
                  <a:gd name="T94" fmla="*/ 0 w 107"/>
                  <a:gd name="T95" fmla="*/ 49 h 173"/>
                  <a:gd name="T96" fmla="*/ 0 w 107"/>
                  <a:gd name="T97" fmla="*/ 31 h 173"/>
                  <a:gd name="T98" fmla="*/ 0 w 107"/>
                  <a:gd name="T99" fmla="*/ 29 h 173"/>
                  <a:gd name="T100" fmla="*/ 29 w 107"/>
                  <a:gd name="T101" fmla="*/ 0 h 173"/>
                  <a:gd name="T102" fmla="*/ 29 w 107"/>
                  <a:gd name="T103" fmla="*/ 0 h 173"/>
                  <a:gd name="T104" fmla="*/ 29 w 107"/>
                  <a:gd name="T105" fmla="*/ 0 h 173"/>
                  <a:gd name="T106" fmla="*/ 29 w 107"/>
                  <a:gd name="T107" fmla="*/ 0 h 173"/>
                  <a:gd name="T108" fmla="*/ 78 w 107"/>
                  <a:gd name="T10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7" h="173">
                    <a:moveTo>
                      <a:pt x="78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94" y="0"/>
                      <a:pt x="107" y="13"/>
                      <a:pt x="107" y="29"/>
                    </a:cubicBezTo>
                    <a:cubicBezTo>
                      <a:pt x="107" y="31"/>
                      <a:pt x="107" y="31"/>
                      <a:pt x="107" y="31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50"/>
                      <a:pt x="107" y="50"/>
                      <a:pt x="107" y="50"/>
                    </a:cubicBezTo>
                    <a:cubicBezTo>
                      <a:pt x="107" y="51"/>
                      <a:pt x="107" y="51"/>
                      <a:pt x="107" y="51"/>
                    </a:cubicBezTo>
                    <a:cubicBezTo>
                      <a:pt x="107" y="81"/>
                      <a:pt x="107" y="81"/>
                      <a:pt x="107" y="81"/>
                    </a:cubicBezTo>
                    <a:cubicBezTo>
                      <a:pt x="107" y="95"/>
                      <a:pt x="87" y="95"/>
                      <a:pt x="87" y="81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55"/>
                      <a:pt x="82" y="155"/>
                      <a:pt x="82" y="155"/>
                    </a:cubicBezTo>
                    <a:cubicBezTo>
                      <a:pt x="82" y="173"/>
                      <a:pt x="56" y="173"/>
                      <a:pt x="56" y="155"/>
                    </a:cubicBezTo>
                    <a:cubicBezTo>
                      <a:pt x="56" y="115"/>
                      <a:pt x="56" y="115"/>
                      <a:pt x="56" y="115"/>
                    </a:cubicBezTo>
                    <a:cubicBezTo>
                      <a:pt x="56" y="115"/>
                      <a:pt x="56" y="115"/>
                      <a:pt x="56" y="115"/>
                    </a:cubicBezTo>
                    <a:cubicBezTo>
                      <a:pt x="56" y="115"/>
                      <a:pt x="56" y="115"/>
                      <a:pt x="56" y="115"/>
                    </a:cubicBezTo>
                    <a:cubicBezTo>
                      <a:pt x="56" y="86"/>
                      <a:pt x="56" y="86"/>
                      <a:pt x="56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115"/>
                      <a:pt x="51" y="115"/>
                      <a:pt x="51" y="115"/>
                    </a:cubicBezTo>
                    <a:cubicBezTo>
                      <a:pt x="51" y="115"/>
                      <a:pt x="51" y="115"/>
                      <a:pt x="51" y="115"/>
                    </a:cubicBezTo>
                    <a:cubicBezTo>
                      <a:pt x="51" y="115"/>
                      <a:pt x="51" y="115"/>
                      <a:pt x="51" y="115"/>
                    </a:cubicBezTo>
                    <a:cubicBezTo>
                      <a:pt x="51" y="155"/>
                      <a:pt x="51" y="155"/>
                      <a:pt x="51" y="155"/>
                    </a:cubicBezTo>
                    <a:cubicBezTo>
                      <a:pt x="51" y="173"/>
                      <a:pt x="25" y="173"/>
                      <a:pt x="25" y="15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115"/>
                      <a:pt x="25" y="115"/>
                      <a:pt x="25" y="115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0" y="95"/>
                      <a:pt x="0" y="95"/>
                      <a:pt x="0" y="8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2" name="Freeform 18">
                <a:extLst>
                  <a:ext uri="{FF2B5EF4-FFF2-40B4-BE49-F238E27FC236}">
                    <a16:creationId xmlns:a16="http://schemas.microsoft.com/office/drawing/2014/main" id="{A1438B4D-23AA-12BD-88AF-21AFB8A6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802" y="1282699"/>
                <a:ext cx="254000" cy="250825"/>
              </a:xfrm>
              <a:custGeom>
                <a:avLst/>
                <a:gdLst>
                  <a:gd name="T0" fmla="*/ 87 w 103"/>
                  <a:gd name="T1" fmla="*/ 0 h 101"/>
                  <a:gd name="T2" fmla="*/ 16 w 103"/>
                  <a:gd name="T3" fmla="*/ 0 h 101"/>
                  <a:gd name="T4" fmla="*/ 0 w 103"/>
                  <a:gd name="T5" fmla="*/ 15 h 101"/>
                  <a:gd name="T6" fmla="*/ 0 w 103"/>
                  <a:gd name="T7" fmla="*/ 62 h 101"/>
                  <a:gd name="T8" fmla="*/ 16 w 103"/>
                  <a:gd name="T9" fmla="*/ 77 h 101"/>
                  <a:gd name="T10" fmla="*/ 65 w 103"/>
                  <a:gd name="T11" fmla="*/ 77 h 101"/>
                  <a:gd name="T12" fmla="*/ 83 w 103"/>
                  <a:gd name="T13" fmla="*/ 101 h 101"/>
                  <a:gd name="T14" fmla="*/ 80 w 103"/>
                  <a:gd name="T15" fmla="*/ 77 h 101"/>
                  <a:gd name="T16" fmla="*/ 87 w 103"/>
                  <a:gd name="T17" fmla="*/ 77 h 101"/>
                  <a:gd name="T18" fmla="*/ 103 w 103"/>
                  <a:gd name="T19" fmla="*/ 62 h 101"/>
                  <a:gd name="T20" fmla="*/ 103 w 103"/>
                  <a:gd name="T21" fmla="*/ 15 h 101"/>
                  <a:gd name="T22" fmla="*/ 87 w 103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" h="101">
                    <a:moveTo>
                      <a:pt x="8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70"/>
                      <a:pt x="7" y="77"/>
                      <a:pt x="16" y="77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95" y="77"/>
                      <a:pt x="103" y="70"/>
                      <a:pt x="103" y="62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7"/>
                      <a:pt x="95" y="0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33" name="Freeform 19">
                <a:extLst>
                  <a:ext uri="{FF2B5EF4-FFF2-40B4-BE49-F238E27FC236}">
                    <a16:creationId xmlns:a16="http://schemas.microsoft.com/office/drawing/2014/main" id="{BEFB76A0-8330-524B-2C12-FC5929AEA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7" y="1235074"/>
                <a:ext cx="255588" cy="250825"/>
              </a:xfrm>
              <a:custGeom>
                <a:avLst/>
                <a:gdLst>
                  <a:gd name="T0" fmla="*/ 16 w 103"/>
                  <a:gd name="T1" fmla="*/ 0 h 101"/>
                  <a:gd name="T2" fmla="*/ 87 w 103"/>
                  <a:gd name="T3" fmla="*/ 0 h 101"/>
                  <a:gd name="T4" fmla="*/ 103 w 103"/>
                  <a:gd name="T5" fmla="*/ 16 h 101"/>
                  <a:gd name="T6" fmla="*/ 103 w 103"/>
                  <a:gd name="T7" fmla="*/ 62 h 101"/>
                  <a:gd name="T8" fmla="*/ 87 w 103"/>
                  <a:gd name="T9" fmla="*/ 78 h 101"/>
                  <a:gd name="T10" fmla="*/ 37 w 103"/>
                  <a:gd name="T11" fmla="*/ 78 h 101"/>
                  <a:gd name="T12" fmla="*/ 20 w 103"/>
                  <a:gd name="T13" fmla="*/ 101 h 101"/>
                  <a:gd name="T14" fmla="*/ 23 w 103"/>
                  <a:gd name="T15" fmla="*/ 78 h 101"/>
                  <a:gd name="T16" fmla="*/ 16 w 103"/>
                  <a:gd name="T17" fmla="*/ 78 h 101"/>
                  <a:gd name="T18" fmla="*/ 0 w 103"/>
                  <a:gd name="T19" fmla="*/ 62 h 101"/>
                  <a:gd name="T20" fmla="*/ 0 w 103"/>
                  <a:gd name="T21" fmla="*/ 16 h 101"/>
                  <a:gd name="T22" fmla="*/ 16 w 103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" h="101">
                    <a:moveTo>
                      <a:pt x="16" y="0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96" y="0"/>
                      <a:pt x="103" y="7"/>
                      <a:pt x="103" y="16"/>
                    </a:cubicBezTo>
                    <a:cubicBezTo>
                      <a:pt x="103" y="62"/>
                      <a:pt x="103" y="62"/>
                      <a:pt x="103" y="62"/>
                    </a:cubicBezTo>
                    <a:cubicBezTo>
                      <a:pt x="103" y="71"/>
                      <a:pt x="96" y="78"/>
                      <a:pt x="87" y="78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7" y="78"/>
                      <a:pt x="0" y="71"/>
                      <a:pt x="0" y="6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65">
            <a:extLst>
              <a:ext uri="{FF2B5EF4-FFF2-40B4-BE49-F238E27FC236}">
                <a16:creationId xmlns:a16="http://schemas.microsoft.com/office/drawing/2014/main" id="{CC326599-8A63-921F-042A-EAD11C4FA2CD}"/>
              </a:ext>
            </a:extLst>
          </p:cNvPr>
          <p:cNvGrpSpPr>
            <a:grpSpLocks noChangeAspect="1"/>
          </p:cNvGrpSpPr>
          <p:nvPr>
            <p:custDataLst>
              <p:tags r:id="rId19"/>
            </p:custDataLst>
          </p:nvPr>
        </p:nvGrpSpPr>
        <p:grpSpPr bwMode="auto">
          <a:xfrm>
            <a:off x="3678480" y="1379127"/>
            <a:ext cx="454289" cy="291342"/>
            <a:chOff x="521" y="649"/>
            <a:chExt cx="4812" cy="3086"/>
          </a:xfrm>
          <a:solidFill>
            <a:sysClr val="window" lastClr="FFFFFF"/>
          </a:solidFill>
        </p:grpSpPr>
        <p:sp>
          <p:nvSpPr>
            <p:cNvPr id="335" name="Freeform 66">
              <a:extLst>
                <a:ext uri="{FF2B5EF4-FFF2-40B4-BE49-F238E27FC236}">
                  <a16:creationId xmlns:a16="http://schemas.microsoft.com/office/drawing/2014/main" id="{6A24906F-51EA-0BE2-BAE3-F612A805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885"/>
              <a:ext cx="2375" cy="2850"/>
            </a:xfrm>
            <a:custGeom>
              <a:avLst/>
              <a:gdLst>
                <a:gd name="T0" fmla="*/ 1003 w 1026"/>
                <a:gd name="T1" fmla="*/ 962 h 1231"/>
                <a:gd name="T2" fmla="*/ 941 w 1026"/>
                <a:gd name="T3" fmla="*/ 867 h 1231"/>
                <a:gd name="T4" fmla="*/ 796 w 1026"/>
                <a:gd name="T5" fmla="*/ 801 h 1231"/>
                <a:gd name="T6" fmla="*/ 720 w 1026"/>
                <a:gd name="T7" fmla="*/ 768 h 1231"/>
                <a:gd name="T8" fmla="*/ 692 w 1026"/>
                <a:gd name="T9" fmla="*/ 720 h 1231"/>
                <a:gd name="T10" fmla="*/ 685 w 1026"/>
                <a:gd name="T11" fmla="*/ 655 h 1231"/>
                <a:gd name="T12" fmla="*/ 696 w 1026"/>
                <a:gd name="T13" fmla="*/ 641 h 1231"/>
                <a:gd name="T14" fmla="*/ 653 w 1026"/>
                <a:gd name="T15" fmla="*/ 641 h 1231"/>
                <a:gd name="T16" fmla="*/ 577 w 1026"/>
                <a:gd name="T17" fmla="*/ 667 h 1231"/>
                <a:gd name="T18" fmla="*/ 462 w 1026"/>
                <a:gd name="T19" fmla="*/ 564 h 1231"/>
                <a:gd name="T20" fmla="*/ 577 w 1026"/>
                <a:gd name="T21" fmla="*/ 462 h 1231"/>
                <a:gd name="T22" fmla="*/ 653 w 1026"/>
                <a:gd name="T23" fmla="*/ 487 h 1231"/>
                <a:gd name="T24" fmla="*/ 682 w 1026"/>
                <a:gd name="T25" fmla="*/ 487 h 1231"/>
                <a:gd name="T26" fmla="*/ 700 w 1026"/>
                <a:gd name="T27" fmla="*/ 486 h 1231"/>
                <a:gd name="T28" fmla="*/ 698 w 1026"/>
                <a:gd name="T29" fmla="*/ 487 h 1231"/>
                <a:gd name="T30" fmla="*/ 703 w 1026"/>
                <a:gd name="T31" fmla="*/ 487 h 1231"/>
                <a:gd name="T32" fmla="*/ 722 w 1026"/>
                <a:gd name="T33" fmla="*/ 487 h 1231"/>
                <a:gd name="T34" fmla="*/ 718 w 1026"/>
                <a:gd name="T35" fmla="*/ 462 h 1231"/>
                <a:gd name="T36" fmla="*/ 718 w 1026"/>
                <a:gd name="T37" fmla="*/ 205 h 1231"/>
                <a:gd name="T38" fmla="*/ 718 w 1026"/>
                <a:gd name="T39" fmla="*/ 154 h 1231"/>
                <a:gd name="T40" fmla="*/ 664 w 1026"/>
                <a:gd name="T41" fmla="*/ 50 h 1231"/>
                <a:gd name="T42" fmla="*/ 513 w 1026"/>
                <a:gd name="T43" fmla="*/ 0 h 1231"/>
                <a:gd name="T44" fmla="*/ 362 w 1026"/>
                <a:gd name="T45" fmla="*/ 50 h 1231"/>
                <a:gd name="T46" fmla="*/ 308 w 1026"/>
                <a:gd name="T47" fmla="*/ 154 h 1231"/>
                <a:gd name="T48" fmla="*/ 308 w 1026"/>
                <a:gd name="T49" fmla="*/ 462 h 1231"/>
                <a:gd name="T50" fmla="*/ 270 w 1026"/>
                <a:gd name="T51" fmla="*/ 528 h 1231"/>
                <a:gd name="T52" fmla="*/ 341 w 1026"/>
                <a:gd name="T53" fmla="*/ 655 h 1231"/>
                <a:gd name="T54" fmla="*/ 334 w 1026"/>
                <a:gd name="T55" fmla="*/ 719 h 1231"/>
                <a:gd name="T56" fmla="*/ 305 w 1026"/>
                <a:gd name="T57" fmla="*/ 769 h 1231"/>
                <a:gd name="T58" fmla="*/ 229 w 1026"/>
                <a:gd name="T59" fmla="*/ 801 h 1231"/>
                <a:gd name="T60" fmla="*/ 207 w 1026"/>
                <a:gd name="T61" fmla="*/ 808 h 1231"/>
                <a:gd name="T62" fmla="*/ 207 w 1026"/>
                <a:gd name="T63" fmla="*/ 891 h 1231"/>
                <a:gd name="T64" fmla="*/ 207 w 1026"/>
                <a:gd name="T65" fmla="*/ 939 h 1231"/>
                <a:gd name="T66" fmla="*/ 159 w 1026"/>
                <a:gd name="T67" fmla="*/ 939 h 1231"/>
                <a:gd name="T68" fmla="*/ 33 w 1026"/>
                <a:gd name="T69" fmla="*/ 939 h 1231"/>
                <a:gd name="T70" fmla="*/ 23 w 1026"/>
                <a:gd name="T71" fmla="*/ 962 h 1231"/>
                <a:gd name="T72" fmla="*/ 0 w 1026"/>
                <a:gd name="T73" fmla="*/ 1078 h 1231"/>
                <a:gd name="T74" fmla="*/ 149 w 1026"/>
                <a:gd name="T75" fmla="*/ 1192 h 1231"/>
                <a:gd name="T76" fmla="*/ 513 w 1026"/>
                <a:gd name="T77" fmla="*/ 1231 h 1231"/>
                <a:gd name="T78" fmla="*/ 877 w 1026"/>
                <a:gd name="T79" fmla="*/ 1192 h 1231"/>
                <a:gd name="T80" fmla="*/ 1026 w 1026"/>
                <a:gd name="T81" fmla="*/ 1078 h 1231"/>
                <a:gd name="T82" fmla="*/ 1003 w 1026"/>
                <a:gd name="T83" fmla="*/ 962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6" h="1231">
                  <a:moveTo>
                    <a:pt x="1003" y="962"/>
                  </a:moveTo>
                  <a:cubicBezTo>
                    <a:pt x="989" y="927"/>
                    <a:pt x="968" y="894"/>
                    <a:pt x="941" y="867"/>
                  </a:cubicBezTo>
                  <a:cubicBezTo>
                    <a:pt x="909" y="837"/>
                    <a:pt x="842" y="815"/>
                    <a:pt x="796" y="801"/>
                  </a:cubicBezTo>
                  <a:cubicBezTo>
                    <a:pt x="763" y="791"/>
                    <a:pt x="750" y="784"/>
                    <a:pt x="720" y="768"/>
                  </a:cubicBezTo>
                  <a:cubicBezTo>
                    <a:pt x="705" y="760"/>
                    <a:pt x="697" y="741"/>
                    <a:pt x="692" y="720"/>
                  </a:cubicBezTo>
                  <a:cubicBezTo>
                    <a:pt x="687" y="698"/>
                    <a:pt x="685" y="675"/>
                    <a:pt x="685" y="655"/>
                  </a:cubicBezTo>
                  <a:cubicBezTo>
                    <a:pt x="689" y="650"/>
                    <a:pt x="693" y="646"/>
                    <a:pt x="696" y="641"/>
                  </a:cubicBezTo>
                  <a:cubicBezTo>
                    <a:pt x="682" y="642"/>
                    <a:pt x="667" y="641"/>
                    <a:pt x="653" y="641"/>
                  </a:cubicBezTo>
                  <a:cubicBezTo>
                    <a:pt x="633" y="657"/>
                    <a:pt x="606" y="667"/>
                    <a:pt x="577" y="667"/>
                  </a:cubicBezTo>
                  <a:cubicBezTo>
                    <a:pt x="519" y="667"/>
                    <a:pt x="462" y="626"/>
                    <a:pt x="462" y="564"/>
                  </a:cubicBezTo>
                  <a:cubicBezTo>
                    <a:pt x="462" y="503"/>
                    <a:pt x="519" y="462"/>
                    <a:pt x="577" y="462"/>
                  </a:cubicBezTo>
                  <a:cubicBezTo>
                    <a:pt x="606" y="462"/>
                    <a:pt x="633" y="471"/>
                    <a:pt x="653" y="487"/>
                  </a:cubicBezTo>
                  <a:cubicBezTo>
                    <a:pt x="682" y="487"/>
                    <a:pt x="682" y="487"/>
                    <a:pt x="682" y="487"/>
                  </a:cubicBezTo>
                  <a:cubicBezTo>
                    <a:pt x="692" y="487"/>
                    <a:pt x="697" y="487"/>
                    <a:pt x="700" y="486"/>
                  </a:cubicBezTo>
                  <a:cubicBezTo>
                    <a:pt x="699" y="487"/>
                    <a:pt x="698" y="487"/>
                    <a:pt x="698" y="487"/>
                  </a:cubicBezTo>
                  <a:cubicBezTo>
                    <a:pt x="703" y="487"/>
                    <a:pt x="703" y="487"/>
                    <a:pt x="703" y="487"/>
                  </a:cubicBezTo>
                  <a:cubicBezTo>
                    <a:pt x="722" y="487"/>
                    <a:pt x="722" y="487"/>
                    <a:pt x="722" y="487"/>
                  </a:cubicBezTo>
                  <a:cubicBezTo>
                    <a:pt x="720" y="479"/>
                    <a:pt x="718" y="471"/>
                    <a:pt x="718" y="462"/>
                  </a:cubicBezTo>
                  <a:cubicBezTo>
                    <a:pt x="718" y="205"/>
                    <a:pt x="718" y="205"/>
                    <a:pt x="718" y="205"/>
                  </a:cubicBezTo>
                  <a:cubicBezTo>
                    <a:pt x="718" y="154"/>
                    <a:pt x="718" y="154"/>
                    <a:pt x="718" y="154"/>
                  </a:cubicBezTo>
                  <a:cubicBezTo>
                    <a:pt x="718" y="112"/>
                    <a:pt x="695" y="76"/>
                    <a:pt x="664" y="50"/>
                  </a:cubicBezTo>
                  <a:cubicBezTo>
                    <a:pt x="622" y="16"/>
                    <a:pt x="566" y="0"/>
                    <a:pt x="513" y="0"/>
                  </a:cubicBezTo>
                  <a:cubicBezTo>
                    <a:pt x="459" y="0"/>
                    <a:pt x="404" y="16"/>
                    <a:pt x="362" y="50"/>
                  </a:cubicBezTo>
                  <a:cubicBezTo>
                    <a:pt x="331" y="76"/>
                    <a:pt x="308" y="112"/>
                    <a:pt x="308" y="154"/>
                  </a:cubicBezTo>
                  <a:cubicBezTo>
                    <a:pt x="308" y="462"/>
                    <a:pt x="308" y="462"/>
                    <a:pt x="308" y="462"/>
                  </a:cubicBezTo>
                  <a:cubicBezTo>
                    <a:pt x="308" y="490"/>
                    <a:pt x="293" y="514"/>
                    <a:pt x="270" y="528"/>
                  </a:cubicBezTo>
                  <a:cubicBezTo>
                    <a:pt x="287" y="571"/>
                    <a:pt x="311" y="621"/>
                    <a:pt x="341" y="655"/>
                  </a:cubicBezTo>
                  <a:cubicBezTo>
                    <a:pt x="341" y="674"/>
                    <a:pt x="339" y="698"/>
                    <a:pt x="334" y="719"/>
                  </a:cubicBezTo>
                  <a:cubicBezTo>
                    <a:pt x="328" y="741"/>
                    <a:pt x="320" y="761"/>
                    <a:pt x="305" y="769"/>
                  </a:cubicBezTo>
                  <a:cubicBezTo>
                    <a:pt x="277" y="785"/>
                    <a:pt x="260" y="792"/>
                    <a:pt x="229" y="801"/>
                  </a:cubicBezTo>
                  <a:cubicBezTo>
                    <a:pt x="222" y="803"/>
                    <a:pt x="215" y="805"/>
                    <a:pt x="207" y="808"/>
                  </a:cubicBezTo>
                  <a:cubicBezTo>
                    <a:pt x="207" y="891"/>
                    <a:pt x="207" y="891"/>
                    <a:pt x="207" y="891"/>
                  </a:cubicBezTo>
                  <a:cubicBezTo>
                    <a:pt x="207" y="939"/>
                    <a:pt x="207" y="939"/>
                    <a:pt x="207" y="939"/>
                  </a:cubicBezTo>
                  <a:cubicBezTo>
                    <a:pt x="159" y="939"/>
                    <a:pt x="159" y="939"/>
                    <a:pt x="159" y="939"/>
                  </a:cubicBezTo>
                  <a:cubicBezTo>
                    <a:pt x="33" y="939"/>
                    <a:pt x="33" y="939"/>
                    <a:pt x="33" y="939"/>
                  </a:cubicBezTo>
                  <a:cubicBezTo>
                    <a:pt x="29" y="947"/>
                    <a:pt x="26" y="954"/>
                    <a:pt x="23" y="962"/>
                  </a:cubicBezTo>
                  <a:cubicBezTo>
                    <a:pt x="8" y="1000"/>
                    <a:pt x="0" y="1040"/>
                    <a:pt x="0" y="1078"/>
                  </a:cubicBezTo>
                  <a:cubicBezTo>
                    <a:pt x="0" y="1134"/>
                    <a:pt x="62" y="1170"/>
                    <a:pt x="149" y="1192"/>
                  </a:cubicBezTo>
                  <a:cubicBezTo>
                    <a:pt x="262" y="1222"/>
                    <a:pt x="420" y="1231"/>
                    <a:pt x="513" y="1231"/>
                  </a:cubicBezTo>
                  <a:cubicBezTo>
                    <a:pt x="606" y="1231"/>
                    <a:pt x="764" y="1222"/>
                    <a:pt x="877" y="1192"/>
                  </a:cubicBezTo>
                  <a:cubicBezTo>
                    <a:pt x="963" y="1170"/>
                    <a:pt x="1026" y="1134"/>
                    <a:pt x="1026" y="1078"/>
                  </a:cubicBezTo>
                  <a:cubicBezTo>
                    <a:pt x="1026" y="1040"/>
                    <a:pt x="1018" y="1000"/>
                    <a:pt x="1003" y="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36" name="Freeform 67">
              <a:extLst>
                <a:ext uri="{FF2B5EF4-FFF2-40B4-BE49-F238E27FC236}">
                  <a16:creationId xmlns:a16="http://schemas.microsoft.com/office/drawing/2014/main" id="{168FC7CA-1E45-143D-FB2B-41C764505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7" y="649"/>
              <a:ext cx="1775" cy="1660"/>
            </a:xfrm>
            <a:custGeom>
              <a:avLst/>
              <a:gdLst>
                <a:gd name="T0" fmla="*/ 24 w 767"/>
                <a:gd name="T1" fmla="*/ 589 h 717"/>
                <a:gd name="T2" fmla="*/ 49 w 767"/>
                <a:gd name="T3" fmla="*/ 564 h 717"/>
                <a:gd name="T4" fmla="*/ 49 w 767"/>
                <a:gd name="T5" fmla="*/ 256 h 717"/>
                <a:gd name="T6" fmla="*/ 306 w 767"/>
                <a:gd name="T7" fmla="*/ 51 h 717"/>
                <a:gd name="T8" fmla="*/ 562 w 767"/>
                <a:gd name="T9" fmla="*/ 256 h 717"/>
                <a:gd name="T10" fmla="*/ 562 w 767"/>
                <a:gd name="T11" fmla="*/ 564 h 717"/>
                <a:gd name="T12" fmla="*/ 585 w 767"/>
                <a:gd name="T13" fmla="*/ 589 h 717"/>
                <a:gd name="T14" fmla="*/ 490 w 767"/>
                <a:gd name="T15" fmla="*/ 641 h 717"/>
                <a:gd name="T16" fmla="*/ 431 w 767"/>
                <a:gd name="T17" fmla="*/ 641 h 717"/>
                <a:gd name="T18" fmla="*/ 373 w 767"/>
                <a:gd name="T19" fmla="*/ 615 h 717"/>
                <a:gd name="T20" fmla="*/ 306 w 767"/>
                <a:gd name="T21" fmla="*/ 666 h 717"/>
                <a:gd name="T22" fmla="*/ 373 w 767"/>
                <a:gd name="T23" fmla="*/ 717 h 717"/>
                <a:gd name="T24" fmla="*/ 431 w 767"/>
                <a:gd name="T25" fmla="*/ 692 h 717"/>
                <a:gd name="T26" fmla="*/ 490 w 767"/>
                <a:gd name="T27" fmla="*/ 692 h 717"/>
                <a:gd name="T28" fmla="*/ 637 w 767"/>
                <a:gd name="T29" fmla="*/ 589 h 717"/>
                <a:gd name="T30" fmla="*/ 665 w 767"/>
                <a:gd name="T31" fmla="*/ 589 h 717"/>
                <a:gd name="T32" fmla="*/ 767 w 767"/>
                <a:gd name="T33" fmla="*/ 487 h 717"/>
                <a:gd name="T34" fmla="*/ 767 w 767"/>
                <a:gd name="T35" fmla="*/ 333 h 717"/>
                <a:gd name="T36" fmla="*/ 665 w 767"/>
                <a:gd name="T37" fmla="*/ 230 h 717"/>
                <a:gd name="T38" fmla="*/ 612 w 767"/>
                <a:gd name="T39" fmla="*/ 230 h 717"/>
                <a:gd name="T40" fmla="*/ 306 w 767"/>
                <a:gd name="T41" fmla="*/ 0 h 717"/>
                <a:gd name="T42" fmla="*/ 0 w 767"/>
                <a:gd name="T43" fmla="*/ 229 h 717"/>
                <a:gd name="T44" fmla="*/ 0 w 767"/>
                <a:gd name="T45" fmla="*/ 589 h 717"/>
                <a:gd name="T46" fmla="*/ 24 w 767"/>
                <a:gd name="T47" fmla="*/ 58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7" h="717">
                  <a:moveTo>
                    <a:pt x="24" y="589"/>
                  </a:moveTo>
                  <a:cubicBezTo>
                    <a:pt x="38" y="589"/>
                    <a:pt x="49" y="578"/>
                    <a:pt x="49" y="564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49" y="125"/>
                    <a:pt x="189" y="51"/>
                    <a:pt x="306" y="51"/>
                  </a:cubicBezTo>
                  <a:cubicBezTo>
                    <a:pt x="423" y="51"/>
                    <a:pt x="562" y="125"/>
                    <a:pt x="562" y="256"/>
                  </a:cubicBezTo>
                  <a:cubicBezTo>
                    <a:pt x="562" y="564"/>
                    <a:pt x="562" y="564"/>
                    <a:pt x="562" y="564"/>
                  </a:cubicBezTo>
                  <a:cubicBezTo>
                    <a:pt x="562" y="577"/>
                    <a:pt x="572" y="587"/>
                    <a:pt x="585" y="589"/>
                  </a:cubicBezTo>
                  <a:cubicBezTo>
                    <a:pt x="572" y="632"/>
                    <a:pt x="530" y="641"/>
                    <a:pt x="490" y="641"/>
                  </a:cubicBezTo>
                  <a:cubicBezTo>
                    <a:pt x="431" y="641"/>
                    <a:pt x="431" y="641"/>
                    <a:pt x="431" y="641"/>
                  </a:cubicBezTo>
                  <a:cubicBezTo>
                    <a:pt x="420" y="625"/>
                    <a:pt x="398" y="615"/>
                    <a:pt x="373" y="615"/>
                  </a:cubicBezTo>
                  <a:cubicBezTo>
                    <a:pt x="336" y="615"/>
                    <a:pt x="306" y="638"/>
                    <a:pt x="306" y="666"/>
                  </a:cubicBezTo>
                  <a:cubicBezTo>
                    <a:pt x="306" y="694"/>
                    <a:pt x="336" y="717"/>
                    <a:pt x="373" y="717"/>
                  </a:cubicBezTo>
                  <a:cubicBezTo>
                    <a:pt x="398" y="717"/>
                    <a:pt x="420" y="707"/>
                    <a:pt x="431" y="692"/>
                  </a:cubicBezTo>
                  <a:cubicBezTo>
                    <a:pt x="490" y="692"/>
                    <a:pt x="490" y="692"/>
                    <a:pt x="490" y="692"/>
                  </a:cubicBezTo>
                  <a:cubicBezTo>
                    <a:pt x="560" y="692"/>
                    <a:pt x="624" y="664"/>
                    <a:pt x="637" y="589"/>
                  </a:cubicBezTo>
                  <a:cubicBezTo>
                    <a:pt x="665" y="589"/>
                    <a:pt x="665" y="589"/>
                    <a:pt x="665" y="589"/>
                  </a:cubicBezTo>
                  <a:cubicBezTo>
                    <a:pt x="721" y="589"/>
                    <a:pt x="767" y="543"/>
                    <a:pt x="767" y="487"/>
                  </a:cubicBezTo>
                  <a:cubicBezTo>
                    <a:pt x="767" y="333"/>
                    <a:pt x="767" y="333"/>
                    <a:pt x="767" y="333"/>
                  </a:cubicBezTo>
                  <a:cubicBezTo>
                    <a:pt x="767" y="276"/>
                    <a:pt x="721" y="230"/>
                    <a:pt x="665" y="230"/>
                  </a:cubicBezTo>
                  <a:cubicBezTo>
                    <a:pt x="612" y="230"/>
                    <a:pt x="612" y="230"/>
                    <a:pt x="612" y="230"/>
                  </a:cubicBezTo>
                  <a:cubicBezTo>
                    <a:pt x="595" y="83"/>
                    <a:pt x="443" y="0"/>
                    <a:pt x="306" y="0"/>
                  </a:cubicBezTo>
                  <a:cubicBezTo>
                    <a:pt x="169" y="0"/>
                    <a:pt x="18" y="83"/>
                    <a:pt x="0" y="229"/>
                  </a:cubicBezTo>
                  <a:cubicBezTo>
                    <a:pt x="0" y="589"/>
                    <a:pt x="0" y="589"/>
                    <a:pt x="0" y="589"/>
                  </a:cubicBezTo>
                  <a:cubicBezTo>
                    <a:pt x="24" y="589"/>
                    <a:pt x="24" y="589"/>
                    <a:pt x="2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37" name="Freeform 68">
              <a:extLst>
                <a:ext uri="{FF2B5EF4-FFF2-40B4-BE49-F238E27FC236}">
                  <a16:creationId xmlns:a16="http://schemas.microsoft.com/office/drawing/2014/main" id="{3999672B-4F12-B3B2-CE6A-BB0234DE2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" y="946"/>
              <a:ext cx="2805" cy="2603"/>
            </a:xfrm>
            <a:custGeom>
              <a:avLst/>
              <a:gdLst>
                <a:gd name="T0" fmla="*/ 1502 w 2805"/>
                <a:gd name="T1" fmla="*/ 2002 h 2603"/>
                <a:gd name="T2" fmla="*/ 2805 w 2805"/>
                <a:gd name="T3" fmla="*/ 2002 h 2603"/>
                <a:gd name="T4" fmla="*/ 2805 w 2805"/>
                <a:gd name="T5" fmla="*/ 0 h 2603"/>
                <a:gd name="T6" fmla="*/ 0 w 2805"/>
                <a:gd name="T7" fmla="*/ 0 h 2603"/>
                <a:gd name="T8" fmla="*/ 0 w 2805"/>
                <a:gd name="T9" fmla="*/ 2002 h 2603"/>
                <a:gd name="T10" fmla="*/ 1303 w 2805"/>
                <a:gd name="T11" fmla="*/ 2002 h 2603"/>
                <a:gd name="T12" fmla="*/ 1303 w 2805"/>
                <a:gd name="T13" fmla="*/ 2402 h 2603"/>
                <a:gd name="T14" fmla="*/ 701 w 2805"/>
                <a:gd name="T15" fmla="*/ 2402 h 2603"/>
                <a:gd name="T16" fmla="*/ 701 w 2805"/>
                <a:gd name="T17" fmla="*/ 2603 h 2603"/>
                <a:gd name="T18" fmla="*/ 2104 w 2805"/>
                <a:gd name="T19" fmla="*/ 2603 h 2603"/>
                <a:gd name="T20" fmla="*/ 2104 w 2805"/>
                <a:gd name="T21" fmla="*/ 2402 h 2603"/>
                <a:gd name="T22" fmla="*/ 1502 w 2805"/>
                <a:gd name="T23" fmla="*/ 2402 h 2603"/>
                <a:gd name="T24" fmla="*/ 1502 w 2805"/>
                <a:gd name="T25" fmla="*/ 2002 h 2603"/>
                <a:gd name="T26" fmla="*/ 608 w 2805"/>
                <a:gd name="T27" fmla="*/ 800 h 2603"/>
                <a:gd name="T28" fmla="*/ 474 w 2805"/>
                <a:gd name="T29" fmla="*/ 937 h 2603"/>
                <a:gd name="T30" fmla="*/ 338 w 2805"/>
                <a:gd name="T31" fmla="*/ 800 h 2603"/>
                <a:gd name="T32" fmla="*/ 608 w 2805"/>
                <a:gd name="T33" fmla="*/ 800 h 2603"/>
                <a:gd name="T34" fmla="*/ 662 w 2805"/>
                <a:gd name="T35" fmla="*/ 1178 h 2603"/>
                <a:gd name="T36" fmla="*/ 284 w 2805"/>
                <a:gd name="T37" fmla="*/ 1178 h 2603"/>
                <a:gd name="T38" fmla="*/ 284 w 2805"/>
                <a:gd name="T39" fmla="*/ 946 h 2603"/>
                <a:gd name="T40" fmla="*/ 474 w 2805"/>
                <a:gd name="T41" fmla="*/ 1136 h 2603"/>
                <a:gd name="T42" fmla="*/ 662 w 2805"/>
                <a:gd name="T43" fmla="*/ 946 h 2603"/>
                <a:gd name="T44" fmla="*/ 662 w 2805"/>
                <a:gd name="T45" fmla="*/ 1178 h 2603"/>
                <a:gd name="T46" fmla="*/ 474 w 2805"/>
                <a:gd name="T47" fmla="*/ 1069 h 2603"/>
                <a:gd name="T48" fmla="*/ 291 w 2805"/>
                <a:gd name="T49" fmla="*/ 888 h 2603"/>
                <a:gd name="T50" fmla="*/ 326 w 2805"/>
                <a:gd name="T51" fmla="*/ 854 h 2603"/>
                <a:gd name="T52" fmla="*/ 474 w 2805"/>
                <a:gd name="T53" fmla="*/ 1002 h 2603"/>
                <a:gd name="T54" fmla="*/ 787 w 2805"/>
                <a:gd name="T55" fmla="*/ 689 h 2603"/>
                <a:gd name="T56" fmla="*/ 819 w 2805"/>
                <a:gd name="T57" fmla="*/ 724 h 2603"/>
                <a:gd name="T58" fmla="*/ 474 w 2805"/>
                <a:gd name="T59" fmla="*/ 1069 h 2603"/>
                <a:gd name="T60" fmla="*/ 1400 w 2805"/>
                <a:gd name="T61" fmla="*/ 706 h 2603"/>
                <a:gd name="T62" fmla="*/ 2497 w 2805"/>
                <a:gd name="T63" fmla="*/ 706 h 2603"/>
                <a:gd name="T64" fmla="*/ 2497 w 2805"/>
                <a:gd name="T65" fmla="*/ 835 h 2603"/>
                <a:gd name="T66" fmla="*/ 1400 w 2805"/>
                <a:gd name="T67" fmla="*/ 835 h 2603"/>
                <a:gd name="T68" fmla="*/ 1400 w 2805"/>
                <a:gd name="T69" fmla="*/ 706 h 2603"/>
                <a:gd name="T70" fmla="*/ 1400 w 2805"/>
                <a:gd name="T71" fmla="*/ 937 h 2603"/>
                <a:gd name="T72" fmla="*/ 2576 w 2805"/>
                <a:gd name="T73" fmla="*/ 937 h 2603"/>
                <a:gd name="T74" fmla="*/ 2576 w 2805"/>
                <a:gd name="T75" fmla="*/ 1069 h 2603"/>
                <a:gd name="T76" fmla="*/ 1400 w 2805"/>
                <a:gd name="T77" fmla="*/ 1069 h 2603"/>
                <a:gd name="T78" fmla="*/ 1400 w 2805"/>
                <a:gd name="T79" fmla="*/ 937 h 2603"/>
                <a:gd name="T80" fmla="*/ 1400 w 2805"/>
                <a:gd name="T81" fmla="*/ 1171 h 2603"/>
                <a:gd name="T82" fmla="*/ 2391 w 2805"/>
                <a:gd name="T83" fmla="*/ 1171 h 2603"/>
                <a:gd name="T84" fmla="*/ 2391 w 2805"/>
                <a:gd name="T85" fmla="*/ 1300 h 2603"/>
                <a:gd name="T86" fmla="*/ 1400 w 2805"/>
                <a:gd name="T87" fmla="*/ 1300 h 2603"/>
                <a:gd name="T88" fmla="*/ 1400 w 2805"/>
                <a:gd name="T89" fmla="*/ 1171 h 2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05" h="2603">
                  <a:moveTo>
                    <a:pt x="1502" y="2002"/>
                  </a:moveTo>
                  <a:lnTo>
                    <a:pt x="2805" y="2002"/>
                  </a:lnTo>
                  <a:lnTo>
                    <a:pt x="2805" y="0"/>
                  </a:lnTo>
                  <a:lnTo>
                    <a:pt x="0" y="0"/>
                  </a:lnTo>
                  <a:lnTo>
                    <a:pt x="0" y="2002"/>
                  </a:lnTo>
                  <a:lnTo>
                    <a:pt x="1303" y="2002"/>
                  </a:lnTo>
                  <a:lnTo>
                    <a:pt x="1303" y="2402"/>
                  </a:lnTo>
                  <a:lnTo>
                    <a:pt x="701" y="2402"/>
                  </a:lnTo>
                  <a:lnTo>
                    <a:pt x="701" y="2603"/>
                  </a:lnTo>
                  <a:lnTo>
                    <a:pt x="2104" y="2603"/>
                  </a:lnTo>
                  <a:lnTo>
                    <a:pt x="2104" y="2402"/>
                  </a:lnTo>
                  <a:lnTo>
                    <a:pt x="1502" y="2402"/>
                  </a:lnTo>
                  <a:lnTo>
                    <a:pt x="1502" y="2002"/>
                  </a:lnTo>
                  <a:close/>
                  <a:moveTo>
                    <a:pt x="608" y="800"/>
                  </a:moveTo>
                  <a:lnTo>
                    <a:pt x="474" y="937"/>
                  </a:lnTo>
                  <a:lnTo>
                    <a:pt x="338" y="800"/>
                  </a:lnTo>
                  <a:lnTo>
                    <a:pt x="608" y="800"/>
                  </a:lnTo>
                  <a:close/>
                  <a:moveTo>
                    <a:pt x="662" y="1178"/>
                  </a:moveTo>
                  <a:lnTo>
                    <a:pt x="284" y="1178"/>
                  </a:lnTo>
                  <a:lnTo>
                    <a:pt x="284" y="946"/>
                  </a:lnTo>
                  <a:lnTo>
                    <a:pt x="474" y="1136"/>
                  </a:lnTo>
                  <a:lnTo>
                    <a:pt x="662" y="946"/>
                  </a:lnTo>
                  <a:lnTo>
                    <a:pt x="662" y="1178"/>
                  </a:lnTo>
                  <a:close/>
                  <a:moveTo>
                    <a:pt x="474" y="1069"/>
                  </a:moveTo>
                  <a:lnTo>
                    <a:pt x="291" y="888"/>
                  </a:lnTo>
                  <a:lnTo>
                    <a:pt x="326" y="854"/>
                  </a:lnTo>
                  <a:lnTo>
                    <a:pt x="474" y="1002"/>
                  </a:lnTo>
                  <a:lnTo>
                    <a:pt x="787" y="689"/>
                  </a:lnTo>
                  <a:lnTo>
                    <a:pt x="819" y="724"/>
                  </a:lnTo>
                  <a:lnTo>
                    <a:pt x="474" y="1069"/>
                  </a:lnTo>
                  <a:close/>
                  <a:moveTo>
                    <a:pt x="1400" y="706"/>
                  </a:moveTo>
                  <a:lnTo>
                    <a:pt x="2497" y="706"/>
                  </a:lnTo>
                  <a:lnTo>
                    <a:pt x="2497" y="835"/>
                  </a:lnTo>
                  <a:lnTo>
                    <a:pt x="1400" y="835"/>
                  </a:lnTo>
                  <a:lnTo>
                    <a:pt x="1400" y="706"/>
                  </a:lnTo>
                  <a:close/>
                  <a:moveTo>
                    <a:pt x="1400" y="937"/>
                  </a:moveTo>
                  <a:lnTo>
                    <a:pt x="2576" y="937"/>
                  </a:lnTo>
                  <a:lnTo>
                    <a:pt x="2576" y="1069"/>
                  </a:lnTo>
                  <a:lnTo>
                    <a:pt x="1400" y="1069"/>
                  </a:lnTo>
                  <a:lnTo>
                    <a:pt x="1400" y="937"/>
                  </a:lnTo>
                  <a:close/>
                  <a:moveTo>
                    <a:pt x="1400" y="1171"/>
                  </a:moveTo>
                  <a:lnTo>
                    <a:pt x="2391" y="1171"/>
                  </a:lnTo>
                  <a:lnTo>
                    <a:pt x="2391" y="1300"/>
                  </a:lnTo>
                  <a:lnTo>
                    <a:pt x="1400" y="1300"/>
                  </a:lnTo>
                  <a:lnTo>
                    <a:pt x="1400" y="11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338" name="Группа 15">
            <a:extLst>
              <a:ext uri="{FF2B5EF4-FFF2-40B4-BE49-F238E27FC236}">
                <a16:creationId xmlns:a16="http://schemas.microsoft.com/office/drawing/2014/main" id="{2E895A36-91FD-4285-25E4-83CC8FF340A9}"/>
              </a:ext>
            </a:extLst>
          </p:cNvPr>
          <p:cNvGrpSpPr/>
          <p:nvPr/>
        </p:nvGrpSpPr>
        <p:grpSpPr>
          <a:xfrm>
            <a:off x="4824196" y="1208936"/>
            <a:ext cx="654200" cy="654200"/>
            <a:chOff x="4244900" y="1214833"/>
            <a:chExt cx="654200" cy="654200"/>
          </a:xfrm>
        </p:grpSpPr>
        <p:sp>
          <p:nvSpPr>
            <p:cNvPr id="339" name="Oval 38">
              <a:extLst>
                <a:ext uri="{FF2B5EF4-FFF2-40B4-BE49-F238E27FC236}">
                  <a16:creationId xmlns:a16="http://schemas.microsoft.com/office/drawing/2014/main" id="{05245086-8327-45B2-DDE1-D870F7EA5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4900" y="1214833"/>
              <a:ext cx="654200" cy="654200"/>
            </a:xfrm>
            <a:prstGeom prst="ellipse">
              <a:avLst/>
            </a:prstGeom>
            <a:solidFill>
              <a:srgbClr val="396AB1">
                <a:lumMod val="75000"/>
              </a:srgbClr>
            </a:solidFill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grpSp>
          <p:nvGrpSpPr>
            <p:cNvPr id="340" name="Group 42">
              <a:extLst>
                <a:ext uri="{FF2B5EF4-FFF2-40B4-BE49-F238E27FC236}">
                  <a16:creationId xmlns:a16="http://schemas.microsoft.com/office/drawing/2014/main" id="{A32B7E34-9826-2061-B5B7-8F38DDBB3B47}"/>
                </a:ext>
              </a:extLst>
            </p:cNvPr>
            <p:cNvGrpSpPr>
              <a:grpSpLocks noChangeAspect="1"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4342048" y="1317053"/>
              <a:ext cx="446171" cy="436819"/>
              <a:chOff x="423" y="-801"/>
              <a:chExt cx="4914" cy="4811"/>
            </a:xfrm>
            <a:solidFill>
              <a:sysClr val="window" lastClr="FFFFFF"/>
            </a:solidFill>
          </p:grpSpPr>
          <p:sp>
            <p:nvSpPr>
              <p:cNvPr id="341" name="Freeform 43">
                <a:extLst>
                  <a:ext uri="{FF2B5EF4-FFF2-40B4-BE49-F238E27FC236}">
                    <a16:creationId xmlns:a16="http://schemas.microsoft.com/office/drawing/2014/main" id="{9590C5DC-0BE8-0C5E-5099-58F7A1B3E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1" y="-525"/>
                <a:ext cx="4158" cy="3940"/>
              </a:xfrm>
              <a:custGeom>
                <a:avLst/>
                <a:gdLst>
                  <a:gd name="T0" fmla="*/ 880 w 1760"/>
                  <a:gd name="T1" fmla="*/ 0 h 1668"/>
                  <a:gd name="T2" fmla="*/ 1265 w 1760"/>
                  <a:gd name="T3" fmla="*/ 89 h 1668"/>
                  <a:gd name="T4" fmla="*/ 1263 w 1760"/>
                  <a:gd name="T5" fmla="*/ 178 h 1668"/>
                  <a:gd name="T6" fmla="*/ 880 w 1760"/>
                  <a:gd name="T7" fmla="*/ 80 h 1668"/>
                  <a:gd name="T8" fmla="*/ 492 w 1760"/>
                  <a:gd name="T9" fmla="*/ 181 h 1668"/>
                  <a:gd name="T10" fmla="*/ 494 w 1760"/>
                  <a:gd name="T11" fmla="*/ 89 h 1668"/>
                  <a:gd name="T12" fmla="*/ 880 w 1760"/>
                  <a:gd name="T13" fmla="*/ 0 h 1668"/>
                  <a:gd name="T14" fmla="*/ 1760 w 1760"/>
                  <a:gd name="T15" fmla="*/ 866 h 1668"/>
                  <a:gd name="T16" fmla="*/ 1760 w 1760"/>
                  <a:gd name="T17" fmla="*/ 880 h 1668"/>
                  <a:gd name="T18" fmla="*/ 1274 w 1760"/>
                  <a:gd name="T19" fmla="*/ 1667 h 1668"/>
                  <a:gd name="T20" fmla="*/ 1216 w 1760"/>
                  <a:gd name="T21" fmla="*/ 1607 h 1668"/>
                  <a:gd name="T22" fmla="*/ 1680 w 1760"/>
                  <a:gd name="T23" fmla="*/ 880 h 1668"/>
                  <a:gd name="T24" fmla="*/ 1680 w 1760"/>
                  <a:gd name="T25" fmla="*/ 875 h 1668"/>
                  <a:gd name="T26" fmla="*/ 1760 w 1760"/>
                  <a:gd name="T27" fmla="*/ 866 h 1668"/>
                  <a:gd name="T28" fmla="*/ 487 w 1760"/>
                  <a:gd name="T29" fmla="*/ 1668 h 1668"/>
                  <a:gd name="T30" fmla="*/ 0 w 1760"/>
                  <a:gd name="T31" fmla="*/ 880 h 1668"/>
                  <a:gd name="T32" fmla="*/ 0 w 1760"/>
                  <a:gd name="T33" fmla="*/ 866 h 1668"/>
                  <a:gd name="T34" fmla="*/ 80 w 1760"/>
                  <a:gd name="T35" fmla="*/ 875 h 1668"/>
                  <a:gd name="T36" fmla="*/ 80 w 1760"/>
                  <a:gd name="T37" fmla="*/ 880 h 1668"/>
                  <a:gd name="T38" fmla="*/ 545 w 1760"/>
                  <a:gd name="T39" fmla="*/ 1607 h 1668"/>
                  <a:gd name="T40" fmla="*/ 487 w 1760"/>
                  <a:gd name="T41" fmla="*/ 1668 h 1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0" h="1668">
                    <a:moveTo>
                      <a:pt x="880" y="0"/>
                    </a:moveTo>
                    <a:cubicBezTo>
                      <a:pt x="1018" y="0"/>
                      <a:pt x="1149" y="32"/>
                      <a:pt x="1265" y="89"/>
                    </a:cubicBezTo>
                    <a:cubicBezTo>
                      <a:pt x="1266" y="111"/>
                      <a:pt x="1265" y="143"/>
                      <a:pt x="1263" y="178"/>
                    </a:cubicBezTo>
                    <a:cubicBezTo>
                      <a:pt x="1149" y="115"/>
                      <a:pt x="1018" y="80"/>
                      <a:pt x="880" y="80"/>
                    </a:cubicBezTo>
                    <a:cubicBezTo>
                      <a:pt x="739" y="80"/>
                      <a:pt x="606" y="117"/>
                      <a:pt x="492" y="181"/>
                    </a:cubicBezTo>
                    <a:cubicBezTo>
                      <a:pt x="490" y="147"/>
                      <a:pt x="491" y="123"/>
                      <a:pt x="494" y="89"/>
                    </a:cubicBezTo>
                    <a:cubicBezTo>
                      <a:pt x="610" y="32"/>
                      <a:pt x="741" y="0"/>
                      <a:pt x="880" y="0"/>
                    </a:cubicBezTo>
                    <a:close/>
                    <a:moveTo>
                      <a:pt x="1760" y="866"/>
                    </a:moveTo>
                    <a:cubicBezTo>
                      <a:pt x="1760" y="871"/>
                      <a:pt x="1760" y="875"/>
                      <a:pt x="1760" y="880"/>
                    </a:cubicBezTo>
                    <a:cubicBezTo>
                      <a:pt x="1760" y="1214"/>
                      <a:pt x="1571" y="1518"/>
                      <a:pt x="1274" y="1667"/>
                    </a:cubicBezTo>
                    <a:cubicBezTo>
                      <a:pt x="1258" y="1643"/>
                      <a:pt x="1239" y="1622"/>
                      <a:pt x="1216" y="1607"/>
                    </a:cubicBezTo>
                    <a:cubicBezTo>
                      <a:pt x="1498" y="1476"/>
                      <a:pt x="1680" y="1193"/>
                      <a:pt x="1680" y="880"/>
                    </a:cubicBezTo>
                    <a:cubicBezTo>
                      <a:pt x="1680" y="875"/>
                      <a:pt x="1680" y="875"/>
                      <a:pt x="1680" y="875"/>
                    </a:cubicBezTo>
                    <a:cubicBezTo>
                      <a:pt x="1706" y="873"/>
                      <a:pt x="1733" y="870"/>
                      <a:pt x="1760" y="866"/>
                    </a:cubicBezTo>
                    <a:close/>
                    <a:moveTo>
                      <a:pt x="487" y="1668"/>
                    </a:moveTo>
                    <a:cubicBezTo>
                      <a:pt x="189" y="1519"/>
                      <a:pt x="0" y="1215"/>
                      <a:pt x="0" y="880"/>
                    </a:cubicBezTo>
                    <a:cubicBezTo>
                      <a:pt x="0" y="875"/>
                      <a:pt x="0" y="871"/>
                      <a:pt x="0" y="866"/>
                    </a:cubicBezTo>
                    <a:cubicBezTo>
                      <a:pt x="26" y="870"/>
                      <a:pt x="54" y="873"/>
                      <a:pt x="80" y="875"/>
                    </a:cubicBezTo>
                    <a:cubicBezTo>
                      <a:pt x="80" y="880"/>
                      <a:pt x="80" y="880"/>
                      <a:pt x="80" y="880"/>
                    </a:cubicBezTo>
                    <a:cubicBezTo>
                      <a:pt x="80" y="1193"/>
                      <a:pt x="262" y="1477"/>
                      <a:pt x="545" y="1607"/>
                    </a:cubicBezTo>
                    <a:cubicBezTo>
                      <a:pt x="521" y="1623"/>
                      <a:pt x="502" y="1644"/>
                      <a:pt x="487" y="16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dk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42" name="Freeform 44">
                <a:extLst>
                  <a:ext uri="{FF2B5EF4-FFF2-40B4-BE49-F238E27FC236}">
                    <a16:creationId xmlns:a16="http://schemas.microsoft.com/office/drawing/2014/main" id="{5E282F1E-47CB-3626-B911-ACF399115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" y="-801"/>
                <a:ext cx="1701" cy="2166"/>
              </a:xfrm>
              <a:custGeom>
                <a:avLst/>
                <a:gdLst>
                  <a:gd name="T0" fmla="*/ 144 w 720"/>
                  <a:gd name="T1" fmla="*/ 170 h 917"/>
                  <a:gd name="T2" fmla="*/ 151 w 720"/>
                  <a:gd name="T3" fmla="*/ 281 h 917"/>
                  <a:gd name="T4" fmla="*/ 186 w 720"/>
                  <a:gd name="T5" fmla="*/ 375 h 917"/>
                  <a:gd name="T6" fmla="*/ 252 w 720"/>
                  <a:gd name="T7" fmla="*/ 503 h 917"/>
                  <a:gd name="T8" fmla="*/ 216 w 720"/>
                  <a:gd name="T9" fmla="*/ 611 h 917"/>
                  <a:gd name="T10" fmla="*/ 124 w 720"/>
                  <a:gd name="T11" fmla="*/ 647 h 917"/>
                  <a:gd name="T12" fmla="*/ 56 w 720"/>
                  <a:gd name="T13" fmla="*/ 681 h 917"/>
                  <a:gd name="T14" fmla="*/ 0 w 720"/>
                  <a:gd name="T15" fmla="*/ 824 h 917"/>
                  <a:gd name="T16" fmla="*/ 360 w 720"/>
                  <a:gd name="T17" fmla="*/ 917 h 917"/>
                  <a:gd name="T18" fmla="*/ 720 w 720"/>
                  <a:gd name="T19" fmla="*/ 824 h 917"/>
                  <a:gd name="T20" fmla="*/ 663 w 720"/>
                  <a:gd name="T21" fmla="*/ 681 h 917"/>
                  <a:gd name="T22" fmla="*/ 596 w 720"/>
                  <a:gd name="T23" fmla="*/ 647 h 917"/>
                  <a:gd name="T24" fmla="*/ 504 w 720"/>
                  <a:gd name="T25" fmla="*/ 611 h 917"/>
                  <a:gd name="T26" fmla="*/ 468 w 720"/>
                  <a:gd name="T27" fmla="*/ 503 h 917"/>
                  <a:gd name="T28" fmla="*/ 533 w 720"/>
                  <a:gd name="T29" fmla="*/ 375 h 917"/>
                  <a:gd name="T30" fmla="*/ 568 w 720"/>
                  <a:gd name="T31" fmla="*/ 281 h 917"/>
                  <a:gd name="T32" fmla="*/ 576 w 720"/>
                  <a:gd name="T33" fmla="*/ 170 h 917"/>
                  <a:gd name="T34" fmla="*/ 409 w 720"/>
                  <a:gd name="T35" fmla="*/ 40 h 917"/>
                  <a:gd name="T36" fmla="*/ 350 w 720"/>
                  <a:gd name="T37" fmla="*/ 16 h 917"/>
                  <a:gd name="T38" fmla="*/ 144 w 720"/>
                  <a:gd name="T39" fmla="*/ 170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0" h="917">
                    <a:moveTo>
                      <a:pt x="144" y="170"/>
                    </a:moveTo>
                    <a:cubicBezTo>
                      <a:pt x="151" y="281"/>
                      <a:pt x="151" y="281"/>
                      <a:pt x="151" y="281"/>
                    </a:cubicBezTo>
                    <a:cubicBezTo>
                      <a:pt x="141" y="315"/>
                      <a:pt x="152" y="358"/>
                      <a:pt x="186" y="375"/>
                    </a:cubicBezTo>
                    <a:cubicBezTo>
                      <a:pt x="197" y="414"/>
                      <a:pt x="224" y="476"/>
                      <a:pt x="252" y="503"/>
                    </a:cubicBezTo>
                    <a:cubicBezTo>
                      <a:pt x="252" y="536"/>
                      <a:pt x="247" y="593"/>
                      <a:pt x="216" y="611"/>
                    </a:cubicBezTo>
                    <a:cubicBezTo>
                      <a:pt x="182" y="632"/>
                      <a:pt x="161" y="634"/>
                      <a:pt x="124" y="647"/>
                    </a:cubicBezTo>
                    <a:cubicBezTo>
                      <a:pt x="102" y="655"/>
                      <a:pt x="73" y="665"/>
                      <a:pt x="56" y="681"/>
                    </a:cubicBezTo>
                    <a:cubicBezTo>
                      <a:pt x="19" y="717"/>
                      <a:pt x="0" y="773"/>
                      <a:pt x="0" y="824"/>
                    </a:cubicBezTo>
                    <a:cubicBezTo>
                      <a:pt x="0" y="898"/>
                      <a:pt x="246" y="917"/>
                      <a:pt x="360" y="917"/>
                    </a:cubicBezTo>
                    <a:cubicBezTo>
                      <a:pt x="473" y="917"/>
                      <a:pt x="720" y="898"/>
                      <a:pt x="720" y="824"/>
                    </a:cubicBezTo>
                    <a:cubicBezTo>
                      <a:pt x="720" y="773"/>
                      <a:pt x="700" y="718"/>
                      <a:pt x="663" y="681"/>
                    </a:cubicBezTo>
                    <a:cubicBezTo>
                      <a:pt x="646" y="665"/>
                      <a:pt x="617" y="655"/>
                      <a:pt x="596" y="647"/>
                    </a:cubicBezTo>
                    <a:cubicBezTo>
                      <a:pt x="558" y="634"/>
                      <a:pt x="537" y="632"/>
                      <a:pt x="504" y="611"/>
                    </a:cubicBezTo>
                    <a:cubicBezTo>
                      <a:pt x="471" y="592"/>
                      <a:pt x="468" y="537"/>
                      <a:pt x="468" y="503"/>
                    </a:cubicBezTo>
                    <a:cubicBezTo>
                      <a:pt x="496" y="475"/>
                      <a:pt x="523" y="413"/>
                      <a:pt x="533" y="375"/>
                    </a:cubicBezTo>
                    <a:cubicBezTo>
                      <a:pt x="567" y="358"/>
                      <a:pt x="578" y="315"/>
                      <a:pt x="568" y="281"/>
                    </a:cubicBezTo>
                    <a:cubicBezTo>
                      <a:pt x="576" y="170"/>
                      <a:pt x="576" y="170"/>
                      <a:pt x="576" y="170"/>
                    </a:cubicBezTo>
                    <a:cubicBezTo>
                      <a:pt x="583" y="91"/>
                      <a:pt x="488" y="2"/>
                      <a:pt x="409" y="40"/>
                    </a:cubicBezTo>
                    <a:cubicBezTo>
                      <a:pt x="388" y="27"/>
                      <a:pt x="376" y="20"/>
                      <a:pt x="350" y="16"/>
                    </a:cubicBezTo>
                    <a:cubicBezTo>
                      <a:pt x="250" y="0"/>
                      <a:pt x="142" y="61"/>
                      <a:pt x="144" y="1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dk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43" name="Freeform 45">
                <a:extLst>
                  <a:ext uri="{FF2B5EF4-FFF2-40B4-BE49-F238E27FC236}">
                    <a16:creationId xmlns:a16="http://schemas.microsoft.com/office/drawing/2014/main" id="{76F3BE74-305B-AEB5-3D0D-FD845B97D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" y="1835"/>
                <a:ext cx="1705" cy="2175"/>
              </a:xfrm>
              <a:custGeom>
                <a:avLst/>
                <a:gdLst>
                  <a:gd name="T0" fmla="*/ 361 w 722"/>
                  <a:gd name="T1" fmla="*/ 921 h 921"/>
                  <a:gd name="T2" fmla="*/ 722 w 722"/>
                  <a:gd name="T3" fmla="*/ 827 h 921"/>
                  <a:gd name="T4" fmla="*/ 665 w 722"/>
                  <a:gd name="T5" fmla="*/ 684 h 921"/>
                  <a:gd name="T6" fmla="*/ 598 w 722"/>
                  <a:gd name="T7" fmla="*/ 650 h 921"/>
                  <a:gd name="T8" fmla="*/ 505 w 722"/>
                  <a:gd name="T9" fmla="*/ 614 h 921"/>
                  <a:gd name="T10" fmla="*/ 487 w 722"/>
                  <a:gd name="T11" fmla="*/ 506 h 921"/>
                  <a:gd name="T12" fmla="*/ 535 w 722"/>
                  <a:gd name="T13" fmla="*/ 395 h 921"/>
                  <a:gd name="T14" fmla="*/ 570 w 722"/>
                  <a:gd name="T15" fmla="*/ 301 h 921"/>
                  <a:gd name="T16" fmla="*/ 523 w 722"/>
                  <a:gd name="T17" fmla="*/ 72 h 921"/>
                  <a:gd name="T18" fmla="*/ 252 w 722"/>
                  <a:gd name="T19" fmla="*/ 54 h 921"/>
                  <a:gd name="T20" fmla="*/ 151 w 722"/>
                  <a:gd name="T21" fmla="*/ 301 h 921"/>
                  <a:gd name="T22" fmla="*/ 187 w 722"/>
                  <a:gd name="T23" fmla="*/ 395 h 921"/>
                  <a:gd name="T24" fmla="*/ 234 w 722"/>
                  <a:gd name="T25" fmla="*/ 506 h 921"/>
                  <a:gd name="T26" fmla="*/ 216 w 722"/>
                  <a:gd name="T27" fmla="*/ 614 h 921"/>
                  <a:gd name="T28" fmla="*/ 124 w 722"/>
                  <a:gd name="T29" fmla="*/ 650 h 921"/>
                  <a:gd name="T30" fmla="*/ 57 w 722"/>
                  <a:gd name="T31" fmla="*/ 684 h 921"/>
                  <a:gd name="T32" fmla="*/ 0 w 722"/>
                  <a:gd name="T33" fmla="*/ 827 h 921"/>
                  <a:gd name="T34" fmla="*/ 361 w 722"/>
                  <a:gd name="T35" fmla="*/ 92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2" h="921">
                    <a:moveTo>
                      <a:pt x="361" y="921"/>
                    </a:moveTo>
                    <a:cubicBezTo>
                      <a:pt x="475" y="921"/>
                      <a:pt x="722" y="902"/>
                      <a:pt x="722" y="827"/>
                    </a:cubicBezTo>
                    <a:cubicBezTo>
                      <a:pt x="722" y="776"/>
                      <a:pt x="702" y="721"/>
                      <a:pt x="665" y="684"/>
                    </a:cubicBezTo>
                    <a:cubicBezTo>
                      <a:pt x="648" y="668"/>
                      <a:pt x="619" y="658"/>
                      <a:pt x="598" y="650"/>
                    </a:cubicBezTo>
                    <a:cubicBezTo>
                      <a:pt x="560" y="636"/>
                      <a:pt x="539" y="635"/>
                      <a:pt x="505" y="614"/>
                    </a:cubicBezTo>
                    <a:cubicBezTo>
                      <a:pt x="472" y="596"/>
                      <a:pt x="488" y="540"/>
                      <a:pt x="487" y="506"/>
                    </a:cubicBezTo>
                    <a:cubicBezTo>
                      <a:pt x="516" y="477"/>
                      <a:pt x="524" y="434"/>
                      <a:pt x="535" y="395"/>
                    </a:cubicBezTo>
                    <a:cubicBezTo>
                      <a:pt x="569" y="378"/>
                      <a:pt x="580" y="336"/>
                      <a:pt x="570" y="301"/>
                    </a:cubicBezTo>
                    <a:cubicBezTo>
                      <a:pt x="596" y="199"/>
                      <a:pt x="578" y="127"/>
                      <a:pt x="523" y="72"/>
                    </a:cubicBezTo>
                    <a:cubicBezTo>
                      <a:pt x="460" y="9"/>
                      <a:pt x="306" y="0"/>
                      <a:pt x="252" y="54"/>
                    </a:cubicBezTo>
                    <a:cubicBezTo>
                      <a:pt x="126" y="72"/>
                      <a:pt x="126" y="199"/>
                      <a:pt x="151" y="301"/>
                    </a:cubicBezTo>
                    <a:cubicBezTo>
                      <a:pt x="141" y="335"/>
                      <a:pt x="153" y="378"/>
                      <a:pt x="187" y="395"/>
                    </a:cubicBezTo>
                    <a:cubicBezTo>
                      <a:pt x="197" y="434"/>
                      <a:pt x="206" y="478"/>
                      <a:pt x="234" y="506"/>
                    </a:cubicBezTo>
                    <a:cubicBezTo>
                      <a:pt x="234" y="539"/>
                      <a:pt x="248" y="596"/>
                      <a:pt x="216" y="614"/>
                    </a:cubicBezTo>
                    <a:cubicBezTo>
                      <a:pt x="182" y="635"/>
                      <a:pt x="161" y="636"/>
                      <a:pt x="124" y="650"/>
                    </a:cubicBezTo>
                    <a:cubicBezTo>
                      <a:pt x="102" y="658"/>
                      <a:pt x="74" y="668"/>
                      <a:pt x="57" y="684"/>
                    </a:cubicBezTo>
                    <a:cubicBezTo>
                      <a:pt x="19" y="721"/>
                      <a:pt x="0" y="776"/>
                      <a:pt x="0" y="827"/>
                    </a:cubicBezTo>
                    <a:cubicBezTo>
                      <a:pt x="0" y="902"/>
                      <a:pt x="247" y="921"/>
                      <a:pt x="361" y="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dk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  <p:sp>
            <p:nvSpPr>
              <p:cNvPr id="344" name="Freeform 46">
                <a:extLst>
                  <a:ext uri="{FF2B5EF4-FFF2-40B4-BE49-F238E27FC236}">
                    <a16:creationId xmlns:a16="http://schemas.microsoft.com/office/drawing/2014/main" id="{0AE2DDDB-A226-C052-48B3-CC04A3319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6" y="-770"/>
                <a:ext cx="1701" cy="2135"/>
              </a:xfrm>
              <a:custGeom>
                <a:avLst/>
                <a:gdLst>
                  <a:gd name="T0" fmla="*/ 248 w 720"/>
                  <a:gd name="T1" fmla="*/ 10 h 904"/>
                  <a:gd name="T2" fmla="*/ 360 w 720"/>
                  <a:gd name="T3" fmla="*/ 22 h 904"/>
                  <a:gd name="T4" fmla="*/ 471 w 720"/>
                  <a:gd name="T5" fmla="*/ 10 h 904"/>
                  <a:gd name="T6" fmla="*/ 576 w 720"/>
                  <a:gd name="T7" fmla="*/ 166 h 904"/>
                  <a:gd name="T8" fmla="*/ 630 w 720"/>
                  <a:gd name="T9" fmla="*/ 490 h 904"/>
                  <a:gd name="T10" fmla="*/ 468 w 720"/>
                  <a:gd name="T11" fmla="*/ 544 h 904"/>
                  <a:gd name="T12" fmla="*/ 504 w 720"/>
                  <a:gd name="T13" fmla="*/ 598 h 904"/>
                  <a:gd name="T14" fmla="*/ 596 w 720"/>
                  <a:gd name="T15" fmla="*/ 634 h 904"/>
                  <a:gd name="T16" fmla="*/ 663 w 720"/>
                  <a:gd name="T17" fmla="*/ 668 h 904"/>
                  <a:gd name="T18" fmla="*/ 720 w 720"/>
                  <a:gd name="T19" fmla="*/ 811 h 904"/>
                  <a:gd name="T20" fmla="*/ 360 w 720"/>
                  <a:gd name="T21" fmla="*/ 904 h 904"/>
                  <a:gd name="T22" fmla="*/ 0 w 720"/>
                  <a:gd name="T23" fmla="*/ 811 h 904"/>
                  <a:gd name="T24" fmla="*/ 56 w 720"/>
                  <a:gd name="T25" fmla="*/ 668 h 904"/>
                  <a:gd name="T26" fmla="*/ 124 w 720"/>
                  <a:gd name="T27" fmla="*/ 634 h 904"/>
                  <a:gd name="T28" fmla="*/ 216 w 720"/>
                  <a:gd name="T29" fmla="*/ 598 h 904"/>
                  <a:gd name="T30" fmla="*/ 252 w 720"/>
                  <a:gd name="T31" fmla="*/ 544 h 904"/>
                  <a:gd name="T32" fmla="*/ 90 w 720"/>
                  <a:gd name="T33" fmla="*/ 490 h 904"/>
                  <a:gd name="T34" fmla="*/ 144 w 720"/>
                  <a:gd name="T35" fmla="*/ 166 h 904"/>
                  <a:gd name="T36" fmla="*/ 248 w 720"/>
                  <a:gd name="T37" fmla="*/ 10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20" h="904">
                    <a:moveTo>
                      <a:pt x="248" y="10"/>
                    </a:moveTo>
                    <a:cubicBezTo>
                      <a:pt x="286" y="0"/>
                      <a:pt x="324" y="4"/>
                      <a:pt x="360" y="22"/>
                    </a:cubicBezTo>
                    <a:cubicBezTo>
                      <a:pt x="396" y="4"/>
                      <a:pt x="434" y="0"/>
                      <a:pt x="471" y="10"/>
                    </a:cubicBezTo>
                    <a:cubicBezTo>
                      <a:pt x="534" y="28"/>
                      <a:pt x="582" y="101"/>
                      <a:pt x="576" y="166"/>
                    </a:cubicBezTo>
                    <a:cubicBezTo>
                      <a:pt x="570" y="223"/>
                      <a:pt x="576" y="418"/>
                      <a:pt x="630" y="490"/>
                    </a:cubicBezTo>
                    <a:cubicBezTo>
                      <a:pt x="594" y="544"/>
                      <a:pt x="522" y="544"/>
                      <a:pt x="468" y="544"/>
                    </a:cubicBezTo>
                    <a:cubicBezTo>
                      <a:pt x="471" y="573"/>
                      <a:pt x="481" y="585"/>
                      <a:pt x="504" y="598"/>
                    </a:cubicBezTo>
                    <a:cubicBezTo>
                      <a:pt x="537" y="619"/>
                      <a:pt x="558" y="621"/>
                      <a:pt x="596" y="634"/>
                    </a:cubicBezTo>
                    <a:cubicBezTo>
                      <a:pt x="617" y="642"/>
                      <a:pt x="646" y="652"/>
                      <a:pt x="663" y="668"/>
                    </a:cubicBezTo>
                    <a:cubicBezTo>
                      <a:pt x="700" y="705"/>
                      <a:pt x="720" y="760"/>
                      <a:pt x="720" y="811"/>
                    </a:cubicBezTo>
                    <a:cubicBezTo>
                      <a:pt x="720" y="885"/>
                      <a:pt x="473" y="904"/>
                      <a:pt x="360" y="904"/>
                    </a:cubicBezTo>
                    <a:cubicBezTo>
                      <a:pt x="246" y="904"/>
                      <a:pt x="0" y="885"/>
                      <a:pt x="0" y="811"/>
                    </a:cubicBezTo>
                    <a:cubicBezTo>
                      <a:pt x="0" y="760"/>
                      <a:pt x="19" y="704"/>
                      <a:pt x="56" y="668"/>
                    </a:cubicBezTo>
                    <a:cubicBezTo>
                      <a:pt x="73" y="652"/>
                      <a:pt x="102" y="642"/>
                      <a:pt x="124" y="634"/>
                    </a:cubicBezTo>
                    <a:cubicBezTo>
                      <a:pt x="161" y="621"/>
                      <a:pt x="182" y="619"/>
                      <a:pt x="216" y="598"/>
                    </a:cubicBezTo>
                    <a:cubicBezTo>
                      <a:pt x="237" y="586"/>
                      <a:pt x="248" y="573"/>
                      <a:pt x="252" y="544"/>
                    </a:cubicBezTo>
                    <a:cubicBezTo>
                      <a:pt x="198" y="544"/>
                      <a:pt x="126" y="544"/>
                      <a:pt x="90" y="490"/>
                    </a:cubicBezTo>
                    <a:cubicBezTo>
                      <a:pt x="144" y="418"/>
                      <a:pt x="149" y="223"/>
                      <a:pt x="144" y="166"/>
                    </a:cubicBezTo>
                    <a:cubicBezTo>
                      <a:pt x="138" y="101"/>
                      <a:pt x="185" y="28"/>
                      <a:pt x="248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dk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89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586584-597C-F087-5179-B4C37BA7A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43" y="105764"/>
            <a:ext cx="540000" cy="540000"/>
          </a:xfrm>
          <a:prstGeom prst="rect">
            <a:avLst/>
          </a:prstGeom>
        </p:spPr>
      </p:pic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4EECB3E0-2CB5-EC27-18AA-903563C58A16}"/>
              </a:ext>
            </a:extLst>
          </p:cNvPr>
          <p:cNvSpPr txBox="1">
            <a:spLocks/>
          </p:cNvSpPr>
          <p:nvPr/>
        </p:nvSpPr>
        <p:spPr>
          <a:xfrm>
            <a:off x="293501" y="285486"/>
            <a:ext cx="7056979" cy="2880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  <a:defRPr/>
            </a:pPr>
            <a:r>
              <a:rPr lang="uk-UA" sz="2250" b="1" dirty="0">
                <a:solidFill>
                  <a:srgbClr val="527E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Дослідницька команда</a:t>
            </a:r>
            <a:endParaRPr lang="ru-RU" sz="2250" b="1" dirty="0">
              <a:solidFill>
                <a:srgbClr val="527E6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048C3A68-E2D4-53DE-8EFF-785FA4635D3E}"/>
              </a:ext>
            </a:extLst>
          </p:cNvPr>
          <p:cNvGrpSpPr/>
          <p:nvPr/>
        </p:nvGrpSpPr>
        <p:grpSpPr>
          <a:xfrm>
            <a:off x="663957" y="3103590"/>
            <a:ext cx="2294651" cy="1366816"/>
            <a:chOff x="4598577" y="1268717"/>
            <a:chExt cx="3059534" cy="1822421"/>
          </a:xfrm>
        </p:grpSpPr>
        <p:sp>
          <p:nvSpPr>
            <p:cNvPr id="14" name="Прямоугольник 24">
              <a:extLst>
                <a:ext uri="{FF2B5EF4-FFF2-40B4-BE49-F238E27FC236}">
                  <a16:creationId xmlns:a16="http://schemas.microsoft.com/office/drawing/2014/main" id="{E36D4FC4-5D93-0B23-96A8-415FABCEF9B5}"/>
                </a:ext>
              </a:extLst>
            </p:cNvPr>
            <p:cNvSpPr/>
            <p:nvPr/>
          </p:nvSpPr>
          <p:spPr>
            <a:xfrm>
              <a:off x="4598577" y="1268717"/>
              <a:ext cx="2843999" cy="182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uk-UA" sz="135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5" name="Рисунок 14" descr="Изображение выглядит как человек, мужчина, мужской&#10;&#10;Автоматически созданное описание">
              <a:extLst>
                <a:ext uri="{FF2B5EF4-FFF2-40B4-BE49-F238E27FC236}">
                  <a16:creationId xmlns:a16="http://schemas.microsoft.com/office/drawing/2014/main" id="{E7CA1F45-D254-8931-4119-960A9A60D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8" t="6203" r="7290" b="39129"/>
            <a:stretch/>
          </p:blipFill>
          <p:spPr>
            <a:xfrm>
              <a:off x="4649510" y="1383328"/>
              <a:ext cx="1502400" cy="1542070"/>
            </a:xfrm>
            <a:prstGeom prst="flowChartConnector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EF768A-3816-321E-24E3-1C451D16DED1}"/>
                </a:ext>
              </a:extLst>
            </p:cNvPr>
            <p:cNvSpPr txBox="1"/>
            <p:nvPr/>
          </p:nvSpPr>
          <p:spPr>
            <a:xfrm>
              <a:off x="6159839" y="1524259"/>
              <a:ext cx="149827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Едем</a:t>
              </a:r>
            </a:p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Галімов</a:t>
              </a:r>
            </a:p>
            <a:p>
              <a:pPr defTabSz="685800">
                <a:buClrTx/>
              </a:pPr>
              <a:endParaRPr lang="uk-UA" sz="9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endParaRPr>
            </a:p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Керівник напрямку маркетингових досліджень</a:t>
              </a:r>
            </a:p>
          </p:txBody>
        </p:sp>
      </p:grp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A5337901-4203-34D0-17B9-C843B728956F}"/>
              </a:ext>
            </a:extLst>
          </p:cNvPr>
          <p:cNvGrpSpPr/>
          <p:nvPr/>
        </p:nvGrpSpPr>
        <p:grpSpPr>
          <a:xfrm>
            <a:off x="3387804" y="3103590"/>
            <a:ext cx="2406506" cy="1384904"/>
            <a:chOff x="4598577" y="1268717"/>
            <a:chExt cx="3208674" cy="1846538"/>
          </a:xfrm>
        </p:grpSpPr>
        <p:sp>
          <p:nvSpPr>
            <p:cNvPr id="4" name="Прямоугольник 24">
              <a:extLst>
                <a:ext uri="{FF2B5EF4-FFF2-40B4-BE49-F238E27FC236}">
                  <a16:creationId xmlns:a16="http://schemas.microsoft.com/office/drawing/2014/main" id="{16BCAC0E-5BA9-2D01-AB77-057EBC485C7F}"/>
                </a:ext>
              </a:extLst>
            </p:cNvPr>
            <p:cNvSpPr/>
            <p:nvPr/>
          </p:nvSpPr>
          <p:spPr>
            <a:xfrm>
              <a:off x="4598577" y="1268717"/>
              <a:ext cx="2843999" cy="182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uk-UA" sz="135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039FDE-CE17-D335-CFD3-41CF063B8055}"/>
                </a:ext>
              </a:extLst>
            </p:cNvPr>
            <p:cNvSpPr txBox="1"/>
            <p:nvPr/>
          </p:nvSpPr>
          <p:spPr>
            <a:xfrm>
              <a:off x="6091771" y="1514817"/>
              <a:ext cx="17154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Анастасія Шуренкова</a:t>
              </a:r>
            </a:p>
            <a:p>
              <a:pPr defTabSz="685800">
                <a:buClrTx/>
              </a:pPr>
              <a:endParaRPr lang="uk-UA" sz="9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endParaRPr>
            </a:p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Керівниця напрямку соціально-політичних досліджень</a:t>
              </a:r>
            </a:p>
          </p:txBody>
        </p:sp>
      </p:grpSp>
      <p:grpSp>
        <p:nvGrpSpPr>
          <p:cNvPr id="28" name="Групувати 27">
            <a:extLst>
              <a:ext uri="{FF2B5EF4-FFF2-40B4-BE49-F238E27FC236}">
                <a16:creationId xmlns:a16="http://schemas.microsoft.com/office/drawing/2014/main" id="{5AFDD989-DE62-7112-017A-4FA086453B9E}"/>
              </a:ext>
            </a:extLst>
          </p:cNvPr>
          <p:cNvGrpSpPr/>
          <p:nvPr/>
        </p:nvGrpSpPr>
        <p:grpSpPr>
          <a:xfrm>
            <a:off x="6199106" y="3103590"/>
            <a:ext cx="2138118" cy="1366816"/>
            <a:chOff x="9088487" y="1268717"/>
            <a:chExt cx="2850824" cy="1822421"/>
          </a:xfrm>
        </p:grpSpPr>
        <p:grpSp>
          <p:nvGrpSpPr>
            <p:cNvPr id="25" name="Групувати 24">
              <a:extLst>
                <a:ext uri="{FF2B5EF4-FFF2-40B4-BE49-F238E27FC236}">
                  <a16:creationId xmlns:a16="http://schemas.microsoft.com/office/drawing/2014/main" id="{4A10FD67-62A0-F113-C05F-79CB9BDA21EC}"/>
                </a:ext>
              </a:extLst>
            </p:cNvPr>
            <p:cNvGrpSpPr/>
            <p:nvPr/>
          </p:nvGrpSpPr>
          <p:grpSpPr>
            <a:xfrm>
              <a:off x="9088487" y="1268717"/>
              <a:ext cx="2850824" cy="1822421"/>
              <a:chOff x="8280547" y="1268717"/>
              <a:chExt cx="2850824" cy="1822421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5D6E5CBD-30CC-AC53-8DBE-067382603B14}"/>
                  </a:ext>
                </a:extLst>
              </p:cNvPr>
              <p:cNvSpPr/>
              <p:nvPr/>
            </p:nvSpPr>
            <p:spPr>
              <a:xfrm>
                <a:off x="8280547" y="1268717"/>
                <a:ext cx="2844000" cy="182242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uk-UA" sz="1350" kern="12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9047D-EC77-6EE3-D6EC-4040BBBB39F9}"/>
                  </a:ext>
                </a:extLst>
              </p:cNvPr>
              <p:cNvSpPr txBox="1"/>
              <p:nvPr/>
            </p:nvSpPr>
            <p:spPr>
              <a:xfrm>
                <a:off x="9824882" y="1573516"/>
                <a:ext cx="1306489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buClrTx/>
                </a:pPr>
                <a:r>
                  <a:rPr lang="uk-UA" sz="900" b="1" kern="1200" dirty="0">
                    <a:solidFill>
                      <a:prstClr val="white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rPr>
                  <a:t>Іван Хаджи</a:t>
                </a:r>
              </a:p>
              <a:p>
                <a:pPr defTabSz="685800">
                  <a:buClrTx/>
                </a:pPr>
                <a:endPara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endParaRPr>
              </a:p>
              <a:p>
                <a:pPr defTabSz="685800">
                  <a:buClrTx/>
                </a:pPr>
                <a:r>
                  <a:rPr lang="uk-UA" sz="900" b="1" kern="1200" dirty="0">
                    <a:solidFill>
                      <a:prstClr val="white"/>
                    </a:solidFill>
                    <a:latin typeface="Roboto" panose="020B0604020202020204" charset="0"/>
                    <a:ea typeface="Roboto" panose="020B0604020202020204" charset="0"/>
                    <a:cs typeface="+mn-cs"/>
                  </a:rPr>
                  <a:t>Операційний директор, менеджер польових робіт</a:t>
                </a:r>
              </a:p>
            </p:txBody>
          </p:sp>
        </p:grpSp>
        <p:pic>
          <p:nvPicPr>
            <p:cNvPr id="21" name="Рисунок 20" descr="Зображення, що містить Обличчя людини, особа, портрет, чоловік&#10;&#10;Автоматично згенерований опис">
              <a:extLst>
                <a:ext uri="{FF2B5EF4-FFF2-40B4-BE49-F238E27FC236}">
                  <a16:creationId xmlns:a16="http://schemas.microsoft.com/office/drawing/2014/main" id="{8D4EFDDF-93F6-BB09-69A9-B3DB071BF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09" t="-24" r="3609" b="33358"/>
            <a:stretch/>
          </p:blipFill>
          <p:spPr>
            <a:xfrm>
              <a:off x="9115089" y="1383328"/>
              <a:ext cx="1501200" cy="1501200"/>
            </a:xfrm>
            <a:prstGeom prst="ellipse">
              <a:avLst/>
            </a:prstGeom>
          </p:spPr>
        </p:pic>
      </p:grpSp>
      <p:grpSp>
        <p:nvGrpSpPr>
          <p:cNvPr id="6" name="Групувати 5">
            <a:extLst>
              <a:ext uri="{FF2B5EF4-FFF2-40B4-BE49-F238E27FC236}">
                <a16:creationId xmlns:a16="http://schemas.microsoft.com/office/drawing/2014/main" id="{A450F4B0-269E-D479-755E-CE27DA24BB12}"/>
              </a:ext>
            </a:extLst>
          </p:cNvPr>
          <p:cNvGrpSpPr/>
          <p:nvPr/>
        </p:nvGrpSpPr>
        <p:grpSpPr>
          <a:xfrm>
            <a:off x="663957" y="765183"/>
            <a:ext cx="2294651" cy="1366816"/>
            <a:chOff x="4598577" y="1268717"/>
            <a:chExt cx="3059534" cy="1822421"/>
          </a:xfrm>
        </p:grpSpPr>
        <p:sp>
          <p:nvSpPr>
            <p:cNvPr id="9" name="Прямоугольник 24">
              <a:extLst>
                <a:ext uri="{FF2B5EF4-FFF2-40B4-BE49-F238E27FC236}">
                  <a16:creationId xmlns:a16="http://schemas.microsoft.com/office/drawing/2014/main" id="{AF05D70F-D65B-7791-80FB-87E0260E08E3}"/>
                </a:ext>
              </a:extLst>
            </p:cNvPr>
            <p:cNvSpPr/>
            <p:nvPr/>
          </p:nvSpPr>
          <p:spPr>
            <a:xfrm>
              <a:off x="4598577" y="1268717"/>
              <a:ext cx="2843999" cy="182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uk-UA" sz="135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4B789C-29A5-0AF3-BFBD-BFD9F4EFBACC}"/>
                </a:ext>
              </a:extLst>
            </p:cNvPr>
            <p:cNvSpPr txBox="1"/>
            <p:nvPr/>
          </p:nvSpPr>
          <p:spPr>
            <a:xfrm>
              <a:off x="6159839" y="1524260"/>
              <a:ext cx="149827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Вадим</a:t>
              </a:r>
            </a:p>
            <a:p>
              <a:pPr defTabSz="685800">
                <a:buClrTx/>
              </a:pPr>
              <a:r>
                <a:rPr lang="uk-UA" sz="900" b="1" kern="1200" dirty="0" err="1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Сивоглаз</a:t>
              </a:r>
              <a:endParaRPr lang="uk-UA" sz="9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endParaRPr>
            </a:p>
            <a:p>
              <a:pPr defTabSz="685800">
                <a:buClrTx/>
              </a:pPr>
              <a:endParaRPr lang="uk-UA" sz="9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endParaRPr>
            </a:p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Керуючий партнер, співвласник</a:t>
              </a:r>
            </a:p>
          </p:txBody>
        </p:sp>
      </p:grpSp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9E17AF90-D8FB-A2B0-3E0C-980234977D5F}"/>
              </a:ext>
            </a:extLst>
          </p:cNvPr>
          <p:cNvGrpSpPr/>
          <p:nvPr/>
        </p:nvGrpSpPr>
        <p:grpSpPr>
          <a:xfrm>
            <a:off x="3360375" y="765183"/>
            <a:ext cx="2294651" cy="1366816"/>
            <a:chOff x="4598577" y="1268717"/>
            <a:chExt cx="3059533" cy="1822421"/>
          </a:xfrm>
        </p:grpSpPr>
        <p:sp>
          <p:nvSpPr>
            <p:cNvPr id="20" name="Прямоугольник 24">
              <a:extLst>
                <a:ext uri="{FF2B5EF4-FFF2-40B4-BE49-F238E27FC236}">
                  <a16:creationId xmlns:a16="http://schemas.microsoft.com/office/drawing/2014/main" id="{8237F39D-19CB-A498-5AB6-91BD4E76AF80}"/>
                </a:ext>
              </a:extLst>
            </p:cNvPr>
            <p:cNvSpPr/>
            <p:nvPr/>
          </p:nvSpPr>
          <p:spPr>
            <a:xfrm>
              <a:off x="4598577" y="1268717"/>
              <a:ext cx="2843999" cy="182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uk-UA" sz="135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F9DEB7-354F-3E9C-6418-5D8E4569381D}"/>
                </a:ext>
              </a:extLst>
            </p:cNvPr>
            <p:cNvSpPr txBox="1"/>
            <p:nvPr/>
          </p:nvSpPr>
          <p:spPr>
            <a:xfrm>
              <a:off x="6159839" y="1524260"/>
              <a:ext cx="149827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Олег</a:t>
              </a:r>
            </a:p>
            <a:p>
              <a:pPr defTabSz="685800">
                <a:buClrTx/>
              </a:pPr>
              <a:r>
                <a:rPr lang="uk-UA" sz="900" b="1" kern="1200" dirty="0" err="1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Кулішов</a:t>
              </a:r>
              <a:endParaRPr lang="uk-UA" sz="9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endParaRPr>
            </a:p>
            <a:p>
              <a:pPr defTabSz="685800">
                <a:buClrTx/>
              </a:pPr>
              <a:endParaRPr lang="uk-UA" sz="9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endParaRPr>
            </a:p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Партнер, Співвласник</a:t>
              </a:r>
            </a:p>
          </p:txBody>
        </p:sp>
      </p:grpSp>
      <p:grpSp>
        <p:nvGrpSpPr>
          <p:cNvPr id="30" name="Групувати 29">
            <a:extLst>
              <a:ext uri="{FF2B5EF4-FFF2-40B4-BE49-F238E27FC236}">
                <a16:creationId xmlns:a16="http://schemas.microsoft.com/office/drawing/2014/main" id="{D93E0167-0221-E24F-7BD0-3E5A7D5F4BC3}"/>
              </a:ext>
            </a:extLst>
          </p:cNvPr>
          <p:cNvGrpSpPr/>
          <p:nvPr/>
        </p:nvGrpSpPr>
        <p:grpSpPr>
          <a:xfrm>
            <a:off x="6118280" y="760949"/>
            <a:ext cx="2294651" cy="1366816"/>
            <a:chOff x="4598577" y="1268717"/>
            <a:chExt cx="3059533" cy="1822421"/>
          </a:xfrm>
        </p:grpSpPr>
        <p:sp>
          <p:nvSpPr>
            <p:cNvPr id="31" name="Прямоугольник 24">
              <a:extLst>
                <a:ext uri="{FF2B5EF4-FFF2-40B4-BE49-F238E27FC236}">
                  <a16:creationId xmlns:a16="http://schemas.microsoft.com/office/drawing/2014/main" id="{E5C5D4FD-878E-B87B-6D07-EAED10D3D810}"/>
                </a:ext>
              </a:extLst>
            </p:cNvPr>
            <p:cNvSpPr/>
            <p:nvPr/>
          </p:nvSpPr>
          <p:spPr>
            <a:xfrm>
              <a:off x="4598577" y="1268717"/>
              <a:ext cx="2843999" cy="18224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uk-UA" sz="1350" kern="12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AE074E-A477-263A-E7DE-457563DF54F6}"/>
                </a:ext>
              </a:extLst>
            </p:cNvPr>
            <p:cNvSpPr txBox="1"/>
            <p:nvPr/>
          </p:nvSpPr>
          <p:spPr>
            <a:xfrm>
              <a:off x="6159839" y="1524260"/>
              <a:ext cx="14982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Дмитро Савчук</a:t>
              </a:r>
            </a:p>
            <a:p>
              <a:pPr defTabSz="685800">
                <a:buClrTx/>
              </a:pPr>
              <a:endParaRPr lang="uk-UA" sz="900" b="1" kern="12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  <a:cs typeface="+mn-cs"/>
              </a:endParaRPr>
            </a:p>
            <a:p>
              <a:pPr defTabSz="685800">
                <a:buClrTx/>
              </a:pPr>
              <a:r>
                <a:rPr lang="uk-UA" sz="900" b="1" kern="1200" dirty="0">
                  <a:solidFill>
                    <a:prstClr val="white"/>
                  </a:solidFill>
                  <a:latin typeface="Roboto" panose="020B0604020202020204" charset="0"/>
                  <a:ea typeface="Roboto" panose="020B0604020202020204" charset="0"/>
                  <a:cs typeface="+mn-cs"/>
                </a:rPr>
                <a:t>Директор</a:t>
              </a:r>
            </a:p>
          </p:txBody>
        </p:sp>
      </p:grpSp>
      <p:pic>
        <p:nvPicPr>
          <p:cNvPr id="38" name="Рисунок 37" descr="Зображення, що містить особа, Обличчя людини, одежа, дама&#10;&#10;Автоматично згенерований опис">
            <a:extLst>
              <a:ext uri="{FF2B5EF4-FFF2-40B4-BE49-F238E27FC236}">
                <a16:creationId xmlns:a16="http://schemas.microsoft.com/office/drawing/2014/main" id="{9A8C7C6E-1DB1-2A2C-87D7-8BCAE9D92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006" y="3138998"/>
            <a:ext cx="864000" cy="1296000"/>
          </a:xfrm>
          <a:prstGeom prst="rect">
            <a:avLst/>
          </a:prstGeom>
        </p:spPr>
      </p:pic>
      <p:pic>
        <p:nvPicPr>
          <p:cNvPr id="40" name="Рисунок 39" descr="Зображення, що містить особа, Обличчя людини, одежа, усмішка&#10;&#10;Автоматично згенерований опис">
            <a:extLst>
              <a:ext uri="{FF2B5EF4-FFF2-40B4-BE49-F238E27FC236}">
                <a16:creationId xmlns:a16="http://schemas.microsoft.com/office/drawing/2014/main" id="{4CA1B618-6E61-A7B0-9FEF-AF45B89D4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931" y="805186"/>
            <a:ext cx="864000" cy="1296000"/>
          </a:xfrm>
          <a:prstGeom prst="rect">
            <a:avLst/>
          </a:prstGeom>
        </p:spPr>
      </p:pic>
      <p:pic>
        <p:nvPicPr>
          <p:cNvPr id="42" name="Рисунок 41" descr="Зображення, що містить Обличчя людини, особа, одежа, усмішка&#10;&#10;Автоматично згенерований опис">
            <a:extLst>
              <a:ext uri="{FF2B5EF4-FFF2-40B4-BE49-F238E27FC236}">
                <a16:creationId xmlns:a16="http://schemas.microsoft.com/office/drawing/2014/main" id="{31C0D0E8-DF44-3C59-ED17-53F58125D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4417" y="805186"/>
            <a:ext cx="864000" cy="1296000"/>
          </a:xfrm>
          <a:prstGeom prst="rect">
            <a:avLst/>
          </a:prstGeom>
        </p:spPr>
      </p:pic>
      <p:pic>
        <p:nvPicPr>
          <p:cNvPr id="44" name="Рисунок 43" descr="Зображення, що містить особа, Обличчя людини, одежа, чоловік&#10;&#10;Автоматично згенерований опис">
            <a:extLst>
              <a:ext uri="{FF2B5EF4-FFF2-40B4-BE49-F238E27FC236}">
                <a16:creationId xmlns:a16="http://schemas.microsoft.com/office/drawing/2014/main" id="{E86A7B40-354C-0257-523F-3C8EDBDD2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431" y="796357"/>
            <a:ext cx="864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E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FEFE4CAC-2F09-43A3-8645-A75E5B6CA347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ontserrat" pitchFamily="2" charset="-52"/>
                <a:ea typeface="+mn-ea"/>
                <a:cs typeface="Arial"/>
                <a:sym typeface="Arial"/>
              </a:rPr>
              <a:pPr marL="0" marR="0" lvl="0" indent="0" algn="r" defTabSz="6857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ontserrat" pitchFamily="2" charset="-52"/>
              <a:ea typeface="+mn-ea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586584-597C-F087-5179-B4C37BA7A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alphaModFix am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43" y="105764"/>
            <a:ext cx="540000" cy="540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1A2F0C5-09E5-8A25-2587-4CB0F34E9BBB}"/>
              </a:ext>
            </a:extLst>
          </p:cNvPr>
          <p:cNvSpPr txBox="1">
            <a:spLocks/>
          </p:cNvSpPr>
          <p:nvPr/>
        </p:nvSpPr>
        <p:spPr>
          <a:xfrm>
            <a:off x="333259" y="276960"/>
            <a:ext cx="7927263" cy="737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25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Montserrat ExtraBold" pitchFamily="2" charset="-52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Наші засадничі принципи стратегії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58F955-5E31-3C90-DDF1-95D99A436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52" y="102393"/>
            <a:ext cx="540000" cy="540000"/>
          </a:xfrm>
          <a:prstGeom prst="rect">
            <a:avLst/>
          </a:prstGeom>
        </p:spPr>
      </p:pic>
      <p:sp>
        <p:nvSpPr>
          <p:cNvPr id="5" name="Google Shape;67;p15">
            <a:extLst>
              <a:ext uri="{FF2B5EF4-FFF2-40B4-BE49-F238E27FC236}">
                <a16:creationId xmlns:a16="http://schemas.microsoft.com/office/drawing/2014/main" id="{5D8C89DA-F233-7518-26A0-AD9DEADCAA9B}"/>
              </a:ext>
            </a:extLst>
          </p:cNvPr>
          <p:cNvSpPr txBox="1">
            <a:spLocks/>
          </p:cNvSpPr>
          <p:nvPr/>
        </p:nvSpPr>
        <p:spPr>
          <a:xfrm>
            <a:off x="588087" y="1083962"/>
            <a:ext cx="8118039" cy="3311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527E6C"/>
              </a:buClr>
              <a:buSzPct val="120000"/>
              <a:buFont typeface="Arial" panose="020B0604020202020204" pitchFamily="34" charset="0"/>
              <a:buChar char="☼"/>
              <a:tabLst/>
              <a:defRPr/>
            </a:pPr>
            <a:r>
              <a:rPr kumimoji="0" lang="uk-UA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Технологічність </a:t>
            </a:r>
            <a:r>
              <a: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(перехід від конвенційних методів проведення досліджень (=так, як вони проводились 10-20 років назад до більш інноваційних); поступова модернізація, в першу чергу, формату представлення даних; Ідеї: </a:t>
            </a:r>
            <a:r>
              <a:rPr kumimoji="0" lang="uk-UA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Дашборди</a:t>
            </a:r>
            <a:r>
              <a: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, інтеграції з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chat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gpt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 </a:t>
            </a:r>
            <a:r>
              <a: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тощо)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-52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527E6C"/>
              </a:buClr>
              <a:buSzPct val="120000"/>
              <a:buFont typeface="Arial" panose="020B0604020202020204" pitchFamily="34" charset="0"/>
              <a:buChar char="☼"/>
              <a:tabLst/>
              <a:defRPr/>
            </a:pPr>
            <a:endParaRPr kumimoji="0" lang="uk-UA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-52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527E6C"/>
              </a:buClr>
              <a:buSzPct val="120000"/>
              <a:buFont typeface="Arial" panose="020B0604020202020204" pitchFamily="34" charset="0"/>
              <a:buChar char="☼"/>
              <a:tabLst/>
              <a:defRPr/>
            </a:pPr>
            <a:r>
              <a: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Орієнтація на </a:t>
            </a:r>
            <a:r>
              <a:rPr kumimoji="0" lang="uk-UA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цінність дослідження для бізнесу Клієнта</a:t>
            </a:r>
            <a:r>
              <a: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 (не дослідження заради дослідження, а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action-oriented </a:t>
            </a:r>
            <a:r>
              <a: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дослідження, стисле і зрозуміле)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-52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527E6C"/>
              </a:buClr>
              <a:buSzPct val="120000"/>
              <a:buNone/>
              <a:tabLst/>
              <a:defRPr/>
            </a:pPr>
            <a:endParaRPr kumimoji="0" lang="uk-UA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-52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527E6C"/>
              </a:buClr>
              <a:buSzPct val="120000"/>
              <a:buFont typeface="Arial" panose="020B0604020202020204" pitchFamily="34" charset="0"/>
              <a:buChar char="☼"/>
              <a:tabLst/>
              <a:defRPr/>
            </a:pPr>
            <a:r>
              <a:rPr kumimoji="0" lang="uk-UA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Безпроблемність</a:t>
            </a:r>
            <a:r>
              <a:rPr kumimoji="0" lang="uk-UA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 процесу дослідження </a:t>
            </a:r>
            <a:r>
              <a: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(якісний/приємний досвід співпраці з дослідницькою агенцією; високий рівень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Client Service, </a:t>
            </a:r>
            <a:r>
              <a:rPr kumimoji="0" lang="uk-UA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-52"/>
                <a:cs typeface="Arial"/>
                <a:sym typeface="Arial"/>
              </a:rPr>
              <a:t>задоволеність Клієнтів)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6CA84-0756-F00B-7B64-9322ACBCBECB}"/>
              </a:ext>
            </a:extLst>
          </p:cNvPr>
          <p:cNvSpPr txBox="1"/>
          <p:nvPr/>
        </p:nvSpPr>
        <p:spPr>
          <a:xfrm>
            <a:off x="424070" y="1179443"/>
            <a:ext cx="503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CC"/>
                </a:solidFill>
                <a:latin typeface="Montserrat ExtraBold" pitchFamily="2" charset="-52"/>
              </a:rPr>
              <a:t>1</a:t>
            </a:r>
          </a:p>
          <a:p>
            <a:endParaRPr lang="en-US" sz="3200" b="1" dirty="0">
              <a:solidFill>
                <a:srgbClr val="FFFFCC"/>
              </a:solidFill>
              <a:latin typeface="Montserrat ExtraBold" pitchFamily="2" charset="-52"/>
            </a:endParaRPr>
          </a:p>
          <a:p>
            <a:r>
              <a:rPr lang="en-US" sz="3200" b="1" dirty="0">
                <a:solidFill>
                  <a:srgbClr val="FFFFCC"/>
                </a:solidFill>
                <a:latin typeface="Montserrat ExtraBold" pitchFamily="2" charset="-52"/>
              </a:rPr>
              <a:t>2</a:t>
            </a:r>
          </a:p>
          <a:p>
            <a:endParaRPr lang="en-US" sz="3200" b="1" dirty="0">
              <a:solidFill>
                <a:srgbClr val="FFFFCC"/>
              </a:solidFill>
              <a:latin typeface="Montserrat ExtraBold" pitchFamily="2" charset="-52"/>
            </a:endParaRPr>
          </a:p>
          <a:p>
            <a:r>
              <a:rPr lang="en-US" sz="3200" b="1" dirty="0">
                <a:solidFill>
                  <a:srgbClr val="FFFFCC"/>
                </a:solidFill>
                <a:latin typeface="Montserrat ExtraBold" pitchFamily="2" charset="-52"/>
              </a:rPr>
              <a:t>3</a:t>
            </a:r>
            <a:endParaRPr lang="uk-UA" sz="3200" b="1" dirty="0">
              <a:solidFill>
                <a:srgbClr val="FFFFCC"/>
              </a:solidFill>
              <a:latin typeface="Montserrat Extra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4908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586584-597C-F087-5179-B4C37BA7A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7443" y="105764"/>
            <a:ext cx="540000" cy="540000"/>
          </a:xfrm>
          <a:prstGeom prst="rect">
            <a:avLst/>
          </a:prstGeom>
        </p:spPr>
      </p:pic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4EECB3E0-2CB5-EC27-18AA-903563C58A16}"/>
              </a:ext>
            </a:extLst>
          </p:cNvPr>
          <p:cNvSpPr txBox="1">
            <a:spLocks/>
          </p:cNvSpPr>
          <p:nvPr/>
        </p:nvSpPr>
        <p:spPr>
          <a:xfrm>
            <a:off x="293501" y="285486"/>
            <a:ext cx="7056979" cy="2880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uk-UA" sz="2250" b="1" dirty="0">
                <a:solidFill>
                  <a:srgbClr val="527E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Структура папок</a:t>
            </a:r>
            <a:endParaRPr kumimoji="0" lang="ru-RU" sz="2250" b="1" i="0" u="none" strike="noStrike" kern="1200" cap="none" spc="0" normalizeH="0" baseline="0" noProof="0" dirty="0">
              <a:ln>
                <a:noFill/>
              </a:ln>
              <a:solidFill>
                <a:srgbClr val="527E6C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662823-9CA5-B478-40F0-6999159B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75" y="809906"/>
            <a:ext cx="6745553" cy="381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2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25;14.09646;28.34646;28.25;42.5;28.25;42.5;28.25;42.5;28.25;42.5;28.25;42.5;"/>
  <p:tag name="VCT-BULLETVISIBILITY" val="G  *******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z3AewxkEy_bO9hM4Dwmg"/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Tsjs68j02CYGjx1com.Q"/>
  <p:tag name="VCTCREATESHAPEHANDL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z3AewxkEy_bO9hM4Dwmg"/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Tsjs68j02CYGjx1com.Q"/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z3AewxkEy_bO9hM4Dwmg"/>
  <p:tag name="VCTCREATESHAPEHANDL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Tsjs68j02CYGjx1com.Q"/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z3AewxkEy_bO9hM4Dwmg"/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Tsjs68j02CYGjx1com.Q"/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z3AewxkEy_bO9hM4Dwmg"/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Tsjs68j02CYGjx1com.Q"/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z3AewxkEy_bO9hM4Dwmg"/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Tsjs68j02CYGjx1com.Q"/>
  <p:tag name="VCTCREATESHAPEHANDLED" val="0"/>
</p:tagLst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302</Words>
  <Application>Microsoft Office PowerPoint</Application>
  <PresentationFormat>Екран (16:9)</PresentationFormat>
  <Paragraphs>66</Paragraphs>
  <Slides>7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Montserrat</vt:lpstr>
      <vt:lpstr>Montserrat ExtraBold</vt:lpstr>
      <vt:lpstr>Roboto</vt:lpstr>
      <vt:lpstr>Wingdings</vt:lpstr>
      <vt:lpstr>1_Тема Office</vt:lpstr>
      <vt:lpstr>Тема Office</vt:lpstr>
      <vt:lpstr>2_Тема Office</vt:lpstr>
      <vt:lpstr>Презентація PowerPoint</vt:lpstr>
      <vt:lpstr>Презентація PowerPoint</vt:lpstr>
      <vt:lpstr>За даними Української Асоціації Маркетингу (УАМ), Info Sapiens посідає шосте місце за доходом серед всіх дослідницьких компаній України і перше місце серед українських компаній (ТОП-5 компаній є іноземними підприємствами)</vt:lpstr>
      <vt:lpstr>Статистика за 2022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Sapiens - Consumer Research - Strategic Session #1</dc:title>
  <dc:creator>Edem Halimov</dc:creator>
  <cp:lastModifiedBy>socpol</cp:lastModifiedBy>
  <cp:revision>30</cp:revision>
  <dcterms:modified xsi:type="dcterms:W3CDTF">2023-07-10T11:12:28Z</dcterms:modified>
</cp:coreProperties>
</file>