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56" r:id="rId3"/>
    <p:sldId id="259" r:id="rId4"/>
    <p:sldId id="292" r:id="rId5"/>
    <p:sldId id="262" r:id="rId6"/>
    <p:sldId id="322" r:id="rId7"/>
    <p:sldId id="417" r:id="rId8"/>
    <p:sldId id="366" r:id="rId9"/>
    <p:sldId id="367" r:id="rId10"/>
    <p:sldId id="368" r:id="rId11"/>
    <p:sldId id="369" r:id="rId12"/>
    <p:sldId id="370" r:id="rId13"/>
    <p:sldId id="371" r:id="rId14"/>
    <p:sldId id="415" r:id="rId15"/>
    <p:sldId id="423" r:id="rId16"/>
    <p:sldId id="427" r:id="rId17"/>
    <p:sldId id="294" r:id="rId18"/>
    <p:sldId id="289" r:id="rId19"/>
    <p:sldId id="290" r:id="rId20"/>
    <p:sldId id="295" r:id="rId21"/>
    <p:sldId id="296" r:id="rId22"/>
    <p:sldId id="372" r:id="rId23"/>
    <p:sldId id="373" r:id="rId24"/>
    <p:sldId id="426" r:id="rId25"/>
    <p:sldId id="323" r:id="rId26"/>
    <p:sldId id="324" r:id="rId27"/>
    <p:sldId id="325" r:id="rId28"/>
    <p:sldId id="326" r:id="rId29"/>
    <p:sldId id="298" r:id="rId30"/>
    <p:sldId id="318" r:id="rId31"/>
    <p:sldId id="319" r:id="rId32"/>
    <p:sldId id="315" r:id="rId33"/>
    <p:sldId id="316" r:id="rId34"/>
    <p:sldId id="421" r:id="rId35"/>
    <p:sldId id="302" r:id="rId36"/>
    <p:sldId id="312" r:id="rId37"/>
    <p:sldId id="321" r:id="rId38"/>
    <p:sldId id="422" r:id="rId39"/>
    <p:sldId id="257" r:id="rId40"/>
    <p:sldId id="258" r:id="rId41"/>
    <p:sldId id="263" r:id="rId42"/>
    <p:sldId id="265" r:id="rId43"/>
    <p:sldId id="269" r:id="rId44"/>
    <p:sldId id="270" r:id="rId45"/>
    <p:sldId id="31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8B655-52C4-473C-BC09-E42846206E2D}" v="151" dt="2023-04-27T19:43:44.032"/>
    <p1510:client id="{283757E5-C4D9-4FBA-8AE3-B4E2FCA9AB31}" v="465" dt="2023-03-29T08:14:00.632"/>
    <p1510:client id="{439F81E0-47B7-51A1-3ADA-5A1A3DC89784}" v="691" dt="2023-05-23T18:55:45.60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hasCustomPrompt="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11-9-2023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t>11-9-2023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t>11-9-2023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t>11-9-2023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t>11-9-2023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11-9-2023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11-9-2023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t>11-9-2023</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numfocus.org/" TargetMode="External"/><Relationship Id="rId1" Type="http://schemas.openxmlformats.org/officeDocument/2006/relationships/slideLayout" Target="../slideLayouts/slideLayout2.xml"/><Relationship Id="rId4" Type="http://schemas.openxmlformats.org/officeDocument/2006/relationships/hyperlink" Target="https://pydata.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docs.python.org/3/tutorial/index.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476885" y="1753235"/>
            <a:ext cx="983043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mn-ea"/>
              </a:rPr>
              <a:t>Op </a:t>
            </a:r>
            <a:r>
              <a:rPr lang="en-US" sz="2400" dirty="0" err="1">
                <a:sym typeface="+mn-ea"/>
              </a:rPr>
              <a:t>variabelen</a:t>
            </a:r>
            <a:r>
              <a:rPr lang="en-US" sz="2400" dirty="0">
                <a:sym typeface="+mn-ea"/>
              </a:rPr>
              <a:t> </a:t>
            </a:r>
            <a:r>
              <a:rPr lang="en-US" sz="2400" dirty="0" err="1">
                <a:sym typeface="+mn-ea"/>
              </a:rPr>
              <a:t>kunnen</a:t>
            </a:r>
            <a:r>
              <a:rPr lang="en-US" sz="2400" dirty="0">
                <a:sym typeface="+mn-ea"/>
              </a:rPr>
              <a:t> we </a:t>
            </a:r>
            <a:r>
              <a:rPr lang="en-US" sz="2400" dirty="0" err="1">
                <a:sym typeface="+mn-ea"/>
              </a:rPr>
              <a:t>computaties</a:t>
            </a:r>
            <a:r>
              <a:rPr lang="en-US" sz="2400" dirty="0">
                <a:sym typeface="+mn-ea"/>
              </a:rPr>
              <a:t> </a:t>
            </a:r>
            <a:r>
              <a:rPr lang="en-US" sz="2400" dirty="0" err="1">
                <a:sym typeface="+mn-ea"/>
              </a:rPr>
              <a:t>uitvoeren</a:t>
            </a:r>
            <a:r>
              <a:rPr lang="en-US" sz="2400" dirty="0">
                <a:sym typeface="+mn-ea"/>
              </a:rPr>
              <a:t> en de </a:t>
            </a:r>
            <a:r>
              <a:rPr lang="en-US" sz="2400" dirty="0" err="1">
                <a:sym typeface="+mn-ea"/>
              </a:rPr>
              <a:t>uitkomst</a:t>
            </a:r>
            <a:r>
              <a:rPr lang="en-US" sz="2400" dirty="0">
                <a:sym typeface="+mn-ea"/>
              </a:rPr>
              <a:t> </a:t>
            </a:r>
            <a:r>
              <a:rPr lang="en-US" sz="2400" dirty="0" err="1">
                <a:sym typeface="+mn-ea"/>
              </a:rPr>
              <a:t>hiervan</a:t>
            </a:r>
            <a:r>
              <a:rPr lang="en-US" sz="2400" dirty="0">
                <a:sym typeface="+mn-ea"/>
              </a:rPr>
              <a:t> </a:t>
            </a:r>
            <a:r>
              <a:rPr lang="en-US" sz="2400" dirty="0" err="1">
                <a:sym typeface="+mn-ea"/>
              </a:rPr>
              <a:t>weer</a:t>
            </a:r>
            <a:r>
              <a:rPr lang="en-US" sz="2400" dirty="0">
                <a:sym typeface="+mn-ea"/>
              </a:rPr>
              <a:t> </a:t>
            </a:r>
            <a:r>
              <a:rPr lang="en-US" sz="2400" dirty="0" err="1">
                <a:sym typeface="+mn-ea"/>
              </a:rPr>
              <a:t>opslaan</a:t>
            </a:r>
            <a:r>
              <a:rPr lang="en-US" sz="2400" dirty="0">
                <a:sym typeface="+mn-ea"/>
              </a:rPr>
              <a:t> in </a:t>
            </a:r>
            <a:r>
              <a:rPr lang="en-US" sz="2400" dirty="0" err="1">
                <a:sym typeface="+mn-ea"/>
              </a:rPr>
              <a:t>een</a:t>
            </a:r>
            <a:r>
              <a:rPr lang="en-US" sz="2400" dirty="0">
                <a:sym typeface="+mn-ea"/>
              </a:rPr>
              <a:t> (</a:t>
            </a:r>
            <a:r>
              <a:rPr lang="en-US" sz="2400" dirty="0" err="1">
                <a:sym typeface="+mn-ea"/>
              </a:rPr>
              <a:t>andere</a:t>
            </a:r>
            <a:r>
              <a:rPr lang="en-US" sz="2400" dirty="0">
                <a:sym typeface="+mn-ea"/>
              </a:rPr>
              <a:t>) </a:t>
            </a:r>
            <a:r>
              <a:rPr lang="en-US" sz="2400" dirty="0" err="1">
                <a:sym typeface="+mn-ea"/>
              </a:rPr>
              <a:t>variabele</a:t>
            </a:r>
            <a:r>
              <a:rPr lang="en-US" sz="2400" dirty="0" smtClean="0">
                <a:sym typeface="+mn-ea"/>
              </a:rPr>
              <a:t>.</a:t>
            </a:r>
            <a:br>
              <a:rPr lang="en-US" sz="2400" dirty="0" smtClean="0">
                <a:sym typeface="+mn-ea"/>
              </a:rPr>
            </a:br>
            <a:endParaRPr lang="en-US" sz="2400" dirty="0"/>
          </a:p>
          <a:p>
            <a:pPr marL="342900" indent="-342900">
              <a:buFont typeface="Arial" panose="020B0604020202020204" pitchFamily="34" charset="0"/>
              <a:buChar char="•"/>
            </a:pPr>
            <a:r>
              <a:rPr lang="en-US" sz="2400" dirty="0">
                <a:sym typeface="+mn-ea"/>
              </a:rPr>
              <a:t>Het is </a:t>
            </a:r>
            <a:r>
              <a:rPr lang="en-US" sz="2400" dirty="0" err="1">
                <a:sym typeface="+mn-ea"/>
              </a:rPr>
              <a:t>handig</a:t>
            </a:r>
            <a:r>
              <a:rPr lang="en-US" sz="2400" dirty="0">
                <a:sym typeface="+mn-ea"/>
              </a:rPr>
              <a:t> om </a:t>
            </a:r>
            <a:r>
              <a:rPr lang="en-US" sz="2400" dirty="0" err="1">
                <a:sym typeface="+mn-ea"/>
              </a:rPr>
              <a:t>hiervoor</a:t>
            </a:r>
            <a:r>
              <a:rPr lang="en-US" sz="2400" dirty="0">
                <a:sym typeface="+mn-ea"/>
              </a:rPr>
              <a:t> in het Python </a:t>
            </a:r>
            <a:r>
              <a:rPr lang="en-US" sz="2400" dirty="0" err="1">
                <a:sym typeface="+mn-ea"/>
              </a:rPr>
              <a:t>programma</a:t>
            </a:r>
            <a:r>
              <a:rPr lang="en-US" sz="2400" dirty="0">
                <a:sym typeface="+mn-ea"/>
              </a:rPr>
              <a:t> </a:t>
            </a:r>
            <a:r>
              <a:rPr lang="en-US" sz="2400" dirty="0" err="1">
                <a:sym typeface="+mn-ea"/>
              </a:rPr>
              <a:t>een</a:t>
            </a:r>
            <a:r>
              <a:rPr lang="en-US" sz="2400" dirty="0">
                <a:sym typeface="+mn-ea"/>
              </a:rPr>
              <a:t> </a:t>
            </a:r>
            <a:r>
              <a:rPr lang="en-US" sz="2400" i="1" dirty="0" err="1">
                <a:sym typeface="+mn-ea"/>
              </a:rPr>
              <a:t>functie</a:t>
            </a:r>
            <a:r>
              <a:rPr lang="en-US" sz="2400" i="1" dirty="0">
                <a:sym typeface="+mn-ea"/>
              </a:rPr>
              <a:t> </a:t>
            </a:r>
            <a:r>
              <a:rPr lang="en-US" sz="2400" dirty="0" err="1">
                <a:sym typeface="+mn-ea"/>
              </a:rPr>
              <a:t>te</a:t>
            </a:r>
            <a:r>
              <a:rPr lang="en-US" sz="2400" dirty="0">
                <a:sym typeface="+mn-ea"/>
              </a:rPr>
              <a:t> </a:t>
            </a:r>
            <a:r>
              <a:rPr lang="en-US" sz="2400" dirty="0" err="1">
                <a:sym typeface="+mn-ea"/>
              </a:rPr>
              <a:t>maken</a:t>
            </a:r>
            <a:r>
              <a:rPr lang="en-US" sz="2400" dirty="0" smtClean="0">
                <a:sym typeface="+mn-ea"/>
              </a:rPr>
              <a:t>.</a:t>
            </a:r>
            <a:br>
              <a:rPr lang="en-US" sz="2400" dirty="0" smtClean="0">
                <a:sym typeface="+mn-ea"/>
              </a:rPr>
            </a:br>
            <a:endParaRPr lang="en-US" sz="2400" dirty="0"/>
          </a:p>
          <a:p>
            <a:pPr marL="342900" indent="-342900">
              <a:buFont typeface="Arial" panose="020B0604020202020204" pitchFamily="34" charset="0"/>
              <a:buChar char="•"/>
            </a:pPr>
            <a:r>
              <a:rPr lang="en-US" sz="2400" dirty="0" err="1">
                <a:sym typeface="+mn-ea"/>
              </a:rPr>
              <a:t>Een</a:t>
            </a:r>
            <a:r>
              <a:rPr lang="en-US" sz="2400" dirty="0">
                <a:sym typeface="+mn-ea"/>
              </a:rPr>
              <a:t> </a:t>
            </a:r>
            <a:r>
              <a:rPr lang="en-US" sz="2400" dirty="0" err="1">
                <a:sym typeface="+mn-ea"/>
              </a:rPr>
              <a:t>functie</a:t>
            </a:r>
            <a:r>
              <a:rPr lang="en-US" sz="2400" dirty="0">
                <a:sym typeface="+mn-ea"/>
              </a:rPr>
              <a:t> is </a:t>
            </a:r>
            <a:r>
              <a:rPr lang="en-US" sz="2400" dirty="0" err="1">
                <a:sym typeface="+mn-ea"/>
              </a:rPr>
              <a:t>een</a:t>
            </a:r>
            <a:r>
              <a:rPr lang="en-US" sz="2400" dirty="0">
                <a:sym typeface="+mn-ea"/>
              </a:rPr>
              <a:t> </a:t>
            </a:r>
            <a:r>
              <a:rPr lang="en-US" sz="2400" dirty="0" err="1">
                <a:sym typeface="+mn-ea"/>
              </a:rPr>
              <a:t>herbruikbaar</a:t>
            </a:r>
            <a:r>
              <a:rPr lang="en-US" sz="2400" dirty="0">
                <a:sym typeface="+mn-ea"/>
              </a:rPr>
              <a:t> </a:t>
            </a:r>
            <a:r>
              <a:rPr lang="en-US" sz="2400" dirty="0" err="1">
                <a:sym typeface="+mn-ea"/>
              </a:rPr>
              <a:t>stukje</a:t>
            </a:r>
            <a:r>
              <a:rPr lang="en-US" sz="2400" dirty="0">
                <a:sym typeface="+mn-ea"/>
              </a:rPr>
              <a:t> code die </a:t>
            </a:r>
            <a:r>
              <a:rPr lang="en-US" sz="2400" dirty="0" err="1">
                <a:sym typeface="+mn-ea"/>
              </a:rPr>
              <a:t>een</a:t>
            </a:r>
            <a:r>
              <a:rPr lang="en-US" sz="2400" dirty="0">
                <a:sym typeface="+mn-ea"/>
              </a:rPr>
              <a:t> </a:t>
            </a:r>
            <a:r>
              <a:rPr lang="en-US" sz="2400" dirty="0" err="1">
                <a:sym typeface="+mn-ea"/>
              </a:rPr>
              <a:t>stukje</a:t>
            </a:r>
            <a:r>
              <a:rPr lang="en-US" sz="2400" dirty="0">
                <a:sym typeface="+mn-ea"/>
              </a:rPr>
              <a:t> input </a:t>
            </a:r>
            <a:r>
              <a:rPr lang="en-US" sz="2400" dirty="0" err="1">
                <a:sym typeface="+mn-ea"/>
              </a:rPr>
              <a:t>verwerkt</a:t>
            </a:r>
            <a:r>
              <a:rPr lang="en-US" sz="2400" dirty="0">
                <a:sym typeface="+mn-ea"/>
              </a:rPr>
              <a:t> en </a:t>
            </a:r>
            <a:r>
              <a:rPr lang="en-US" sz="2400" dirty="0" err="1">
                <a:sym typeface="+mn-ea"/>
              </a:rPr>
              <a:t>vervolgens</a:t>
            </a:r>
            <a:r>
              <a:rPr lang="en-US" sz="2400" dirty="0">
                <a:sym typeface="+mn-ea"/>
              </a:rPr>
              <a:t> het </a:t>
            </a:r>
            <a:r>
              <a:rPr lang="en-US" sz="2400" dirty="0" err="1">
                <a:sym typeface="+mn-ea"/>
              </a:rPr>
              <a:t>resultaat</a:t>
            </a:r>
            <a:r>
              <a:rPr lang="en-US" sz="2400" dirty="0">
                <a:sym typeface="+mn-ea"/>
              </a:rPr>
              <a:t> </a:t>
            </a:r>
            <a:r>
              <a:rPr lang="en-US" sz="2400" dirty="0" err="1">
                <a:sym typeface="+mn-ea"/>
              </a:rPr>
              <a:t>als</a:t>
            </a:r>
            <a:r>
              <a:rPr lang="en-US" sz="2400" dirty="0">
                <a:sym typeface="+mn-ea"/>
              </a:rPr>
              <a:t> </a:t>
            </a:r>
            <a:r>
              <a:rPr lang="en-US" sz="2400" dirty="0" err="1">
                <a:sym typeface="+mn-ea"/>
              </a:rPr>
              <a:t>uitvoer</a:t>
            </a:r>
            <a:r>
              <a:rPr lang="en-US" sz="2400" dirty="0">
                <a:sym typeface="+mn-ea"/>
              </a:rPr>
              <a:t> </a:t>
            </a:r>
            <a:r>
              <a:rPr lang="en-US" sz="2400" dirty="0" err="1">
                <a:sym typeface="+mn-ea"/>
              </a:rPr>
              <a:t>teruggeeft</a:t>
            </a:r>
            <a:r>
              <a:rPr lang="en-US" sz="2400" dirty="0">
                <a:sym typeface="+mn-ea"/>
              </a:rPr>
              <a:t> aan de </a:t>
            </a:r>
            <a:r>
              <a:rPr lang="en-US" sz="2400" dirty="0" err="1">
                <a:sym typeface="+mn-ea"/>
              </a:rPr>
              <a:t>gebruiker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lIns="91440" tIns="45720" rIns="91440" bIns="45720" rtlCol="0" anchor="t">
            <a:spAutoFit/>
          </a:bodyPr>
          <a:lstStyle/>
          <a:p>
            <a:pPr algn="ctr"/>
            <a:r>
              <a:rPr lang="en-US" sz="3200" dirty="0" err="1">
                <a:solidFill>
                  <a:schemeClr val="accent4"/>
                </a:solidFill>
                <a:latin typeface="Courier"/>
                <a:cs typeface="Courier" charset="0"/>
              </a:rPr>
              <a:t>som</a:t>
            </a:r>
            <a:r>
              <a:rPr lang="en-US" sz="3200" dirty="0">
                <a:solidFill>
                  <a:schemeClr val="accent4"/>
                </a:solidFill>
                <a:latin typeface="Courier"/>
                <a:cs typeface="Courier" charset="0"/>
              </a:rPr>
              <a:t> =</a:t>
            </a:r>
            <a:r>
              <a:rPr lang="en-US" sz="3200" dirty="0">
                <a:solidFill>
                  <a:srgbClr val="00B050"/>
                </a:solidFill>
                <a:latin typeface="Courier"/>
                <a:cs typeface="Courier" charset="0"/>
              </a:rPr>
              <a:t> </a:t>
            </a:r>
            <a:r>
              <a:rPr lang="en-US" sz="3200" dirty="0" err="1">
                <a:solidFill>
                  <a:srgbClr val="00B050"/>
                </a:solidFill>
                <a:latin typeface="Courier"/>
                <a:cs typeface="Courier" charset="0"/>
              </a:rPr>
              <a:t>optellen</a:t>
            </a:r>
            <a:r>
              <a:rPr lang="en-US" sz="3200" dirty="0">
                <a:solidFill>
                  <a:srgbClr val="00B050"/>
                </a:solidFill>
                <a:latin typeface="Courier"/>
                <a:cs typeface="Courier" charset="0"/>
              </a:rPr>
              <a:t>(</a:t>
            </a:r>
            <a:r>
              <a:rPr lang="en-US" sz="3200" dirty="0">
                <a:solidFill>
                  <a:srgbClr val="0070C0"/>
                </a:solidFill>
                <a:latin typeface="Courier"/>
                <a:cs typeface="Courier" charset="0"/>
              </a:rPr>
              <a:t>getal1, getal2</a:t>
            </a:r>
            <a:r>
              <a:rPr lang="en-US" sz="3200" dirty="0">
                <a:solidFill>
                  <a:srgbClr val="00B050"/>
                </a:solidFill>
                <a:latin typeface="Courier"/>
                <a:cs typeface="Courier" charset="0"/>
              </a:rPr>
              <a:t>)</a:t>
            </a:r>
          </a:p>
        </p:txBody>
      </p:sp>
      <p:pic>
        <p:nvPicPr>
          <p:cNvPr id="10" name="Picture 9"/>
          <p:cNvPicPr>
            <a:picLocks noChangeAspect="1"/>
          </p:cNvPicPr>
          <p:nvPr/>
        </p:nvPicPr>
        <p:blipFill>
          <a:blip r:embed="rId2"/>
          <a:stretch>
            <a:fillRect/>
          </a:stretch>
        </p:blipFill>
        <p:spPr>
          <a:xfrm flipH="1">
            <a:off x="2842895" y="4056380"/>
            <a:ext cx="4519300" cy="3099419"/>
          </a:xfrm>
          <a:prstGeom prst="rect">
            <a:avLst/>
          </a:prstGeom>
        </p:spPr>
      </p:pic>
      <p:cxnSp>
        <p:nvCxnSpPr>
          <p:cNvPr id="11" name="Straight Arrow Connector 10"/>
          <p:cNvCxnSpPr/>
          <p:nvPr/>
        </p:nvCxnSpPr>
        <p:spPr>
          <a:xfrm flipH="1">
            <a:off x="7106920" y="3429635"/>
            <a:ext cx="639450" cy="687705"/>
          </a:xfrm>
          <a:prstGeom prst="straightConnector1">
            <a:avLst/>
          </a:prstGeom>
          <a:ln w="57150">
            <a:solidFill>
              <a:srgbClr val="4472C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15285" y="3581400"/>
            <a:ext cx="337185" cy="94170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p>
        </p:txBody>
      </p:sp>
      <p:sp>
        <p:nvSpPr>
          <p:cNvPr id="4" name="Text Box 3"/>
          <p:cNvSpPr txBox="1"/>
          <p:nvPr/>
        </p:nvSpPr>
        <p:spPr>
          <a:xfrm>
            <a:off x="277283" y="3004935"/>
            <a:ext cx="9987895" cy="1938992"/>
          </a:xfrm>
          <a:prstGeom prst="rect">
            <a:avLst/>
          </a:prstGeom>
          <a:noFill/>
        </p:spPr>
        <p:txBody>
          <a:bodyPr wrap="square" lIns="91440" tIns="45720" rIns="91440" bIns="45720" rtlCol="0" anchor="t">
            <a:spAutoFit/>
          </a:bodyPr>
          <a:lstStyle/>
          <a:p>
            <a:pPr algn="ctr"/>
            <a:r>
              <a:rPr lang="en-US" sz="4000" dirty="0">
                <a:solidFill>
                  <a:srgbClr val="00B050"/>
                </a:solidFill>
                <a:latin typeface="Courier"/>
                <a:cs typeface="Courier" charset="0"/>
              </a:rPr>
              <a:t>def </a:t>
            </a:r>
            <a:r>
              <a:rPr lang="en-US" sz="4000" dirty="0" err="1">
                <a:solidFill>
                  <a:srgbClr val="00B050"/>
                </a:solidFill>
                <a:latin typeface="Courier"/>
                <a:cs typeface="Courier" charset="0"/>
              </a:rPr>
              <a:t>optellen</a:t>
            </a:r>
            <a:r>
              <a:rPr lang="en-US" sz="4000" dirty="0">
                <a:solidFill>
                  <a:srgbClr val="00B050"/>
                </a:solidFill>
                <a:latin typeface="Courier"/>
                <a:cs typeface="Courier" charset="0"/>
              </a:rPr>
              <a:t>(</a:t>
            </a:r>
            <a:r>
              <a:rPr lang="en-US" sz="4000" dirty="0">
                <a:solidFill>
                  <a:srgbClr val="0070C0"/>
                </a:solidFill>
                <a:latin typeface="Courier"/>
                <a:cs typeface="Courier" charset="0"/>
              </a:rPr>
              <a:t>getal1, getal2</a:t>
            </a:r>
            <a:r>
              <a:rPr lang="en-US" sz="4000" dirty="0">
                <a:solidFill>
                  <a:srgbClr val="00B050"/>
                </a:solidFill>
                <a:latin typeface="Courier"/>
                <a:cs typeface="Courier" charset="0"/>
              </a:rPr>
              <a:t>):</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rgbClr val="000000"/>
                </a:solidFill>
                <a:latin typeface="Courier"/>
                <a:cs typeface="Courier" charset="0"/>
              </a:rPr>
              <a:t>     </a:t>
            </a:r>
            <a:r>
              <a:rPr lang="en-US" sz="4000" dirty="0" err="1">
                <a:solidFill>
                  <a:srgbClr val="00B050"/>
                </a:solidFill>
                <a:latin typeface="Courier"/>
                <a:cs typeface="Courier" charset="0"/>
              </a:rPr>
              <a:t>som</a:t>
            </a:r>
            <a:r>
              <a:rPr lang="en-US" sz="4000" dirty="0">
                <a:solidFill>
                  <a:srgbClr val="00B050"/>
                </a:solidFill>
                <a:latin typeface="Courier"/>
                <a:cs typeface="Courier" charset="0"/>
              </a:rPr>
              <a:t> = getal1 + getal2</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chemeClr val="accent4"/>
                </a:solidFill>
                <a:latin typeface="Courier"/>
                <a:cs typeface="Courier" charset="0"/>
              </a:rPr>
              <a:t>return </a:t>
            </a:r>
            <a:r>
              <a:rPr lang="en-US" sz="4000" dirty="0" err="1">
                <a:solidFill>
                  <a:schemeClr val="accent4"/>
                </a:solidFill>
                <a:latin typeface="Courier"/>
                <a:cs typeface="Courier" charset="0"/>
              </a:rPr>
              <a:t>som</a:t>
            </a:r>
            <a:endParaRPr lang="en-US" sz="4000" dirty="0">
              <a:solidFill>
                <a:schemeClr val="accent4"/>
              </a:solidFill>
              <a:latin typeface="Courier"/>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Waar Python code uitvoeren?</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34163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dirty="0">
                <a:sym typeface="+mn-ea"/>
              </a:rPr>
              <a:t>Google </a:t>
            </a:r>
            <a:r>
              <a:rPr lang="en-US" sz="2400" b="1" dirty="0" err="1">
                <a:sym typeface="+mn-ea"/>
              </a:rPr>
              <a:t>Colab</a:t>
            </a:r>
            <a:r>
              <a:rPr lang="en-US" sz="2400" b="1" dirty="0">
                <a:sym typeface="+mn-ea"/>
              </a:rPr>
              <a:t>:</a:t>
            </a:r>
            <a:r>
              <a:rPr lang="en-US" sz="2400" dirty="0">
                <a:sym typeface="+mn-ea"/>
              </a:rPr>
              <a:t> Platform om </a:t>
            </a:r>
            <a:r>
              <a:rPr lang="en-US" sz="2400" dirty="0" err="1">
                <a:sym typeface="+mn-ea"/>
              </a:rPr>
              <a:t>Jupyter</a:t>
            </a:r>
            <a:r>
              <a:rPr lang="en-US" sz="2400" dirty="0">
                <a:sym typeface="+mn-ea"/>
              </a:rPr>
              <a:t> Notebook </a:t>
            </a:r>
            <a:r>
              <a:rPr lang="en-US" sz="2400" dirty="0" err="1">
                <a:sym typeface="+mn-ea"/>
              </a:rPr>
              <a:t>te</a:t>
            </a:r>
            <a:r>
              <a:rPr lang="en-US" sz="2400" dirty="0">
                <a:sym typeface="+mn-ea"/>
              </a:rPr>
              <a:t> </a:t>
            </a:r>
            <a:r>
              <a:rPr lang="en-US" sz="2400" dirty="0" err="1">
                <a:sym typeface="+mn-ea"/>
              </a:rPr>
              <a:t>runnen</a:t>
            </a:r>
            <a:r>
              <a:rPr lang="en-US" sz="2400" dirty="0">
                <a:sym typeface="+mn-ea"/>
              </a:rPr>
              <a:t>.</a:t>
            </a:r>
            <a:endParaRPr lang="en-US" sz="2400" dirty="0"/>
          </a:p>
          <a:p>
            <a:pPr marL="342900" indent="-342900">
              <a:buFont typeface="Arial" panose="020B0604020202020204" pitchFamily="34" charset="0"/>
              <a:buChar char="•"/>
            </a:pPr>
            <a:r>
              <a:rPr lang="en-US" sz="2400" b="1" dirty="0">
                <a:sym typeface="+mn-ea"/>
              </a:rPr>
              <a:t>Jupyter Notebook:</a:t>
            </a:r>
            <a:r>
              <a:rPr lang="en-US" sz="2400" dirty="0">
                <a:sym typeface="+mn-ea"/>
              </a:rPr>
              <a:t> Programma om Python code </a:t>
            </a:r>
            <a:r>
              <a:rPr lang="en-US" sz="2400" dirty="0" err="1">
                <a:sym typeface="+mn-ea"/>
              </a:rPr>
              <a:t>te</a:t>
            </a:r>
            <a:r>
              <a:rPr lang="en-US" sz="2400" dirty="0">
                <a:sym typeface="+mn-ea"/>
              </a:rPr>
              <a:t> </a:t>
            </a:r>
            <a:r>
              <a:rPr lang="en-US" sz="2400" dirty="0" err="1" smtClean="0">
                <a:sym typeface="+mn-ea"/>
              </a:rPr>
              <a:t>runnen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sym typeface="+mn-ea"/>
              </a:rPr>
              <a:t>Opdrachten</a:t>
            </a:r>
            <a:r>
              <a:rPr lang="en-US" sz="2400" b="1" dirty="0">
                <a:sym typeface="+mn-ea"/>
              </a:rPr>
              <a:t>: </a:t>
            </a:r>
            <a:r>
              <a:rPr lang="en-US" sz="2400" dirty="0" err="1">
                <a:sym typeface="+mn-ea"/>
              </a:rPr>
              <a:t>Stukje</a:t>
            </a:r>
            <a:r>
              <a:rPr lang="en-US" sz="2400" dirty="0">
                <a:sym typeface="+mn-ea"/>
              </a:rPr>
              <a:t> code is al </a:t>
            </a:r>
            <a:r>
              <a:rPr lang="en-US" sz="2400" dirty="0" err="1">
                <a:sym typeface="+mn-ea"/>
              </a:rPr>
              <a:t>geschreven</a:t>
            </a:r>
            <a:r>
              <a:rPr lang="en-US" sz="2400" dirty="0">
                <a:sym typeface="+mn-ea"/>
              </a:rPr>
              <a:t>. </a:t>
            </a:r>
            <a:r>
              <a:rPr lang="en-US" sz="2400" dirty="0" err="1">
                <a:sym typeface="+mn-ea"/>
              </a:rPr>
              <a:t>Overal</a:t>
            </a:r>
            <a:r>
              <a:rPr lang="en-US" sz="2400" dirty="0">
                <a:sym typeface="+mn-ea"/>
              </a:rPr>
              <a:t> </a:t>
            </a:r>
            <a:r>
              <a:rPr lang="en-US" sz="2400" dirty="0" err="1">
                <a:sym typeface="+mn-ea"/>
              </a:rPr>
              <a:t>waar</a:t>
            </a:r>
            <a:r>
              <a:rPr lang="en-US" sz="2400" dirty="0">
                <a:sym typeface="+mn-ea"/>
              </a:rPr>
              <a:t> &lt;INVULLEN&gt; </a:t>
            </a:r>
            <a:r>
              <a:rPr lang="en-US" sz="2400" dirty="0" err="1">
                <a:sym typeface="+mn-ea"/>
              </a:rPr>
              <a:t>staat</a:t>
            </a:r>
            <a:r>
              <a:rPr lang="en-US" sz="2400" dirty="0">
                <a:sym typeface="+mn-ea"/>
              </a:rPr>
              <a:t>, </a:t>
            </a:r>
            <a:r>
              <a:rPr lang="en-US" sz="2400" dirty="0" err="1">
                <a:sym typeface="+mn-ea"/>
              </a:rPr>
              <a:t>moet</a:t>
            </a:r>
            <a:r>
              <a:rPr lang="en-US" sz="2400" dirty="0">
                <a:sym typeface="+mn-ea"/>
              </a:rPr>
              <a:t> </a:t>
            </a:r>
            <a:r>
              <a:rPr lang="en-US" sz="2400" dirty="0" err="1">
                <a:sym typeface="+mn-ea"/>
              </a:rPr>
              <a:t>deze</a:t>
            </a:r>
            <a:r>
              <a:rPr lang="en-US" sz="2400" dirty="0">
                <a:sym typeface="+mn-ea"/>
              </a:rPr>
              <a:t> code </a:t>
            </a:r>
            <a:r>
              <a:rPr lang="en-US" sz="2400" dirty="0" err="1">
                <a:sym typeface="+mn-ea"/>
              </a:rPr>
              <a:t>aangevuld</a:t>
            </a:r>
            <a:r>
              <a:rPr lang="en-US" sz="2400" dirty="0">
                <a:sym typeface="+mn-ea"/>
              </a:rPr>
              <a:t> </a:t>
            </a:r>
            <a:r>
              <a:rPr lang="en-US" sz="2400" dirty="0" err="1">
                <a:sym typeface="+mn-ea"/>
              </a:rPr>
              <a:t>worden</a:t>
            </a:r>
            <a:r>
              <a:rPr lang="en-US" sz="2400" dirty="0">
                <a:sym typeface="+mn-ea"/>
              </a:rPr>
              <a:t>.</a:t>
            </a:r>
          </a:p>
          <a:p>
            <a:pPr marL="342900" indent="-342900">
              <a:buFont typeface="Arial" panose="020B0604020202020204" pitchFamily="34" charset="0"/>
              <a:buChar char="•"/>
            </a:pPr>
            <a:endParaRPr lang="en-US" sz="2400" dirty="0">
              <a:solidFill>
                <a:srgbClr val="000000"/>
              </a:solidFill>
            </a:endParaRPr>
          </a:p>
          <a:p>
            <a:pPr marL="342900" indent="-342900">
              <a:buFont typeface="Arial,Sans-Serif" panose="020B0604020202020204" pitchFamily="34" charset="0"/>
              <a:buChar char="•"/>
            </a:pPr>
            <a:r>
              <a:rPr lang="en-US" sz="2400" b="1" dirty="0"/>
              <a:t>Demo:</a:t>
            </a:r>
            <a:r>
              <a:rPr lang="en-US" sz="2400" dirty="0"/>
              <a:t> </a:t>
            </a:r>
            <a:r>
              <a:rPr lang="en-US" sz="2400" dirty="0" err="1" smtClean="0"/>
              <a:t>vandaag</a:t>
            </a:r>
            <a:r>
              <a:rPr lang="en-US" sz="2400" dirty="0" smtClean="0"/>
              <a:t> in het HagaZiekenhuis data onderzoeksplatform &gt;</a:t>
            </a:r>
            <a:br>
              <a:rPr lang="en-US" sz="2400" dirty="0" smtClean="0"/>
            </a:br>
            <a:r>
              <a:rPr lang="en-US" sz="2400" dirty="0" smtClean="0"/>
              <a:t>Jupyter Hub (Python, R en Julia).</a:t>
            </a:r>
            <a:endParaRPr lang="en-US" sz="2400" dirty="0">
              <a:ea typeface="+mn-lt"/>
              <a:cs typeface="+mn-lt"/>
            </a:endParaRPr>
          </a:p>
          <a:p>
            <a:pPr marL="342900" indent="-342900">
              <a:buFont typeface="Arial" panose="020B0604020202020204" pitchFamily="34" charset="0"/>
              <a:buChar char="•"/>
            </a:pPr>
            <a:endParaRPr 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80975"/>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github.com/</a:t>
            </a:r>
            <a:r>
              <a:rPr lang="en-US" dirty="0" err="1">
                <a:solidFill>
                  <a:schemeClr val="tx1"/>
                </a:solidFill>
                <a:ea typeface="+mj-lt"/>
                <a:cs typeface="+mj-lt"/>
              </a:rPr>
              <a:t>HagaZiekenhuis</a:t>
            </a:r>
            <a:r>
              <a:rPr lang="en-US" dirty="0">
                <a:solidFill>
                  <a:schemeClr val="tx1"/>
                </a:solidFill>
                <a:ea typeface="+mj-lt"/>
                <a:cs typeface="+mj-lt"/>
              </a:rPr>
              <a:t>/python-workshops</a:t>
            </a:r>
          </a:p>
        </p:txBody>
      </p:sp>
      <p:pic>
        <p:nvPicPr>
          <p:cNvPr id="4" name="Afbeelding 5" descr="Afbeelding met tafel&#10;&#10;Automatisch gegenereerde beschrijving">
            <a:extLst>
              <a:ext uri="{FF2B5EF4-FFF2-40B4-BE49-F238E27FC236}">
                <a16:creationId xmlns:a16="http://schemas.microsoft.com/office/drawing/2014/main" id="{68F67C17-1015-46EA-ACAE-5518E4089EA4}"/>
              </a:ext>
            </a:extLst>
          </p:cNvPr>
          <p:cNvPicPr>
            <a:picLocks noChangeAspect="1"/>
          </p:cNvPicPr>
          <p:nvPr/>
        </p:nvPicPr>
        <p:blipFill rotWithShape="1">
          <a:blip r:embed="rId2"/>
          <a:srcRect l="62218" t="23372" r="520" b="15709"/>
          <a:stretch/>
        </p:blipFill>
        <p:spPr>
          <a:xfrm>
            <a:off x="238126" y="877438"/>
            <a:ext cx="5763758" cy="4257513"/>
          </a:xfrm>
          <a:prstGeom prst="rect">
            <a:avLst/>
          </a:prstGeom>
        </p:spPr>
      </p:pic>
      <p:cxnSp>
        <p:nvCxnSpPr>
          <p:cNvPr id="2" name="Straight Arrow Connector 1">
            <a:extLst>
              <a:ext uri="{FF2B5EF4-FFF2-40B4-BE49-F238E27FC236}">
                <a16:creationId xmlns:a16="http://schemas.microsoft.com/office/drawing/2014/main" id="{C008EF1D-1C41-C1F9-C3CE-45A4E3FFC9B7}"/>
              </a:ext>
            </a:extLst>
          </p:cNvPr>
          <p:cNvCxnSpPr/>
          <p:nvPr/>
        </p:nvCxnSpPr>
        <p:spPr>
          <a:xfrm>
            <a:off x="5962650" y="1190625"/>
            <a:ext cx="790575" cy="8572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4B407B-482B-5B5D-B2D6-BF119FBD435B}"/>
              </a:ext>
            </a:extLst>
          </p:cNvPr>
          <p:cNvSpPr txBox="1"/>
          <p:nvPr/>
        </p:nvSpPr>
        <p:spPr>
          <a:xfrm>
            <a:off x="6724649" y="1085850"/>
            <a:ext cx="484822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err="1"/>
              <a:t>Klik</a:t>
            </a:r>
            <a:r>
              <a:rPr lang="en-US" sz="2000" dirty="0"/>
              <a:t> op </a:t>
            </a:r>
            <a:r>
              <a:rPr lang="en-US" sz="2000" err="1"/>
              <a:t>groene</a:t>
            </a:r>
            <a:r>
              <a:rPr lang="en-US" sz="2000" dirty="0"/>
              <a:t> knop met 'Code'</a:t>
            </a:r>
          </a:p>
          <a:p>
            <a:pPr marL="342900" indent="-342900">
              <a:buAutoNum type="arabicPeriod"/>
            </a:pPr>
            <a:endParaRPr lang="en-US" sz="2000" dirty="0"/>
          </a:p>
          <a:p>
            <a:pPr marL="342900" indent="-342900">
              <a:buAutoNum type="arabicPeriod"/>
            </a:pPr>
            <a:r>
              <a:rPr lang="en-US" sz="2000" dirty="0"/>
              <a:t>Download ZIP (</a:t>
            </a:r>
            <a:r>
              <a:rPr lang="en-US" sz="2000" dirty="0" err="1"/>
              <a:t>onthoud</a:t>
            </a:r>
            <a:r>
              <a:rPr lang="en-US" sz="2000" dirty="0"/>
              <a:t> de </a:t>
            </a:r>
            <a:r>
              <a:rPr lang="en-US" sz="2000" dirty="0" err="1"/>
              <a:t>locatie</a:t>
            </a:r>
            <a:r>
              <a:rPr lang="en-US" sz="2000" dirty="0"/>
              <a:t>)</a:t>
            </a:r>
            <a:endParaRPr lang="en-US" dirty="0"/>
          </a:p>
          <a:p>
            <a:endParaRPr lang="en-US" sz="2000" dirty="0"/>
          </a:p>
          <a:p>
            <a:r>
              <a:rPr lang="en-US" sz="2000" dirty="0"/>
              <a:t>3. Pak ZIP </a:t>
            </a:r>
            <a:r>
              <a:rPr lang="en-US" sz="2000" dirty="0" err="1"/>
              <a:t>uit</a:t>
            </a:r>
            <a:r>
              <a:rPr lang="en-US" sz="2000" dirty="0"/>
              <a:t> (</a:t>
            </a:r>
            <a:r>
              <a:rPr lang="en-US" sz="2000" dirty="0" err="1"/>
              <a:t>onthoud</a:t>
            </a:r>
            <a:r>
              <a:rPr lang="en-US" sz="2000" dirty="0"/>
              <a:t> de </a:t>
            </a:r>
            <a:r>
              <a:rPr lang="en-US" sz="2000" dirty="0" err="1"/>
              <a:t>locatie</a:t>
            </a:r>
            <a:r>
              <a:rPr lang="en-US" sz="2000" dirty="0"/>
              <a:t>)</a:t>
            </a:r>
          </a:p>
          <a:p>
            <a:pPr marL="342900" indent="-342900">
              <a:buAutoNum type="arabicPeriod"/>
            </a:pPr>
            <a:endParaRPr lang="en-US" sz="2000" dirty="0"/>
          </a:p>
          <a:p>
            <a:pPr marL="342900" indent="-342900">
              <a:buAutoNum type="arabicPeriod"/>
            </a:pPr>
            <a:endParaRPr lang="en-US" sz="2000" dirty="0"/>
          </a:p>
          <a:p>
            <a:pPr marL="342900" indent="-342900">
              <a:buAutoNum type="arabicPeriod"/>
            </a:pPr>
            <a:endParaRPr lang="en-US" sz="2000" dirty="0"/>
          </a:p>
        </p:txBody>
      </p:sp>
      <p:cxnSp>
        <p:nvCxnSpPr>
          <p:cNvPr id="20" name="Straight Arrow Connector 19">
            <a:extLst>
              <a:ext uri="{FF2B5EF4-FFF2-40B4-BE49-F238E27FC236}">
                <a16:creationId xmlns:a16="http://schemas.microsoft.com/office/drawing/2014/main" id="{5FD296EC-A245-470C-637F-0949B8F0CE58}"/>
              </a:ext>
            </a:extLst>
          </p:cNvPr>
          <p:cNvCxnSpPr>
            <a:cxnSpLocks/>
          </p:cNvCxnSpPr>
          <p:nvPr/>
        </p:nvCxnSpPr>
        <p:spPr>
          <a:xfrm flipV="1">
            <a:off x="2266950" y="1933575"/>
            <a:ext cx="4467225" cy="291465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8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HIER KOMEN DIAS NA OPLEVEREN NIEUWE JIS PLATFORM DOOR INTERMAX</a:t>
            </a:r>
            <a:endParaRPr lang="nl-NL" dirty="0"/>
          </a:p>
        </p:txBody>
      </p:sp>
    </p:spTree>
    <p:extLst>
      <p:ext uri="{BB962C8B-B14F-4D97-AF65-F5344CB8AC3E}">
        <p14:creationId xmlns:p14="http://schemas.microsoft.com/office/powerpoint/2010/main" val="7689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 built on top of the </a:t>
            </a:r>
            <a:r>
              <a:rPr lang="en-US" sz="2000" dirty="0">
                <a:solidFill>
                  <a:schemeClr val="tx1"/>
                </a:solidFill>
                <a:hlinkClick r:id="rId2"/>
              </a:rPr>
              <a:t>Python</a:t>
            </a:r>
            <a:r>
              <a:rPr lang="en-US" sz="2000" dirty="0">
                <a:solidFill>
                  <a:schemeClr val="tx1"/>
                </a:solidFill>
              </a:rPr>
              <a:t> programming language.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Pandas is one of the most used open-source Python libraries to work with Structured tabular data for analysis. Pandas library is heavily used for Data Analytics, Machine learning, data science projects, and many more.</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br>
              <a:rPr lang="en-US" sz="2000" dirty="0">
                <a:solidFill>
                  <a:schemeClr val="tx1"/>
                </a:solidFill>
              </a:rPr>
            </a:br>
            <a:r>
              <a:rPr lang="en-US" sz="2000" dirty="0">
                <a:solidFill>
                  <a:schemeClr val="tx1"/>
                </a:solidFill>
              </a:rPr>
              <a:t/>
            </a:r>
            <a:br>
              <a:rPr lang="en-US" sz="2000" dirty="0">
                <a:solidFill>
                  <a:schemeClr val="tx1"/>
                </a:solidFill>
              </a:rPr>
            </a:br>
            <a:r>
              <a:rPr lang="nl-NL" sz="2000" dirty="0">
                <a:hlinkClick r:id="rId3"/>
              </a:rPr>
              <a:t>User Guide — pandas 1.5.3 documentation (pydata.org)</a:t>
            </a:r>
            <a:endParaRPr lang="nl-NL"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r>
              <a:rPr lang="en-US" b="1" dirty="0"/>
              <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a:t>Because it is built on </a:t>
            </a:r>
            <a:r>
              <a:rPr lang="en-US" dirty="0" err="1"/>
              <a:t>NumPy</a:t>
            </a:r>
            <a:r>
              <a:rPr lang="en-US" dirty="0"/>
              <a:t> (Numerical Python), Pandas boasts several advantages:</a:t>
            </a:r>
          </a:p>
          <a:p>
            <a:r>
              <a:rPr lang="en-US" b="1" dirty="0"/>
              <a:t>Scalability </a:t>
            </a:r>
            <a:r>
              <a:rPr lang="en-US" dirty="0"/>
              <a:t>-  Pandas is only limited by hardware and can manipulate larger quantities of data.</a:t>
            </a:r>
          </a:p>
          <a:p>
            <a:r>
              <a:rPr lang="en-US" b="1" dirty="0"/>
              <a:t>Speed </a:t>
            </a:r>
            <a:r>
              <a:rPr lang="en-US" dirty="0"/>
              <a:t>-  Pandas is much faster than Excel, which is especially noticeable when working with larger quantities of data.</a:t>
            </a:r>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p>
          <a:p>
            <a:r>
              <a:rPr lang="en-US" b="1" dirty="0"/>
              <a:t>Interpretability </a:t>
            </a:r>
            <a:r>
              <a:rPr lang="en-US" dirty="0"/>
              <a:t>-  It is very easy to interpret what happens when each task is run, and it is relatively easy to find and fix errors.</a:t>
            </a:r>
          </a:p>
          <a:p>
            <a:r>
              <a:rPr lang="en-US" b="1" dirty="0"/>
              <a:t>Advanced Functions </a:t>
            </a:r>
            <a:r>
              <a:rPr lang="en-US" dirty="0"/>
              <a:t>- Performing advanced statistical analysis and creating complex visualizations is very straightforward.</a:t>
            </a:r>
          </a:p>
          <a:p>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047" y="546583"/>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839" y="2218325"/>
            <a:ext cx="4001508" cy="16721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9064" y="5011296"/>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593" y="4870534"/>
            <a:ext cx="4465698" cy="1593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Dataframe</a:t>
            </a:r>
          </a:p>
        </p:txBody>
      </p:sp>
      <p:pic>
        <p:nvPicPr>
          <p:cNvPr id="1026" name="Picture 2" descr="Python Pandas Tutorial: A Complete Introduction for Beginners – LearnDataS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Short code</a:t>
            </a:r>
          </a:p>
        </p:txBody>
      </p:sp>
      <p:pic>
        <p:nvPicPr>
          <p:cNvPr id="4" name="Afbeelding 3"/>
          <p:cNvPicPr>
            <a:picLocks noChangeAspect="1"/>
          </p:cNvPicPr>
          <p:nvPr/>
        </p:nvPicPr>
        <p:blipFill>
          <a:blip r:embed="rId2"/>
          <a:stretch>
            <a:fillRect/>
          </a:stretch>
        </p:blipFill>
        <p:spPr>
          <a:xfrm>
            <a:off x="677334" y="1930400"/>
            <a:ext cx="1885950" cy="3619500"/>
          </a:xfrm>
          <a:prstGeom prst="rect">
            <a:avLst/>
          </a:prstGeom>
        </p:spPr>
      </p:pic>
      <p:pic>
        <p:nvPicPr>
          <p:cNvPr id="5" name="Afbeelding 4"/>
          <p:cNvPicPr>
            <a:picLocks noChangeAspect="1"/>
          </p:cNvPicPr>
          <p:nvPr/>
        </p:nvPicPr>
        <p:blipFill>
          <a:blip r:embed="rId3"/>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4"/>
          <a:stretch>
            <a:fillRect/>
          </a:stretch>
        </p:blipFill>
        <p:spPr>
          <a:xfrm>
            <a:off x="6959484" y="2058987"/>
            <a:ext cx="1714500" cy="33623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Pivot </a:t>
            </a:r>
            <a:r>
              <a:rPr lang="nl-NL" dirty="0" err="1"/>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p>
          <a:p>
            <a:pPr marL="342900" indent="-342900">
              <a:buFont typeface="Arial" panose="020B0604020202020204" pitchFamily="34" charset="0"/>
              <a:buChar char="•"/>
            </a:pPr>
            <a:r>
              <a:rPr lang="en-US" sz="2400"/>
              <a:t>Technisch gesproken doe je dit:</a:t>
            </a:r>
          </a:p>
          <a:p>
            <a:pPr marL="800100" lvl="1" indent="-342900">
              <a:buFont typeface="Arial" panose="020B0604020202020204" pitchFamily="34" charset="0"/>
              <a:buChar char="•"/>
            </a:pPr>
            <a:r>
              <a:rPr lang="en-US" sz="2400"/>
              <a:t> Selecteer twee kolommen en pak hieruit de unieke waardes. </a:t>
            </a:r>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p>
          <a:p>
            <a:pPr marL="800100" lvl="1" indent="-342900">
              <a:buFont typeface="Arial" panose="020B0604020202020204" pitchFamily="34" charset="0"/>
              <a:buChar char="•"/>
            </a:pPr>
            <a:r>
              <a:rPr lang="en-US" sz="2400"/>
              <a:t>Zo zie je veel makkelijker patronen in deze drie kolommen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p>
        </p:txBody>
      </p:sp>
      <p:graphicFrame>
        <p:nvGraphicFramePr>
          <p:cNvPr id="10" name="Table 9"/>
          <p:cNvGraphicFramePr/>
          <p:nvPr>
            <p:extLst>
              <p:ext uri="{D42A27DB-BD31-4B8C-83A1-F6EECF244321}">
                <p14:modId xmlns:p14="http://schemas.microsoft.com/office/powerpoint/2010/main" val="3284875247"/>
              </p:ext>
            </p:extLst>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lvl="0">
                        <a:buNone/>
                      </a:pPr>
                      <a:r>
                        <a:rPr lang="en-US" dirty="0"/>
                        <a:t>Index</a:t>
                      </a:r>
                      <a:endParaRPr lang="nl-NL" dirty="0"/>
                    </a:p>
                  </a:txBody>
                  <a:tcPr/>
                </a:tc>
                <a:tc>
                  <a:txBody>
                    <a:bodyPr/>
                    <a:lstStyle/>
                    <a:p>
                      <a:pPr>
                        <a:buNone/>
                      </a:pPr>
                      <a:r>
                        <a:rPr lang="en-US" dirty="0" err="1"/>
                        <a:t>Leeftijd</a:t>
                      </a:r>
                    </a:p>
                  </a:txBody>
                  <a:tcPr>
                    <a:solidFill>
                      <a:schemeClr val="accent4"/>
                    </a:solidFill>
                  </a:tcPr>
                </a:tc>
                <a:tc>
                  <a:txBody>
                    <a:bodyPr/>
                    <a:lstStyle/>
                    <a:p>
                      <a:pPr>
                        <a:buNone/>
                      </a:pPr>
                      <a:r>
                        <a:rPr lang="en-US" dirty="0"/>
                        <a:t>BMI</a:t>
                      </a:r>
                    </a:p>
                  </a:txBody>
                  <a:tcPr>
                    <a:solidFill>
                      <a:schemeClr val="accent6"/>
                    </a:solidFill>
                  </a:tcPr>
                </a:tc>
                <a:tc>
                  <a:txBody>
                    <a:bodyPr/>
                    <a:lstStyle/>
                    <a:p>
                      <a:pPr>
                        <a:buNone/>
                      </a:pPr>
                      <a:r>
                        <a:rPr lang="en-US" dirty="0"/>
                        <a:t>hart</a:t>
                      </a:r>
                    </a:p>
                    <a:p>
                      <a:pPr>
                        <a:buNone/>
                      </a:pPr>
                      <a:r>
                        <a:rPr lang="en-US" dirty="0" err="1"/>
                        <a:t>conditie</a:t>
                      </a:r>
                      <a:endParaRPr lang="en-US"/>
                    </a:p>
                  </a:txBody>
                  <a:tcPr>
                    <a:solidFill>
                      <a:schemeClr val="accent2"/>
                    </a:solidFill>
                  </a:tcPr>
                </a:tc>
                <a:extLst>
                  <a:ext uri="{0D108BD9-81ED-4DB2-BD59-A6C34878D82A}">
                    <a16:rowId xmlns:a16="http://schemas.microsoft.com/office/drawing/2014/main" val="10000"/>
                  </a:ext>
                </a:extLst>
              </a:tr>
              <a:tr h="661670">
                <a:tc>
                  <a:txBody>
                    <a:bodyPr/>
                    <a:lstStyle/>
                    <a:p>
                      <a:pPr>
                        <a:buNone/>
                      </a:pPr>
                      <a:r>
                        <a:rPr lang="en-US" dirty="0"/>
                        <a:t>1</a:t>
                      </a:r>
                    </a:p>
                  </a:txBody>
                  <a:tcPr/>
                </a:tc>
                <a:tc>
                  <a:txBody>
                    <a:bodyPr/>
                    <a:lstStyle/>
                    <a:p>
                      <a:pPr>
                        <a:buNone/>
                      </a:pPr>
                      <a:r>
                        <a:rPr lang="en-US" dirty="0"/>
                        <a:t>20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100</a:t>
                      </a:r>
                    </a:p>
                  </a:txBody>
                  <a:tcPr>
                    <a:solidFill>
                      <a:schemeClr val="accent2"/>
                    </a:solidFill>
                  </a:tcPr>
                </a:tc>
                <a:extLst>
                  <a:ext uri="{0D108BD9-81ED-4DB2-BD59-A6C34878D82A}">
                    <a16:rowId xmlns:a16="http://schemas.microsoft.com/office/drawing/2014/main" val="10001"/>
                  </a:ext>
                </a:extLst>
              </a:tr>
              <a:tr h="661670">
                <a:tc>
                  <a:txBody>
                    <a:bodyPr/>
                    <a:lstStyle/>
                    <a:p>
                      <a:pPr>
                        <a:buNone/>
                      </a:pPr>
                      <a:r>
                        <a:rPr lang="en-US" dirty="0"/>
                        <a:t>2</a:t>
                      </a:r>
                    </a:p>
                  </a:txBody>
                  <a:tcPr/>
                </a:tc>
                <a:tc>
                  <a:txBody>
                    <a:bodyPr/>
                    <a:lstStyle/>
                    <a:p>
                      <a:pPr>
                        <a:buNone/>
                      </a:pPr>
                      <a:r>
                        <a:rPr lang="en-US" dirty="0"/>
                        <a:t>70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60</a:t>
                      </a:r>
                    </a:p>
                  </a:txBody>
                  <a:tcPr>
                    <a:solidFill>
                      <a:schemeClr val="accent2"/>
                    </a:solidFill>
                  </a:tcPr>
                </a:tc>
                <a:extLst>
                  <a:ext uri="{0D108BD9-81ED-4DB2-BD59-A6C34878D82A}">
                    <a16:rowId xmlns:a16="http://schemas.microsoft.com/office/drawing/2014/main" val="10002"/>
                  </a:ext>
                </a:extLst>
              </a:tr>
              <a:tr h="661670">
                <a:tc>
                  <a:txBody>
                    <a:bodyPr/>
                    <a:lstStyle/>
                    <a:p>
                      <a:pPr>
                        <a:buNone/>
                      </a:pPr>
                      <a:r>
                        <a:rPr lang="en-US" dirty="0"/>
                        <a:t>3</a:t>
                      </a:r>
                    </a:p>
                  </a:txBody>
                  <a:tcPr/>
                </a:tc>
                <a:tc>
                  <a:txBody>
                    <a:bodyPr/>
                    <a:lstStyle/>
                    <a:p>
                      <a:pPr>
                        <a:buNone/>
                      </a:pPr>
                      <a:r>
                        <a:rPr lang="en-US" dirty="0"/>
                        <a:t>35</a:t>
                      </a:r>
                    </a:p>
                  </a:txBody>
                  <a:tcPr>
                    <a:solidFill>
                      <a:schemeClr val="accent4"/>
                    </a:solidFill>
                  </a:tcPr>
                </a:tc>
                <a:tc>
                  <a:txBody>
                    <a:bodyPr/>
                    <a:lstStyle/>
                    <a:p>
                      <a:pPr>
                        <a:buNone/>
                      </a:pPr>
                      <a:r>
                        <a:rPr lang="en-US" dirty="0"/>
                        <a:t>25</a:t>
                      </a:r>
                    </a:p>
                  </a:txBody>
                  <a:tcPr>
                    <a:solidFill>
                      <a:schemeClr val="accent6"/>
                    </a:solidFill>
                  </a:tcPr>
                </a:tc>
                <a:tc>
                  <a:txBody>
                    <a:bodyPr/>
                    <a:lstStyle/>
                    <a:p>
                      <a:pPr>
                        <a:buNone/>
                      </a:pPr>
                      <a:r>
                        <a:rPr lang="en-US" dirty="0"/>
                        <a:t>80</a:t>
                      </a:r>
                    </a:p>
                  </a:txBody>
                  <a:tcPr>
                    <a:solidFill>
                      <a:schemeClr val="accent2"/>
                    </a:solidFill>
                  </a:tcPr>
                </a:tc>
                <a:extLst>
                  <a:ext uri="{0D108BD9-81ED-4DB2-BD59-A6C34878D82A}">
                    <a16:rowId xmlns:a16="http://schemas.microsoft.com/office/drawing/2014/main" val="10003"/>
                  </a:ext>
                </a:extLst>
              </a:tr>
              <a:tr h="661670">
                <a:tc>
                  <a:txBody>
                    <a:bodyPr/>
                    <a:lstStyle/>
                    <a:p>
                      <a:pPr>
                        <a:buNone/>
                      </a:pPr>
                      <a:r>
                        <a:rPr lang="en-US" dirty="0"/>
                        <a:t>4</a:t>
                      </a:r>
                    </a:p>
                  </a:txBody>
                  <a:tcPr/>
                </a:tc>
                <a:tc>
                  <a:txBody>
                    <a:bodyPr/>
                    <a:lstStyle/>
                    <a:p>
                      <a:pPr>
                        <a:buNone/>
                      </a:pPr>
                      <a:r>
                        <a:rPr lang="en-US" dirty="0"/>
                        <a:t>70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85</a:t>
                      </a:r>
                    </a:p>
                  </a:txBody>
                  <a:tcPr>
                    <a:solidFill>
                      <a:schemeClr val="accent2"/>
                    </a:solidFill>
                  </a:tcPr>
                </a:tc>
                <a:extLst>
                  <a:ext uri="{0D108BD9-81ED-4DB2-BD59-A6C34878D82A}">
                    <a16:rowId xmlns:a16="http://schemas.microsoft.com/office/drawing/2014/main" val="10004"/>
                  </a:ext>
                </a:extLst>
              </a:tr>
              <a:tr h="661670">
                <a:tc>
                  <a:txBody>
                    <a:bodyPr/>
                    <a:lstStyle/>
                    <a:p>
                      <a:pPr>
                        <a:buNone/>
                      </a:pPr>
                      <a:r>
                        <a:rPr lang="en-US" dirty="0"/>
                        <a:t>........</a:t>
                      </a:r>
                    </a:p>
                  </a:txBody>
                  <a:tcPr/>
                </a:tc>
                <a:tc>
                  <a:txBody>
                    <a:bodyPr/>
                    <a:lstStyle/>
                    <a:p>
                      <a:pPr>
                        <a:buNone/>
                      </a:pPr>
                      <a:r>
                        <a:rPr lang="en-US" dirty="0"/>
                        <a:t>..........</a:t>
                      </a:r>
                    </a:p>
                  </a:txBody>
                  <a:tcPr>
                    <a:solidFill>
                      <a:schemeClr val="accent4"/>
                    </a:solidFill>
                  </a:tcPr>
                </a:tc>
                <a:tc>
                  <a:txBody>
                    <a:bodyPr/>
                    <a:lstStyle/>
                    <a:p>
                      <a:pPr>
                        <a:buNone/>
                      </a:pPr>
                      <a:r>
                        <a:rPr lang="en-US" dirty="0"/>
                        <a:t>.........</a:t>
                      </a:r>
                    </a:p>
                  </a:txBody>
                  <a:tcPr>
                    <a:solidFill>
                      <a:schemeClr val="accent6"/>
                    </a:solidFill>
                  </a:tcPr>
                </a:tc>
                <a:tc>
                  <a:txBody>
                    <a:bodyPr/>
                    <a:lstStyle/>
                    <a:p>
                      <a:pPr>
                        <a:buNone/>
                      </a:pPr>
                      <a:r>
                        <a:rPr lang="en-US" dirty="0"/>
                        <a:t>..........</a:t>
                      </a:r>
                    </a:p>
                  </a:txBody>
                  <a:tcPr>
                    <a:solidFill>
                      <a:schemeClr val="accent2"/>
                    </a:solidFill>
                  </a:tcPr>
                </a:tc>
                <a:extLst>
                  <a:ext uri="{0D108BD9-81ED-4DB2-BD59-A6C34878D82A}">
                    <a16:rowId xmlns:a16="http://schemas.microsoft.com/office/drawing/2014/main" val="10005"/>
                  </a:ext>
                </a:extLst>
              </a:tr>
              <a:tr h="661670">
                <a:tc>
                  <a:txBody>
                    <a:bodyPr/>
                    <a:lstStyle/>
                    <a:p>
                      <a:pPr>
                        <a:buNone/>
                      </a:pPr>
                      <a:r>
                        <a:rPr lang="en-US" dirty="0"/>
                        <a:t>5</a:t>
                      </a:r>
                    </a:p>
                  </a:txBody>
                  <a:tcPr/>
                </a:tc>
                <a:tc>
                  <a:txBody>
                    <a:bodyPr/>
                    <a:lstStyle/>
                    <a:p>
                      <a:pPr>
                        <a:buNone/>
                      </a:pPr>
                      <a:r>
                        <a:rPr lang="en-US" dirty="0"/>
                        <a:t>20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90</a:t>
                      </a:r>
                    </a:p>
                  </a:txBody>
                  <a:tcPr>
                    <a:solidFill>
                      <a:schemeClr val="accent2"/>
                    </a:solidFill>
                  </a:tcPr>
                </a:tc>
                <a:extLst>
                  <a:ext uri="{0D108BD9-81ED-4DB2-BD59-A6C34878D82A}">
                    <a16:rowId xmlns:a16="http://schemas.microsoft.com/office/drawing/2014/main" val="10006"/>
                  </a:ext>
                </a:extLst>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Leeftijd\BMI</a:t>
                      </a:r>
                    </a:p>
                  </a:txBody>
                  <a:tcPr/>
                </a:tc>
                <a:tc>
                  <a:txBody>
                    <a:bodyPr/>
                    <a:lstStyle/>
                    <a:p>
                      <a:pPr>
                        <a:buNone/>
                      </a:pPr>
                      <a:r>
                        <a:rPr lang="en-US"/>
                        <a:t>21</a:t>
                      </a:r>
                    </a:p>
                  </a:txBody>
                  <a:tcPr>
                    <a:solidFill>
                      <a:schemeClr val="accent6"/>
                    </a:solidFill>
                  </a:tcPr>
                </a:tc>
                <a:tc>
                  <a:txBody>
                    <a:bodyPr/>
                    <a:lstStyle/>
                    <a:p>
                      <a:pPr>
                        <a:buNone/>
                      </a:pPr>
                      <a:r>
                        <a:rPr lang="en-US"/>
                        <a:t>25</a:t>
                      </a:r>
                    </a:p>
                  </a:txBody>
                  <a:tcPr>
                    <a:solidFill>
                      <a:schemeClr val="accent6"/>
                    </a:solidFill>
                  </a:tcPr>
                </a:tc>
                <a:tc>
                  <a:txBody>
                    <a:bodyPr/>
                    <a:lstStyle/>
                    <a:p>
                      <a:pPr>
                        <a:buNone/>
                      </a:pPr>
                      <a:r>
                        <a:rPr lang="en-US"/>
                        <a:t>30</a:t>
                      </a:r>
                    </a:p>
                  </a:txBody>
                  <a:tcPr>
                    <a:solidFill>
                      <a:schemeClr val="accent6"/>
                    </a:solidFill>
                  </a:tcPr>
                </a:tc>
                <a:extLst>
                  <a:ext uri="{0D108BD9-81ED-4DB2-BD59-A6C34878D82A}">
                    <a16:rowId xmlns:a16="http://schemas.microsoft.com/office/drawing/2014/main" val="10000"/>
                  </a:ext>
                </a:extLst>
              </a:tr>
              <a:tr h="661670">
                <a:tc>
                  <a:txBody>
                    <a:bodyPr/>
                    <a:lstStyle/>
                    <a:p>
                      <a:pPr>
                        <a:buNone/>
                      </a:pPr>
                      <a:r>
                        <a:rPr lang="en-US"/>
                        <a:t>20</a:t>
                      </a:r>
                    </a:p>
                  </a:txBody>
                  <a:tcPr>
                    <a:solidFill>
                      <a:schemeClr val="accent4"/>
                    </a:solidFill>
                  </a:tcPr>
                </a:tc>
                <a:tc>
                  <a:txBody>
                    <a:bodyPr/>
                    <a:lstStyle/>
                    <a:p>
                      <a:pPr>
                        <a:buNone/>
                      </a:pPr>
                      <a:r>
                        <a:rPr lang="en-US"/>
                        <a:t>100</a:t>
                      </a:r>
                    </a:p>
                  </a:txBody>
                  <a:tcPr>
                    <a:solidFill>
                      <a:schemeClr val="accent2"/>
                    </a:solidFill>
                  </a:tcPr>
                </a:tc>
                <a:tc>
                  <a:txBody>
                    <a:bodyPr/>
                    <a:lstStyle/>
                    <a:p>
                      <a:pPr>
                        <a:buNone/>
                      </a:pPr>
                      <a:r>
                        <a:rPr lang="en-US"/>
                        <a:t>95</a:t>
                      </a:r>
                    </a:p>
                  </a:txBody>
                  <a:tcPr>
                    <a:solidFill>
                      <a:schemeClr val="accent2">
                        <a:lumMod val="60000"/>
                        <a:lumOff val="40000"/>
                      </a:schemeClr>
                    </a:solidFill>
                  </a:tcPr>
                </a:tc>
                <a:tc>
                  <a:txBody>
                    <a:bodyPr/>
                    <a:lstStyle/>
                    <a:p>
                      <a:pPr>
                        <a:buNone/>
                      </a:pPr>
                      <a:r>
                        <a:rPr lang="en-US"/>
                        <a:t>90</a:t>
                      </a:r>
                    </a:p>
                  </a:txBody>
                  <a:tcPr>
                    <a:solidFill>
                      <a:schemeClr val="accent2">
                        <a:lumMod val="40000"/>
                        <a:lumOff val="60000"/>
                      </a:schemeClr>
                    </a:solidFill>
                  </a:tcPr>
                </a:tc>
                <a:extLst>
                  <a:ext uri="{0D108BD9-81ED-4DB2-BD59-A6C34878D82A}">
                    <a16:rowId xmlns:a16="http://schemas.microsoft.com/office/drawing/2014/main" val="10001"/>
                  </a:ext>
                </a:extLst>
              </a:tr>
              <a:tr h="661670">
                <a:tc>
                  <a:txBody>
                    <a:bodyPr/>
                    <a:lstStyle/>
                    <a:p>
                      <a:pPr>
                        <a:buNone/>
                      </a:pPr>
                      <a:r>
                        <a:rPr lang="en-US"/>
                        <a:t>35</a:t>
                      </a:r>
                    </a:p>
                  </a:txBody>
                  <a:tcPr>
                    <a:solidFill>
                      <a:schemeClr val="accent4"/>
                    </a:solidFill>
                  </a:tcPr>
                </a:tc>
                <a:tc>
                  <a:txBody>
                    <a:bodyPr/>
                    <a:lstStyle/>
                    <a:p>
                      <a:pPr>
                        <a:buNone/>
                      </a:pPr>
                      <a:r>
                        <a:rPr lang="en-US"/>
                        <a:t>90</a:t>
                      </a:r>
                    </a:p>
                  </a:txBody>
                  <a:tcPr>
                    <a:solidFill>
                      <a:schemeClr val="accent2">
                        <a:lumMod val="40000"/>
                        <a:lumOff val="60000"/>
                      </a:schemeClr>
                    </a:solidFill>
                  </a:tcPr>
                </a:tc>
                <a:tc>
                  <a:txBody>
                    <a:bodyPr/>
                    <a:lstStyle/>
                    <a:p>
                      <a:pPr>
                        <a:buNone/>
                      </a:pPr>
                      <a:r>
                        <a:rPr lang="en-US"/>
                        <a:t>80</a:t>
                      </a:r>
                    </a:p>
                  </a:txBody>
                  <a:tcPr>
                    <a:solidFill>
                      <a:schemeClr val="accent3">
                        <a:lumMod val="60000"/>
                        <a:lumOff val="40000"/>
                      </a:schemeClr>
                    </a:solidFill>
                  </a:tcPr>
                </a:tc>
                <a:tc>
                  <a:txBody>
                    <a:bodyPr/>
                    <a:lstStyle/>
                    <a:p>
                      <a:pPr>
                        <a:buNone/>
                      </a:pPr>
                      <a:r>
                        <a:rPr lang="en-US"/>
                        <a:t>70</a:t>
                      </a:r>
                    </a:p>
                  </a:txBody>
                  <a:tcPr>
                    <a:solidFill>
                      <a:schemeClr val="accent4">
                        <a:lumMod val="40000"/>
                        <a:lumOff val="60000"/>
                      </a:schemeClr>
                    </a:solidFill>
                  </a:tcPr>
                </a:tc>
                <a:extLst>
                  <a:ext uri="{0D108BD9-81ED-4DB2-BD59-A6C34878D82A}">
                    <a16:rowId xmlns:a16="http://schemas.microsoft.com/office/drawing/2014/main" val="10002"/>
                  </a:ext>
                </a:extLst>
              </a:tr>
              <a:tr h="661670">
                <a:tc>
                  <a:txBody>
                    <a:bodyPr/>
                    <a:lstStyle/>
                    <a:p>
                      <a:pPr>
                        <a:buNone/>
                      </a:pPr>
                      <a:r>
                        <a:rPr lang="en-US"/>
                        <a:t>70</a:t>
                      </a:r>
                    </a:p>
                  </a:txBody>
                  <a:tcPr>
                    <a:solidFill>
                      <a:schemeClr val="accent4"/>
                    </a:solidFill>
                  </a:tcPr>
                </a:tc>
                <a:tc>
                  <a:txBody>
                    <a:bodyPr/>
                    <a:lstStyle/>
                    <a:p>
                      <a:pPr>
                        <a:buNone/>
                      </a:pPr>
                      <a:r>
                        <a:rPr lang="en-US"/>
                        <a:t>85</a:t>
                      </a:r>
                    </a:p>
                  </a:txBody>
                  <a:tcPr>
                    <a:solidFill>
                      <a:schemeClr val="accent2">
                        <a:lumMod val="20000"/>
                        <a:lumOff val="80000"/>
                      </a:schemeClr>
                    </a:solidFill>
                  </a:tcPr>
                </a:tc>
                <a:tc>
                  <a:txBody>
                    <a:bodyPr/>
                    <a:lstStyle/>
                    <a:p>
                      <a:pPr>
                        <a:buNone/>
                      </a:pPr>
                      <a:r>
                        <a:rPr lang="en-US"/>
                        <a:t>75</a:t>
                      </a:r>
                    </a:p>
                  </a:txBody>
                  <a:tcPr>
                    <a:solidFill>
                      <a:schemeClr val="accent4">
                        <a:lumMod val="20000"/>
                        <a:lumOff val="80000"/>
                      </a:schemeClr>
                    </a:solidFill>
                  </a:tcPr>
                </a:tc>
                <a:tc>
                  <a:txBody>
                    <a:bodyPr/>
                    <a:lstStyle/>
                    <a:p>
                      <a:pPr>
                        <a:buNone/>
                      </a:pPr>
                      <a:r>
                        <a:rPr lang="en-US"/>
                        <a:t>60</a:t>
                      </a:r>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25697" y="147153"/>
            <a:ext cx="11729085" cy="916940"/>
          </a:xfrm>
        </p:spPr>
        <p:txBody>
          <a:bodyPr>
            <a:normAutofit/>
          </a:bodyPr>
          <a:lstStyle/>
          <a:p>
            <a:pPr algn="ctr"/>
            <a:r>
              <a:rPr lang="en-US" altLang="zh-CN" dirty="0">
                <a:solidFill>
                  <a:schemeClr val="tx1"/>
                </a:solidFill>
                <a:effectLst>
                  <a:outerShdw blurRad="38100" dist="19050" dir="2700000" algn="tl" rotWithShape="0">
                    <a:schemeClr val="dk1">
                      <a:alpha val="40000"/>
                    </a:schemeClr>
                  </a:outerShdw>
                </a:effectLst>
                <a:ea typeface="方正姚体"/>
              </a:rPr>
              <a:t>Pandas: </a:t>
            </a:r>
            <a:r>
              <a:rPr lang="en-US" altLang="zh-CN" dirty="0" err="1">
                <a:solidFill>
                  <a:schemeClr val="tx1"/>
                </a:solidFill>
                <a:effectLst>
                  <a:outerShdw blurRad="38100" dist="19050" dir="2700000" algn="tl" rotWithShape="0">
                    <a:schemeClr val="dk1">
                      <a:alpha val="40000"/>
                    </a:schemeClr>
                  </a:outerShdw>
                </a:effectLst>
                <a:ea typeface="方正姚体"/>
              </a:rPr>
              <a:t>Groupby</a:t>
            </a:r>
            <a:endParaRPr lang="en-US" altLang="zh-CN" dirty="0" err="1">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extLst>
              <p:ext uri="{D42A27DB-BD31-4B8C-83A1-F6EECF244321}">
                <p14:modId xmlns:p14="http://schemas.microsoft.com/office/powerpoint/2010/main" val="2079390181"/>
              </p:ext>
            </p:extLst>
          </p:nvPr>
        </p:nvGraphicFramePr>
        <p:xfrm>
          <a:off x="491289" y="2075447"/>
          <a:ext cx="4502673" cy="3910400"/>
        </p:xfrm>
        <a:graphic>
          <a:graphicData uri="http://schemas.openxmlformats.org/drawingml/2006/table">
            <a:tbl>
              <a:tblPr firstRow="1" bandRow="1">
                <a:tableStyleId>{5C22544A-7EE6-4342-B048-85BDC9FD1C3A}</a:tableStyleId>
              </a:tblPr>
              <a:tblGrid>
                <a:gridCol w="1500891">
                  <a:extLst>
                    <a:ext uri="{9D8B030D-6E8A-4147-A177-3AD203B41FA5}">
                      <a16:colId xmlns:a16="http://schemas.microsoft.com/office/drawing/2014/main" val="20000"/>
                    </a:ext>
                  </a:extLst>
                </a:gridCol>
                <a:gridCol w="1647791">
                  <a:extLst>
                    <a:ext uri="{9D8B030D-6E8A-4147-A177-3AD203B41FA5}">
                      <a16:colId xmlns:a16="http://schemas.microsoft.com/office/drawing/2014/main" val="20001"/>
                    </a:ext>
                  </a:extLst>
                </a:gridCol>
                <a:gridCol w="1353991">
                  <a:extLst>
                    <a:ext uri="{9D8B030D-6E8A-4147-A177-3AD203B41FA5}">
                      <a16:colId xmlns:a16="http://schemas.microsoft.com/office/drawing/2014/main" val="20002"/>
                    </a:ext>
                  </a:extLst>
                </a:gridCol>
              </a:tblGrid>
              <a:tr h="782080">
                <a:tc>
                  <a:txBody>
                    <a:bodyPr/>
                    <a:lstStyle/>
                    <a:p>
                      <a:pPr>
                        <a:buNone/>
                      </a:pPr>
                      <a:r>
                        <a:rPr lang="en-US" dirty="0"/>
                        <a:t>Index</a:t>
                      </a:r>
                    </a:p>
                  </a:txBody>
                  <a:tcPr/>
                </a:tc>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tc>
                <a:tc>
                  <a:txBody>
                    <a:bodyPr/>
                    <a:lstStyle/>
                    <a:p>
                      <a:pPr>
                        <a:buNone/>
                      </a:pPr>
                      <a:r>
                        <a:rPr lang="en-US" sz="2800" dirty="0"/>
                        <a:t>1</a:t>
                      </a:r>
                    </a:p>
                  </a:txBody>
                  <a:tcPr>
                    <a:solidFill>
                      <a:schemeClr val="accent4"/>
                    </a:solidFill>
                  </a:tcPr>
                </a:tc>
                <a:tc>
                  <a:txBody>
                    <a:bodyPr/>
                    <a:lstStyle/>
                    <a:p>
                      <a:pPr>
                        <a:buNone/>
                      </a:pPr>
                      <a:r>
                        <a:rPr lang="en-US" sz="2800" dirty="0"/>
                        <a:t>140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tc>
                <a:tc>
                  <a:txBody>
                    <a:bodyPr/>
                    <a:lstStyle/>
                    <a:p>
                      <a:pPr>
                        <a:buNone/>
                      </a:pPr>
                      <a:r>
                        <a:rPr lang="en-US" sz="2800" dirty="0"/>
                        <a:t>1</a:t>
                      </a:r>
                    </a:p>
                  </a:txBody>
                  <a:tcPr>
                    <a:solidFill>
                      <a:schemeClr val="accent4"/>
                    </a:solidFill>
                  </a:tcPr>
                </a:tc>
                <a:tc>
                  <a:txBody>
                    <a:bodyPr/>
                    <a:lstStyle/>
                    <a:p>
                      <a:pPr>
                        <a:buNone/>
                      </a:pPr>
                      <a:r>
                        <a:rPr lang="en-US" sz="2800" dirty="0"/>
                        <a:t>120</a:t>
                      </a:r>
                    </a:p>
                  </a:txBody>
                  <a:tcPr>
                    <a:solidFill>
                      <a:schemeClr val="accent6"/>
                    </a:solidFill>
                  </a:tcPr>
                </a:tc>
                <a:extLst>
                  <a:ext uri="{0D108BD9-81ED-4DB2-BD59-A6C34878D82A}">
                    <a16:rowId xmlns:a16="http://schemas.microsoft.com/office/drawing/2014/main" val="10002"/>
                  </a:ext>
                </a:extLst>
              </a:tr>
              <a:tr h="782080">
                <a:tc>
                  <a:txBody>
                    <a:bodyPr/>
                    <a:lstStyle/>
                    <a:p>
                      <a:pPr>
                        <a:buNone/>
                      </a:pPr>
                      <a:r>
                        <a:rPr lang="en-US" sz="2800" dirty="0"/>
                        <a:t>3</a:t>
                      </a:r>
                    </a:p>
                  </a:txBody>
                  <a:tcPr/>
                </a:tc>
                <a:tc>
                  <a:txBody>
                    <a:bodyPr/>
                    <a:lstStyle/>
                    <a:p>
                      <a:pPr>
                        <a:buNone/>
                      </a:pPr>
                      <a:r>
                        <a:rPr lang="en-US" sz="2800" dirty="0"/>
                        <a:t>2</a:t>
                      </a:r>
                    </a:p>
                  </a:txBody>
                  <a:tcPr>
                    <a:solidFill>
                      <a:schemeClr val="accent4"/>
                    </a:solidFill>
                  </a:tcPr>
                </a:tc>
                <a:tc>
                  <a:txBody>
                    <a:bodyPr/>
                    <a:lstStyle/>
                    <a:p>
                      <a:pPr>
                        <a:buNone/>
                      </a:pPr>
                      <a:r>
                        <a:rPr lang="en-US" sz="2800" dirty="0"/>
                        <a:t>90</a:t>
                      </a:r>
                    </a:p>
                  </a:txBody>
                  <a:tcPr>
                    <a:solidFill>
                      <a:schemeClr val="accent6"/>
                    </a:solidFill>
                  </a:tcPr>
                </a:tc>
                <a:extLst>
                  <a:ext uri="{0D108BD9-81ED-4DB2-BD59-A6C34878D82A}">
                    <a16:rowId xmlns:a16="http://schemas.microsoft.com/office/drawing/2014/main" val="10003"/>
                  </a:ext>
                </a:extLst>
              </a:tr>
              <a:tr h="782080">
                <a:tc>
                  <a:txBody>
                    <a:bodyPr/>
                    <a:lstStyle/>
                    <a:p>
                      <a:pPr>
                        <a:buNone/>
                      </a:pPr>
                      <a:r>
                        <a:rPr lang="en-US" sz="2800" dirty="0"/>
                        <a:t>4</a:t>
                      </a:r>
                    </a:p>
                  </a:txBody>
                  <a:tcPr/>
                </a:tc>
                <a:tc>
                  <a:txBody>
                    <a:bodyPr/>
                    <a:lstStyle/>
                    <a:p>
                      <a:pPr>
                        <a:buNone/>
                      </a:pPr>
                      <a:r>
                        <a:rPr lang="en-US" sz="2800" dirty="0"/>
                        <a:t>2</a:t>
                      </a:r>
                    </a:p>
                  </a:txBody>
                  <a:tcPr>
                    <a:solidFill>
                      <a:schemeClr val="accent4"/>
                    </a:solidFill>
                  </a:tcPr>
                </a:tc>
                <a:tc>
                  <a:txBody>
                    <a:bodyPr/>
                    <a:lstStyle/>
                    <a:p>
                      <a:pPr>
                        <a:buNone/>
                      </a:pPr>
                      <a:r>
                        <a:rPr lang="en-US" sz="2800" dirty="0"/>
                        <a:t>70</a:t>
                      </a:r>
                    </a:p>
                  </a:txBody>
                  <a:tcPr>
                    <a:solidFill>
                      <a:schemeClr val="accent6"/>
                    </a:solidFill>
                  </a:tcPr>
                </a:tc>
                <a:extLst>
                  <a:ext uri="{0D108BD9-81ED-4DB2-BD59-A6C34878D82A}">
                    <a16:rowId xmlns:a16="http://schemas.microsoft.com/office/drawing/2014/main" val="10004"/>
                  </a:ext>
                </a:extLst>
              </a:tr>
            </a:tbl>
          </a:graphicData>
        </a:graphic>
      </p:graphicFrame>
      <p:cxnSp>
        <p:nvCxnSpPr>
          <p:cNvPr id="12" name="Straight Arrow Connector 11"/>
          <p:cNvCxnSpPr/>
          <p:nvPr/>
        </p:nvCxnSpPr>
        <p:spPr>
          <a:xfrm>
            <a:off x="5245133"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BD8731E7-F7B7-846A-D312-2AD76F5C072D}"/>
              </a:ext>
            </a:extLst>
          </p:cNvPr>
          <p:cNvSpPr txBox="1"/>
          <p:nvPr/>
        </p:nvSpPr>
        <p:spPr>
          <a:xfrm>
            <a:off x="3090110" y="1335505"/>
            <a:ext cx="57711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800" b="1" dirty="0" err="1">
                <a:solidFill>
                  <a:srgbClr val="404040"/>
                </a:solidFill>
              </a:rPr>
              <a:t>df.groupby</a:t>
            </a:r>
            <a:r>
              <a:rPr lang="nl-NL" sz="2800" b="1" dirty="0">
                <a:solidFill>
                  <a:srgbClr val="404040"/>
                </a:solidFill>
              </a:rPr>
              <a:t>(['</a:t>
            </a:r>
            <a:r>
              <a:rPr lang="nl-NL" sz="2800" b="1" dirty="0" err="1">
                <a:solidFill>
                  <a:srgbClr val="404040"/>
                </a:solidFill>
              </a:rPr>
              <a:t>Patient</a:t>
            </a:r>
            <a:r>
              <a:rPr lang="nl-NL" sz="2800" b="1" dirty="0">
                <a:solidFill>
                  <a:srgbClr val="404040"/>
                </a:solidFill>
              </a:rPr>
              <a:t> ID']).</a:t>
            </a:r>
            <a:r>
              <a:rPr lang="nl-NL" sz="2800" b="1" dirty="0" err="1">
                <a:solidFill>
                  <a:srgbClr val="404040"/>
                </a:solidFill>
              </a:rPr>
              <a:t>mean</a:t>
            </a:r>
            <a:r>
              <a:rPr lang="nl-NL" sz="2800" b="1" dirty="0">
                <a:solidFill>
                  <a:srgbClr val="404040"/>
                </a:solidFill>
              </a:rPr>
              <a:t>()</a:t>
            </a:r>
            <a:endParaRPr lang="nl-NL" sz="2800" b="1"/>
          </a:p>
        </p:txBody>
      </p:sp>
      <p:graphicFrame>
        <p:nvGraphicFramePr>
          <p:cNvPr id="3" name="Table 9">
            <a:extLst>
              <a:ext uri="{FF2B5EF4-FFF2-40B4-BE49-F238E27FC236}">
                <a16:creationId xmlns:a16="http://schemas.microsoft.com/office/drawing/2014/main" id="{5F6B0F4E-0269-53A5-40D3-54E6105C4ED1}"/>
              </a:ext>
            </a:extLst>
          </p:cNvPr>
          <p:cNvGraphicFramePr/>
          <p:nvPr>
            <p:extLst>
              <p:ext uri="{D42A27DB-BD31-4B8C-83A1-F6EECF244321}">
                <p14:modId xmlns:p14="http://schemas.microsoft.com/office/powerpoint/2010/main" val="1077553347"/>
              </p:ext>
            </p:extLst>
          </p:nvPr>
        </p:nvGraphicFramePr>
        <p:xfrm>
          <a:off x="6766158" y="2020670"/>
          <a:ext cx="3165564" cy="2346240"/>
        </p:xfrm>
        <a:graphic>
          <a:graphicData uri="http://schemas.openxmlformats.org/drawingml/2006/table">
            <a:tbl>
              <a:tblPr firstRow="1" bandRow="1">
                <a:tableStyleId>{5C22544A-7EE6-4342-B048-85BDC9FD1C3A}</a:tableStyleId>
              </a:tblPr>
              <a:tblGrid>
                <a:gridCol w="1737697">
                  <a:extLst>
                    <a:ext uri="{9D8B030D-6E8A-4147-A177-3AD203B41FA5}">
                      <a16:colId xmlns:a16="http://schemas.microsoft.com/office/drawing/2014/main" val="20001"/>
                    </a:ext>
                  </a:extLst>
                </a:gridCol>
                <a:gridCol w="1427867">
                  <a:extLst>
                    <a:ext uri="{9D8B030D-6E8A-4147-A177-3AD203B41FA5}">
                      <a16:colId xmlns:a16="http://schemas.microsoft.com/office/drawing/2014/main" val="20002"/>
                    </a:ext>
                  </a:extLst>
                </a:gridCol>
              </a:tblGrid>
              <a:tr h="782080">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solidFill>
                      <a:schemeClr val="accent4"/>
                    </a:solidFill>
                  </a:tcPr>
                </a:tc>
                <a:tc>
                  <a:txBody>
                    <a:bodyPr/>
                    <a:lstStyle/>
                    <a:p>
                      <a:pPr>
                        <a:buNone/>
                      </a:pPr>
                      <a:r>
                        <a:rPr lang="en-US" sz="2800" dirty="0"/>
                        <a:t>130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solidFill>
                      <a:schemeClr val="accent4"/>
                    </a:solidFill>
                  </a:tcPr>
                </a:tc>
                <a:tc>
                  <a:txBody>
                    <a:bodyPr/>
                    <a:lstStyle/>
                    <a:p>
                      <a:pPr>
                        <a:buNone/>
                      </a:pPr>
                      <a:r>
                        <a:rPr lang="en-US" sz="2800" dirty="0"/>
                        <a:t>80</a:t>
                      </a:r>
                    </a:p>
                  </a:txBody>
                  <a:tcPr>
                    <a:solidFill>
                      <a:schemeClr val="accent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8462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p>
          <a:p>
            <a:r>
              <a:rPr lang="nl-NL" dirty="0"/>
              <a:t>...                               'Parrot', 'Parrot'],</a:t>
            </a:r>
          </a:p>
          <a:p>
            <a:r>
              <a:rPr lang="nl-NL" dirty="0"/>
              <a:t>...                    'Max Speed': [380., 370., 24., 26.]})</a:t>
            </a:r>
          </a:p>
          <a:p>
            <a:r>
              <a:rPr lang="nl-NL" dirty="0"/>
              <a:t>&gt;&gt;&gt; </a:t>
            </a:r>
            <a:r>
              <a:rPr lang="nl-NL" dirty="0" err="1"/>
              <a:t>df</a:t>
            </a:r>
            <a:endParaRPr lang="nl-NL" dirty="0"/>
          </a:p>
          <a:p>
            <a:r>
              <a:rPr lang="nl-NL" dirty="0"/>
              <a:t>   </a:t>
            </a:r>
            <a:r>
              <a:rPr lang="nl-NL" dirty="0" err="1"/>
              <a:t>Animal</a:t>
            </a:r>
            <a:r>
              <a:rPr lang="nl-NL" dirty="0"/>
              <a:t>  Max Speed</a:t>
            </a:r>
          </a:p>
          <a:p>
            <a:r>
              <a:rPr lang="nl-NL" dirty="0"/>
              <a:t>0  </a:t>
            </a:r>
            <a:r>
              <a:rPr lang="nl-NL" dirty="0" err="1"/>
              <a:t>Falcon</a:t>
            </a:r>
            <a:r>
              <a:rPr lang="nl-NL" dirty="0"/>
              <a:t>      380.0</a:t>
            </a:r>
          </a:p>
          <a:p>
            <a:r>
              <a:rPr lang="nl-NL" dirty="0"/>
              <a:t>1  </a:t>
            </a:r>
            <a:r>
              <a:rPr lang="nl-NL" dirty="0" err="1"/>
              <a:t>Falcon</a:t>
            </a:r>
            <a:r>
              <a:rPr lang="nl-NL" dirty="0"/>
              <a:t>      370.0</a:t>
            </a:r>
          </a:p>
          <a:p>
            <a:r>
              <a:rPr lang="nl-NL" dirty="0"/>
              <a:t>2  Parrot       24.0</a:t>
            </a:r>
          </a:p>
          <a:p>
            <a:r>
              <a:rPr lang="nl-NL" dirty="0"/>
              <a:t>3  Parrot       26.0</a:t>
            </a:r>
          </a:p>
          <a:p>
            <a:r>
              <a:rPr lang="nl-NL" dirty="0"/>
              <a:t>&gt;&gt;&gt; </a:t>
            </a:r>
            <a:r>
              <a:rPr lang="nl-NL" dirty="0" err="1"/>
              <a:t>df.groupby</a:t>
            </a:r>
            <a:r>
              <a:rPr lang="nl-NL" dirty="0"/>
              <a:t>(['</a:t>
            </a:r>
            <a:r>
              <a:rPr lang="nl-NL" dirty="0" err="1"/>
              <a:t>Animal</a:t>
            </a:r>
            <a:r>
              <a:rPr lang="nl-NL" dirty="0"/>
              <a:t>']).</a:t>
            </a:r>
            <a:r>
              <a:rPr lang="nl-NL" dirty="0" err="1"/>
              <a:t>mean</a:t>
            </a:r>
            <a:r>
              <a:rPr lang="nl-NL" dirty="0"/>
              <a:t>()</a:t>
            </a:r>
          </a:p>
          <a:p>
            <a:r>
              <a:rPr lang="nl-NL" dirty="0"/>
              <a:t>        Max Speed</a:t>
            </a:r>
          </a:p>
          <a:p>
            <a:r>
              <a:rPr lang="nl-NL" dirty="0" err="1"/>
              <a:t>Animal</a:t>
            </a:r>
            <a:endParaRPr lang="nl-NL" dirty="0"/>
          </a:p>
          <a:p>
            <a:r>
              <a:rPr lang="nl-NL" dirty="0" err="1"/>
              <a:t>Falcon</a:t>
            </a:r>
            <a:r>
              <a:rPr lang="nl-NL" dirty="0"/>
              <a:t>      375.0</a:t>
            </a:r>
          </a:p>
          <a:p>
            <a:r>
              <a:rPr lang="nl-NL" dirty="0"/>
              <a:t>Parrot       25.0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a:t>Groupby</a:t>
            </a:r>
            <a:r>
              <a:rPr lang="nl-NL" dirty="0"/>
              <a:t> </a:t>
            </a:r>
          </a:p>
        </p:txBody>
      </p:sp>
      <p:pic>
        <p:nvPicPr>
          <p:cNvPr id="5" name="Afbeelding 4"/>
          <p:cNvPicPr>
            <a:picLocks noChangeAspect="1"/>
          </p:cNvPicPr>
          <p:nvPr/>
        </p:nvPicPr>
        <p:blipFill>
          <a:blip r:embed="rId2"/>
          <a:stretch>
            <a:fillRect/>
          </a:stretch>
        </p:blipFill>
        <p:spPr>
          <a:xfrm>
            <a:off x="579206" y="1135380"/>
            <a:ext cx="8149158" cy="473970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67578" y="475036"/>
            <a:ext cx="7941389" cy="47619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01389" y="185478"/>
            <a:ext cx="4131685" cy="671260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Missing </a:t>
            </a:r>
            <a:r>
              <a:rPr lang="nl-NL" dirty="0" err="1"/>
              <a:t>Values</a:t>
            </a:r>
            <a:r>
              <a:rPr lang="nl-NL" dirty="0"/>
              <a:t> &gt; div. methoden</a:t>
            </a:r>
          </a:p>
        </p:txBody>
      </p:sp>
      <p:pic>
        <p:nvPicPr>
          <p:cNvPr id="4" name="Afbeelding 3"/>
          <p:cNvPicPr>
            <a:picLocks noChangeAspect="1"/>
          </p:cNvPicPr>
          <p:nvPr/>
        </p:nvPicPr>
        <p:blipFill>
          <a:blip r:embed="rId2"/>
          <a:stretch>
            <a:fillRect/>
          </a:stretch>
        </p:blipFill>
        <p:spPr>
          <a:xfrm>
            <a:off x="3670328" y="2013527"/>
            <a:ext cx="2390775" cy="38957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a:t>Agenda </a:t>
            </a:r>
            <a:r>
              <a:rPr lang="nl-NL" dirty="0" smtClean="0"/>
              <a:t>14.00 </a:t>
            </a:r>
            <a:r>
              <a:rPr lang="nl-NL" dirty="0"/>
              <a:t>– </a:t>
            </a:r>
            <a:r>
              <a:rPr lang="nl-NL" dirty="0" smtClean="0"/>
              <a:t>16.30 </a:t>
            </a:r>
            <a:r>
              <a:rPr lang="nl-NL" dirty="0"/>
              <a:t>uur:</a:t>
            </a:r>
          </a:p>
        </p:txBody>
      </p:sp>
      <p:sp>
        <p:nvSpPr>
          <p:cNvPr id="3" name="Tijdelijke aanduiding voor inhoud 2"/>
          <p:cNvSpPr>
            <a:spLocks noGrp="1"/>
          </p:cNvSpPr>
          <p:nvPr>
            <p:ph idx="1"/>
          </p:nvPr>
        </p:nvSpPr>
        <p:spPr>
          <a:xfrm>
            <a:off x="752231" y="1438031"/>
            <a:ext cx="10515600" cy="4351338"/>
          </a:xfrm>
        </p:spPr>
        <p:txBody>
          <a:bodyPr>
            <a:normAutofit fontScale="85000" lnSpcReduction="20000"/>
          </a:bodyPr>
          <a:lstStyle/>
          <a:p>
            <a:r>
              <a:rPr lang="nl-NL" dirty="0"/>
              <a:t>1400 - 1430: Intro slides Python en code </a:t>
            </a:r>
            <a:r>
              <a:rPr lang="nl-NL" dirty="0" err="1"/>
              <a:t>cells</a:t>
            </a:r>
            <a:r>
              <a:rPr lang="nl-NL" dirty="0"/>
              <a:t> van notebook gezamenlijk doornemen tot opdracht tekst inkorten</a:t>
            </a:r>
          </a:p>
          <a:p>
            <a:r>
              <a:rPr lang="nl-NL" dirty="0"/>
              <a:t>1430 - 1440: opdracht tekst inkorten</a:t>
            </a:r>
          </a:p>
          <a:p>
            <a:r>
              <a:rPr lang="nl-NL" dirty="0"/>
              <a:t>1440 - 1450: opdracht gezamenlijk bespreken </a:t>
            </a:r>
          </a:p>
          <a:p>
            <a:r>
              <a:rPr lang="nl-NL" dirty="0"/>
              <a:t>1450 - 1500: tot opdracht bereken BMI gezamenlijk doornemen</a:t>
            </a:r>
          </a:p>
          <a:p>
            <a:r>
              <a:rPr lang="nl-NL" dirty="0"/>
              <a:t>Einde python gedeelte</a:t>
            </a:r>
          </a:p>
          <a:p>
            <a:endParaRPr lang="nl-NL" dirty="0" smtClean="0"/>
          </a:p>
          <a:p>
            <a:r>
              <a:rPr lang="nl-NL" dirty="0" smtClean="0"/>
              <a:t>1500 </a:t>
            </a:r>
            <a:r>
              <a:rPr lang="nl-NL" dirty="0"/>
              <a:t>- 1510: Pauze</a:t>
            </a:r>
          </a:p>
          <a:p>
            <a:r>
              <a:rPr lang="nl-NL" dirty="0"/>
              <a:t> </a:t>
            </a:r>
          </a:p>
          <a:p>
            <a:r>
              <a:rPr lang="nl-NL" dirty="0"/>
              <a:t>1510 - 1540: Pandas intro slides en tot pivot (na laatste data cleaning) gezamenlijk</a:t>
            </a:r>
          </a:p>
          <a:p>
            <a:r>
              <a:rPr lang="nl-NL" dirty="0"/>
              <a:t>1540 - 1550: opdracht pivot </a:t>
            </a:r>
            <a:r>
              <a:rPr lang="nl-NL" dirty="0" err="1"/>
              <a:t>IDs</a:t>
            </a:r>
            <a:endParaRPr lang="nl-NL" dirty="0"/>
          </a:p>
          <a:p>
            <a:r>
              <a:rPr lang="nl-NL" dirty="0"/>
              <a:t>1550 - 1600: bespreken pivot </a:t>
            </a:r>
            <a:r>
              <a:rPr lang="nl-NL" dirty="0" err="1"/>
              <a:t>IDs</a:t>
            </a:r>
            <a:endParaRPr lang="nl-NL" dirty="0"/>
          </a:p>
          <a:p>
            <a:r>
              <a:rPr lang="nl-NL" dirty="0"/>
              <a:t>1600 - 1610:  opdracht histogram per activiteit</a:t>
            </a:r>
          </a:p>
          <a:p>
            <a:r>
              <a:rPr lang="nl-NL" dirty="0"/>
              <a:t>1610 - 1620: bespreken histogram per activiteit</a:t>
            </a:r>
          </a:p>
          <a:p>
            <a:r>
              <a:rPr lang="nl-NL" dirty="0"/>
              <a:t>1620 - 1630: afsluiting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a:t>Story telling als data analist</a:t>
            </a:r>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Visualisaties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990466" y="403499"/>
            <a:ext cx="5382923" cy="613855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a:t>Seaborn</a:t>
            </a:r>
            <a:endParaRPr lang="nl-NL" dirty="0"/>
          </a:p>
        </p:txBody>
      </p:sp>
      <p:pic>
        <p:nvPicPr>
          <p:cNvPr id="6" name="Afbeelding 5"/>
          <p:cNvPicPr>
            <a:picLocks noChangeAspect="1"/>
          </p:cNvPicPr>
          <p:nvPr/>
        </p:nvPicPr>
        <p:blipFill>
          <a:blip r:embed="rId2"/>
          <a:stretch>
            <a:fillRect/>
          </a:stretch>
        </p:blipFill>
        <p:spPr>
          <a:xfrm>
            <a:off x="486207" y="1202488"/>
            <a:ext cx="8670638" cy="428391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seaborn</a:t>
            </a:r>
            <a:endParaRPr lang="nl-NL" dirty="0"/>
          </a:p>
        </p:txBody>
      </p:sp>
      <p:pic>
        <p:nvPicPr>
          <p:cNvPr id="5" name="Afbeelding 4"/>
          <p:cNvPicPr>
            <a:picLocks noChangeAspect="1"/>
          </p:cNvPicPr>
          <p:nvPr/>
        </p:nvPicPr>
        <p:blipFill>
          <a:blip r:embed="rId2"/>
          <a:stretch>
            <a:fillRect/>
          </a:stretch>
        </p:blipFill>
        <p:spPr>
          <a:xfrm>
            <a:off x="1093037" y="1681162"/>
            <a:ext cx="7229475" cy="44100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2586903" y="316579"/>
            <a:ext cx="4611919" cy="6186918"/>
          </a:xfrm>
          <a:prstGeom prst="rect">
            <a:avLst/>
          </a:prstGeom>
        </p:spPr>
      </p:pic>
    </p:spTree>
    <p:extLst>
      <p:ext uri="{BB962C8B-B14F-4D97-AF65-F5344CB8AC3E}">
        <p14:creationId xmlns:p14="http://schemas.microsoft.com/office/powerpoint/2010/main" val="4132941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a:t>En nu jullie!</a:t>
            </a:r>
            <a:br>
              <a:rPr lang="nl-NL" dirty="0"/>
            </a:br>
            <a:r>
              <a:rPr lang="nl-NL" dirty="0"/>
              <a:t/>
            </a:r>
            <a:br>
              <a:rPr lang="nl-NL" dirty="0"/>
            </a:br>
            <a:r>
              <a:rPr lang="nl-NL" dirty="0"/>
              <a:t/>
            </a:r>
            <a:br>
              <a:rPr lang="nl-NL" dirty="0"/>
            </a:br>
            <a:endParaRPr lang="nl-NL"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Wrap</a:t>
            </a:r>
            <a:r>
              <a:rPr lang="nl-NL" dirty="0"/>
              <a:t> Up</a:t>
            </a:r>
          </a:p>
        </p:txBody>
      </p:sp>
      <p:sp>
        <p:nvSpPr>
          <p:cNvPr id="3" name="Tijdelijke aanduiding voor inhoud 2"/>
          <p:cNvSpPr>
            <a:spLocks noGrp="1"/>
          </p:cNvSpPr>
          <p:nvPr>
            <p:ph idx="1"/>
          </p:nvPr>
        </p:nvSpPr>
        <p:spPr>
          <a:xfrm>
            <a:off x="760462" y="1828080"/>
            <a:ext cx="8596668" cy="3880773"/>
          </a:xfrm>
        </p:spPr>
        <p:txBody>
          <a:bodyPr/>
          <a:lstStyle/>
          <a:p>
            <a:r>
              <a:rPr lang="nl-NL" dirty="0"/>
              <a:t>Dank voor de aanwezigheid.</a:t>
            </a:r>
          </a:p>
          <a:p>
            <a:r>
              <a:rPr lang="nl-NL" dirty="0"/>
              <a:t>Rondje ervaringen?</a:t>
            </a:r>
          </a:p>
          <a:p>
            <a:r>
              <a:rPr lang="nl-NL" dirty="0"/>
              <a:t>Hoe verder?</a:t>
            </a:r>
          </a:p>
          <a:p>
            <a:endParaRPr lang="nl-NL"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a:ln w="6600">
                  <a:solidFill>
                    <a:schemeClr val="accent2"/>
                  </a:solidFill>
                  <a:prstDash val="solid"/>
                </a:ln>
                <a:solidFill>
                  <a:srgbClr val="FFFFFF"/>
                </a:solidFill>
                <a:effectLst>
                  <a:outerShdw dist="38100" dir="2700000" algn="tl" rotWithShape="0">
                    <a:schemeClr val="accent2"/>
                  </a:outerShdw>
                </a:effectLst>
              </a:rPr>
              <a:t>s</a:t>
            </a:r>
            <a:r>
              <a:rPr lang="nl-NL" sz="5400" b="1" dirty="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bijlagen</a:t>
            </a:r>
          </a:p>
        </p:txBody>
      </p:sp>
      <p:sp>
        <p:nvSpPr>
          <p:cNvPr id="3" name="Tijdelijke aanduiding voor inhoud 2"/>
          <p:cNvSpPr>
            <a:spLocks noGrp="1"/>
          </p:cNvSpPr>
          <p:nvPr>
            <p:ph idx="1"/>
          </p:nvPr>
        </p:nvSpPr>
        <p:spPr/>
        <p:txBody>
          <a:bodyPr/>
          <a:lstStyle/>
          <a:p>
            <a:r>
              <a:rPr lang="nl-NL" dirty="0"/>
              <a:t>Achter deze slide vind je diverse slides over Python, Open Source etc.</a:t>
            </a:r>
          </a:p>
        </p:txBody>
      </p:sp>
    </p:spTree>
    <p:extLst>
      <p:ext uri="{BB962C8B-B14F-4D97-AF65-F5344CB8AC3E}">
        <p14:creationId xmlns:p14="http://schemas.microsoft.com/office/powerpoint/2010/main" val="1786107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a:hlinkClick r:id="rId2"/>
              </a:rPr>
              <a:t>NumFOCUS</a:t>
            </a:r>
            <a:r>
              <a:rPr lang="en-US" dirty="0">
                <a:hlinkClick r:id="rId2"/>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a:hlinkClick r:id="rId4"/>
              </a:rPr>
              <a:t>PyData</a:t>
            </a:r>
            <a:r>
              <a:rPr lang="nl-NL" dirty="0">
                <a:hlinkClick r:id="rId4"/>
              </a:rPr>
              <a:t> |</a:t>
            </a:r>
            <a:endParaRPr lang="nl-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a:t>Doelen voor vanochtend</a:t>
            </a:r>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a:t>Overall doel: </a:t>
            </a:r>
          </a:p>
          <a:p>
            <a:pPr marL="0" indent="0">
              <a:buNone/>
            </a:pPr>
            <a:r>
              <a:rPr lang="en-US" altLang="nl-NL" dirty="0"/>
              <a:t>D</a:t>
            </a:r>
            <a:r>
              <a:rPr lang="nl-NL" dirty="0"/>
              <a:t>e deelnemer verlaat enthousiast de kennismakingssessie en heeft voldoende kennis opgedaan om </a:t>
            </a:r>
            <a:r>
              <a:rPr lang="nl-NL" dirty="0" smtClean="0"/>
              <a:t>zich zelfstandig </a:t>
            </a:r>
            <a:r>
              <a:rPr lang="nl-NL" dirty="0"/>
              <a:t>verder te </a:t>
            </a:r>
            <a:r>
              <a:rPr lang="nl-NL" dirty="0" smtClean="0"/>
              <a:t>bekwamen in </a:t>
            </a:r>
            <a:r>
              <a:rPr lang="nl-NL" dirty="0"/>
              <a:t>programmeren </a:t>
            </a:r>
            <a:r>
              <a:rPr lang="nl-NL" dirty="0" smtClean="0"/>
              <a:t>met Python en </a:t>
            </a:r>
            <a:r>
              <a:rPr lang="nl-NL" dirty="0"/>
              <a:t>Pandas etc. </a:t>
            </a:r>
          </a:p>
          <a:p>
            <a:pPr marL="0" indent="0">
              <a:buNone/>
            </a:pPr>
            <a:r>
              <a:rPr lang="nl-NL" b="1" dirty="0"/>
              <a:t>Na afloop van deze sessie: </a:t>
            </a:r>
          </a:p>
          <a:p>
            <a:r>
              <a:rPr lang="nl-NL" dirty="0"/>
              <a:t>De deelnemer kan verwoorden wat programmeren is.</a:t>
            </a:r>
          </a:p>
          <a:p>
            <a:r>
              <a:rPr lang="nl-NL" dirty="0"/>
              <a:t>De deelnemer heeft een 1</a:t>
            </a:r>
            <a:r>
              <a:rPr lang="nl-NL" baseline="30000" dirty="0"/>
              <a:t>e</a:t>
            </a:r>
            <a:r>
              <a:rPr lang="nl-NL" dirty="0"/>
              <a:t> indruk van de </a:t>
            </a:r>
            <a:r>
              <a:rPr lang="nl-NL" dirty="0" smtClean="0"/>
              <a:t>programmeertaal </a:t>
            </a:r>
            <a:r>
              <a:rPr lang="nl-NL" dirty="0"/>
              <a:t>Python.</a:t>
            </a:r>
          </a:p>
          <a:p>
            <a:r>
              <a:rPr lang="nl-NL" dirty="0"/>
              <a:t>Idem dito pandas.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dan?</a:t>
            </a:r>
          </a:p>
        </p:txBody>
      </p:sp>
      <p:sp>
        <p:nvSpPr>
          <p:cNvPr id="3" name="Tijdelijke aanduiding voor inhoud 2"/>
          <p:cNvSpPr>
            <a:spLocks noGrp="1"/>
          </p:cNvSpPr>
          <p:nvPr>
            <p:ph idx="1"/>
          </p:nvPr>
        </p:nvSpPr>
        <p:spPr>
          <a:xfrm>
            <a:off x="838200" y="1825625"/>
            <a:ext cx="11007436" cy="4351338"/>
          </a:xfrm>
        </p:spPr>
        <p:txBody>
          <a:bodyPr/>
          <a:lstStyle/>
          <a:p>
            <a:r>
              <a:rPr lang="nl-NL" dirty="0"/>
              <a:t>Automatiseren van repetitieve taken.</a:t>
            </a:r>
          </a:p>
          <a:p>
            <a:r>
              <a:rPr lang="nl-NL" dirty="0"/>
              <a:t>Omdat het leuk is.</a:t>
            </a:r>
          </a:p>
          <a:p>
            <a:r>
              <a:rPr lang="nl-NL" dirty="0"/>
              <a:t>Overzichtelijk/ modulair: data en compute gescheiden.</a:t>
            </a:r>
          </a:p>
          <a:p>
            <a:r>
              <a:rPr lang="nl-NL" dirty="0"/>
              <a:t>Reproduceerbaar.</a:t>
            </a:r>
          </a:p>
          <a:p>
            <a:r>
              <a:rPr lang="nl-NL" dirty="0"/>
              <a:t>Voorspellen!</a:t>
            </a:r>
          </a:p>
          <a:p>
            <a:r>
              <a:rPr lang="nl-NL" dirty="0"/>
              <a:t>W.b.t. Open Source: community </a:t>
            </a:r>
            <a:r>
              <a:rPr lang="nl-NL" dirty="0" err="1"/>
              <a:t>driven</a:t>
            </a:r>
            <a:r>
              <a:rPr lang="nl-NL" dirty="0"/>
              <a:t>, door grote bedrijven gesteund.</a:t>
            </a:r>
          </a:p>
          <a:p>
            <a:r>
              <a:rPr lang="nl-NL" dirty="0"/>
              <a:t>Veiliger: grote </a:t>
            </a:r>
            <a:r>
              <a:rPr lang="nl-NL" dirty="0" err="1"/>
              <a:t>communcity’s</a:t>
            </a:r>
            <a:r>
              <a:rPr lang="nl-NL" dirty="0"/>
              <a:t> kijken mee met de code i.t.t. </a:t>
            </a:r>
            <a:r>
              <a:rPr lang="nl-NL" dirty="0" err="1"/>
              <a:t>closed</a:t>
            </a:r>
            <a:r>
              <a:rPr lang="nl-NL" dirty="0"/>
              <a:t> source tools.</a:t>
            </a:r>
          </a:p>
          <a:p>
            <a:r>
              <a:rPr lang="nl-NL" dirty="0"/>
              <a:t>Etc.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a:ln>
                  <a:noFill/>
                </a:ln>
                <a:solidFill>
                  <a:srgbClr val="000000"/>
                </a:solidFill>
                <a:effectLst/>
                <a:latin typeface="Söhne"/>
              </a:rPr>
              <a:t>Python is a high-level, </a:t>
            </a:r>
            <a:r>
              <a:rPr kumimoji="0" lang="nl-NL" altLang="nl-NL" sz="1800" b="0" i="0" u="none" strike="noStrike" cap="none" normalizeH="0" baseline="0" dirty="0" err="1">
                <a:ln>
                  <a:noFill/>
                </a:ln>
                <a:solidFill>
                  <a:srgbClr val="FF0000"/>
                </a:solidFill>
                <a:effectLst/>
                <a:latin typeface="Söhne"/>
              </a:rPr>
              <a:t>general-purpose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programming</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language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easy to </a:t>
            </a:r>
            <a:r>
              <a:rPr kumimoji="0" lang="nl-NL" altLang="nl-NL" sz="1800" b="0" i="0" u="none" strike="noStrike" cap="none" normalizeH="0" baseline="0" dirty="0" err="1">
                <a:ln>
                  <a:noFill/>
                </a:ln>
                <a:solidFill>
                  <a:srgbClr val="FF0000"/>
                </a:solidFill>
                <a:effectLst/>
                <a:latin typeface="Söhne"/>
              </a:rPr>
              <a:t>learn</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and </a:t>
            </a:r>
            <a:r>
              <a:rPr kumimoji="0" lang="nl-NL" altLang="nl-NL" sz="1800" b="0" i="0" u="none" strike="noStrike" cap="none" normalizeH="0" baseline="0" dirty="0" err="1">
                <a:ln>
                  <a:noFill/>
                </a:ln>
                <a:solidFill>
                  <a:srgbClr val="FF0000"/>
                </a:solidFill>
                <a:effectLst/>
                <a:latin typeface="Söhne"/>
              </a:rPr>
              <a:t>active</a:t>
            </a:r>
            <a:r>
              <a:rPr kumimoji="0" lang="nl-NL" altLang="nl-NL" sz="1800" b="0" i="0" u="none" strike="noStrike" cap="none" normalizeH="0" baseline="0" dirty="0">
                <a:ln>
                  <a:noFill/>
                </a:ln>
                <a:solidFill>
                  <a:srgbClr val="FF0000"/>
                </a:solidFill>
                <a:effectLst/>
                <a:latin typeface="Söhne"/>
              </a:rPr>
              <a:t> community </a:t>
            </a:r>
            <a:r>
              <a:rPr kumimoji="0" lang="nl-NL" altLang="nl-NL" sz="1800" b="0" i="0" u="none" strike="noStrike" cap="none" normalizeH="0" baseline="0" dirty="0">
                <a:ln>
                  <a:noFill/>
                </a:ln>
                <a:solidFill>
                  <a:srgbClr val="000000"/>
                </a:solidFill>
                <a:effectLst/>
                <a:latin typeface="Söhne"/>
              </a:rPr>
              <a:t>of </a:t>
            </a:r>
            <a:r>
              <a:rPr kumimoji="0" lang="nl-NL" altLang="nl-NL" sz="1800" b="0" i="0" u="none" strike="noStrike" cap="none" normalizeH="0" baseline="0" dirty="0" err="1">
                <a:ln>
                  <a:noFill/>
                </a:ln>
                <a:solidFill>
                  <a:srgbClr val="000000"/>
                </a:solidFill>
                <a:effectLst/>
                <a:latin typeface="Söhne"/>
              </a:rPr>
              <a:t>developers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who</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contribute</a:t>
            </a:r>
            <a:r>
              <a:rPr kumimoji="0" lang="nl-NL" altLang="nl-NL" sz="1800" b="0" i="0" u="none" strike="noStrike" cap="none" normalizeH="0" baseline="0" dirty="0">
                <a:ln>
                  <a:noFill/>
                </a:ln>
                <a:solidFill>
                  <a:srgbClr val="000000"/>
                </a:solidFill>
                <a:effectLst/>
                <a:latin typeface="Söhne"/>
              </a:rPr>
              <a:t> to the development of the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libraries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there</a:t>
            </a:r>
            <a:r>
              <a:rPr kumimoji="0" lang="nl-NL" altLang="nl-NL" sz="1800" b="0" i="0" u="none" strike="noStrike" cap="none" normalizeH="0" baseline="0" dirty="0">
                <a:ln>
                  <a:noFill/>
                </a:ln>
                <a:solidFill>
                  <a:srgbClr val="000000"/>
                </a:solidFill>
                <a:effectLst/>
                <a:latin typeface="Söhne"/>
              </a:rPr>
              <a:t> is </a:t>
            </a:r>
            <a:r>
              <a:rPr kumimoji="0" lang="nl-NL" altLang="nl-NL" sz="1800" b="0" i="0" u="none" strike="noStrike" cap="none" normalizeH="0" baseline="0" dirty="0">
                <a:ln>
                  <a:noFill/>
                </a:ln>
                <a:solidFill>
                  <a:srgbClr val="FF0000"/>
                </a:solidFill>
                <a:effectLst/>
                <a:latin typeface="Söhne"/>
              </a:rPr>
              <a:t>a </a:t>
            </a:r>
            <a:r>
              <a:rPr kumimoji="0" lang="nl-NL" altLang="nl-NL" sz="1800" b="0" i="0" u="none" strike="noStrike" cap="none" normalizeH="0" baseline="0" dirty="0" err="1">
                <a:ln>
                  <a:noFill/>
                </a:ln>
                <a:solidFill>
                  <a:srgbClr val="FF0000"/>
                </a:solidFill>
                <a:effectLst/>
                <a:latin typeface="Söhne"/>
              </a:rPr>
              <a:t>wealth</a:t>
            </a:r>
            <a:r>
              <a:rPr kumimoji="0" lang="nl-NL" altLang="nl-NL" sz="1800" b="0" i="0" u="none" strike="noStrike" cap="none" normalizeH="0" baseline="0" dirty="0">
                <a:ln>
                  <a:noFill/>
                </a:ln>
                <a:solidFill>
                  <a:srgbClr val="FF0000"/>
                </a:solidFill>
                <a:effectLst/>
                <a:latin typeface="Söhne"/>
              </a:rPr>
              <a:t> of resources </a:t>
            </a:r>
            <a:r>
              <a:rPr kumimoji="0" lang="nl-NL" altLang="nl-NL" sz="1800" b="0" i="0" u="none" strike="noStrike" cap="none" normalizeH="0" baseline="0" dirty="0" err="1">
                <a:ln>
                  <a:noFill/>
                </a:ln>
                <a:solidFill>
                  <a:srgbClr val="000000"/>
                </a:solidFill>
                <a:effectLst/>
                <a:latin typeface="Söhne"/>
              </a:rPr>
              <a:t>available</a:t>
            </a:r>
            <a:r>
              <a:rPr kumimoji="0" lang="nl-NL" altLang="nl-NL" sz="1800" b="0" i="0" u="none" strike="noStrike" cap="none" normalizeH="0" baseline="0" dirty="0">
                <a:ln>
                  <a:noFill/>
                </a:ln>
                <a:solidFill>
                  <a:srgbClr val="000000"/>
                </a:solidFill>
                <a:effectLst/>
                <a:latin typeface="Söhne"/>
              </a:rPr>
              <a:t> for learning and </a:t>
            </a:r>
            <a:r>
              <a:rPr kumimoji="0" lang="nl-NL" altLang="nl-NL" sz="1800" b="0" i="0" u="none" strike="noStrike" cap="none" normalizeH="0" baseline="0" dirty="0" err="1">
                <a:ln>
                  <a:noFill/>
                </a:ln>
                <a:solidFill>
                  <a:srgbClr val="000000"/>
                </a:solidFill>
                <a:effectLst/>
                <a:latin typeface="Söhne"/>
              </a:rPr>
              <a:t>using</a:t>
            </a:r>
            <a:r>
              <a:rPr kumimoji="0" lang="nl-NL" altLang="nl-NL" sz="1800" b="0" i="0" u="none" strike="noStrike" cap="none" normalizeH="0" baseline="0" dirty="0">
                <a:ln>
                  <a:noFill/>
                </a:ln>
                <a:solidFill>
                  <a:srgbClr val="000000"/>
                </a:solidFill>
                <a:effectLst/>
                <a:latin typeface="Söhne"/>
              </a:rPr>
              <a:t> Python.</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a:t>
            </a:r>
            <a:r>
              <a:rPr kumimoji="0" lang="nl-NL" altLang="nl-NL" sz="1800" b="0" i="0" u="none" strike="noStrike" cap="none" normalizeH="0" baseline="0" dirty="0" err="1">
                <a:ln>
                  <a:noFill/>
                </a:ln>
                <a:solidFill>
                  <a:srgbClr val="FF0000"/>
                </a:solidFill>
                <a:effectLst/>
                <a:latin typeface="Söhne"/>
              </a:rPr>
              <a:t>applications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web development, </a:t>
            </a:r>
            <a:r>
              <a:rPr kumimoji="0" lang="nl-NL" altLang="nl-NL" sz="1800" b="0" i="0" u="none" strike="noStrike" cap="none" normalizeH="0" baseline="0" dirty="0" err="1">
                <a:ln>
                  <a:noFill/>
                </a:ln>
                <a:solidFill>
                  <a:srgbClr val="000000"/>
                </a:solidFill>
                <a:effectLst/>
                <a:latin typeface="Söhne"/>
              </a:rPr>
              <a:t>scientific</a:t>
            </a:r>
            <a:r>
              <a:rPr kumimoji="0" lang="nl-NL" altLang="nl-NL" sz="1800" b="0" i="0" u="none" strike="noStrike" cap="none" normalizeH="0" baseline="0" dirty="0">
                <a:ln>
                  <a:noFill/>
                </a:ln>
                <a:solidFill>
                  <a:srgbClr val="000000"/>
                </a:solidFill>
                <a:effectLst/>
                <a:latin typeface="Söhne"/>
              </a:rPr>
              <a:t> computing, data analysis,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artificial</a:t>
            </a:r>
            <a:r>
              <a:rPr kumimoji="0" lang="nl-NL" altLang="nl-NL" sz="1800" b="0" i="0" u="none" strike="noStrike" cap="none" normalizeH="0" baseline="0" dirty="0">
                <a:ln>
                  <a:noFill/>
                </a:ln>
                <a:solidFill>
                  <a:srgbClr val="000000"/>
                </a:solidFill>
                <a:effectLst/>
                <a:latin typeface="Söhne"/>
              </a:rPr>
              <a:t> intelligence.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standard </a:t>
            </a:r>
            <a:r>
              <a:rPr kumimoji="0" lang="nl-NL" altLang="nl-NL" sz="1800" b="0" i="0" u="none" strike="noStrike" cap="none" normalizeH="0" baseline="0" dirty="0" err="1">
                <a:ln>
                  <a:noFill/>
                </a:ln>
                <a:solidFill>
                  <a:srgbClr val="FF0000"/>
                </a:solidFill>
                <a:effectLst/>
                <a:latin typeface="Söhne"/>
              </a:rPr>
              <a:t>library</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includes</a:t>
            </a:r>
            <a:r>
              <a:rPr kumimoji="0" lang="nl-NL" altLang="nl-NL" sz="1800" b="0" i="0" u="none" strike="noStrike" cap="none" normalizeH="0" baseline="0" dirty="0">
                <a:ln>
                  <a:noFill/>
                </a:ln>
                <a:solidFill>
                  <a:srgbClr val="FF0000"/>
                </a:solidFill>
                <a:effectLst/>
                <a:latin typeface="Söhne"/>
              </a:rPr>
              <a:t> modules for </a:t>
            </a:r>
            <a:r>
              <a:rPr kumimoji="0" lang="nl-NL" altLang="nl-NL" sz="1800" b="0" i="0" u="none" strike="noStrike" cap="none" normalizeH="0" baseline="0" dirty="0" err="1">
                <a:ln>
                  <a:noFill/>
                </a:ln>
                <a:solidFill>
                  <a:srgbClr val="FF0000"/>
                </a:solidFill>
                <a:effectLst/>
                <a:latin typeface="Söhne"/>
              </a:rPr>
              <a:t>many</a:t>
            </a:r>
            <a:r>
              <a:rPr kumimoji="0" lang="nl-NL" altLang="nl-NL" sz="1800" b="0" i="0" u="none" strike="noStrike" cap="none" normalizeH="0" baseline="0" dirty="0">
                <a:ln>
                  <a:noFill/>
                </a:ln>
                <a:solidFill>
                  <a:srgbClr val="FF0000"/>
                </a:solidFill>
                <a:effectLst/>
                <a:latin typeface="Söhne"/>
              </a:rPr>
              <a:t> different </a:t>
            </a:r>
            <a:r>
              <a:rPr kumimoji="0" lang="nl-NL" altLang="nl-NL" sz="1800" b="0" i="0" u="none" strike="noStrike" cap="none" normalizeH="0" baseline="0" dirty="0" err="1">
                <a:ln>
                  <a:noFill/>
                </a:ln>
                <a:solidFill>
                  <a:srgbClr val="FF0000"/>
                </a:solidFill>
                <a:effectLst/>
                <a:latin typeface="Söhne"/>
              </a:rPr>
              <a:t>tasks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connecting</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a:ln>
                  <a:noFill/>
                </a:ln>
                <a:solidFill>
                  <a:srgbClr val="000000"/>
                </a:solidFill>
                <a:effectLst/>
                <a:latin typeface="Söhne"/>
              </a:rPr>
              <a:t>to web servers, reading and </a:t>
            </a:r>
            <a:r>
              <a:rPr kumimoji="0" lang="nl-NL" altLang="nl-NL" sz="1800" b="0" i="0" u="none" strike="noStrike" cap="none" normalizeH="0" baseline="0" dirty="0" err="1">
                <a:ln>
                  <a:noFill/>
                </a:ln>
                <a:solidFill>
                  <a:srgbClr val="000000"/>
                </a:solidFill>
                <a:effectLst/>
                <a:latin typeface="Söhne"/>
              </a:rPr>
              <a:t>writing</a:t>
            </a:r>
            <a:r>
              <a:rPr kumimoji="0" lang="nl-NL" altLang="nl-NL" sz="1800" b="0" i="0" u="none" strike="noStrike" cap="none" normalizeH="0" baseline="0" dirty="0">
                <a:ln>
                  <a:noFill/>
                </a:ln>
                <a:solidFill>
                  <a:srgbClr val="000000"/>
                </a:solidFill>
                <a:effectLst/>
                <a:latin typeface="Söhne"/>
              </a:rPr>
              <a:t> files, and </a:t>
            </a:r>
            <a:r>
              <a:rPr kumimoji="0" lang="nl-NL" altLang="nl-NL" sz="1800" b="0" i="0" u="none" strike="noStrike" cap="none" normalizeH="0" baseline="0" dirty="0" err="1">
                <a:ln>
                  <a:noFill/>
                </a:ln>
                <a:solidFill>
                  <a:srgbClr val="000000"/>
                </a:solidFill>
                <a:effectLst/>
                <a:latin typeface="Söhne"/>
              </a:rPr>
              <a:t>working</a:t>
            </a:r>
            <a:r>
              <a:rPr kumimoji="0" lang="nl-NL" altLang="nl-NL" sz="1800" b="0" i="0" u="none" strike="noStrike" cap="none" normalizeH="0" baseline="0" dirty="0">
                <a:ln>
                  <a:noFill/>
                </a:ln>
                <a:solidFill>
                  <a:srgbClr val="000000"/>
                </a:solidFill>
                <a:effectLst/>
                <a:latin typeface="Söhne"/>
              </a:rPr>
              <a:t> with data.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highly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expressive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often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code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more </a:t>
            </a:r>
            <a:r>
              <a:rPr kumimoji="0" lang="nl-NL" altLang="nl-NL" sz="1800" b="0" i="0" u="none" strike="noStrike" cap="none" normalizeH="0" baseline="0" dirty="0" err="1">
                <a:ln>
                  <a:noFill/>
                </a:ln>
                <a:solidFill>
                  <a:srgbClr val="FF0000"/>
                </a:solidFill>
                <a:effectLst/>
                <a:latin typeface="Söhne"/>
              </a:rPr>
              <a:t>concise</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easier</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to </a:t>
            </a:r>
            <a:r>
              <a:rPr kumimoji="0" lang="nl-NL" altLang="nl-NL" sz="1800" b="0" i="0" u="none" strike="noStrike" cap="none" normalizeH="0" baseline="0" dirty="0" err="1">
                <a:ln>
                  <a:noFill/>
                </a:ln>
                <a:solidFill>
                  <a:srgbClr val="FF0000"/>
                </a:solidFill>
                <a:effectLst/>
                <a:latin typeface="Söhne"/>
              </a:rPr>
              <a:t>read</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000000"/>
                </a:solidFill>
                <a:effectLst/>
                <a:latin typeface="Söhne"/>
              </a:rPr>
              <a:t>than</a:t>
            </a:r>
            <a:r>
              <a:rPr kumimoji="0" lang="nl-NL" altLang="nl-NL" sz="1800" b="0" i="0" u="none" strike="noStrike" cap="none" normalizeH="0" baseline="0" dirty="0">
                <a:ln>
                  <a:noFill/>
                </a:ln>
                <a:solidFill>
                  <a:srgbClr val="00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written</a:t>
            </a:r>
            <a:r>
              <a:rPr kumimoji="0" lang="nl-NL" altLang="nl-NL" sz="1800" b="0" i="0" u="none" strike="noStrike" cap="none" normalizeH="0" baseline="0" dirty="0">
                <a:ln>
                  <a:noFill/>
                </a:ln>
                <a:solidFill>
                  <a:srgbClr val="000000"/>
                </a:solidFill>
                <a:effectLst/>
                <a:latin typeface="Söhne"/>
              </a:rPr>
              <a:t> in </a:t>
            </a:r>
            <a:r>
              <a:rPr kumimoji="0" lang="nl-NL" altLang="nl-NL" sz="1800" b="0" i="0" u="none" strike="noStrike" cap="none" normalizeH="0" baseline="0" dirty="0" err="1">
                <a:ln>
                  <a:noFill/>
                </a:ln>
                <a:solidFill>
                  <a:srgbClr val="000000"/>
                </a:solidFill>
                <a:effectLst/>
                <a:latin typeface="Söhne"/>
              </a:rPr>
              <a:t>other</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maintain</a:t>
            </a:r>
            <a:r>
              <a:rPr kumimoji="0" lang="nl-NL" altLang="nl-NL" sz="1800" b="0" i="0" u="none" strike="noStrike" cap="none" normalizeH="0" baseline="0" dirty="0">
                <a:ln>
                  <a:noFill/>
                </a:ln>
                <a:solidFill>
                  <a:srgbClr val="000000"/>
                </a:solidFill>
                <a:effectLst/>
                <a:latin typeface="Söhne"/>
              </a:rPr>
              <a:t> complex programs.</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a:ln>
                  <a:noFill/>
                </a:ln>
                <a:solidFill>
                  <a:srgbClr val="000000"/>
                </a:solidFill>
                <a:effectLst/>
                <a:latin typeface="Söhne"/>
              </a:rPr>
              <a:t>Python has a strong </a:t>
            </a:r>
            <a:r>
              <a:rPr kumimoji="0" lang="nl-NL" altLang="nl-NL" sz="1800" b="0" i="0" u="none" strike="noStrike" cap="none" normalizeH="0" baseline="0" dirty="0" err="1">
                <a:ln>
                  <a:noFill/>
                </a:ln>
                <a:solidFill>
                  <a:srgbClr val="000000"/>
                </a:solidFill>
                <a:effectLst/>
                <a:latin typeface="Söhne"/>
              </a:rPr>
              <a:t>emphasis</a:t>
            </a:r>
            <a:r>
              <a:rPr kumimoji="0" lang="nl-NL" altLang="nl-NL" sz="1800" b="0" i="0" u="none" strike="noStrike" cap="none" normalizeH="0" baseline="0" dirty="0">
                <a:ln>
                  <a:noFill/>
                </a:ln>
                <a:solidFill>
                  <a:srgbClr val="000000"/>
                </a:solidFill>
                <a:effectLst/>
                <a:latin typeface="Söhne"/>
              </a:rPr>
              <a:t> on </a:t>
            </a:r>
            <a:r>
              <a:rPr kumimoji="0" lang="nl-NL" altLang="nl-NL" sz="1800" b="0" i="0" u="none" strike="noStrike" cap="none" normalizeH="0" baseline="0" dirty="0" err="1">
                <a:ln>
                  <a:noFill/>
                </a:ln>
                <a:solidFill>
                  <a:srgbClr val="000000"/>
                </a:solidFill>
                <a:effectLst/>
                <a:latin typeface="Söhne"/>
              </a:rPr>
              <a:t>readability</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simplicity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makes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 </a:t>
            </a:r>
            <a:r>
              <a:rPr kumimoji="0" lang="nl-NL" altLang="nl-NL" sz="1800" b="0" i="0" u="none" strike="noStrike" cap="none" normalizeH="0" baseline="0" dirty="0" err="1">
                <a:ln>
                  <a:noFill/>
                </a:ln>
                <a:solidFill>
                  <a:srgbClr val="FF0000"/>
                </a:solidFill>
                <a:effectLst/>
                <a:latin typeface="Söhne"/>
              </a:rPr>
              <a:t>great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choice</a:t>
            </a:r>
            <a:r>
              <a:rPr kumimoji="0" lang="nl-NL" altLang="nl-NL" sz="1800" b="0" i="0" u="none" strike="noStrike" cap="none" normalizeH="0" baseline="0" dirty="0">
                <a:ln>
                  <a:noFill/>
                </a:ln>
                <a:solidFill>
                  <a:srgbClr val="FF0000"/>
                </a:solidFill>
                <a:effectLst/>
                <a:latin typeface="Söhne"/>
              </a:rPr>
              <a:t> for </a:t>
            </a:r>
            <a:r>
              <a:rPr kumimoji="0" lang="nl-NL" altLang="nl-NL" sz="1800" b="0" i="0" u="none" strike="noStrike" cap="none" normalizeH="0" baseline="0" dirty="0" err="1">
                <a:ln>
                  <a:noFill/>
                </a:ln>
                <a:solidFill>
                  <a:srgbClr val="FF0000"/>
                </a:solidFill>
                <a:effectLst/>
                <a:latin typeface="Söhne"/>
              </a:rPr>
              <a:t>developing</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err="1">
                <a:ln>
                  <a:noFill/>
                </a:ln>
                <a:solidFill>
                  <a:srgbClr val="FF0000"/>
                </a:solidFill>
                <a:effectLst/>
                <a:latin typeface="Söhne"/>
              </a:rPr>
              <a:t>maintainable</a:t>
            </a:r>
            <a:r>
              <a:rPr kumimoji="0" lang="nl-NL" altLang="nl-NL" sz="1800" b="0" i="0" u="none" strike="noStrike" cap="none" normalizeH="0" baseline="0" dirty="0">
                <a:ln>
                  <a:noFill/>
                </a:ln>
                <a:solidFill>
                  <a:srgbClr val="FF0000"/>
                </a:solidFill>
                <a:effectLst/>
                <a:latin typeface="Söhne"/>
              </a:rPr>
              <a:t> software.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syntax is clean and easy to </a:t>
            </a:r>
            <a:r>
              <a:rPr kumimoji="0" lang="nl-NL" altLang="nl-NL" sz="1800" b="0" i="0" u="none" strike="noStrike" cap="none" normalizeH="0" baseline="0" dirty="0" err="1">
                <a:ln>
                  <a:noFill/>
                </a:ln>
                <a:solidFill>
                  <a:srgbClr val="00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interpreted</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FF0000"/>
                </a:solidFill>
                <a:effectLst/>
                <a:latin typeface="Söhne"/>
              </a:rPr>
              <a:t>you</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don't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need</a:t>
            </a:r>
            <a:r>
              <a:rPr kumimoji="0" lang="nl-NL" altLang="nl-NL" sz="1800" b="0" i="0" u="none" strike="noStrike" cap="none" normalizeH="0" baseline="0" dirty="0">
                <a:ln>
                  <a:noFill/>
                </a:ln>
                <a:solidFill>
                  <a:srgbClr val="FF0000"/>
                </a:solidFill>
                <a:effectLst/>
                <a:latin typeface="Söhne"/>
              </a:rPr>
              <a:t> to </a:t>
            </a:r>
            <a:r>
              <a:rPr kumimoji="0" lang="nl-NL" altLang="nl-NL" sz="1800" b="0" i="0" u="none" strike="noStrike" cap="none" normalizeH="0" baseline="0" dirty="0" err="1">
                <a:ln>
                  <a:noFill/>
                </a:ln>
                <a:solidFill>
                  <a:srgbClr val="FF0000"/>
                </a:solidFill>
                <a:effectLst/>
                <a:latin typeface="Söhne"/>
              </a:rPr>
              <a:t>compile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your</a:t>
            </a:r>
            <a:r>
              <a:rPr kumimoji="0" lang="nl-NL" altLang="nl-NL" sz="1800" b="0" i="0" u="none" strike="noStrike" cap="none" normalizeH="0" baseline="0" dirty="0">
                <a:ln>
                  <a:noFill/>
                </a:ln>
                <a:solidFill>
                  <a:srgbClr val="FF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before</a:t>
            </a:r>
            <a:r>
              <a:rPr kumimoji="0" lang="nl-NL" altLang="nl-NL" sz="1800" b="0" i="0" u="none" strike="noStrike" cap="none" normalizeH="0" baseline="0" dirty="0">
                <a:ln>
                  <a:noFill/>
                </a:ln>
                <a:solidFill>
                  <a:srgbClr val="000000"/>
                </a:solidFill>
                <a:effectLst/>
                <a:latin typeface="Söhne"/>
              </a:rPr>
              <a:t> running it.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develop</a:t>
            </a:r>
            <a:r>
              <a:rPr kumimoji="0" lang="nl-NL" altLang="nl-NL" sz="1800" b="0" i="0" u="none" strike="noStrike" cap="none" normalizeH="0" baseline="0" dirty="0">
                <a:ln>
                  <a:noFill/>
                </a:ln>
                <a:solidFill>
                  <a:srgbClr val="000000"/>
                </a:solidFill>
                <a:effectLst/>
                <a:latin typeface="Söhne"/>
              </a:rPr>
              <a:t> and test programs, as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see</a:t>
            </a:r>
            <a:r>
              <a:rPr kumimoji="0" lang="nl-NL" altLang="nl-NL" sz="1800" b="0" i="0" u="none" strike="noStrike" cap="none" normalizeH="0" baseline="0" dirty="0">
                <a:ln>
                  <a:noFill/>
                </a:ln>
                <a:solidFill>
                  <a:srgbClr val="000000"/>
                </a:solidFill>
                <a:effectLst/>
                <a:latin typeface="Söhne"/>
              </a:rPr>
              <a:t> the results of </a:t>
            </a:r>
            <a:r>
              <a:rPr kumimoji="0" lang="nl-NL" altLang="nl-NL" sz="1800" b="0" i="0" u="none" strike="noStrike" cap="none" normalizeH="0" baseline="0" dirty="0" err="1">
                <a:ln>
                  <a:noFill/>
                </a:ln>
                <a:solidFill>
                  <a:srgbClr val="000000"/>
                </a:solidFill>
                <a:effectLst/>
                <a:latin typeface="Söhne"/>
              </a:rPr>
              <a:t>your</a:t>
            </a:r>
            <a:r>
              <a:rPr kumimoji="0" lang="nl-NL" altLang="nl-NL" sz="1800" b="0" i="0" u="none" strike="noStrike" cap="none" normalizeH="0" baseline="0" dirty="0">
                <a:ln>
                  <a:noFill/>
                </a:ln>
                <a:solidFill>
                  <a:srgbClr val="000000"/>
                </a:solidFill>
                <a:effectLst/>
                <a:latin typeface="Söhne"/>
              </a:rPr>
              <a:t> changes </a:t>
            </a:r>
            <a:r>
              <a:rPr kumimoji="0" lang="nl-NL" altLang="nl-NL" sz="1800" b="0" i="0" u="none" strike="noStrike" cap="none" normalizeH="0" baseline="0" dirty="0" err="1">
                <a:ln>
                  <a:noFill/>
                </a:ln>
                <a:solidFill>
                  <a:srgbClr val="000000"/>
                </a:solidFill>
                <a:effectLst/>
                <a:latin typeface="Söhne"/>
              </a:rPr>
              <a:t>immediately</a:t>
            </a:r>
            <a:r>
              <a:rPr kumimoji="0" lang="nl-NL" altLang="nl-NL" sz="1800" b="0" i="0" u="none" strike="noStrike" cap="none" normalizeH="0" baseline="0" dirty="0">
                <a:ln>
                  <a:noFill/>
                </a:ln>
                <a:solidFill>
                  <a:srgbClr val="000000"/>
                </a:solidFill>
                <a:effectLst/>
                <a:latin typeface="Söhne"/>
              </a:rPr>
              <a:t>.</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a:ln>
                  <a:noFill/>
                </a:ln>
                <a:solidFill>
                  <a:srgbClr val="000000"/>
                </a:solidFill>
                <a:effectLst/>
                <a:latin typeface="Söhne"/>
              </a:rPr>
              <a:t>Python is cross-platform,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run Python programs on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different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operating systems,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Windows, Mac, and Linux. </a:t>
            </a: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2"/>
              </a:rPr>
              <a:t>The Python Tutorial — Python 3.11.2 documentation</a:t>
            </a:r>
            <a:endParaRPr lang="nl-N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661" y="2394846"/>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1: om zo goed mogelijk leesbaar te zijn,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2: gratis en voor iedereen beschikbaar: open source, 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3: om er alles mee te kunnen maken. </a:t>
            </a:r>
          </a:p>
          <a:p>
            <a:pPr marL="0" indent="0">
              <a:buNone/>
            </a:pPr>
            <a:r>
              <a:rPr lang="nl-NL" dirty="0" smtClean="0">
                <a:latin typeface="Arial" panose="020B0604020202020204" pitchFamily="34" charset="0"/>
                <a:cs typeface="Arial" panose="020B0604020202020204" pitchFamily="34" charset="0"/>
              </a:rPr>
              <a:t>Python is DE programmeertaal van dit moment. </a:t>
            </a:r>
          </a:p>
          <a:p>
            <a:pPr marL="0" indent="0">
              <a:buNone/>
            </a:pPr>
            <a:r>
              <a:rPr lang="nl-NL" dirty="0" smtClean="0">
                <a:latin typeface="Arial" panose="020B0604020202020204" pitchFamily="34" charset="0"/>
                <a:cs typeface="Arial" panose="020B0604020202020204" pitchFamily="34" charset="0"/>
              </a:rPr>
              <a:t>De </a:t>
            </a:r>
            <a:r>
              <a:rPr lang="nl-NL" dirty="0">
                <a:latin typeface="Arial" panose="020B0604020202020204" pitchFamily="34" charset="0"/>
                <a:cs typeface="Arial" panose="020B0604020202020204" pitchFamily="34" charset="0"/>
              </a:rPr>
              <a:t>betekenis van de naam Python is terug te leiden naar de comedy </a:t>
            </a:r>
            <a:r>
              <a:rPr lang="nl-NL" dirty="0" smtClean="0">
                <a:latin typeface="Arial" panose="020B0604020202020204" pitchFamily="34" charset="0"/>
                <a:cs typeface="Arial" panose="020B0604020202020204" pitchFamily="34" charset="0"/>
              </a:rPr>
              <a:t>serie.</a:t>
            </a:r>
            <a:endParaRPr lang="nl-NL" dirty="0">
              <a:latin typeface="Arial" panose="020B0604020202020204" pitchFamily="34" charset="0"/>
              <a:cs typeface="Arial" panose="020B0604020202020204" pitchFamily="34" charset="0"/>
            </a:endParaRPr>
          </a:p>
        </p:txBody>
      </p:sp>
      <p:sp>
        <p:nvSpPr>
          <p:cNvPr id="4" name="Tekstvak 3"/>
          <p:cNvSpPr txBox="1"/>
          <p:nvPr/>
        </p:nvSpPr>
        <p:spPr>
          <a:xfrm>
            <a:off x="411326" y="1122218"/>
            <a:ext cx="10007868"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a:t>
            </a:r>
            <a:r>
              <a:rPr lang="nl-NL" i="1" u="sng" dirty="0" smtClean="0">
                <a:latin typeface="Arial" panose="020B0604020202020204" pitchFamily="34" charset="0"/>
                <a:cs typeface="Arial" panose="020B0604020202020204" pitchFamily="34" charset="0"/>
              </a:rPr>
              <a:t>Open Source programmeertaal </a:t>
            </a:r>
            <a:r>
              <a:rPr lang="nl-NL" dirty="0">
                <a:latin typeface="Arial" panose="020B0604020202020204" pitchFamily="34" charset="0"/>
                <a:cs typeface="Arial" panose="020B0604020202020204" pitchFamily="34" charset="0"/>
              </a:rPr>
              <a:t>die begin jaren 90 ontworpen en ontwikkeld werd </a:t>
            </a:r>
          </a:p>
          <a:p>
            <a:r>
              <a:rPr lang="nl-NL" dirty="0">
                <a:latin typeface="Arial" panose="020B0604020202020204" pitchFamily="34" charset="0"/>
                <a:cs typeface="Arial" panose="020B0604020202020204" pitchFamily="34" charset="0"/>
              </a:rPr>
              <a:t>door Guido van Rossum, destijds verbonden aan het Centrum voor Wiskunde en Informatica.</a:t>
            </a:r>
          </a:p>
        </p:txBody>
      </p:sp>
      <p:pic>
        <p:nvPicPr>
          <p:cNvPr id="5" name="Picture 4" descr="Monty Python's Flying Circus - Monty Python's Flying Circus Logo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083" y="4212247"/>
            <a:ext cx="4493941" cy="2502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a:t>
            </a:r>
            <a:r>
              <a:rPr lang="nl-NL" dirty="0" smtClean="0"/>
              <a:t>rogrammeren </a:t>
            </a:r>
            <a:r>
              <a:rPr lang="nl-NL" dirty="0"/>
              <a:t>en waarom zou je?</a:t>
            </a:r>
          </a:p>
        </p:txBody>
      </p:sp>
      <p:sp>
        <p:nvSpPr>
          <p:cNvPr id="3" name="Tijdelijke aanduiding voor inhoud 2"/>
          <p:cNvSpPr>
            <a:spLocks noGrp="1"/>
          </p:cNvSpPr>
          <p:nvPr>
            <p:ph idx="1"/>
          </p:nvPr>
        </p:nvSpPr>
        <p:spPr>
          <a:xfrm>
            <a:off x="619145" y="1487258"/>
            <a:ext cx="8596668" cy="3880773"/>
          </a:xfrm>
        </p:spPr>
        <p:txBody>
          <a:bodyPr>
            <a:normAutofit/>
          </a:bodyPr>
          <a:lstStyle/>
          <a:p>
            <a:r>
              <a:rPr lang="nl-NL" b="1" dirty="0" smtClean="0"/>
              <a:t>'</a:t>
            </a:r>
            <a:r>
              <a:rPr lang="nl-NL" b="1" dirty="0" err="1" smtClean="0"/>
              <a:t>Computational</a:t>
            </a:r>
            <a:r>
              <a:rPr lang="nl-NL" b="1" dirty="0" smtClean="0"/>
              <a:t> </a:t>
            </a:r>
            <a:r>
              <a:rPr lang="nl-NL" b="1" dirty="0"/>
              <a:t>thinking </a:t>
            </a:r>
            <a:r>
              <a:rPr lang="nl-NL" dirty="0"/>
              <a:t>is een manier om verschijnselen te begrijpen en verklaren. Het betekent eigenlijk in kleine stappen nadenken over hoe je een eenvoudige of uitdagende vraag of probleem kunt herformuleren en oplossen. En dan op een manier die ook door een computer kan worden uitgevoerd.'</a:t>
            </a:r>
          </a:p>
          <a:p>
            <a:r>
              <a:rPr lang="nl-NL" dirty="0"/>
              <a:t>'Die stapsgewijze manier van denken vormt de basis van programmeren, oftewel: apparaten en machines te laten doen wat je wil.</a:t>
            </a:r>
            <a:br>
              <a:rPr lang="nl-NL" dirty="0"/>
            </a:br>
            <a:endParaRPr lang="nl-NL" dirty="0"/>
          </a:p>
          <a:p>
            <a:r>
              <a:rPr lang="nl-NL" dirty="0"/>
              <a:t>Compute en data houd je gescheiden. Inzicht wat gebeurd, reproduceerbaar.</a:t>
            </a:r>
            <a:br>
              <a:rPr lang="nl-NL" dirty="0"/>
            </a:br>
            <a:endParaRPr lang="nl-NL" dirty="0"/>
          </a:p>
          <a:p>
            <a:r>
              <a:rPr lang="nl-NL" dirty="0"/>
              <a:t>Automatiseren, inzichten, voorspellen.</a:t>
            </a:r>
            <a:br>
              <a:rPr lang="nl-NL" dirty="0"/>
            </a:br>
            <a:endParaRPr lang="nl-NL" dirty="0"/>
          </a:p>
          <a:p>
            <a:endParaRPr lang="nl-NL" dirty="0"/>
          </a:p>
        </p:txBody>
      </p:sp>
    </p:spTree>
    <p:extLst>
      <p:ext uri="{BB962C8B-B14F-4D97-AF65-F5344CB8AC3E}">
        <p14:creationId xmlns:p14="http://schemas.microsoft.com/office/powerpoint/2010/main" val="283582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sp>
        <p:nvSpPr>
          <p:cNvPr id="5" name="Text Box 4"/>
          <p:cNvSpPr txBox="1"/>
          <p:nvPr/>
        </p:nvSpPr>
        <p:spPr>
          <a:xfrm>
            <a:off x="476885" y="1753235"/>
            <a:ext cx="983043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mn-ea"/>
              </a:rPr>
              <a:t> Data </a:t>
            </a:r>
            <a:r>
              <a:rPr lang="en-US" sz="2400" dirty="0" err="1">
                <a:sym typeface="+mn-ea"/>
              </a:rPr>
              <a:t>moet</a:t>
            </a:r>
            <a:r>
              <a:rPr lang="en-US" sz="2400" dirty="0">
                <a:sym typeface="+mn-ea"/>
              </a:rPr>
              <a:t> </a:t>
            </a:r>
            <a:r>
              <a:rPr lang="en-US" sz="2400" dirty="0" err="1">
                <a:sym typeface="+mn-ea"/>
              </a:rPr>
              <a:t>ingeladen</a:t>
            </a:r>
            <a:r>
              <a:rPr lang="en-US" sz="2400" dirty="0">
                <a:sym typeface="+mn-ea"/>
              </a:rPr>
              <a:t> </a:t>
            </a:r>
            <a:r>
              <a:rPr lang="en-US" sz="2400" dirty="0" err="1">
                <a:sym typeface="+mn-ea"/>
              </a:rPr>
              <a:t>worden</a:t>
            </a:r>
            <a:r>
              <a:rPr lang="en-US" sz="2400" dirty="0">
                <a:sym typeface="+mn-ea"/>
              </a:rPr>
              <a:t> in </a:t>
            </a:r>
            <a:r>
              <a:rPr lang="en-US" sz="2400" dirty="0" err="1">
                <a:sym typeface="+mn-ea"/>
              </a:rPr>
              <a:t>een</a:t>
            </a:r>
            <a:r>
              <a:rPr lang="en-US" sz="2400" dirty="0">
                <a:sym typeface="+mn-ea"/>
              </a:rPr>
              <a:t> Python </a:t>
            </a:r>
            <a:r>
              <a:rPr lang="en-US" sz="2400" dirty="0" err="1">
                <a:sym typeface="+mn-ea"/>
              </a:rPr>
              <a:t>programma</a:t>
            </a:r>
            <a:r>
              <a:rPr lang="en-US" sz="2400" dirty="0" smtClean="0">
                <a:sym typeface="+mn-ea"/>
              </a:rPr>
              <a:t>:</a:t>
            </a:r>
            <a:br>
              <a:rPr lang="en-US" sz="2400" dirty="0" smtClean="0">
                <a:sym typeface="+mn-ea"/>
              </a:rPr>
            </a:br>
            <a:r>
              <a:rPr lang="en-US" sz="2400" dirty="0" smtClean="0">
                <a:sym typeface="+mn-ea"/>
              </a:rPr>
              <a:t> </a:t>
            </a:r>
            <a:endParaRPr lang="en-US" sz="2400" dirty="0"/>
          </a:p>
          <a:p>
            <a:r>
              <a:rPr lang="en-US" sz="2400" dirty="0">
                <a:sym typeface="+mn-ea"/>
              </a:rPr>
              <a:t>	- </a:t>
            </a:r>
            <a:r>
              <a:rPr lang="en-US" sz="2400" b="1" dirty="0">
                <a:sym typeface="+mn-ea"/>
              </a:rPr>
              <a:t>Extern</a:t>
            </a:r>
            <a:r>
              <a:rPr lang="en-US" sz="2400" dirty="0">
                <a:sym typeface="+mn-ea"/>
              </a:rPr>
              <a:t>: in de </a:t>
            </a:r>
            <a:r>
              <a:rPr lang="en-US" sz="2400" dirty="0" err="1">
                <a:sym typeface="+mn-ea"/>
              </a:rPr>
              <a:t>vorm</a:t>
            </a:r>
            <a:r>
              <a:rPr lang="en-US" sz="2400" dirty="0">
                <a:sym typeface="+mn-ea"/>
              </a:rPr>
              <a:t> van </a:t>
            </a:r>
            <a:r>
              <a:rPr lang="en-US" sz="2400" dirty="0" err="1">
                <a:sym typeface="+mn-ea"/>
              </a:rPr>
              <a:t>b.v</a:t>
            </a:r>
            <a:r>
              <a:rPr lang="en-US" sz="2400" dirty="0">
                <a:sym typeface="+mn-ea"/>
              </a:rPr>
              <a:t>. </a:t>
            </a:r>
            <a:r>
              <a:rPr lang="en-US" sz="2400" dirty="0" err="1">
                <a:sym typeface="+mn-ea"/>
              </a:rPr>
              <a:t>een</a:t>
            </a:r>
            <a:r>
              <a:rPr lang="en-US" sz="2400" dirty="0">
                <a:sym typeface="+mn-ea"/>
              </a:rPr>
              <a:t> Excel of </a:t>
            </a:r>
            <a:r>
              <a:rPr lang="en-US" sz="2400" dirty="0" err="1">
                <a:sym typeface="+mn-ea"/>
              </a:rPr>
              <a:t>tekstbestandje</a:t>
            </a:r>
            <a:r>
              <a:rPr lang="en-US" sz="2400" dirty="0">
                <a:sym typeface="+mn-ea"/>
              </a:rPr>
              <a:t> </a:t>
            </a:r>
            <a:endParaRPr lang="en-US" sz="2400" dirty="0"/>
          </a:p>
          <a:p>
            <a:r>
              <a:rPr lang="en-US" sz="2400" dirty="0">
                <a:sym typeface="+mn-ea"/>
              </a:rPr>
              <a:t>	- </a:t>
            </a:r>
            <a:r>
              <a:rPr lang="en-US" sz="2400" b="1" dirty="0">
                <a:sym typeface="+mn-ea"/>
              </a:rPr>
              <a:t>Intern</a:t>
            </a:r>
            <a:r>
              <a:rPr lang="en-US" sz="2400" dirty="0">
                <a:sym typeface="+mn-ea"/>
              </a:rPr>
              <a:t>: Data </a:t>
            </a:r>
            <a:r>
              <a:rPr lang="en-US" sz="2400" dirty="0" err="1">
                <a:sym typeface="+mn-ea"/>
              </a:rPr>
              <a:t>kan</a:t>
            </a:r>
            <a:r>
              <a:rPr lang="en-US" sz="2400" dirty="0">
                <a:sym typeface="+mn-ea"/>
              </a:rPr>
              <a:t> </a:t>
            </a:r>
            <a:r>
              <a:rPr lang="en-US" sz="2400" dirty="0" err="1">
                <a:sym typeface="+mn-ea"/>
              </a:rPr>
              <a:t>aangemaakt</a:t>
            </a:r>
            <a:r>
              <a:rPr lang="en-US" sz="2400" dirty="0">
                <a:sym typeface="+mn-ea"/>
              </a:rPr>
              <a:t> </a:t>
            </a:r>
            <a:r>
              <a:rPr lang="en-US" sz="2400" dirty="0" err="1">
                <a:sym typeface="+mn-ea"/>
              </a:rPr>
              <a:t>worden</a:t>
            </a:r>
            <a:r>
              <a:rPr lang="en-US" sz="2400" dirty="0">
                <a:sym typeface="+mn-ea"/>
              </a:rPr>
              <a:t> in Python </a:t>
            </a:r>
            <a:r>
              <a:rPr lang="en-US" sz="2400" dirty="0" err="1">
                <a:sym typeface="+mn-ea"/>
              </a:rPr>
              <a:t>zelf</a:t>
            </a:r>
            <a:endParaRPr lang="en-US" sz="2400" dirty="0"/>
          </a:p>
          <a:p>
            <a:endParaRPr lang="en-US" sz="2400" dirty="0"/>
          </a:p>
          <a:p>
            <a:pPr marL="342900" indent="-342900">
              <a:buFont typeface="Arial" panose="020B0604020202020204" pitchFamily="34" charset="0"/>
              <a:buChar char="•"/>
            </a:pPr>
            <a:r>
              <a:rPr lang="en-US" sz="2400" dirty="0">
                <a:sym typeface="+mn-ea"/>
              </a:rPr>
              <a:t>Data ‘</a:t>
            </a:r>
            <a:r>
              <a:rPr lang="en-US" sz="2400" dirty="0" err="1">
                <a:sym typeface="+mn-ea"/>
              </a:rPr>
              <a:t>leeft</a:t>
            </a:r>
            <a:r>
              <a:rPr lang="en-US" sz="2400" dirty="0">
                <a:sym typeface="+mn-ea"/>
              </a:rPr>
              <a:t>’ in je Python </a:t>
            </a:r>
            <a:r>
              <a:rPr lang="en-US" sz="2400" dirty="0" err="1">
                <a:sym typeface="+mn-ea"/>
              </a:rPr>
              <a:t>programma</a:t>
            </a:r>
            <a:r>
              <a:rPr lang="en-US" sz="2400" dirty="0">
                <a:sym typeface="+mn-ea"/>
              </a:rPr>
              <a:t> in de </a:t>
            </a:r>
            <a:r>
              <a:rPr lang="en-US" sz="2400" dirty="0" err="1">
                <a:sym typeface="+mn-ea"/>
              </a:rPr>
              <a:t>vorm</a:t>
            </a:r>
            <a:r>
              <a:rPr lang="en-US" sz="2400" dirty="0">
                <a:sym typeface="+mn-ea"/>
              </a:rPr>
              <a:t> van </a:t>
            </a:r>
            <a:r>
              <a:rPr lang="en-US" sz="2400" dirty="0" err="1">
                <a:sym typeface="+mn-ea"/>
              </a:rPr>
              <a:t>een</a:t>
            </a:r>
            <a:r>
              <a:rPr lang="en-US" sz="2400" dirty="0">
                <a:sym typeface="+mn-ea"/>
              </a:rPr>
              <a:t> </a:t>
            </a:r>
            <a:r>
              <a:rPr lang="en-US" sz="2400" i="1" dirty="0" err="1">
                <a:sym typeface="+mn-ea"/>
              </a:rPr>
              <a:t>variabele</a:t>
            </a:r>
            <a:r>
              <a:rPr lang="en-US" sz="2400" i="1" dirty="0">
                <a:sym typeface="+mn-ea"/>
              </a:rPr>
              <a:t>. </a:t>
            </a:r>
            <a:r>
              <a:rPr lang="en-US" sz="2400" dirty="0" err="1">
                <a:sym typeface="+mn-ea"/>
              </a:rPr>
              <a:t>Dit</a:t>
            </a:r>
            <a:r>
              <a:rPr lang="en-US" sz="2400" dirty="0">
                <a:sym typeface="+mn-ea"/>
              </a:rPr>
              <a:t> is </a:t>
            </a:r>
            <a:r>
              <a:rPr lang="en-US" sz="2400" dirty="0" err="1">
                <a:sym typeface="+mn-ea"/>
              </a:rPr>
              <a:t>dus</a:t>
            </a:r>
            <a:r>
              <a:rPr lang="en-US" sz="2400" dirty="0">
                <a:sym typeface="+mn-ea"/>
              </a:rPr>
              <a:t> </a:t>
            </a:r>
            <a:r>
              <a:rPr lang="en-US" sz="2400" dirty="0" err="1">
                <a:sym typeface="+mn-ea"/>
              </a:rPr>
              <a:t>een</a:t>
            </a:r>
            <a:r>
              <a:rPr lang="en-US" sz="2400" dirty="0">
                <a:sym typeface="+mn-ea"/>
              </a:rPr>
              <a:t> </a:t>
            </a:r>
            <a:r>
              <a:rPr lang="en-US" sz="2400" dirty="0" err="1">
                <a:sym typeface="+mn-ea"/>
              </a:rPr>
              <a:t>stukje</a:t>
            </a:r>
            <a:r>
              <a:rPr lang="en-US" sz="2400" dirty="0">
                <a:sym typeface="+mn-ea"/>
              </a:rPr>
              <a:t> </a:t>
            </a:r>
            <a:r>
              <a:rPr lang="en-US" sz="2400" dirty="0" err="1">
                <a:sym typeface="+mn-ea"/>
              </a:rPr>
              <a:t>opslag</a:t>
            </a:r>
            <a:r>
              <a:rPr lang="en-US" sz="2400" dirty="0">
                <a:sym typeface="+mn-ea"/>
              </a:rPr>
              <a:t>.</a:t>
            </a:r>
            <a:endParaRPr lang="en-US" sz="2400" i="1" dirty="0"/>
          </a:p>
          <a:p>
            <a:endParaRPr lang="en-US" sz="2400" i="1" dirty="0"/>
          </a:p>
          <a:p>
            <a:pPr marL="342900" indent="-342900">
              <a:buFont typeface="Arial" panose="020B0604020202020204" pitchFamily="34" charset="0"/>
              <a:buChar char="•"/>
            </a:pPr>
            <a:r>
              <a:rPr lang="en-US" sz="2400" dirty="0" err="1">
                <a:sym typeface="+mn-ea"/>
              </a:rPr>
              <a:t>Zo’n</a:t>
            </a:r>
            <a:r>
              <a:rPr lang="en-US" sz="2400" dirty="0">
                <a:sym typeface="+mn-ea"/>
              </a:rPr>
              <a:t> </a:t>
            </a:r>
            <a:r>
              <a:rPr lang="en-US" sz="2400" dirty="0" err="1">
                <a:sym typeface="+mn-ea"/>
              </a:rPr>
              <a:t>variabele</a:t>
            </a:r>
            <a:r>
              <a:rPr lang="en-US" sz="2400" dirty="0">
                <a:sym typeface="+mn-ea"/>
              </a:rPr>
              <a:t> </a:t>
            </a:r>
            <a:r>
              <a:rPr lang="en-US" sz="2400" dirty="0" err="1">
                <a:sym typeface="+mn-ea"/>
              </a:rPr>
              <a:t>geef</a:t>
            </a:r>
            <a:r>
              <a:rPr lang="en-US" sz="2400" dirty="0">
                <a:sym typeface="+mn-ea"/>
              </a:rPr>
              <a:t> </a:t>
            </a:r>
            <a:r>
              <a:rPr lang="en-US" sz="2400" dirty="0" err="1">
                <a:sym typeface="+mn-ea"/>
              </a:rPr>
              <a:t>jij</a:t>
            </a:r>
            <a:r>
              <a:rPr lang="en-US" sz="2400" dirty="0">
                <a:sym typeface="+mn-ea"/>
              </a:rPr>
              <a:t> </a:t>
            </a:r>
            <a:r>
              <a:rPr lang="en-US" sz="2400" dirty="0" err="1">
                <a:sym typeface="+mn-ea"/>
              </a:rPr>
              <a:t>als</a:t>
            </a:r>
            <a:r>
              <a:rPr lang="en-US" sz="2400" dirty="0">
                <a:sym typeface="+mn-ea"/>
              </a:rPr>
              <a:t> </a:t>
            </a:r>
            <a:r>
              <a:rPr lang="en-US" sz="2400" dirty="0" err="1">
                <a:sym typeface="+mn-ea"/>
              </a:rPr>
              <a:t>gebruiker</a:t>
            </a:r>
            <a:r>
              <a:rPr lang="en-US" sz="2400" dirty="0">
                <a:sym typeface="+mn-ea"/>
              </a:rPr>
              <a:t> </a:t>
            </a:r>
            <a:r>
              <a:rPr lang="en-US" sz="2400" dirty="0" err="1">
                <a:sym typeface="+mn-ea"/>
              </a:rPr>
              <a:t>een</a:t>
            </a:r>
            <a:r>
              <a:rPr lang="en-US" sz="2400" dirty="0">
                <a:sym typeface="+mn-ea"/>
              </a:rPr>
              <a:t> </a:t>
            </a:r>
            <a:r>
              <a:rPr lang="en-US" sz="2400" dirty="0" err="1">
                <a:sym typeface="+mn-ea"/>
              </a:rPr>
              <a:t>naam</a:t>
            </a:r>
            <a:r>
              <a:rPr lang="en-US" sz="2400" dirty="0">
                <a:sym typeface="+mn-ea"/>
              </a:rPr>
              <a:t>. </a:t>
            </a:r>
            <a:r>
              <a:rPr lang="en-US" sz="2400" dirty="0" err="1">
                <a:sym typeface="+mn-ea"/>
              </a:rPr>
              <a:t>Ook</a:t>
            </a:r>
            <a:r>
              <a:rPr lang="en-US" sz="2400" dirty="0">
                <a:sym typeface="+mn-ea"/>
              </a:rPr>
              <a:t> </a:t>
            </a:r>
            <a:r>
              <a:rPr lang="en-US" sz="2400" dirty="0" err="1">
                <a:sym typeface="+mn-ea"/>
              </a:rPr>
              <a:t>geef</a:t>
            </a:r>
            <a:r>
              <a:rPr lang="en-US" sz="2400" dirty="0">
                <a:sym typeface="+mn-ea"/>
              </a:rPr>
              <a:t> je aan </a:t>
            </a:r>
            <a:r>
              <a:rPr lang="en-US" sz="2400" dirty="0" err="1">
                <a:sym typeface="+mn-ea"/>
              </a:rPr>
              <a:t>welke</a:t>
            </a:r>
            <a:r>
              <a:rPr lang="en-US" sz="2400" dirty="0">
                <a:sym typeface="+mn-ea"/>
              </a:rPr>
              <a:t> data  in die </a:t>
            </a:r>
            <a:r>
              <a:rPr lang="en-US" sz="2400" dirty="0" err="1">
                <a:sym typeface="+mn-ea"/>
              </a:rPr>
              <a:t>variabele</a:t>
            </a:r>
            <a:r>
              <a:rPr lang="en-US" sz="2400" dirty="0">
                <a:sym typeface="+mn-ea"/>
              </a:rPr>
              <a:t> </a:t>
            </a:r>
            <a:r>
              <a:rPr lang="en-US" sz="2400" dirty="0" err="1">
                <a:sym typeface="+mn-ea"/>
              </a:rPr>
              <a:t>opgeslagen</a:t>
            </a:r>
            <a:r>
              <a:rPr lang="en-US" sz="2400" dirty="0">
                <a:sym typeface="+mn-ea"/>
              </a:rPr>
              <a:t> </a:t>
            </a:r>
            <a:r>
              <a:rPr lang="en-US" sz="2400" dirty="0" err="1">
                <a:sym typeface="+mn-ea"/>
              </a:rPr>
              <a:t>moet</a:t>
            </a:r>
            <a:r>
              <a:rPr lang="en-US" sz="2400" dirty="0">
                <a:sym typeface="+mn-ea"/>
              </a:rPr>
              <a:t> </a:t>
            </a:r>
            <a:r>
              <a:rPr lang="en-US" sz="2400" dirty="0" err="1">
                <a:sym typeface="+mn-ea"/>
              </a:rPr>
              <a:t>worden</a:t>
            </a:r>
            <a:r>
              <a:rPr lang="en-US" sz="2400" dirty="0">
                <a:sym typeface="+mn-ea"/>
              </a:rPr>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45075" y="3188970"/>
            <a:ext cx="3443605" cy="1025188"/>
          </a:xfrm>
          <a:prstGeom prst="rect">
            <a:avLst/>
          </a:prstGeom>
          <a:noFill/>
        </p:spPr>
        <p:txBody>
          <a:bodyPr wrap="square" lIns="91440" tIns="45720" rIns="91440" bIns="45720" rtlCol="0" anchor="t">
            <a:spAutoFit/>
          </a:bodyPr>
          <a:lstStyle/>
          <a:p>
            <a:pPr algn="ctr"/>
            <a:r>
              <a:rPr lang="en-US" sz="6000" dirty="0">
                <a:solidFill>
                  <a:schemeClr val="accent4"/>
                </a:solidFill>
                <a:latin typeface="Courier"/>
                <a:cs typeface="Courier" charset="0"/>
              </a:rPr>
              <a:t>“hallo”</a:t>
            </a:r>
          </a:p>
        </p:txBody>
      </p:sp>
      <p:pic>
        <p:nvPicPr>
          <p:cNvPr id="9" name="Picture 8"/>
          <p:cNvPicPr>
            <a:picLocks noChangeAspect="1"/>
          </p:cNvPicPr>
          <p:nvPr/>
        </p:nvPicPr>
        <p:blipFill>
          <a:blip r:embed="rId3"/>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529</TotalTime>
  <Words>1712</Words>
  <Application>Microsoft Office PowerPoint</Application>
  <PresentationFormat>Breedbeeld</PresentationFormat>
  <Paragraphs>226</Paragraphs>
  <Slides>45</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45</vt:i4>
      </vt:variant>
    </vt:vector>
  </HeadingPairs>
  <TitlesOfParts>
    <vt:vector size="53" baseType="lpstr">
      <vt:lpstr>Arial</vt:lpstr>
      <vt:lpstr>Arial,Sans-Serif</vt:lpstr>
      <vt:lpstr>Courier</vt:lpstr>
      <vt:lpstr>方正姚体</vt:lpstr>
      <vt:lpstr>Söhne</vt:lpstr>
      <vt:lpstr>Trebuchet MS</vt:lpstr>
      <vt:lpstr>Wingdings 3</vt:lpstr>
      <vt:lpstr>Facet</vt:lpstr>
      <vt:lpstr>PowerPoint-presentatie</vt:lpstr>
      <vt:lpstr>PowerPoint-presentatie</vt:lpstr>
      <vt:lpstr>Agenda 14.00 – 16.30 uur:</vt:lpstr>
      <vt:lpstr>Doelen voor vanochtend</vt:lpstr>
      <vt:lpstr>PowerPoint-presentatie</vt:lpstr>
      <vt:lpstr>PowerPoint-presentatie</vt:lpstr>
      <vt:lpstr>Programmeren en waarom zou je?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HIER KOMEN DIAS NA OPLEVEREN NIEUWE JIS PLATFORM DOOR INTERMAX</vt:lpstr>
      <vt:lpstr>PowerPoint-presentatie</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Pandas: Groupby</vt:lpstr>
      <vt:lpstr>Groupby</vt:lpstr>
      <vt:lpstr>Groupby </vt:lpstr>
      <vt:lpstr>PowerPoint-presentatie</vt:lpstr>
      <vt:lpstr>PowerPoint-presentatie</vt:lpstr>
      <vt:lpstr>Missing Values &gt; div. methoden</vt:lpstr>
      <vt:lpstr>Story telling als data analist</vt:lpstr>
      <vt:lpstr>PowerPoint-presentatie</vt:lpstr>
      <vt:lpstr>Seaborn</vt:lpstr>
      <vt:lpstr>seaborn</vt:lpstr>
      <vt:lpstr>PowerPoint-presentatie</vt:lpstr>
      <vt:lpstr>En nu jullie!   </vt:lpstr>
      <vt:lpstr>Wrap Up</vt:lpstr>
      <vt:lpstr>PowerPoint-presentatie</vt:lpstr>
      <vt:lpstr>bijlagen</vt:lpstr>
      <vt:lpstr>PowerPoint-presentatie</vt:lpstr>
      <vt:lpstr>Waarom dan?</vt:lpstr>
      <vt:lpstr>PowerPoint-presentatie</vt:lpstr>
      <vt:lpstr>PowerPoint-presentatie</vt:lpstr>
      <vt:lpstr>PowerPoint-presentatie</vt:lpstr>
      <vt:lpstr>PowerPoint-presentatie</vt:lpstr>
      <vt:lpstr>PowerPoint-presentatie</vt:lpstr>
    </vt:vector>
  </TitlesOfParts>
  <Company>Hagaziekenhuis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Pronk, Jan</cp:lastModifiedBy>
  <cp:revision>548</cp:revision>
  <dcterms:created xsi:type="dcterms:W3CDTF">2023-03-13T18:52:28Z</dcterms:created>
  <dcterms:modified xsi:type="dcterms:W3CDTF">2023-09-11T11:18:40Z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