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56" r:id="rId4"/>
    <p:sldId id="259" r:id="rId5"/>
    <p:sldId id="292" r:id="rId6"/>
    <p:sldId id="262" r:id="rId7"/>
    <p:sldId id="322" r:id="rId8"/>
    <p:sldId id="417" r:id="rId9"/>
    <p:sldId id="457" r:id="rId10"/>
    <p:sldId id="366" r:id="rId11"/>
    <p:sldId id="367" r:id="rId12"/>
    <p:sldId id="368" r:id="rId13"/>
    <p:sldId id="369" r:id="rId14"/>
    <p:sldId id="370" r:id="rId15"/>
    <p:sldId id="371" r:id="rId16"/>
    <p:sldId id="415" r:id="rId17"/>
    <p:sldId id="423" r:id="rId18"/>
    <p:sldId id="427" r:id="rId19"/>
    <p:sldId id="294" r:id="rId20"/>
    <p:sldId id="289" r:id="rId21"/>
    <p:sldId id="290" r:id="rId22"/>
    <p:sldId id="295" r:id="rId23"/>
    <p:sldId id="296" r:id="rId24"/>
    <p:sldId id="372" r:id="rId25"/>
    <p:sldId id="373" r:id="rId26"/>
    <p:sldId id="426" r:id="rId27"/>
    <p:sldId id="323" r:id="rId28"/>
    <p:sldId id="324" r:id="rId29"/>
    <p:sldId id="325" r:id="rId30"/>
    <p:sldId id="326" r:id="rId31"/>
    <p:sldId id="298" r:id="rId32"/>
    <p:sldId id="318" r:id="rId33"/>
    <p:sldId id="319" r:id="rId34"/>
    <p:sldId id="315" r:id="rId35"/>
    <p:sldId id="316" r:id="rId36"/>
    <p:sldId id="421" r:id="rId37"/>
    <p:sldId id="302" r:id="rId38"/>
    <p:sldId id="312" r:id="rId39"/>
    <p:sldId id="321" r:id="rId40"/>
    <p:sldId id="422" r:id="rId41"/>
    <p:sldId id="257" r:id="rId42"/>
    <p:sldId id="258" r:id="rId43"/>
    <p:sldId id="263" r:id="rId44"/>
    <p:sldId id="265" r:id="rId45"/>
    <p:sldId id="269" r:id="rId46"/>
    <p:sldId id="270" r:id="rId47"/>
    <p:sldId id="31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endParaRPr lang="nl-NL"/>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endParaRPr lang="nl-NL"/>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endParaRPr lang="nl-NL"/>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endParaRPr lang="nl-NL"/>
          </a:p>
        </p:txBody>
      </p:sp>
      <p:sp>
        <p:nvSpPr>
          <p:cNvPr id="4" name="Date Placeholder 3"/>
          <p:cNvSpPr>
            <a:spLocks noGrp="1"/>
          </p:cNvSpPr>
          <p:nvPr>
            <p:ph type="dt" sz="half" idx="10"/>
          </p:nvPr>
        </p:nvSpPr>
        <p:spPr/>
        <p:txBody>
          <a:bodyPr/>
          <a:lstStyle/>
          <a:p>
            <a:fld id="{6ACDB02D-298E-4694-859A-BF6474DEFEA3}" type="datetimeFigureOut">
              <a:rPr lang="nl-NL" smtClean="0"/>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endParaRPr lang="nl-NL"/>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endParaRPr lang="nl-NL"/>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endParaRPr lang="nl-NL"/>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endParaRPr lang="nl-NL"/>
          </a:p>
        </p:txBody>
      </p:sp>
      <p:sp>
        <p:nvSpPr>
          <p:cNvPr id="5" name="Date Placeholder 4"/>
          <p:cNvSpPr>
            <a:spLocks noGrp="1"/>
          </p:cNvSpPr>
          <p:nvPr>
            <p:ph type="dt" sz="half" idx="10"/>
          </p:nvPr>
        </p:nvSpPr>
        <p:spPr/>
        <p:txBody>
          <a:bodyPr/>
          <a:lstStyle/>
          <a:p>
            <a:fld id="{6ACDB02D-298E-4694-859A-BF6474DEFEA3}" type="datetimeFigureOut">
              <a:rPr lang="nl-NL" smtClean="0"/>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andas.pydata.org/docs/user_guide/index.html" TargetMode="External"/><Relationship Id="rId1"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pydata.org/" TargetMode="External"/><Relationship Id="rId2" Type="http://schemas.openxmlformats.org/officeDocument/2006/relationships/image" Target="../media/image22.png"/><Relationship Id="rId1" Type="http://schemas.openxmlformats.org/officeDocument/2006/relationships/hyperlink" Target="https://numfocus.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python.org/3/tutorial/index.html"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endParaRPr lang="en-US" altLang="nl-NL" dirty="0">
              <a:solidFill>
                <a:schemeClr val="tx1"/>
              </a:solidFill>
            </a:endParaRPr>
          </a:p>
        </p:txBody>
      </p:sp>
      <p:pic>
        <p:nvPicPr>
          <p:cNvPr id="6" name="Picture 5"/>
          <p:cNvPicPr>
            <a:picLocks noChangeAspect="1"/>
          </p:cNvPicPr>
          <p:nvPr/>
        </p:nvPicPr>
        <p:blipFill>
          <a:blip r:embed="rId1"/>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endParaRPr lang="en-US" sz="6000">
              <a:solidFill>
                <a:srgbClr val="0070C0"/>
              </a:solidFill>
              <a:latin typeface="Courier" charset="0"/>
              <a:cs typeface="Courier" charset="0"/>
            </a:endParaRP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endParaRPr lang="en-US" sz="6000">
              <a:latin typeface="Courier" charset="0"/>
              <a:cs typeface="Courier" charset="0"/>
            </a:endParaRP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endParaRPr lang="en-US" sz="6000" dirty="0">
              <a:solidFill>
                <a:schemeClr val="accent4"/>
              </a:solidFill>
              <a:latin typeface="Courier"/>
              <a:cs typeface="Courier" charset="0"/>
            </a:endParaRPr>
          </a:p>
        </p:txBody>
      </p:sp>
      <p:pic>
        <p:nvPicPr>
          <p:cNvPr id="9" name="Picture 8"/>
          <p:cNvPicPr>
            <a:picLocks noChangeAspect="1"/>
          </p:cNvPicPr>
          <p:nvPr/>
        </p:nvPicPr>
        <p:blipFill>
          <a:blip r:embed="rId2"/>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endParaRPr lang="en-US" sz="2400">
              <a:sym typeface="+mn-ea"/>
            </a:endParaRP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endParaRPr lang="en-US" altLang="nl-NL" dirty="0">
              <a:solidFill>
                <a:schemeClr val="tx1"/>
              </a:solidFill>
            </a:endParaRPr>
          </a:p>
        </p:txBody>
      </p:sp>
      <p:pic>
        <p:nvPicPr>
          <p:cNvPr id="6" name="Picture 5"/>
          <p:cNvPicPr>
            <a:picLocks noChangeAspect="1"/>
          </p:cNvPicPr>
          <p:nvPr/>
        </p:nvPicPr>
        <p:blipFill>
          <a:blip r:embed="rId1"/>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endParaRPr lang="en-US" sz="6000">
              <a:solidFill>
                <a:srgbClr val="0070C0"/>
              </a:solidFill>
              <a:latin typeface="Courier" charset="0"/>
              <a:cs typeface="Courier" charset="0"/>
            </a:endParaRP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endParaRPr lang="en-US" sz="6000">
              <a:latin typeface="Courier" charset="0"/>
              <a:cs typeface="Courier" charset="0"/>
            </a:endParaRP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endParaRPr lang="en-US" sz="6000">
              <a:solidFill>
                <a:schemeClr val="accent4"/>
              </a:solidFill>
              <a:latin typeface="Courier" charset="0"/>
              <a:cs typeface="Courier" charset="0"/>
            </a:endParaRP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endParaRPr lang="en-US" sz="2400">
              <a:sym typeface="+mn-ea"/>
            </a:endParaRP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476885" y="1753235"/>
            <a:ext cx="983043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Op </a:t>
            </a:r>
            <a:r>
              <a:rPr lang="en-US" sz="2400" dirty="0" err="1">
                <a:sym typeface="+mn-ea"/>
              </a:rPr>
              <a:t>variabelen</a:t>
            </a:r>
            <a:r>
              <a:rPr lang="en-US" sz="2400" dirty="0">
                <a:sym typeface="+mn-ea"/>
              </a:rPr>
              <a:t> </a:t>
            </a:r>
            <a:r>
              <a:rPr lang="en-US" sz="2400" dirty="0" err="1">
                <a:sym typeface="+mn-ea"/>
              </a:rPr>
              <a:t>kunnen</a:t>
            </a:r>
            <a:r>
              <a:rPr lang="en-US" sz="2400" dirty="0">
                <a:sym typeface="+mn-ea"/>
              </a:rPr>
              <a:t> we </a:t>
            </a:r>
            <a:r>
              <a:rPr lang="en-US" sz="2400" dirty="0" err="1">
                <a:sym typeface="+mn-ea"/>
              </a:rPr>
              <a:t>computaties</a:t>
            </a:r>
            <a:r>
              <a:rPr lang="en-US" sz="2400" dirty="0">
                <a:sym typeface="+mn-ea"/>
              </a:rPr>
              <a:t> </a:t>
            </a:r>
            <a:r>
              <a:rPr lang="en-US" sz="2400" dirty="0" err="1">
                <a:sym typeface="+mn-ea"/>
              </a:rPr>
              <a:t>uitvoeren</a:t>
            </a:r>
            <a:r>
              <a:rPr lang="en-US" sz="2400" dirty="0">
                <a:sym typeface="+mn-ea"/>
              </a:rPr>
              <a:t> en de </a:t>
            </a:r>
            <a:r>
              <a:rPr lang="en-US" sz="2400" dirty="0" err="1">
                <a:sym typeface="+mn-ea"/>
              </a:rPr>
              <a:t>uitkomst</a:t>
            </a:r>
            <a:r>
              <a:rPr lang="en-US" sz="2400" dirty="0">
                <a:sym typeface="+mn-ea"/>
              </a:rPr>
              <a:t> </a:t>
            </a:r>
            <a:r>
              <a:rPr lang="en-US" sz="2400" dirty="0" err="1">
                <a:sym typeface="+mn-ea"/>
              </a:rPr>
              <a:t>hiervan</a:t>
            </a:r>
            <a:r>
              <a:rPr lang="en-US" sz="2400" dirty="0">
                <a:sym typeface="+mn-ea"/>
              </a:rPr>
              <a:t> </a:t>
            </a:r>
            <a:r>
              <a:rPr lang="en-US" sz="2400" dirty="0" err="1">
                <a:sym typeface="+mn-ea"/>
              </a:rPr>
              <a:t>weer</a:t>
            </a:r>
            <a:r>
              <a:rPr lang="en-US" sz="2400" dirty="0">
                <a:sym typeface="+mn-ea"/>
              </a:rPr>
              <a:t> </a:t>
            </a:r>
            <a:r>
              <a:rPr lang="en-US" sz="2400" dirty="0" err="1">
                <a:sym typeface="+mn-ea"/>
              </a:rPr>
              <a:t>opslaan</a:t>
            </a:r>
            <a:r>
              <a:rPr lang="en-US" sz="2400" dirty="0">
                <a:sym typeface="+mn-ea"/>
              </a:rPr>
              <a:t> in </a:t>
            </a:r>
            <a:r>
              <a:rPr lang="en-US" sz="2400" dirty="0" err="1">
                <a:sym typeface="+mn-ea"/>
              </a:rPr>
              <a:t>een</a:t>
            </a:r>
            <a:r>
              <a:rPr lang="en-US" sz="2400" dirty="0">
                <a:sym typeface="+mn-ea"/>
              </a:rPr>
              <a:t> (</a:t>
            </a:r>
            <a:r>
              <a:rPr lang="en-US" sz="2400" dirty="0" err="1">
                <a:sym typeface="+mn-ea"/>
              </a:rPr>
              <a:t>andere</a:t>
            </a:r>
            <a:r>
              <a:rPr lang="en-US" sz="2400" dirty="0">
                <a:sym typeface="+mn-ea"/>
              </a:rPr>
              <a:t>) </a:t>
            </a:r>
            <a:r>
              <a:rPr lang="en-US" sz="2400" dirty="0" err="1">
                <a:sym typeface="+mn-ea"/>
              </a:rPr>
              <a:t>variabele</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a:sym typeface="+mn-ea"/>
              </a:rPr>
              <a:t>Het is </a:t>
            </a:r>
            <a:r>
              <a:rPr lang="en-US" sz="2400" dirty="0" err="1">
                <a:sym typeface="+mn-ea"/>
              </a:rPr>
              <a:t>handig</a:t>
            </a:r>
            <a:r>
              <a:rPr lang="en-US" sz="2400" dirty="0">
                <a:sym typeface="+mn-ea"/>
              </a:rPr>
              <a:t> om </a:t>
            </a:r>
            <a:r>
              <a:rPr lang="en-US" sz="2400" dirty="0" err="1">
                <a:sym typeface="+mn-ea"/>
              </a:rPr>
              <a:t>hiervoor</a:t>
            </a:r>
            <a:r>
              <a:rPr lang="en-US" sz="2400" dirty="0">
                <a:sym typeface="+mn-ea"/>
              </a:rPr>
              <a:t> in het Python </a:t>
            </a:r>
            <a:r>
              <a:rPr lang="en-US" sz="2400" dirty="0" err="1">
                <a:sym typeface="+mn-ea"/>
              </a:rPr>
              <a:t>programma</a:t>
            </a:r>
            <a:r>
              <a:rPr lang="en-US" sz="2400" dirty="0">
                <a:sym typeface="+mn-ea"/>
              </a:rPr>
              <a:t> </a:t>
            </a:r>
            <a:r>
              <a:rPr lang="en-US" sz="2400" dirty="0" err="1">
                <a:sym typeface="+mn-ea"/>
              </a:rPr>
              <a:t>een</a:t>
            </a:r>
            <a:r>
              <a:rPr lang="en-US" sz="2400" dirty="0">
                <a:sym typeface="+mn-ea"/>
              </a:rPr>
              <a:t> </a:t>
            </a:r>
            <a:r>
              <a:rPr lang="en-US" sz="2400" i="1" dirty="0" err="1">
                <a:sym typeface="+mn-ea"/>
              </a:rPr>
              <a:t>functie</a:t>
            </a:r>
            <a:r>
              <a:rPr lang="en-US" sz="2400" i="1" dirty="0">
                <a:sym typeface="+mn-ea"/>
              </a:rPr>
              <a:t> </a:t>
            </a:r>
            <a:r>
              <a:rPr lang="en-US" sz="2400" dirty="0" err="1">
                <a:sym typeface="+mn-ea"/>
              </a:rPr>
              <a:t>te</a:t>
            </a:r>
            <a:r>
              <a:rPr lang="en-US" sz="2400" dirty="0">
                <a:sym typeface="+mn-ea"/>
              </a:rPr>
              <a:t> </a:t>
            </a:r>
            <a:r>
              <a:rPr lang="en-US" sz="2400" dirty="0" err="1">
                <a:sym typeface="+mn-ea"/>
              </a:rPr>
              <a:t>maken</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err="1">
                <a:sym typeface="+mn-ea"/>
              </a:rPr>
              <a:t>Een</a:t>
            </a:r>
            <a:r>
              <a:rPr lang="en-US" sz="2400" dirty="0">
                <a:sym typeface="+mn-ea"/>
              </a:rPr>
              <a:t> </a:t>
            </a:r>
            <a:r>
              <a:rPr lang="en-US" sz="2400" dirty="0" err="1">
                <a:sym typeface="+mn-ea"/>
              </a:rPr>
              <a:t>functie</a:t>
            </a:r>
            <a:r>
              <a:rPr lang="en-US" sz="2400" dirty="0">
                <a:sym typeface="+mn-ea"/>
              </a:rPr>
              <a:t> is </a:t>
            </a:r>
            <a:r>
              <a:rPr lang="en-US" sz="2400" dirty="0" err="1">
                <a:sym typeface="+mn-ea"/>
              </a:rPr>
              <a:t>een</a:t>
            </a:r>
            <a:r>
              <a:rPr lang="en-US" sz="2400" dirty="0">
                <a:sym typeface="+mn-ea"/>
              </a:rPr>
              <a:t> </a:t>
            </a:r>
            <a:r>
              <a:rPr lang="en-US" sz="2400" dirty="0" err="1">
                <a:sym typeface="+mn-ea"/>
              </a:rPr>
              <a:t>herbruikbaar</a:t>
            </a:r>
            <a:r>
              <a:rPr lang="en-US" sz="2400" dirty="0">
                <a:sym typeface="+mn-ea"/>
              </a:rPr>
              <a:t> </a:t>
            </a:r>
            <a:r>
              <a:rPr lang="en-US" sz="2400" dirty="0" err="1">
                <a:sym typeface="+mn-ea"/>
              </a:rPr>
              <a:t>stukje</a:t>
            </a:r>
            <a:r>
              <a:rPr lang="en-US" sz="2400" dirty="0">
                <a:sym typeface="+mn-ea"/>
              </a:rPr>
              <a:t> code die </a:t>
            </a:r>
            <a:r>
              <a:rPr lang="en-US" sz="2400" dirty="0" err="1">
                <a:sym typeface="+mn-ea"/>
              </a:rPr>
              <a:t>een</a:t>
            </a:r>
            <a:r>
              <a:rPr lang="en-US" sz="2400" dirty="0">
                <a:sym typeface="+mn-ea"/>
              </a:rPr>
              <a:t> </a:t>
            </a:r>
            <a:r>
              <a:rPr lang="en-US" sz="2400" dirty="0" err="1">
                <a:sym typeface="+mn-ea"/>
              </a:rPr>
              <a:t>stukje</a:t>
            </a:r>
            <a:r>
              <a:rPr lang="en-US" sz="2400" dirty="0">
                <a:sym typeface="+mn-ea"/>
              </a:rPr>
              <a:t> input </a:t>
            </a:r>
            <a:r>
              <a:rPr lang="en-US" sz="2400" dirty="0" err="1">
                <a:sym typeface="+mn-ea"/>
              </a:rPr>
              <a:t>verwerkt</a:t>
            </a:r>
            <a:r>
              <a:rPr lang="en-US" sz="2400" dirty="0">
                <a:sym typeface="+mn-ea"/>
              </a:rPr>
              <a:t> en </a:t>
            </a:r>
            <a:r>
              <a:rPr lang="en-US" sz="2400" dirty="0" err="1">
                <a:sym typeface="+mn-ea"/>
              </a:rPr>
              <a:t>vervolgens</a:t>
            </a:r>
            <a:r>
              <a:rPr lang="en-US" sz="2400" dirty="0">
                <a:sym typeface="+mn-ea"/>
              </a:rPr>
              <a:t> het </a:t>
            </a:r>
            <a:r>
              <a:rPr lang="en-US" sz="2400" dirty="0" err="1">
                <a:sym typeface="+mn-ea"/>
              </a:rPr>
              <a:t>resultaat</a:t>
            </a:r>
            <a:r>
              <a:rPr lang="en-US" sz="2400" dirty="0">
                <a:sym typeface="+mn-ea"/>
              </a:rPr>
              <a:t> </a:t>
            </a:r>
            <a:r>
              <a:rPr lang="en-US" sz="2400" dirty="0" err="1">
                <a:sym typeface="+mn-ea"/>
              </a:rPr>
              <a:t>als</a:t>
            </a:r>
            <a:r>
              <a:rPr lang="en-US" sz="2400" dirty="0">
                <a:sym typeface="+mn-ea"/>
              </a:rPr>
              <a:t> </a:t>
            </a:r>
            <a:r>
              <a:rPr lang="en-US" sz="2400" dirty="0" err="1">
                <a:sym typeface="+mn-ea"/>
              </a:rPr>
              <a:t>uitvoer</a:t>
            </a:r>
            <a:r>
              <a:rPr lang="en-US" sz="2400" dirty="0">
                <a:sym typeface="+mn-ea"/>
              </a:rPr>
              <a:t> </a:t>
            </a:r>
            <a:r>
              <a:rPr lang="en-US" sz="2400" dirty="0" err="1">
                <a:sym typeface="+mn-ea"/>
              </a:rPr>
              <a:t>teruggeeft</a:t>
            </a:r>
            <a:r>
              <a:rPr lang="en-US" sz="2400" dirty="0">
                <a:sym typeface="+mn-ea"/>
              </a:rPr>
              <a:t> aan de </a:t>
            </a:r>
            <a:r>
              <a:rPr lang="en-US" sz="2400" dirty="0" err="1">
                <a:sym typeface="+mn-ea"/>
              </a:rPr>
              <a:t>gebruiker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endParaRPr lang="en-US" sz="2400"/>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endParaRPr lang="en-US" sz="3200" dirty="0">
              <a:solidFill>
                <a:srgbClr val="00B050"/>
              </a:solidFill>
              <a:latin typeface="Courier"/>
              <a:cs typeface="Courier" charset="0"/>
            </a:endParaRPr>
          </a:p>
        </p:txBody>
      </p:sp>
      <p:pic>
        <p:nvPicPr>
          <p:cNvPr id="10" name="Picture 9"/>
          <p:cNvPicPr>
            <a:picLocks noChangeAspect="1"/>
          </p:cNvPicPr>
          <p:nvPr/>
        </p:nvPicPr>
        <p:blipFill>
          <a:blip r:embed="rId1"/>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endParaRPr lang="en-US" sz="2400" dirty="0"/>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endParaRPr lang="en-US" sz="2400" dirty="0">
              <a:sym typeface="+mn-ea"/>
            </a:endParaRP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endParaRPr lang="en-US" sz="2400" b="1" dirty="0">
              <a:solidFill>
                <a:schemeClr val="accent4"/>
              </a:solidFill>
            </a:endParaRP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267652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 altLang="en-US" sz="2400" b="1" dirty="0">
                <a:sym typeface="+mn-ea"/>
              </a:rPr>
              <a:t>Haga Data Onderzoeksplatform</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endParaRPr lang="en-US" sz="2400" dirty="0">
              <a:sym typeface="+mn-ea"/>
            </a:endParaRPr>
          </a:p>
          <a:p>
            <a:pPr marL="342900" indent="-342900">
              <a:buFont typeface="Arial" panose="020B0604020202020204" pitchFamily="34" charset="0"/>
              <a:buChar char="•"/>
            </a:pPr>
            <a:r>
              <a:rPr lang="en-US" sz="2400" dirty="0" err="1">
                <a:sym typeface="+mn-ea"/>
              </a:rPr>
              <a:t>te</a:t>
            </a:r>
            <a:r>
              <a:rPr lang="en-US" sz="2400" dirty="0">
                <a:sym typeface="+mn-ea"/>
              </a:rPr>
              <a:t> </a:t>
            </a:r>
            <a:r>
              <a:rPr lang="" altLang="en-US" sz="2400" dirty="0" err="1">
                <a:sym typeface="+mn-ea"/>
              </a:rPr>
              <a:t>draaien</a:t>
            </a:r>
            <a:r>
              <a:rPr lang="en-US" sz="2400" dirty="0">
                <a:sym typeface="+mn-ea"/>
              </a:rPr>
              <a:t>.</a:t>
            </a:r>
            <a:endParaRPr lang="en-US" sz="2400" dirty="0"/>
          </a:p>
          <a:p>
            <a:pPr marL="342900" indent="-342900">
              <a:buFont typeface="Arial" panose="020B0604020202020204" pitchFamily="34" charset="0"/>
              <a:buChar char="•"/>
            </a:pPr>
            <a:r>
              <a:rPr lang="en-US" sz="2400" b="1" dirty="0">
                <a:sym typeface="+mn-ea"/>
              </a:rPr>
              <a:t>Jupyter Notebook:</a:t>
            </a:r>
            <a:r>
              <a:rPr lang="en-US" sz="2400" dirty="0">
                <a:sym typeface="+mn-ea"/>
              </a:rPr>
              <a:t> Programma om Python code </a:t>
            </a:r>
            <a:r>
              <a:rPr lang="" altLang="en-US" sz="2400" dirty="0">
                <a:sym typeface="+mn-ea"/>
              </a:rPr>
              <a:t>uit te voeren.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545254" y="2507615"/>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 altLang="en-US" dirty="0">
                <a:solidFill>
                  <a:schemeClr val="tx1"/>
                </a:solidFill>
                <a:ea typeface="+mj-lt"/>
                <a:cs typeface="+mj-lt"/>
              </a:rPr>
              <a:t>Klassikaal Opzetten programmeeromgeving</a:t>
            </a:r>
            <a:endParaRPr lang="" altLang="en-US" dirty="0">
              <a:solidFill>
                <a:schemeClr val="tx1"/>
              </a:solidFill>
              <a:ea typeface="+mj-lt"/>
              <a:cs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HIER KOMEN DIAS NA OPLEVEREN NIEUWE JIS PLATFORM DOOR INTERMAX</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1"/>
              </a:rPr>
              <a:t>Python</a:t>
            </a:r>
            <a:r>
              <a:rPr lang="en-US" sz="2000" dirty="0">
                <a:solidFill>
                  <a:schemeClr val="tx1"/>
                </a:solidFill>
              </a:rPr>
              <a:t> programming language.</a:t>
            </a:r>
            <a:br>
              <a:rPr lang="en-US" sz="2000" dirty="0">
                <a:solidFill>
                  <a:schemeClr val="tx1"/>
                </a:solidFill>
              </a:rPr>
            </a:b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br>
              <a:rPr lang="en-US" sz="2000" dirty="0">
                <a:solidFill>
                  <a:schemeClr val="tx1"/>
                </a:solidFill>
              </a:rPr>
            </a:br>
            <a:r>
              <a:rPr lang="nl-NL" sz="2000" dirty="0">
                <a:hlinkClick r:id="rId2"/>
              </a:rPr>
              <a:t>User Guide — pandas 1.5.3 documentation (pydata.org)</a:t>
            </a:r>
            <a:endParaRPr lang="nl-NL"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5047" y="546583"/>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839" y="2218325"/>
            <a:ext cx="4001508" cy="16721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064" y="5011296"/>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593" y="4870534"/>
            <a:ext cx="4465698" cy="1593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endParaRPr lang="en-US" dirty="0"/>
          </a:p>
          <a:p>
            <a:r>
              <a:rPr lang="en-US" b="1" dirty="0"/>
              <a:t>Scalability </a:t>
            </a:r>
            <a:r>
              <a:rPr lang="en-US" dirty="0"/>
              <a:t>-  Pandas is only limited by hardware and can manipulate larger quantities of data.</a:t>
            </a:r>
            <a:endParaRPr lang="en-US" dirty="0"/>
          </a:p>
          <a:p>
            <a:r>
              <a:rPr lang="en-US" b="1" dirty="0"/>
              <a:t>Speed </a:t>
            </a:r>
            <a:r>
              <a:rPr lang="en-US" dirty="0"/>
              <a:t>-  Pandas is much faster than Excel, which is especially noticeable when working with larger quantities of data.</a:t>
            </a:r>
            <a:endParaRPr lang="en-US" dirty="0"/>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endParaRPr lang="en-US" dirty="0"/>
          </a:p>
          <a:p>
            <a:r>
              <a:rPr lang="en-US" b="1" dirty="0"/>
              <a:t>Interpretability </a:t>
            </a:r>
            <a:r>
              <a:rPr lang="en-US" dirty="0"/>
              <a:t>-  It is very easy to interpret what happens when each task is run, and it is relatively easy to find and fix errors.</a:t>
            </a:r>
            <a:endParaRPr lang="en-US" dirty="0"/>
          </a:p>
          <a:p>
            <a:r>
              <a:rPr lang="en-US" b="1" dirty="0"/>
              <a:t>Advanced Functions </a:t>
            </a:r>
            <a:r>
              <a:rPr lang="en-US" dirty="0"/>
              <a:t>- Performing advanced statistical analysis and creating complex visualizations is very straightforward.</a:t>
            </a:r>
            <a:endParaRPr lang="en-US" dirty="0"/>
          </a:p>
          <a:p>
            <a:r>
              <a:rPr lang="en-US" dirty="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endParaRPr lang="nl-NL" dirty="0"/>
          </a:p>
        </p:txBody>
      </p:sp>
      <p:pic>
        <p:nvPicPr>
          <p:cNvPr id="1026" name="Picture 2" descr="Python Pandas Tutorial: A Complete Introduction for Beginners – LearnDataSc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endParaRPr lang="nl-NL" dirty="0"/>
          </a:p>
        </p:txBody>
      </p:sp>
      <p:pic>
        <p:nvPicPr>
          <p:cNvPr id="4" name="Afbeelding 3"/>
          <p:cNvPicPr>
            <a:picLocks noChangeAspect="1"/>
          </p:cNvPicPr>
          <p:nvPr/>
        </p:nvPicPr>
        <p:blipFill>
          <a:blip r:embed="rId1"/>
          <a:stretch>
            <a:fillRect/>
          </a:stretch>
        </p:blipFill>
        <p:spPr>
          <a:xfrm>
            <a:off x="677334" y="1930400"/>
            <a:ext cx="1885950" cy="3619500"/>
          </a:xfrm>
          <a:prstGeom prst="rect">
            <a:avLst/>
          </a:prstGeom>
        </p:spPr>
      </p:pic>
      <p:pic>
        <p:nvPicPr>
          <p:cNvPr id="5" name="Afbeelding 4"/>
          <p:cNvPicPr>
            <a:picLocks noChangeAspect="1"/>
          </p:cNvPicPr>
          <p:nvPr/>
        </p:nvPicPr>
        <p:blipFill>
          <a:blip r:embed="rId2"/>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3"/>
          <a:stretch>
            <a:fillRect/>
          </a:stretch>
        </p:blipFill>
        <p:spPr>
          <a:xfrm>
            <a:off x="6959484" y="2058987"/>
            <a:ext cx="1714500" cy="3362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endParaRPr lang="en-US" sz="2400"/>
          </a:p>
          <a:p>
            <a:pPr marL="342900" indent="-342900">
              <a:buFont typeface="Arial" panose="020B0604020202020204" pitchFamily="34" charset="0"/>
              <a:buChar char="•"/>
            </a:pPr>
            <a:r>
              <a:rPr lang="en-US" sz="2400"/>
              <a:t>Technisch gesproken doe je dit:</a:t>
            </a:r>
            <a:endParaRPr lang="en-US" sz="2400"/>
          </a:p>
          <a:p>
            <a:pPr marL="800100" lvl="1" indent="-342900">
              <a:buFont typeface="Arial" panose="020B0604020202020204" pitchFamily="34" charset="0"/>
              <a:buChar char="•"/>
            </a:pPr>
            <a:r>
              <a:rPr lang="en-US" sz="2400"/>
              <a:t> Selecteer twee kolommen en pak hieruit de unieke waardes. </a:t>
            </a:r>
            <a:endParaRPr lang="en-US" sz="2400"/>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endParaRPr lang="en-US" sz="2400"/>
          </a:p>
          <a:p>
            <a:pPr marL="800100" lvl="1" indent="-342900">
              <a:buFont typeface="Arial" panose="020B0604020202020204" pitchFamily="34" charset="0"/>
              <a:buChar char="•"/>
            </a:pPr>
            <a:r>
              <a:rPr lang="en-US" sz="2400"/>
              <a:t>Zo zie je veel makkelijker patronen in deze drie kolommen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endParaRPr lang="en-US" altLang="zh-CN">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gridCol w="1082675"/>
                <a:gridCol w="889635"/>
                <a:gridCol w="1212850"/>
              </a:tblGrid>
              <a:tr h="661670">
                <a:tc>
                  <a:txBody>
                    <a:bodyPr/>
                    <a:lstStyle/>
                    <a:p>
                      <a:pPr lvl="0">
                        <a:buNone/>
                      </a:pPr>
                      <a:r>
                        <a:rPr lang="en-US" dirty="0"/>
                        <a:t>Index</a:t>
                      </a:r>
                      <a:endParaRPr lang="nl-NL" dirty="0"/>
                    </a:p>
                  </a:txBody>
                  <a:tcPr/>
                </a:tc>
                <a:tc>
                  <a:txBody>
                    <a:bodyPr/>
                    <a:lstStyle/>
                    <a:p>
                      <a:pPr>
                        <a:buNone/>
                      </a:pPr>
                      <a:r>
                        <a:rPr lang="en-US" dirty="0" err="1"/>
                        <a:t>Leeftijd</a:t>
                      </a:r>
                      <a:endParaRPr lang="en-US" dirty="0" err="1"/>
                    </a:p>
                  </a:txBody>
                  <a:tcPr>
                    <a:solidFill>
                      <a:schemeClr val="accent4"/>
                    </a:solidFill>
                  </a:tcPr>
                </a:tc>
                <a:tc>
                  <a:txBody>
                    <a:bodyPr/>
                    <a:lstStyle/>
                    <a:p>
                      <a:pPr>
                        <a:buNone/>
                      </a:pPr>
                      <a:r>
                        <a:rPr lang="en-US" dirty="0"/>
                        <a:t>BMI</a:t>
                      </a:r>
                      <a:endParaRPr lang="en-US" dirty="0"/>
                    </a:p>
                  </a:txBody>
                  <a:tcPr>
                    <a:solidFill>
                      <a:schemeClr val="accent6"/>
                    </a:solidFill>
                  </a:tcPr>
                </a:tc>
                <a:tc>
                  <a:txBody>
                    <a:bodyPr/>
                    <a:lstStyle/>
                    <a:p>
                      <a:pPr>
                        <a:buNone/>
                      </a:pPr>
                      <a:r>
                        <a:rPr lang="en-US" dirty="0"/>
                        <a:t>hart</a:t>
                      </a:r>
                      <a:endParaRPr lang="en-US" dirty="0"/>
                    </a:p>
                    <a:p>
                      <a:pPr>
                        <a:buNone/>
                      </a:pPr>
                      <a:r>
                        <a:rPr lang="en-US" dirty="0" err="1"/>
                        <a:t>conditie</a:t>
                      </a:r>
                      <a:endParaRPr lang="en-US"/>
                    </a:p>
                  </a:txBody>
                  <a:tcPr>
                    <a:solidFill>
                      <a:schemeClr val="accent2"/>
                    </a:solidFill>
                  </a:tcPr>
                </a:tc>
              </a:tr>
              <a:tr h="661670">
                <a:tc>
                  <a:txBody>
                    <a:bodyPr/>
                    <a:lstStyle/>
                    <a:p>
                      <a:pPr>
                        <a:buNone/>
                      </a:pPr>
                      <a:r>
                        <a:rPr lang="en-US" dirty="0"/>
                        <a:t>1</a:t>
                      </a:r>
                      <a:endParaRPr lang="en-US" dirty="0"/>
                    </a:p>
                  </a:txBody>
                  <a:tcPr/>
                </a:tc>
                <a:tc>
                  <a:txBody>
                    <a:bodyPr/>
                    <a:lstStyle/>
                    <a:p>
                      <a:pPr>
                        <a:buNone/>
                      </a:pPr>
                      <a:r>
                        <a:rPr lang="en-US" dirty="0"/>
                        <a:t>20</a:t>
                      </a:r>
                      <a:endParaRPr lang="en-US" dirty="0"/>
                    </a:p>
                  </a:txBody>
                  <a:tcPr>
                    <a:solidFill>
                      <a:schemeClr val="accent4"/>
                    </a:solidFill>
                  </a:tcPr>
                </a:tc>
                <a:tc>
                  <a:txBody>
                    <a:bodyPr/>
                    <a:lstStyle/>
                    <a:p>
                      <a:pPr>
                        <a:buNone/>
                      </a:pPr>
                      <a:r>
                        <a:rPr lang="en-US" dirty="0"/>
                        <a:t>21</a:t>
                      </a:r>
                      <a:endParaRPr lang="en-US" dirty="0"/>
                    </a:p>
                  </a:txBody>
                  <a:tcPr>
                    <a:solidFill>
                      <a:schemeClr val="accent6"/>
                    </a:solidFill>
                  </a:tcPr>
                </a:tc>
                <a:tc>
                  <a:txBody>
                    <a:bodyPr/>
                    <a:lstStyle/>
                    <a:p>
                      <a:pPr>
                        <a:buNone/>
                      </a:pPr>
                      <a:r>
                        <a:rPr lang="en-US" dirty="0"/>
                        <a:t>100</a:t>
                      </a:r>
                      <a:endParaRPr lang="en-US" dirty="0"/>
                    </a:p>
                  </a:txBody>
                  <a:tcPr>
                    <a:solidFill>
                      <a:schemeClr val="accent2"/>
                    </a:solidFill>
                  </a:tcPr>
                </a:tc>
              </a:tr>
              <a:tr h="661670">
                <a:tc>
                  <a:txBody>
                    <a:bodyPr/>
                    <a:lstStyle/>
                    <a:p>
                      <a:pPr>
                        <a:buNone/>
                      </a:pPr>
                      <a:r>
                        <a:rPr lang="en-US" dirty="0"/>
                        <a:t>2</a:t>
                      </a:r>
                      <a:endParaRPr lang="en-US" dirty="0"/>
                    </a:p>
                  </a:txBody>
                  <a:tcPr/>
                </a:tc>
                <a:tc>
                  <a:txBody>
                    <a:bodyPr/>
                    <a:lstStyle/>
                    <a:p>
                      <a:pPr>
                        <a:buNone/>
                      </a:pPr>
                      <a:r>
                        <a:rPr lang="en-US" dirty="0"/>
                        <a:t>70</a:t>
                      </a:r>
                      <a:endParaRPr lang="en-US" dirty="0"/>
                    </a:p>
                  </a:txBody>
                  <a:tcPr>
                    <a:solidFill>
                      <a:schemeClr val="accent4"/>
                    </a:solidFill>
                  </a:tcPr>
                </a:tc>
                <a:tc>
                  <a:txBody>
                    <a:bodyPr/>
                    <a:lstStyle/>
                    <a:p>
                      <a:pPr>
                        <a:buNone/>
                      </a:pPr>
                      <a:r>
                        <a:rPr lang="en-US" dirty="0"/>
                        <a:t>30</a:t>
                      </a:r>
                      <a:endParaRPr lang="en-US" dirty="0"/>
                    </a:p>
                  </a:txBody>
                  <a:tcPr>
                    <a:solidFill>
                      <a:schemeClr val="accent6"/>
                    </a:solidFill>
                  </a:tcPr>
                </a:tc>
                <a:tc>
                  <a:txBody>
                    <a:bodyPr/>
                    <a:lstStyle/>
                    <a:p>
                      <a:pPr>
                        <a:buNone/>
                      </a:pPr>
                      <a:r>
                        <a:rPr lang="en-US" dirty="0"/>
                        <a:t>60</a:t>
                      </a:r>
                      <a:endParaRPr lang="en-US" dirty="0"/>
                    </a:p>
                  </a:txBody>
                  <a:tcPr>
                    <a:solidFill>
                      <a:schemeClr val="accent2"/>
                    </a:solidFill>
                  </a:tcPr>
                </a:tc>
              </a:tr>
              <a:tr h="661670">
                <a:tc>
                  <a:txBody>
                    <a:bodyPr/>
                    <a:lstStyle/>
                    <a:p>
                      <a:pPr>
                        <a:buNone/>
                      </a:pPr>
                      <a:r>
                        <a:rPr lang="en-US" dirty="0"/>
                        <a:t>3</a:t>
                      </a:r>
                      <a:endParaRPr lang="en-US" dirty="0"/>
                    </a:p>
                  </a:txBody>
                  <a:tcPr/>
                </a:tc>
                <a:tc>
                  <a:txBody>
                    <a:bodyPr/>
                    <a:lstStyle/>
                    <a:p>
                      <a:pPr>
                        <a:buNone/>
                      </a:pPr>
                      <a:r>
                        <a:rPr lang="en-US" dirty="0"/>
                        <a:t>35</a:t>
                      </a:r>
                      <a:endParaRPr lang="en-US" dirty="0"/>
                    </a:p>
                  </a:txBody>
                  <a:tcPr>
                    <a:solidFill>
                      <a:schemeClr val="accent4"/>
                    </a:solidFill>
                  </a:tcPr>
                </a:tc>
                <a:tc>
                  <a:txBody>
                    <a:bodyPr/>
                    <a:lstStyle/>
                    <a:p>
                      <a:pPr>
                        <a:buNone/>
                      </a:pPr>
                      <a:r>
                        <a:rPr lang="en-US" dirty="0"/>
                        <a:t>25</a:t>
                      </a:r>
                      <a:endParaRPr lang="en-US" dirty="0"/>
                    </a:p>
                  </a:txBody>
                  <a:tcPr>
                    <a:solidFill>
                      <a:schemeClr val="accent6"/>
                    </a:solidFill>
                  </a:tcPr>
                </a:tc>
                <a:tc>
                  <a:txBody>
                    <a:bodyPr/>
                    <a:lstStyle/>
                    <a:p>
                      <a:pPr>
                        <a:buNone/>
                      </a:pPr>
                      <a:r>
                        <a:rPr lang="en-US" dirty="0"/>
                        <a:t>80</a:t>
                      </a:r>
                      <a:endParaRPr lang="en-US" dirty="0"/>
                    </a:p>
                  </a:txBody>
                  <a:tcPr>
                    <a:solidFill>
                      <a:schemeClr val="accent2"/>
                    </a:solidFill>
                  </a:tcPr>
                </a:tc>
              </a:tr>
              <a:tr h="661670">
                <a:tc>
                  <a:txBody>
                    <a:bodyPr/>
                    <a:lstStyle/>
                    <a:p>
                      <a:pPr>
                        <a:buNone/>
                      </a:pPr>
                      <a:r>
                        <a:rPr lang="en-US" dirty="0"/>
                        <a:t>4</a:t>
                      </a:r>
                      <a:endParaRPr lang="en-US" dirty="0"/>
                    </a:p>
                  </a:txBody>
                  <a:tcPr/>
                </a:tc>
                <a:tc>
                  <a:txBody>
                    <a:bodyPr/>
                    <a:lstStyle/>
                    <a:p>
                      <a:pPr>
                        <a:buNone/>
                      </a:pPr>
                      <a:r>
                        <a:rPr lang="en-US" dirty="0"/>
                        <a:t>70</a:t>
                      </a:r>
                      <a:endParaRPr lang="en-US" dirty="0"/>
                    </a:p>
                  </a:txBody>
                  <a:tcPr>
                    <a:solidFill>
                      <a:schemeClr val="accent4"/>
                    </a:solidFill>
                  </a:tcPr>
                </a:tc>
                <a:tc>
                  <a:txBody>
                    <a:bodyPr/>
                    <a:lstStyle/>
                    <a:p>
                      <a:pPr>
                        <a:buNone/>
                      </a:pPr>
                      <a:r>
                        <a:rPr lang="en-US" dirty="0"/>
                        <a:t>21</a:t>
                      </a:r>
                      <a:endParaRPr lang="en-US" dirty="0"/>
                    </a:p>
                  </a:txBody>
                  <a:tcPr>
                    <a:solidFill>
                      <a:schemeClr val="accent6"/>
                    </a:solidFill>
                  </a:tcPr>
                </a:tc>
                <a:tc>
                  <a:txBody>
                    <a:bodyPr/>
                    <a:lstStyle/>
                    <a:p>
                      <a:pPr>
                        <a:buNone/>
                      </a:pPr>
                      <a:r>
                        <a:rPr lang="en-US" dirty="0"/>
                        <a:t>85</a:t>
                      </a:r>
                      <a:endParaRPr lang="en-US" dirty="0"/>
                    </a:p>
                  </a:txBody>
                  <a:tcPr>
                    <a:solidFill>
                      <a:schemeClr val="accent2"/>
                    </a:solidFill>
                  </a:tcPr>
                </a:tc>
              </a:tr>
              <a:tr h="661670">
                <a:tc>
                  <a:txBody>
                    <a:bodyPr/>
                    <a:lstStyle/>
                    <a:p>
                      <a:pPr>
                        <a:buNone/>
                      </a:pPr>
                      <a:r>
                        <a:rPr lang="en-US" dirty="0"/>
                        <a:t>........</a:t>
                      </a:r>
                      <a:endParaRPr lang="en-US" dirty="0"/>
                    </a:p>
                  </a:txBody>
                  <a:tcPr/>
                </a:tc>
                <a:tc>
                  <a:txBody>
                    <a:bodyPr/>
                    <a:lstStyle/>
                    <a:p>
                      <a:pPr>
                        <a:buNone/>
                      </a:pPr>
                      <a:r>
                        <a:rPr lang="en-US" dirty="0"/>
                        <a:t>..........</a:t>
                      </a:r>
                      <a:endParaRPr lang="en-US" dirty="0"/>
                    </a:p>
                  </a:txBody>
                  <a:tcPr>
                    <a:solidFill>
                      <a:schemeClr val="accent4"/>
                    </a:solidFill>
                  </a:tcPr>
                </a:tc>
                <a:tc>
                  <a:txBody>
                    <a:bodyPr/>
                    <a:lstStyle/>
                    <a:p>
                      <a:pPr>
                        <a:buNone/>
                      </a:pPr>
                      <a:r>
                        <a:rPr lang="en-US" dirty="0"/>
                        <a:t>.........</a:t>
                      </a:r>
                      <a:endParaRPr lang="en-US" dirty="0"/>
                    </a:p>
                  </a:txBody>
                  <a:tcPr>
                    <a:solidFill>
                      <a:schemeClr val="accent6"/>
                    </a:solidFill>
                  </a:tcPr>
                </a:tc>
                <a:tc>
                  <a:txBody>
                    <a:bodyPr/>
                    <a:lstStyle/>
                    <a:p>
                      <a:pPr>
                        <a:buNone/>
                      </a:pPr>
                      <a:r>
                        <a:rPr lang="en-US" dirty="0"/>
                        <a:t>..........</a:t>
                      </a:r>
                      <a:endParaRPr lang="en-US" dirty="0"/>
                    </a:p>
                  </a:txBody>
                  <a:tcPr>
                    <a:solidFill>
                      <a:schemeClr val="accent2"/>
                    </a:solidFill>
                  </a:tcPr>
                </a:tc>
              </a:tr>
              <a:tr h="661670">
                <a:tc>
                  <a:txBody>
                    <a:bodyPr/>
                    <a:lstStyle/>
                    <a:p>
                      <a:pPr>
                        <a:buNone/>
                      </a:pPr>
                      <a:r>
                        <a:rPr lang="en-US" dirty="0"/>
                        <a:t>5</a:t>
                      </a:r>
                      <a:endParaRPr lang="en-US" dirty="0"/>
                    </a:p>
                  </a:txBody>
                  <a:tcPr/>
                </a:tc>
                <a:tc>
                  <a:txBody>
                    <a:bodyPr/>
                    <a:lstStyle/>
                    <a:p>
                      <a:pPr>
                        <a:buNone/>
                      </a:pPr>
                      <a:r>
                        <a:rPr lang="en-US" dirty="0"/>
                        <a:t>20</a:t>
                      </a:r>
                      <a:endParaRPr lang="en-US" dirty="0"/>
                    </a:p>
                  </a:txBody>
                  <a:tcPr>
                    <a:solidFill>
                      <a:schemeClr val="accent4"/>
                    </a:solidFill>
                  </a:tcPr>
                </a:tc>
                <a:tc>
                  <a:txBody>
                    <a:bodyPr/>
                    <a:lstStyle/>
                    <a:p>
                      <a:pPr>
                        <a:buNone/>
                      </a:pPr>
                      <a:r>
                        <a:rPr lang="en-US" dirty="0"/>
                        <a:t>30</a:t>
                      </a:r>
                      <a:endParaRPr lang="en-US" dirty="0"/>
                    </a:p>
                  </a:txBody>
                  <a:tcPr>
                    <a:solidFill>
                      <a:schemeClr val="accent6"/>
                    </a:solidFill>
                  </a:tcPr>
                </a:tc>
                <a:tc>
                  <a:txBody>
                    <a:bodyPr/>
                    <a:lstStyle/>
                    <a:p>
                      <a:pPr>
                        <a:buNone/>
                      </a:pPr>
                      <a:r>
                        <a:rPr lang="en-US" dirty="0"/>
                        <a:t>90</a:t>
                      </a:r>
                      <a:endParaRPr lang="en-US" dirty="0"/>
                    </a:p>
                  </a:txBody>
                  <a:tcPr>
                    <a:solidFill>
                      <a:schemeClr val="accent2"/>
                    </a:solidFill>
                  </a:tcPr>
                </a:tc>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gridCol w="1082675"/>
                <a:gridCol w="889635"/>
                <a:gridCol w="1212850"/>
              </a:tblGrid>
              <a:tr h="661670">
                <a:tc>
                  <a:txBody>
                    <a:bodyPr/>
                    <a:lstStyle/>
                    <a:p>
                      <a:pPr>
                        <a:buNone/>
                      </a:pPr>
                      <a:r>
                        <a:rPr lang="en-US"/>
                        <a:t>Leeftijd\BMI</a:t>
                      </a:r>
                      <a:endParaRPr lang="en-US"/>
                    </a:p>
                  </a:txBody>
                  <a:tcPr/>
                </a:tc>
                <a:tc>
                  <a:txBody>
                    <a:bodyPr/>
                    <a:lstStyle/>
                    <a:p>
                      <a:pPr>
                        <a:buNone/>
                      </a:pPr>
                      <a:r>
                        <a:rPr lang="en-US"/>
                        <a:t>21</a:t>
                      </a:r>
                      <a:endParaRPr lang="en-US"/>
                    </a:p>
                  </a:txBody>
                  <a:tcPr>
                    <a:solidFill>
                      <a:schemeClr val="accent6"/>
                    </a:solidFill>
                  </a:tcPr>
                </a:tc>
                <a:tc>
                  <a:txBody>
                    <a:bodyPr/>
                    <a:lstStyle/>
                    <a:p>
                      <a:pPr>
                        <a:buNone/>
                      </a:pPr>
                      <a:r>
                        <a:rPr lang="en-US"/>
                        <a:t>25</a:t>
                      </a:r>
                      <a:endParaRPr lang="en-US"/>
                    </a:p>
                  </a:txBody>
                  <a:tcPr>
                    <a:solidFill>
                      <a:schemeClr val="accent6"/>
                    </a:solidFill>
                  </a:tcPr>
                </a:tc>
                <a:tc>
                  <a:txBody>
                    <a:bodyPr/>
                    <a:lstStyle/>
                    <a:p>
                      <a:pPr>
                        <a:buNone/>
                      </a:pPr>
                      <a:r>
                        <a:rPr lang="en-US"/>
                        <a:t>30</a:t>
                      </a:r>
                      <a:endParaRPr lang="en-US"/>
                    </a:p>
                  </a:txBody>
                  <a:tcPr>
                    <a:solidFill>
                      <a:schemeClr val="accent6"/>
                    </a:solidFill>
                  </a:tcPr>
                </a:tc>
              </a:tr>
              <a:tr h="661670">
                <a:tc>
                  <a:txBody>
                    <a:bodyPr/>
                    <a:lstStyle/>
                    <a:p>
                      <a:pPr>
                        <a:buNone/>
                      </a:pPr>
                      <a:r>
                        <a:rPr lang="en-US"/>
                        <a:t>20</a:t>
                      </a:r>
                      <a:endParaRPr lang="en-US"/>
                    </a:p>
                  </a:txBody>
                  <a:tcPr>
                    <a:solidFill>
                      <a:schemeClr val="accent4"/>
                    </a:solidFill>
                  </a:tcPr>
                </a:tc>
                <a:tc>
                  <a:txBody>
                    <a:bodyPr/>
                    <a:lstStyle/>
                    <a:p>
                      <a:pPr>
                        <a:buNone/>
                      </a:pPr>
                      <a:r>
                        <a:rPr lang="en-US"/>
                        <a:t>100</a:t>
                      </a:r>
                      <a:endParaRPr lang="en-US"/>
                    </a:p>
                  </a:txBody>
                  <a:tcPr>
                    <a:solidFill>
                      <a:schemeClr val="accent2"/>
                    </a:solidFill>
                  </a:tcPr>
                </a:tc>
                <a:tc>
                  <a:txBody>
                    <a:bodyPr/>
                    <a:lstStyle/>
                    <a:p>
                      <a:pPr>
                        <a:buNone/>
                      </a:pPr>
                      <a:r>
                        <a:rPr lang="en-US"/>
                        <a:t>95</a:t>
                      </a:r>
                      <a:endParaRPr lang="en-US"/>
                    </a:p>
                  </a:txBody>
                  <a:tcPr>
                    <a:solidFill>
                      <a:schemeClr val="accent2">
                        <a:lumMod val="60000"/>
                        <a:lumOff val="40000"/>
                      </a:schemeClr>
                    </a:solidFill>
                  </a:tcPr>
                </a:tc>
                <a:tc>
                  <a:txBody>
                    <a:bodyPr/>
                    <a:lstStyle/>
                    <a:p>
                      <a:pPr>
                        <a:buNone/>
                      </a:pPr>
                      <a:r>
                        <a:rPr lang="en-US"/>
                        <a:t>90</a:t>
                      </a:r>
                      <a:endParaRPr lang="en-US"/>
                    </a:p>
                  </a:txBody>
                  <a:tcPr>
                    <a:solidFill>
                      <a:schemeClr val="accent2">
                        <a:lumMod val="40000"/>
                        <a:lumOff val="60000"/>
                      </a:schemeClr>
                    </a:solidFill>
                  </a:tcPr>
                </a:tc>
              </a:tr>
              <a:tr h="661670">
                <a:tc>
                  <a:txBody>
                    <a:bodyPr/>
                    <a:lstStyle/>
                    <a:p>
                      <a:pPr>
                        <a:buNone/>
                      </a:pPr>
                      <a:r>
                        <a:rPr lang="en-US"/>
                        <a:t>35</a:t>
                      </a:r>
                      <a:endParaRPr lang="en-US"/>
                    </a:p>
                  </a:txBody>
                  <a:tcPr>
                    <a:solidFill>
                      <a:schemeClr val="accent4"/>
                    </a:solidFill>
                  </a:tcPr>
                </a:tc>
                <a:tc>
                  <a:txBody>
                    <a:bodyPr/>
                    <a:lstStyle/>
                    <a:p>
                      <a:pPr>
                        <a:buNone/>
                      </a:pPr>
                      <a:r>
                        <a:rPr lang="en-US"/>
                        <a:t>90</a:t>
                      </a:r>
                      <a:endParaRPr lang="en-US"/>
                    </a:p>
                  </a:txBody>
                  <a:tcPr>
                    <a:solidFill>
                      <a:schemeClr val="accent2">
                        <a:lumMod val="40000"/>
                        <a:lumOff val="60000"/>
                      </a:schemeClr>
                    </a:solidFill>
                  </a:tcPr>
                </a:tc>
                <a:tc>
                  <a:txBody>
                    <a:bodyPr/>
                    <a:lstStyle/>
                    <a:p>
                      <a:pPr>
                        <a:buNone/>
                      </a:pPr>
                      <a:r>
                        <a:rPr lang="en-US"/>
                        <a:t>80</a:t>
                      </a:r>
                      <a:endParaRPr lang="en-US"/>
                    </a:p>
                  </a:txBody>
                  <a:tcPr>
                    <a:solidFill>
                      <a:schemeClr val="accent3">
                        <a:lumMod val="60000"/>
                        <a:lumOff val="40000"/>
                      </a:schemeClr>
                    </a:solidFill>
                  </a:tcPr>
                </a:tc>
                <a:tc>
                  <a:txBody>
                    <a:bodyPr/>
                    <a:lstStyle/>
                    <a:p>
                      <a:pPr>
                        <a:buNone/>
                      </a:pPr>
                      <a:r>
                        <a:rPr lang="en-US"/>
                        <a:t>70</a:t>
                      </a:r>
                      <a:endParaRPr lang="en-US"/>
                    </a:p>
                  </a:txBody>
                  <a:tcPr>
                    <a:solidFill>
                      <a:schemeClr val="accent4">
                        <a:lumMod val="40000"/>
                        <a:lumOff val="60000"/>
                      </a:schemeClr>
                    </a:solidFill>
                  </a:tcPr>
                </a:tc>
              </a:tr>
              <a:tr h="661670">
                <a:tc>
                  <a:txBody>
                    <a:bodyPr/>
                    <a:lstStyle/>
                    <a:p>
                      <a:pPr>
                        <a:buNone/>
                      </a:pPr>
                      <a:r>
                        <a:rPr lang="en-US"/>
                        <a:t>70</a:t>
                      </a:r>
                      <a:endParaRPr lang="en-US"/>
                    </a:p>
                  </a:txBody>
                  <a:tcPr>
                    <a:solidFill>
                      <a:schemeClr val="accent4"/>
                    </a:solidFill>
                  </a:tcPr>
                </a:tc>
                <a:tc>
                  <a:txBody>
                    <a:bodyPr/>
                    <a:lstStyle/>
                    <a:p>
                      <a:pPr>
                        <a:buNone/>
                      </a:pPr>
                      <a:r>
                        <a:rPr lang="en-US"/>
                        <a:t>85</a:t>
                      </a:r>
                      <a:endParaRPr lang="en-US"/>
                    </a:p>
                  </a:txBody>
                  <a:tcPr>
                    <a:solidFill>
                      <a:schemeClr val="accent2">
                        <a:lumMod val="20000"/>
                        <a:lumOff val="80000"/>
                      </a:schemeClr>
                    </a:solidFill>
                  </a:tcPr>
                </a:tc>
                <a:tc>
                  <a:txBody>
                    <a:bodyPr/>
                    <a:lstStyle/>
                    <a:p>
                      <a:pPr>
                        <a:buNone/>
                      </a:pPr>
                      <a:r>
                        <a:rPr lang="en-US"/>
                        <a:t>75</a:t>
                      </a:r>
                      <a:endParaRPr lang="en-US"/>
                    </a:p>
                  </a:txBody>
                  <a:tcPr>
                    <a:solidFill>
                      <a:schemeClr val="accent4">
                        <a:lumMod val="20000"/>
                        <a:lumOff val="80000"/>
                      </a:schemeClr>
                    </a:solidFill>
                  </a:tcPr>
                </a:tc>
                <a:tc>
                  <a:txBody>
                    <a:bodyPr/>
                    <a:lstStyle/>
                    <a:p>
                      <a:pPr>
                        <a:buNone/>
                      </a:pPr>
                      <a:r>
                        <a:rPr lang="en-US"/>
                        <a:t>60</a:t>
                      </a:r>
                      <a:endParaRPr lang="en-US"/>
                    </a:p>
                  </a:txBody>
                  <a:tcPr>
                    <a:solidFill>
                      <a:schemeClr val="accent5">
                        <a:lumMod val="60000"/>
                        <a:lumOff val="40000"/>
                      </a:schemeClr>
                    </a:solidFill>
                  </a:tcPr>
                </a:tc>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gridCol w="1647791"/>
                <a:gridCol w="1353991"/>
              </a:tblGrid>
              <a:tr h="782080">
                <a:tc>
                  <a:txBody>
                    <a:bodyPr/>
                    <a:lstStyle/>
                    <a:p>
                      <a:pPr>
                        <a:buNone/>
                      </a:pPr>
                      <a:r>
                        <a:rPr lang="en-US" dirty="0"/>
                        <a:t>Index</a:t>
                      </a:r>
                      <a:endParaRPr lang="en-US" dirty="0"/>
                    </a:p>
                  </a:txBody>
                  <a:tcPr/>
                </a:tc>
                <a:tc>
                  <a:txBody>
                    <a:bodyPr/>
                    <a:lstStyle/>
                    <a:p>
                      <a:pPr lvl="0">
                        <a:buNone/>
                      </a:pPr>
                      <a:r>
                        <a:rPr lang="en-US" dirty="0"/>
                        <a:t>Patient</a:t>
                      </a:r>
                      <a:endParaRPr lang="en-US" dirty="0"/>
                    </a:p>
                    <a:p>
                      <a:pPr lvl="0">
                        <a:buNone/>
                      </a:pPr>
                      <a:r>
                        <a:rPr lang="en-US" dirty="0"/>
                        <a:t>ID</a:t>
                      </a:r>
                      <a:endParaRPr lang="en-US" dirty="0"/>
                    </a:p>
                  </a:txBody>
                  <a:tcPr>
                    <a:solidFill>
                      <a:schemeClr val="accent4"/>
                    </a:solidFill>
                  </a:tcPr>
                </a:tc>
                <a:tc>
                  <a:txBody>
                    <a:bodyPr/>
                    <a:lstStyle/>
                    <a:p>
                      <a:pPr>
                        <a:buNone/>
                      </a:pPr>
                      <a:r>
                        <a:rPr lang="en-US" dirty="0"/>
                        <a:t>Blood</a:t>
                      </a:r>
                      <a:endParaRPr lang="en-US" dirty="0"/>
                    </a:p>
                    <a:p>
                      <a:pPr lvl="0">
                        <a:buNone/>
                      </a:pPr>
                      <a:r>
                        <a:rPr lang="en-US" dirty="0"/>
                        <a:t>Pressure</a:t>
                      </a:r>
                      <a:endParaRPr lang="en-US" dirty="0"/>
                    </a:p>
                  </a:txBody>
                  <a:tcPr>
                    <a:solidFill>
                      <a:schemeClr val="accent6"/>
                    </a:solidFill>
                  </a:tcPr>
                </a:tc>
              </a:tr>
              <a:tr h="782080">
                <a:tc>
                  <a:txBody>
                    <a:bodyPr/>
                    <a:lstStyle/>
                    <a:p>
                      <a:pPr>
                        <a:buNone/>
                      </a:pPr>
                      <a:r>
                        <a:rPr lang="en-US" sz="2800" dirty="0"/>
                        <a:t>1</a:t>
                      </a:r>
                      <a:endParaRPr lang="en-US" sz="2800" dirty="0"/>
                    </a:p>
                  </a:txBody>
                  <a:tcPr/>
                </a:tc>
                <a:tc>
                  <a:txBody>
                    <a:bodyPr/>
                    <a:lstStyle/>
                    <a:p>
                      <a:pPr>
                        <a:buNone/>
                      </a:pPr>
                      <a:r>
                        <a:rPr lang="en-US" sz="2800" dirty="0"/>
                        <a:t>1</a:t>
                      </a:r>
                      <a:endParaRPr lang="en-US" sz="2800" dirty="0"/>
                    </a:p>
                  </a:txBody>
                  <a:tcPr>
                    <a:solidFill>
                      <a:schemeClr val="accent4"/>
                    </a:solidFill>
                  </a:tcPr>
                </a:tc>
                <a:tc>
                  <a:txBody>
                    <a:bodyPr/>
                    <a:lstStyle/>
                    <a:p>
                      <a:pPr>
                        <a:buNone/>
                      </a:pPr>
                      <a:r>
                        <a:rPr lang="en-US" sz="2800" dirty="0"/>
                        <a:t>140</a:t>
                      </a:r>
                      <a:endParaRPr lang="en-US" sz="2800" dirty="0"/>
                    </a:p>
                  </a:txBody>
                  <a:tcPr>
                    <a:solidFill>
                      <a:schemeClr val="accent6"/>
                    </a:solidFill>
                  </a:tcPr>
                </a:tc>
              </a:tr>
              <a:tr h="782080">
                <a:tc>
                  <a:txBody>
                    <a:bodyPr/>
                    <a:lstStyle/>
                    <a:p>
                      <a:pPr>
                        <a:buNone/>
                      </a:pPr>
                      <a:r>
                        <a:rPr lang="en-US" sz="2800" dirty="0"/>
                        <a:t>2</a:t>
                      </a:r>
                      <a:endParaRPr lang="en-US" sz="2800" dirty="0"/>
                    </a:p>
                  </a:txBody>
                  <a:tcPr/>
                </a:tc>
                <a:tc>
                  <a:txBody>
                    <a:bodyPr/>
                    <a:lstStyle/>
                    <a:p>
                      <a:pPr>
                        <a:buNone/>
                      </a:pPr>
                      <a:r>
                        <a:rPr lang="en-US" sz="2800" dirty="0"/>
                        <a:t>1</a:t>
                      </a:r>
                      <a:endParaRPr lang="en-US" sz="2800" dirty="0"/>
                    </a:p>
                  </a:txBody>
                  <a:tcPr>
                    <a:solidFill>
                      <a:schemeClr val="accent4"/>
                    </a:solidFill>
                  </a:tcPr>
                </a:tc>
                <a:tc>
                  <a:txBody>
                    <a:bodyPr/>
                    <a:lstStyle/>
                    <a:p>
                      <a:pPr>
                        <a:buNone/>
                      </a:pPr>
                      <a:r>
                        <a:rPr lang="en-US" sz="2800" dirty="0"/>
                        <a:t>120</a:t>
                      </a:r>
                      <a:endParaRPr lang="en-US" sz="2800" dirty="0"/>
                    </a:p>
                  </a:txBody>
                  <a:tcPr>
                    <a:solidFill>
                      <a:schemeClr val="accent6"/>
                    </a:solidFill>
                  </a:tcPr>
                </a:tc>
              </a:tr>
              <a:tr h="782080">
                <a:tc>
                  <a:txBody>
                    <a:bodyPr/>
                    <a:lstStyle/>
                    <a:p>
                      <a:pPr>
                        <a:buNone/>
                      </a:pPr>
                      <a:r>
                        <a:rPr lang="en-US" sz="2800" dirty="0"/>
                        <a:t>3</a:t>
                      </a:r>
                      <a:endParaRPr lang="en-US" sz="2800" dirty="0"/>
                    </a:p>
                  </a:txBody>
                  <a:tcPr/>
                </a:tc>
                <a:tc>
                  <a:txBody>
                    <a:bodyPr/>
                    <a:lstStyle/>
                    <a:p>
                      <a:pPr>
                        <a:buNone/>
                      </a:pPr>
                      <a:r>
                        <a:rPr lang="en-US" sz="2800" dirty="0"/>
                        <a:t>2</a:t>
                      </a:r>
                      <a:endParaRPr lang="en-US" sz="2800" dirty="0"/>
                    </a:p>
                  </a:txBody>
                  <a:tcPr>
                    <a:solidFill>
                      <a:schemeClr val="accent4"/>
                    </a:solidFill>
                  </a:tcPr>
                </a:tc>
                <a:tc>
                  <a:txBody>
                    <a:bodyPr/>
                    <a:lstStyle/>
                    <a:p>
                      <a:pPr>
                        <a:buNone/>
                      </a:pPr>
                      <a:r>
                        <a:rPr lang="en-US" sz="2800" dirty="0"/>
                        <a:t>90</a:t>
                      </a:r>
                      <a:endParaRPr lang="en-US" sz="2800" dirty="0"/>
                    </a:p>
                  </a:txBody>
                  <a:tcPr>
                    <a:solidFill>
                      <a:schemeClr val="accent6"/>
                    </a:solidFill>
                  </a:tcPr>
                </a:tc>
              </a:tr>
              <a:tr h="782080">
                <a:tc>
                  <a:txBody>
                    <a:bodyPr/>
                    <a:lstStyle/>
                    <a:p>
                      <a:pPr>
                        <a:buNone/>
                      </a:pPr>
                      <a:r>
                        <a:rPr lang="en-US" sz="2800" dirty="0"/>
                        <a:t>4</a:t>
                      </a:r>
                      <a:endParaRPr lang="en-US" sz="2800" dirty="0"/>
                    </a:p>
                  </a:txBody>
                  <a:tcPr/>
                </a:tc>
                <a:tc>
                  <a:txBody>
                    <a:bodyPr/>
                    <a:lstStyle/>
                    <a:p>
                      <a:pPr>
                        <a:buNone/>
                      </a:pPr>
                      <a:r>
                        <a:rPr lang="en-US" sz="2800" dirty="0"/>
                        <a:t>2</a:t>
                      </a:r>
                      <a:endParaRPr lang="en-US" sz="2800" dirty="0"/>
                    </a:p>
                  </a:txBody>
                  <a:tcPr>
                    <a:solidFill>
                      <a:schemeClr val="accent4"/>
                    </a:solidFill>
                  </a:tcPr>
                </a:tc>
                <a:tc>
                  <a:txBody>
                    <a:bodyPr/>
                    <a:lstStyle/>
                    <a:p>
                      <a:pPr>
                        <a:buNone/>
                      </a:pPr>
                      <a:r>
                        <a:rPr lang="en-US" sz="2800" dirty="0"/>
                        <a:t>70</a:t>
                      </a:r>
                      <a:endParaRPr lang="en-US" sz="2800" dirty="0"/>
                    </a:p>
                  </a:txBody>
                  <a:tcPr>
                    <a:solidFill>
                      <a:schemeClr val="accent6"/>
                    </a:solidFill>
                  </a:tcPr>
                </a:tc>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p:cNvGraphicFramePr/>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gridCol w="1427867"/>
              </a:tblGrid>
              <a:tr h="782080">
                <a:tc>
                  <a:txBody>
                    <a:bodyPr/>
                    <a:lstStyle/>
                    <a:p>
                      <a:pPr lvl="0">
                        <a:buNone/>
                      </a:pPr>
                      <a:r>
                        <a:rPr lang="en-US" dirty="0"/>
                        <a:t>Patient</a:t>
                      </a:r>
                      <a:endParaRPr lang="en-US" dirty="0"/>
                    </a:p>
                    <a:p>
                      <a:pPr lvl="0">
                        <a:buNone/>
                      </a:pPr>
                      <a:r>
                        <a:rPr lang="en-US" dirty="0"/>
                        <a:t>ID</a:t>
                      </a:r>
                      <a:endParaRPr lang="en-US" dirty="0"/>
                    </a:p>
                  </a:txBody>
                  <a:tcPr>
                    <a:solidFill>
                      <a:schemeClr val="accent4"/>
                    </a:solidFill>
                  </a:tcPr>
                </a:tc>
                <a:tc>
                  <a:txBody>
                    <a:bodyPr/>
                    <a:lstStyle/>
                    <a:p>
                      <a:pPr>
                        <a:buNone/>
                      </a:pPr>
                      <a:r>
                        <a:rPr lang="en-US" dirty="0"/>
                        <a:t>Blood</a:t>
                      </a:r>
                      <a:endParaRPr lang="en-US" dirty="0"/>
                    </a:p>
                    <a:p>
                      <a:pPr lvl="0">
                        <a:buNone/>
                      </a:pPr>
                      <a:r>
                        <a:rPr lang="en-US" dirty="0"/>
                        <a:t>Pressure</a:t>
                      </a:r>
                      <a:endParaRPr lang="en-US" dirty="0"/>
                    </a:p>
                  </a:txBody>
                  <a:tcPr>
                    <a:solidFill>
                      <a:schemeClr val="accent6"/>
                    </a:solidFill>
                  </a:tcPr>
                </a:tc>
              </a:tr>
              <a:tr h="782080">
                <a:tc>
                  <a:txBody>
                    <a:bodyPr/>
                    <a:lstStyle/>
                    <a:p>
                      <a:pPr>
                        <a:buNone/>
                      </a:pPr>
                      <a:r>
                        <a:rPr lang="en-US" sz="2800" dirty="0"/>
                        <a:t>1</a:t>
                      </a:r>
                      <a:endParaRPr lang="en-US" sz="2800" dirty="0"/>
                    </a:p>
                  </a:txBody>
                  <a:tcPr>
                    <a:solidFill>
                      <a:schemeClr val="accent4"/>
                    </a:solidFill>
                  </a:tcPr>
                </a:tc>
                <a:tc>
                  <a:txBody>
                    <a:bodyPr/>
                    <a:lstStyle/>
                    <a:p>
                      <a:pPr>
                        <a:buNone/>
                      </a:pPr>
                      <a:r>
                        <a:rPr lang="en-US" sz="2800" dirty="0"/>
                        <a:t>130</a:t>
                      </a:r>
                      <a:endParaRPr lang="en-US" sz="2800" dirty="0"/>
                    </a:p>
                  </a:txBody>
                  <a:tcPr>
                    <a:solidFill>
                      <a:schemeClr val="accent6"/>
                    </a:solidFill>
                  </a:tcPr>
                </a:tc>
              </a:tr>
              <a:tr h="782080">
                <a:tc>
                  <a:txBody>
                    <a:bodyPr/>
                    <a:lstStyle/>
                    <a:p>
                      <a:pPr>
                        <a:buNone/>
                      </a:pPr>
                      <a:r>
                        <a:rPr lang="en-US" sz="2800" dirty="0"/>
                        <a:t>2</a:t>
                      </a:r>
                      <a:endParaRPr lang="en-US" sz="2800" dirty="0"/>
                    </a:p>
                  </a:txBody>
                  <a:tcPr>
                    <a:solidFill>
                      <a:schemeClr val="accent4"/>
                    </a:solidFill>
                  </a:tcPr>
                </a:tc>
                <a:tc>
                  <a:txBody>
                    <a:bodyPr/>
                    <a:lstStyle/>
                    <a:p>
                      <a:pPr>
                        <a:buNone/>
                      </a:pPr>
                      <a:r>
                        <a:rPr lang="en-US" sz="2800" dirty="0"/>
                        <a:t>80</a:t>
                      </a:r>
                      <a:endParaRPr lang="en-US" sz="2800" dirty="0"/>
                    </a:p>
                  </a:txBody>
                  <a:tcPr>
                    <a:solidFill>
                      <a:schemeClr val="accent6"/>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endParaRPr lang="nl-NL" dirty="0"/>
          </a:p>
          <a:p>
            <a:r>
              <a:rPr lang="nl-NL" dirty="0"/>
              <a:t>...                               'Parrot', 'Parrot'],</a:t>
            </a:r>
            <a:endParaRPr lang="nl-NL" dirty="0"/>
          </a:p>
          <a:p>
            <a:r>
              <a:rPr lang="nl-NL" dirty="0"/>
              <a:t>...                    'Max Speed': [380., 370., 24., 26.]})</a:t>
            </a:r>
            <a:endParaRPr lang="nl-NL" dirty="0"/>
          </a:p>
          <a:p>
            <a:r>
              <a:rPr lang="nl-NL" dirty="0"/>
              <a:t>&gt;&gt;&gt; </a:t>
            </a:r>
            <a:r>
              <a:rPr lang="nl-NL" dirty="0" err="1"/>
              <a:t>df</a:t>
            </a:r>
            <a:endParaRPr lang="nl-NL" dirty="0"/>
          </a:p>
          <a:p>
            <a:r>
              <a:rPr lang="nl-NL" dirty="0"/>
              <a:t>   </a:t>
            </a:r>
            <a:r>
              <a:rPr lang="nl-NL" dirty="0" err="1"/>
              <a:t>Animal</a:t>
            </a:r>
            <a:r>
              <a:rPr lang="nl-NL" dirty="0"/>
              <a:t>  Max Speed</a:t>
            </a:r>
            <a:endParaRPr lang="nl-NL" dirty="0"/>
          </a:p>
          <a:p>
            <a:r>
              <a:rPr lang="nl-NL" dirty="0"/>
              <a:t>0  </a:t>
            </a:r>
            <a:r>
              <a:rPr lang="nl-NL" dirty="0" err="1"/>
              <a:t>Falcon</a:t>
            </a:r>
            <a:r>
              <a:rPr lang="nl-NL" dirty="0"/>
              <a:t>      380.0</a:t>
            </a:r>
            <a:endParaRPr lang="nl-NL" dirty="0"/>
          </a:p>
          <a:p>
            <a:r>
              <a:rPr lang="nl-NL" dirty="0"/>
              <a:t>1  </a:t>
            </a:r>
            <a:r>
              <a:rPr lang="nl-NL" dirty="0" err="1"/>
              <a:t>Falcon</a:t>
            </a:r>
            <a:r>
              <a:rPr lang="nl-NL" dirty="0"/>
              <a:t>      370.0</a:t>
            </a:r>
            <a:endParaRPr lang="nl-NL" dirty="0"/>
          </a:p>
          <a:p>
            <a:r>
              <a:rPr lang="nl-NL" dirty="0"/>
              <a:t>2  Parrot       24.0</a:t>
            </a:r>
            <a:endParaRPr lang="nl-NL" dirty="0"/>
          </a:p>
          <a:p>
            <a:r>
              <a:rPr lang="nl-NL" dirty="0"/>
              <a:t>3  Parrot       26.0</a:t>
            </a:r>
            <a:endParaRPr lang="nl-NL" dirty="0"/>
          </a:p>
          <a:p>
            <a:r>
              <a:rPr lang="nl-NL" dirty="0"/>
              <a:t>&gt;&gt;&gt; </a:t>
            </a:r>
            <a:r>
              <a:rPr lang="nl-NL" dirty="0" err="1"/>
              <a:t>df.groupby</a:t>
            </a:r>
            <a:r>
              <a:rPr lang="nl-NL" dirty="0"/>
              <a:t>(['</a:t>
            </a:r>
            <a:r>
              <a:rPr lang="nl-NL" dirty="0" err="1"/>
              <a:t>Animal</a:t>
            </a:r>
            <a:r>
              <a:rPr lang="nl-NL" dirty="0"/>
              <a:t>']).</a:t>
            </a:r>
            <a:r>
              <a:rPr lang="nl-NL" dirty="0" err="1"/>
              <a:t>mean</a:t>
            </a:r>
            <a:r>
              <a:rPr lang="nl-NL" dirty="0"/>
              <a:t>()</a:t>
            </a:r>
            <a:endParaRPr lang="nl-NL" dirty="0"/>
          </a:p>
          <a:p>
            <a:r>
              <a:rPr lang="nl-NL" dirty="0"/>
              <a:t>        Max Speed</a:t>
            </a:r>
            <a:endParaRPr lang="nl-NL" dirty="0"/>
          </a:p>
          <a:p>
            <a:r>
              <a:rPr lang="nl-NL" dirty="0" err="1"/>
              <a:t>Animal</a:t>
            </a:r>
            <a:endParaRPr lang="nl-NL" dirty="0"/>
          </a:p>
          <a:p>
            <a:r>
              <a:rPr lang="nl-NL" dirty="0" err="1"/>
              <a:t>Falcon</a:t>
            </a:r>
            <a:r>
              <a:rPr lang="nl-NL" dirty="0"/>
              <a:t>      375.0</a:t>
            </a:r>
            <a:endParaRPr lang="nl-NL" dirty="0"/>
          </a:p>
          <a:p>
            <a:r>
              <a:rPr lang="nl-NL" dirty="0"/>
              <a:t>Parrot       25.0</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endParaRPr lang="nl-NL" dirty="0"/>
          </a:p>
        </p:txBody>
      </p:sp>
      <p:pic>
        <p:nvPicPr>
          <p:cNvPr id="5" name="Afbeelding 4"/>
          <p:cNvPicPr>
            <a:picLocks noChangeAspect="1"/>
          </p:cNvPicPr>
          <p:nvPr/>
        </p:nvPicPr>
        <p:blipFill>
          <a:blip r:embed="rId1"/>
          <a:stretch>
            <a:fillRect/>
          </a:stretch>
        </p:blipFill>
        <p:spPr>
          <a:xfrm>
            <a:off x="579206" y="1135380"/>
            <a:ext cx="8149158" cy="47397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1"/>
          <a:stretch>
            <a:fillRect/>
          </a:stretch>
        </p:blipFill>
        <p:spPr>
          <a:xfrm>
            <a:off x="367578" y="475036"/>
            <a:ext cx="7941389" cy="47619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2801389" y="185478"/>
            <a:ext cx="4131685" cy="6712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a:t>
            </a:r>
            <a:r>
              <a:rPr lang="nl-NL" dirty="0" smtClean="0"/>
              <a:t>14.00 </a:t>
            </a:r>
            <a:r>
              <a:rPr lang="nl-NL" dirty="0"/>
              <a:t>– </a:t>
            </a:r>
            <a:r>
              <a:rPr lang="nl-NL" dirty="0" smtClean="0"/>
              <a:t>16.30 </a:t>
            </a:r>
            <a:r>
              <a:rPr lang="nl-NL" dirty="0"/>
              <a:t>uur:</a:t>
            </a:r>
            <a:endParaRPr lang="nl-NL" dirty="0"/>
          </a:p>
        </p:txBody>
      </p:sp>
      <p:sp>
        <p:nvSpPr>
          <p:cNvPr id="3" name="Tijdelijke aanduiding voor inhoud 2"/>
          <p:cNvSpPr>
            <a:spLocks noGrp="1"/>
          </p:cNvSpPr>
          <p:nvPr>
            <p:ph idx="1"/>
          </p:nvPr>
        </p:nvSpPr>
        <p:spPr>
          <a:xfrm>
            <a:off x="752231" y="1438031"/>
            <a:ext cx="10515600" cy="4351338"/>
          </a:xfrm>
        </p:spPr>
        <p:txBody>
          <a:bodyPr>
            <a:normAutofit fontScale="85000" lnSpcReduction="20000"/>
          </a:bodyPr>
          <a:lstStyle/>
          <a:p>
            <a:r>
              <a:rPr lang="nl-NL" dirty="0"/>
              <a:t>1400 - 1430: Intro slides Python en code </a:t>
            </a:r>
            <a:r>
              <a:rPr lang="nl-NL" dirty="0" err="1"/>
              <a:t>cells</a:t>
            </a:r>
            <a:r>
              <a:rPr lang="nl-NL" dirty="0"/>
              <a:t> van notebook gezamenlijk doornemen tot opdracht tekst inkorten</a:t>
            </a:r>
            <a:endParaRPr lang="nl-NL" dirty="0"/>
          </a:p>
          <a:p>
            <a:r>
              <a:rPr lang="nl-NL" dirty="0"/>
              <a:t>1430 - 1440: opdracht tekst inkorten</a:t>
            </a:r>
            <a:endParaRPr lang="nl-NL" dirty="0"/>
          </a:p>
          <a:p>
            <a:r>
              <a:rPr lang="nl-NL" dirty="0"/>
              <a:t>1440 - 1450: opdracht gezamenlijk bespreken </a:t>
            </a:r>
            <a:endParaRPr lang="nl-NL" dirty="0"/>
          </a:p>
          <a:p>
            <a:r>
              <a:rPr lang="nl-NL" dirty="0"/>
              <a:t>1450 - 1500: tot opdracht bereken BMI gezamenlijk doornemen</a:t>
            </a:r>
            <a:endParaRPr lang="nl-NL" dirty="0"/>
          </a:p>
          <a:p>
            <a:r>
              <a:rPr lang="nl-NL" dirty="0"/>
              <a:t>Einde python gedeelte</a:t>
            </a:r>
            <a:endParaRPr lang="nl-NL" dirty="0"/>
          </a:p>
          <a:p>
            <a:endParaRPr lang="nl-NL" dirty="0" smtClean="0"/>
          </a:p>
          <a:p>
            <a:r>
              <a:rPr lang="nl-NL" dirty="0" smtClean="0"/>
              <a:t>1500 </a:t>
            </a:r>
            <a:r>
              <a:rPr lang="nl-NL" dirty="0"/>
              <a:t>- 1510: Pauze</a:t>
            </a:r>
            <a:endParaRPr lang="nl-NL" dirty="0"/>
          </a:p>
          <a:p>
            <a:r>
              <a:rPr lang="nl-NL" dirty="0"/>
              <a:t> </a:t>
            </a:r>
            <a:endParaRPr lang="nl-NL" dirty="0"/>
          </a:p>
          <a:p>
            <a:r>
              <a:rPr lang="nl-NL" dirty="0"/>
              <a:t>1510 - 1540: Pandas intro slides en tot pivot (na laatste data cleaning) gezamenlijk</a:t>
            </a:r>
            <a:endParaRPr lang="nl-NL" dirty="0"/>
          </a:p>
          <a:p>
            <a:r>
              <a:rPr lang="nl-NL" dirty="0"/>
              <a:t>1540 - 1550: opdracht pivot </a:t>
            </a:r>
            <a:r>
              <a:rPr lang="nl-NL" dirty="0" err="1"/>
              <a:t>IDs</a:t>
            </a:r>
            <a:endParaRPr lang="nl-NL" dirty="0"/>
          </a:p>
          <a:p>
            <a:r>
              <a:rPr lang="nl-NL" dirty="0"/>
              <a:t>1550 - 1600: bespreken pivot </a:t>
            </a:r>
            <a:r>
              <a:rPr lang="nl-NL" dirty="0" err="1"/>
              <a:t>IDs</a:t>
            </a:r>
            <a:endParaRPr lang="nl-NL" dirty="0"/>
          </a:p>
          <a:p>
            <a:r>
              <a:rPr lang="nl-NL" dirty="0"/>
              <a:t>1600 - 1610:  opdracht histogram per activiteit</a:t>
            </a:r>
            <a:endParaRPr lang="nl-NL" dirty="0"/>
          </a:p>
          <a:p>
            <a:r>
              <a:rPr lang="nl-NL" dirty="0"/>
              <a:t>1610 - 1620: bespreken histogram per activiteit</a:t>
            </a:r>
            <a:endParaRPr lang="nl-NL" dirty="0"/>
          </a:p>
          <a:p>
            <a:r>
              <a:rPr lang="nl-NL" dirty="0"/>
              <a:t>1620 - 1630: afsluiting</a:t>
            </a:r>
            <a:endParaRPr lang="nl-N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endParaRPr lang="nl-NL" dirty="0"/>
          </a:p>
        </p:txBody>
      </p:sp>
      <p:pic>
        <p:nvPicPr>
          <p:cNvPr id="4" name="Afbeelding 3"/>
          <p:cNvPicPr>
            <a:picLocks noChangeAspect="1"/>
          </p:cNvPicPr>
          <p:nvPr/>
        </p:nvPicPr>
        <p:blipFill>
          <a:blip r:embed="rId1"/>
          <a:stretch>
            <a:fillRect/>
          </a:stretch>
        </p:blipFill>
        <p:spPr>
          <a:xfrm>
            <a:off x="3670328" y="2013527"/>
            <a:ext cx="2390775" cy="38957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endParaRPr lang="nl-NL" dirty="0"/>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endParaRPr lang="nl-NL"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1"/>
          <a:stretch>
            <a:fillRect/>
          </a:stretch>
        </p:blipFill>
        <p:spPr>
          <a:xfrm>
            <a:off x="1990466" y="403499"/>
            <a:ext cx="5382923" cy="613855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1"/>
          <a:stretch>
            <a:fillRect/>
          </a:stretch>
        </p:blipFill>
        <p:spPr>
          <a:xfrm>
            <a:off x="486207" y="1202488"/>
            <a:ext cx="8670638" cy="428391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1"/>
          <a:stretch>
            <a:fillRect/>
          </a:stretch>
        </p:blipFill>
        <p:spPr>
          <a:xfrm>
            <a:off x="1093037" y="1681162"/>
            <a:ext cx="7229475" cy="44100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1"/>
          <a:stretch>
            <a:fillRect/>
          </a:stretch>
        </p:blipFill>
        <p:spPr>
          <a:xfrm>
            <a:off x="2586903" y="316579"/>
            <a:ext cx="4611919" cy="618691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br>
              <a:rPr lang="nl-NL" dirty="0"/>
            </a:br>
            <a:br>
              <a:rPr lang="nl-NL" dirty="0"/>
            </a:br>
            <a:endParaRPr lang="nl-NL"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endParaRPr lang="nl-NL" dirty="0"/>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endParaRPr lang="nl-NL" dirty="0"/>
          </a:p>
          <a:p>
            <a:r>
              <a:rPr lang="nl-NL" dirty="0"/>
              <a:t>Rondje ervaringen?</a:t>
            </a:r>
            <a:endParaRPr lang="nl-NL" dirty="0"/>
          </a:p>
          <a:p>
            <a:r>
              <a:rPr lang="nl-NL" dirty="0"/>
              <a:t>Hoe verder?</a:t>
            </a:r>
            <a:endParaRPr lang="nl-NL" dirty="0"/>
          </a:p>
          <a:p>
            <a:endParaRPr lang="nl-NL"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endParaRPr lang="nl-NL" dirty="0"/>
          </a:p>
        </p:txBody>
      </p:sp>
      <p:sp>
        <p:nvSpPr>
          <p:cNvPr id="3" name="Tijdelijke aanduiding voor inhoud 2"/>
          <p:cNvSpPr>
            <a:spLocks noGrp="1"/>
          </p:cNvSpPr>
          <p:nvPr>
            <p:ph idx="1"/>
          </p:nvPr>
        </p:nvSpPr>
        <p:spPr/>
        <p:txBody>
          <a:bodyPr/>
          <a:lstStyle/>
          <a:p>
            <a:r>
              <a:rPr lang="nl-NL" dirty="0"/>
              <a:t>Achter deze slide vind je diverse slides over Python, Open Source etc.</a:t>
            </a:r>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endParaRPr lang="nl-NL" dirty="0"/>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endParaRPr lang="nl-NL" b="1" dirty="0"/>
          </a:p>
          <a:p>
            <a:pPr marL="0" indent="0">
              <a:buNone/>
            </a:pPr>
            <a:r>
              <a:rPr lang="en-US" altLang="nl-NL" dirty="0"/>
              <a:t>D</a:t>
            </a:r>
            <a:r>
              <a:rPr lang="nl-NL" dirty="0"/>
              <a:t>e deelnemer verlaat enthousiast de kennismakingssessie en heeft voldoende kennis opgedaan om </a:t>
            </a:r>
            <a:r>
              <a:rPr lang="nl-NL" dirty="0" smtClean="0"/>
              <a:t>zich zelfstandig </a:t>
            </a:r>
            <a:r>
              <a:rPr lang="nl-NL" dirty="0"/>
              <a:t>verder te </a:t>
            </a:r>
            <a:r>
              <a:rPr lang="nl-NL" dirty="0" smtClean="0"/>
              <a:t>bekwamen in </a:t>
            </a:r>
            <a:r>
              <a:rPr lang="nl-NL" dirty="0"/>
              <a:t>programmeren </a:t>
            </a:r>
            <a:r>
              <a:rPr lang="nl-NL" dirty="0" smtClean="0"/>
              <a:t>met Python en </a:t>
            </a:r>
            <a:r>
              <a:rPr lang="nl-NL" dirty="0"/>
              <a:t>Pandas etc. </a:t>
            </a:r>
            <a:endParaRPr lang="nl-NL" dirty="0"/>
          </a:p>
          <a:p>
            <a:pPr marL="0" indent="0">
              <a:buNone/>
            </a:pPr>
            <a:r>
              <a:rPr lang="nl-NL" b="1" dirty="0"/>
              <a:t>Na afloop van deze sessie: </a:t>
            </a:r>
            <a:endParaRPr lang="nl-NL" b="1" dirty="0"/>
          </a:p>
          <a:p>
            <a:r>
              <a:rPr lang="nl-NL" dirty="0"/>
              <a:t>De deelnemer kan verwoorden wat programmeren is.</a:t>
            </a:r>
            <a:endParaRPr lang="nl-NL" dirty="0"/>
          </a:p>
          <a:p>
            <a:r>
              <a:rPr lang="nl-NL" dirty="0"/>
              <a:t>De deelnemer heeft een 1</a:t>
            </a:r>
            <a:r>
              <a:rPr lang="nl-NL" baseline="30000" dirty="0"/>
              <a:t>e</a:t>
            </a:r>
            <a:r>
              <a:rPr lang="nl-NL" dirty="0"/>
              <a:t> indruk van de </a:t>
            </a:r>
            <a:r>
              <a:rPr lang="nl-NL" dirty="0" smtClean="0"/>
              <a:t>programmeertaal </a:t>
            </a:r>
            <a:r>
              <a:rPr lang="nl-NL" dirty="0"/>
              <a:t>Python.</a:t>
            </a:r>
            <a:endParaRPr lang="nl-NL" dirty="0"/>
          </a:p>
          <a:p>
            <a:r>
              <a:rPr lang="nl-NL" dirty="0"/>
              <a:t>Idem dito pandas.</a:t>
            </a:r>
            <a:endParaRPr lang="nl-N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1"/>
              </a:rPr>
              <a:t>NumFOCUS</a:t>
            </a:r>
            <a:r>
              <a:rPr lang="en-US" dirty="0">
                <a:hlinkClick r:id="rId1"/>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3"/>
              </a:rPr>
              <a:t>PyData</a:t>
            </a:r>
            <a:r>
              <a:rPr lang="nl-NL" dirty="0">
                <a:hlinkClick r:id="rId3"/>
              </a:rPr>
              <a:t> |</a:t>
            </a:r>
            <a:endParaRPr lang="nl-N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endParaRPr lang="nl-NL" dirty="0"/>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endParaRPr lang="nl-NL" dirty="0"/>
          </a:p>
          <a:p>
            <a:r>
              <a:rPr lang="nl-NL" dirty="0"/>
              <a:t>Omdat het leuk is.</a:t>
            </a:r>
            <a:endParaRPr lang="nl-NL" dirty="0"/>
          </a:p>
          <a:p>
            <a:r>
              <a:rPr lang="nl-NL" dirty="0"/>
              <a:t>Overzichtelijk/ modulair: data en compute gescheiden.</a:t>
            </a:r>
            <a:endParaRPr lang="nl-NL" dirty="0"/>
          </a:p>
          <a:p>
            <a:r>
              <a:rPr lang="nl-NL" dirty="0"/>
              <a:t>Reproduceerbaar.</a:t>
            </a:r>
            <a:endParaRPr lang="nl-NL" dirty="0"/>
          </a:p>
          <a:p>
            <a:r>
              <a:rPr lang="nl-NL" dirty="0"/>
              <a:t>Voorspellen!</a:t>
            </a:r>
            <a:endParaRPr lang="nl-NL" dirty="0"/>
          </a:p>
          <a:p>
            <a:r>
              <a:rPr lang="nl-NL" dirty="0"/>
              <a:t>W.b.t. Open Source: community </a:t>
            </a:r>
            <a:r>
              <a:rPr lang="nl-NL" dirty="0" err="1"/>
              <a:t>driven</a:t>
            </a:r>
            <a:r>
              <a:rPr lang="nl-NL" dirty="0"/>
              <a:t>, door grote bedrijven gesteund.</a:t>
            </a:r>
            <a:endParaRPr lang="nl-NL" dirty="0"/>
          </a:p>
          <a:p>
            <a:r>
              <a:rPr lang="nl-NL" dirty="0"/>
              <a:t>Veiliger: grote </a:t>
            </a:r>
            <a:r>
              <a:rPr lang="nl-NL" dirty="0" err="1"/>
              <a:t>communcity’s</a:t>
            </a:r>
            <a:r>
              <a:rPr lang="nl-NL" dirty="0"/>
              <a:t> kijken mee met de code i.t.t. </a:t>
            </a:r>
            <a:r>
              <a:rPr lang="nl-NL" dirty="0" err="1"/>
              <a:t>closed</a:t>
            </a:r>
            <a:r>
              <a:rPr lang="nl-NL" dirty="0"/>
              <a:t> source tools.</a:t>
            </a:r>
            <a:endParaRPr lang="nl-NL" dirty="0"/>
          </a:p>
          <a:p>
            <a:r>
              <a:rPr lang="nl-NL" dirty="0"/>
              <a:t>Etc.</a:t>
            </a:r>
            <a:endParaRPr lang="nl-N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1"/>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1"/>
              </a:rPr>
              <a:t>The Python Tutorial — Python 3.11.2 documentation</a:t>
            </a:r>
            <a:endParaRPr lang="nl-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7661" y="2394846"/>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endParaRPr lang="nl-NL" dirty="0">
              <a:latin typeface="Arial" panose="020B0604020202020204" pitchFamily="34" charset="0"/>
              <a:cs typeface="Arial" panose="020B0604020202020204" pitchFamily="34" charset="0"/>
            </a:endParaRPr>
          </a:p>
          <a:p>
            <a:pPr marL="0" indent="0">
              <a:buNone/>
            </a:pPr>
            <a:r>
              <a:rPr lang="nl-NL" dirty="0" smtClean="0">
                <a:latin typeface="Arial" panose="020B0604020202020204" pitchFamily="34" charset="0"/>
                <a:cs typeface="Arial" panose="020B0604020202020204" pitchFamily="34" charset="0"/>
              </a:rPr>
              <a:t>Python is DE programmeertaal van dit moment. </a:t>
            </a:r>
            <a:endParaRPr lang="nl-NL" dirty="0" smtClean="0">
              <a:latin typeface="Arial" panose="020B0604020202020204" pitchFamily="34" charset="0"/>
              <a:cs typeface="Arial" panose="020B0604020202020204" pitchFamily="34" charset="0"/>
            </a:endParaRPr>
          </a:p>
          <a:p>
            <a:pPr marL="0" indent="0">
              <a:buNone/>
            </a:pP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betekenis van de naam Python is terug te leiden naar de comedy </a:t>
            </a:r>
            <a:r>
              <a:rPr lang="nl-NL" dirty="0" smtClean="0">
                <a:latin typeface="Arial" panose="020B0604020202020204" pitchFamily="34" charset="0"/>
                <a:cs typeface="Arial" panose="020B0604020202020204" pitchFamily="34" charset="0"/>
              </a:rPr>
              <a:t>serie.</a:t>
            </a:r>
            <a:endParaRPr lang="nl-NL" dirty="0">
              <a:latin typeface="Arial" panose="020B0604020202020204" pitchFamily="34" charset="0"/>
              <a:cs typeface="Arial" panose="020B0604020202020204" pitchFamily="34" charset="0"/>
            </a:endParaRPr>
          </a:p>
        </p:txBody>
      </p:sp>
      <p:sp>
        <p:nvSpPr>
          <p:cNvPr id="4" name="Tekstvak 3"/>
          <p:cNvSpPr txBox="1"/>
          <p:nvPr/>
        </p:nvSpPr>
        <p:spPr>
          <a:xfrm>
            <a:off x="411326" y="1122218"/>
            <a:ext cx="10007868"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a:t>
            </a:r>
            <a:r>
              <a:rPr lang="nl-NL" i="1" u="sng" dirty="0" smtClean="0">
                <a:latin typeface="Arial" panose="020B0604020202020204" pitchFamily="34" charset="0"/>
                <a:cs typeface="Arial" panose="020B0604020202020204" pitchFamily="34" charset="0"/>
              </a:rPr>
              <a:t>Open Source programmeertaal </a:t>
            </a:r>
            <a:r>
              <a:rPr lang="nl-NL" dirty="0">
                <a:latin typeface="Arial" panose="020B0604020202020204" pitchFamily="34" charset="0"/>
                <a:cs typeface="Arial" panose="020B0604020202020204" pitchFamily="34" charset="0"/>
              </a:rPr>
              <a:t>die begin jaren 90 ontworpen en ontwikkeld werd </a:t>
            </a:r>
            <a:endParaRPr lang="nl-NL" dirty="0">
              <a:latin typeface="Arial" panose="020B0604020202020204" pitchFamily="34" charset="0"/>
              <a:cs typeface="Arial" panose="020B0604020202020204" pitchFamily="34" charset="0"/>
            </a:endParaRPr>
          </a:p>
          <a:p>
            <a:r>
              <a:rPr lang="nl-NL" dirty="0">
                <a:latin typeface="Arial" panose="020B0604020202020204" pitchFamily="34" charset="0"/>
                <a:cs typeface="Arial" panose="020B0604020202020204" pitchFamily="34" charset="0"/>
              </a:rPr>
              <a:t>door Guido van Rossum, destijds verbonden aan het Centrum voor Wiskunde en Informatica.</a:t>
            </a:r>
            <a:endParaRPr lang="nl-NL" dirty="0">
              <a:latin typeface="Arial" panose="020B0604020202020204" pitchFamily="34" charset="0"/>
              <a:cs typeface="Arial" panose="020B0604020202020204" pitchFamily="34" charset="0"/>
            </a:endParaRPr>
          </a:p>
        </p:txBody>
      </p:sp>
      <p:pic>
        <p:nvPicPr>
          <p:cNvPr id="5" name="Picture 4" descr="Monty Python's Flying Circus - Monty Python's Flying Circus Logo PNG Image  | Transparent PNG Free Download on Seek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7083" y="4212247"/>
            <a:ext cx="4493941" cy="2502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a:t>
            </a:r>
            <a:r>
              <a:rPr lang="nl-NL" dirty="0" smtClean="0"/>
              <a:t>rogrammeren </a:t>
            </a:r>
            <a:r>
              <a:rPr lang="nl-NL" dirty="0"/>
              <a:t>en waarom zou je?</a:t>
            </a:r>
            <a:endParaRPr lang="nl-NL" dirty="0"/>
          </a:p>
        </p:txBody>
      </p:sp>
      <p:sp>
        <p:nvSpPr>
          <p:cNvPr id="3" name="Tijdelijke aanduiding voor inhoud 2"/>
          <p:cNvSpPr>
            <a:spLocks noGrp="1"/>
          </p:cNvSpPr>
          <p:nvPr>
            <p:ph idx="1"/>
          </p:nvPr>
        </p:nvSpPr>
        <p:spPr>
          <a:xfrm>
            <a:off x="619145" y="1487258"/>
            <a:ext cx="8596668" cy="3880773"/>
          </a:xfrm>
        </p:spPr>
        <p:txBody>
          <a:bodyPr>
            <a:normAutofit/>
          </a:bodyPr>
          <a:lstStyle/>
          <a:p>
            <a:r>
              <a:rPr lang="nl-NL" b="1" dirty="0" smtClean="0"/>
              <a:t>'</a:t>
            </a:r>
            <a:r>
              <a:rPr lang="nl-NL" b="1" dirty="0" err="1" smtClean="0"/>
              <a:t>Computational</a:t>
            </a:r>
            <a:r>
              <a:rPr lang="nl-NL" b="1" dirty="0" smtClean="0"/>
              <a:t> </a:t>
            </a:r>
            <a:r>
              <a:rPr lang="nl-NL" b="1" dirty="0"/>
              <a:t>thinking </a:t>
            </a:r>
            <a:r>
              <a:rPr lang="nl-NL" dirty="0"/>
              <a:t>is een manier om verschijnselen te begrijpen en verklaren. Het betekent eigenlijk in kleine stappen nadenken over hoe je een eenvoudige of uitdagende vraag of probleem kunt herformuleren en oplossen. En dan op een manier die ook door een computer kan worden uitgevoerd.'</a:t>
            </a:r>
            <a:endParaRPr lang="nl-NL" dirty="0"/>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 altLang="nl-NL" dirty="0"/>
              <a:t>Deze workshop, </a:t>
            </a:r>
            <a:r>
              <a:rPr lang="nl-NL" dirty="0"/>
              <a:t>waarom zou je?</a:t>
            </a:r>
            <a:endParaRPr lang="nl-NL" dirty="0"/>
          </a:p>
        </p:txBody>
      </p:sp>
      <p:sp>
        <p:nvSpPr>
          <p:cNvPr id="3" name="Tijdelijke aanduiding voor inhoud 2"/>
          <p:cNvSpPr>
            <a:spLocks noGrp="1"/>
          </p:cNvSpPr>
          <p:nvPr>
            <p:ph idx="1"/>
          </p:nvPr>
        </p:nvSpPr>
        <p:spPr>
          <a:xfrm>
            <a:off x="619145" y="1487258"/>
            <a:ext cx="8596668" cy="3880773"/>
          </a:xfrm>
        </p:spPr>
        <p:txBody>
          <a:bodyPr>
            <a:normAutofit/>
          </a:bodyPr>
          <a:lstStyle/>
          <a:p>
            <a:r>
              <a:rPr lang="" altLang="nl-NL" dirty="0"/>
              <a:t>Het HagaZiekenhuis is gestaag op weg om meer data-gestuurd te worden. Een essentieel onderdeel van deze transitie is een digitaal (onderzoeks)platform, compleet met onmisbare tools zoals Python en R. Door deel te nemen aan de workshop, zul je vertrouwd raken met deze cruciale concepten.</a:t>
            </a:r>
            <a:endParaRPr lang="" altLang="nl-NL" dirty="0"/>
          </a:p>
          <a:p>
            <a:r>
              <a:rPr lang="" altLang="nl-NL" dirty="0"/>
              <a:t>Uiteraard belangrijk als je zelf aan de slag gaat met programmeren.</a:t>
            </a:r>
            <a:br>
              <a:rPr lang="nl-NL" dirty="0"/>
            </a:br>
            <a:endParaRPr lang="nl-NL" dirty="0"/>
          </a:p>
          <a:p>
            <a:r>
              <a:rPr lang="" altLang="nl-NL" dirty="0"/>
              <a:t>Maar ook als je het niet direct in je eigen functie gebruikt, je directe collega’s zullen dat wel doen. Achtergrondkennis in deze concepten door ‘zelf te doen’ helpt voor meer begrip en vloeiendere communicatie binnen je team.</a:t>
            </a:r>
            <a:br>
              <a:rPr lang="nl-NL" dirty="0"/>
            </a:br>
            <a:endParaRPr lang="nl-NL" dirty="0"/>
          </a:p>
          <a:p>
            <a:endParaRPr lang="nl-N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endParaRPr lang="en-US" altLang="nl-NL" dirty="0">
              <a:solidFill>
                <a:schemeClr val="tx1"/>
              </a:solidFill>
            </a:endParaRPr>
          </a:p>
        </p:txBody>
      </p:sp>
      <p:sp>
        <p:nvSpPr>
          <p:cNvPr id="5" name="Text Box 4"/>
          <p:cNvSpPr txBox="1"/>
          <p:nvPr/>
        </p:nvSpPr>
        <p:spPr>
          <a:xfrm>
            <a:off x="476885" y="1753235"/>
            <a:ext cx="983043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 Data </a:t>
            </a:r>
            <a:r>
              <a:rPr lang="en-US" sz="2400" dirty="0" err="1">
                <a:sym typeface="+mn-ea"/>
              </a:rPr>
              <a:t>moet</a:t>
            </a:r>
            <a:r>
              <a:rPr lang="en-US" sz="2400" dirty="0">
                <a:sym typeface="+mn-ea"/>
              </a:rPr>
              <a:t> </a:t>
            </a:r>
            <a:r>
              <a:rPr lang="en-US" sz="2400" dirty="0" err="1">
                <a:sym typeface="+mn-ea"/>
              </a:rPr>
              <a:t>ingeladen</a:t>
            </a:r>
            <a:r>
              <a:rPr lang="en-US" sz="2400" dirty="0">
                <a:sym typeface="+mn-ea"/>
              </a:rPr>
              <a:t> </a:t>
            </a:r>
            <a:r>
              <a:rPr lang="en-US" sz="2400" dirty="0" err="1">
                <a:sym typeface="+mn-ea"/>
              </a:rPr>
              <a:t>worden</a:t>
            </a:r>
            <a:r>
              <a:rPr lang="en-US" sz="2400" dirty="0">
                <a:sym typeface="+mn-ea"/>
              </a:rPr>
              <a:t> in </a:t>
            </a:r>
            <a:r>
              <a:rPr lang="en-US" sz="2400" dirty="0" err="1">
                <a:sym typeface="+mn-ea"/>
              </a:rPr>
              <a:t>een</a:t>
            </a:r>
            <a:r>
              <a:rPr lang="en-US" sz="2400" dirty="0">
                <a:sym typeface="+mn-ea"/>
              </a:rPr>
              <a:t> Python </a:t>
            </a:r>
            <a:r>
              <a:rPr lang="en-US" sz="2400" dirty="0" err="1">
                <a:sym typeface="+mn-ea"/>
              </a:rPr>
              <a:t>programma</a:t>
            </a:r>
            <a:r>
              <a:rPr lang="en-US" sz="2400" dirty="0" smtClean="0">
                <a:sym typeface="+mn-ea"/>
              </a:rPr>
              <a:t>:</a:t>
            </a:r>
            <a:br>
              <a:rPr lang="en-US" sz="2400" dirty="0" smtClean="0">
                <a:sym typeface="+mn-ea"/>
              </a:rPr>
            </a:br>
            <a:r>
              <a:rPr lang="en-US" sz="2400" dirty="0" smtClean="0">
                <a:sym typeface="+mn-ea"/>
              </a:rPr>
              <a:t> </a:t>
            </a:r>
            <a:endParaRPr lang="en-US" sz="2400" dirty="0"/>
          </a:p>
          <a:p>
            <a:r>
              <a:rPr lang="en-US" sz="2400" dirty="0">
                <a:sym typeface="+mn-ea"/>
              </a:rPr>
              <a:t>	- </a:t>
            </a:r>
            <a:r>
              <a:rPr lang="en-US" sz="2400" b="1" dirty="0">
                <a:sym typeface="+mn-ea"/>
              </a:rPr>
              <a:t>Extern</a:t>
            </a:r>
            <a:r>
              <a:rPr lang="en-US" sz="2400" dirty="0">
                <a:sym typeface="+mn-ea"/>
              </a:rPr>
              <a:t>: in de </a:t>
            </a:r>
            <a:r>
              <a:rPr lang="en-US" sz="2400" dirty="0" err="1">
                <a:sym typeface="+mn-ea"/>
              </a:rPr>
              <a:t>vorm</a:t>
            </a:r>
            <a:r>
              <a:rPr lang="en-US" sz="2400" dirty="0">
                <a:sym typeface="+mn-ea"/>
              </a:rPr>
              <a:t> van </a:t>
            </a:r>
            <a:r>
              <a:rPr lang="en-US" sz="2400" dirty="0" err="1">
                <a:sym typeface="+mn-ea"/>
              </a:rPr>
              <a:t>b.v</a:t>
            </a:r>
            <a:r>
              <a:rPr lang="en-US" sz="2400" dirty="0">
                <a:sym typeface="+mn-ea"/>
              </a:rPr>
              <a:t>. </a:t>
            </a:r>
            <a:r>
              <a:rPr lang="en-US" sz="2400" dirty="0" err="1">
                <a:sym typeface="+mn-ea"/>
              </a:rPr>
              <a:t>een</a:t>
            </a:r>
            <a:r>
              <a:rPr lang="en-US" sz="2400" dirty="0">
                <a:sym typeface="+mn-ea"/>
              </a:rPr>
              <a:t> Excel of </a:t>
            </a:r>
            <a:r>
              <a:rPr lang="en-US" sz="2400" dirty="0" err="1">
                <a:sym typeface="+mn-ea"/>
              </a:rPr>
              <a:t>tekstbestandje</a:t>
            </a:r>
            <a:r>
              <a:rPr lang="en-US" sz="2400" dirty="0">
                <a:sym typeface="+mn-ea"/>
              </a:rPr>
              <a:t> </a:t>
            </a:r>
            <a:endParaRPr lang="en-US" sz="2400" dirty="0"/>
          </a:p>
          <a:p>
            <a:r>
              <a:rPr lang="en-US" sz="2400" dirty="0">
                <a:sym typeface="+mn-ea"/>
              </a:rPr>
              <a:t>	- </a:t>
            </a:r>
            <a:r>
              <a:rPr lang="en-US" sz="2400" b="1" dirty="0">
                <a:sym typeface="+mn-ea"/>
              </a:rPr>
              <a:t>Intern</a:t>
            </a:r>
            <a:r>
              <a:rPr lang="en-US" sz="2400" dirty="0">
                <a:sym typeface="+mn-ea"/>
              </a:rPr>
              <a:t>: Data </a:t>
            </a:r>
            <a:r>
              <a:rPr lang="en-US" sz="2400" dirty="0" err="1">
                <a:sym typeface="+mn-ea"/>
              </a:rPr>
              <a:t>kan</a:t>
            </a:r>
            <a:r>
              <a:rPr lang="en-US" sz="2400" dirty="0">
                <a:sym typeface="+mn-ea"/>
              </a:rPr>
              <a:t> </a:t>
            </a:r>
            <a:r>
              <a:rPr lang="en-US" sz="2400" dirty="0" err="1">
                <a:sym typeface="+mn-ea"/>
              </a:rPr>
              <a:t>aangemaakt</a:t>
            </a:r>
            <a:r>
              <a:rPr lang="en-US" sz="2400" dirty="0">
                <a:sym typeface="+mn-ea"/>
              </a:rPr>
              <a:t> </a:t>
            </a:r>
            <a:r>
              <a:rPr lang="en-US" sz="2400" dirty="0" err="1">
                <a:sym typeface="+mn-ea"/>
              </a:rPr>
              <a:t>worden</a:t>
            </a:r>
            <a:r>
              <a:rPr lang="en-US" sz="2400" dirty="0">
                <a:sym typeface="+mn-ea"/>
              </a:rPr>
              <a:t> in Python </a:t>
            </a:r>
            <a:r>
              <a:rPr lang="en-US" sz="2400" dirty="0" err="1">
                <a:sym typeface="+mn-ea"/>
              </a:rPr>
              <a:t>zelf</a:t>
            </a:r>
            <a:endParaRPr lang="en-US" sz="2400" dirty="0"/>
          </a:p>
          <a:p>
            <a:endParaRPr lang="en-US" sz="2400" dirty="0"/>
          </a:p>
          <a:p>
            <a:pPr marL="342900" indent="-342900">
              <a:buFont typeface="Arial" panose="020B0604020202020204" pitchFamily="34" charset="0"/>
              <a:buChar char="•"/>
            </a:pPr>
            <a:r>
              <a:rPr lang="en-US" sz="2400" dirty="0">
                <a:sym typeface="+mn-ea"/>
              </a:rPr>
              <a:t>Data ‘</a:t>
            </a:r>
            <a:r>
              <a:rPr lang="en-US" sz="2400" dirty="0" err="1">
                <a:sym typeface="+mn-ea"/>
              </a:rPr>
              <a:t>leeft</a:t>
            </a:r>
            <a:r>
              <a:rPr lang="en-US" sz="2400" dirty="0">
                <a:sym typeface="+mn-ea"/>
              </a:rPr>
              <a:t>’ in je Python </a:t>
            </a:r>
            <a:r>
              <a:rPr lang="en-US" sz="2400" dirty="0" err="1">
                <a:sym typeface="+mn-ea"/>
              </a:rPr>
              <a:t>programma</a:t>
            </a:r>
            <a:r>
              <a:rPr lang="en-US" sz="2400" dirty="0">
                <a:sym typeface="+mn-ea"/>
              </a:rPr>
              <a:t> in de </a:t>
            </a:r>
            <a:r>
              <a:rPr lang="en-US" sz="2400" dirty="0" err="1">
                <a:sym typeface="+mn-ea"/>
              </a:rPr>
              <a:t>vorm</a:t>
            </a:r>
            <a:r>
              <a:rPr lang="en-US" sz="2400" dirty="0">
                <a:sym typeface="+mn-ea"/>
              </a:rPr>
              <a:t> van </a:t>
            </a:r>
            <a:r>
              <a:rPr lang="en-US" sz="2400" dirty="0" err="1">
                <a:sym typeface="+mn-ea"/>
              </a:rPr>
              <a:t>een</a:t>
            </a:r>
            <a:r>
              <a:rPr lang="en-US" sz="2400" dirty="0">
                <a:sym typeface="+mn-ea"/>
              </a:rPr>
              <a:t> </a:t>
            </a:r>
            <a:r>
              <a:rPr lang="en-US" sz="2400" i="1" dirty="0" err="1">
                <a:sym typeface="+mn-ea"/>
              </a:rPr>
              <a:t>variabele</a:t>
            </a:r>
            <a:r>
              <a:rPr lang="en-US" sz="2400" i="1" dirty="0">
                <a:sym typeface="+mn-ea"/>
              </a:rPr>
              <a:t>. </a:t>
            </a:r>
            <a:r>
              <a:rPr lang="en-US" sz="2400" dirty="0" err="1">
                <a:sym typeface="+mn-ea"/>
              </a:rPr>
              <a:t>Dit</a:t>
            </a:r>
            <a:r>
              <a:rPr lang="en-US" sz="2400" dirty="0">
                <a:sym typeface="+mn-ea"/>
              </a:rPr>
              <a:t> is </a:t>
            </a:r>
            <a:r>
              <a:rPr lang="en-US" sz="2400" dirty="0" err="1">
                <a:sym typeface="+mn-ea"/>
              </a:rPr>
              <a:t>dus</a:t>
            </a:r>
            <a:r>
              <a:rPr lang="en-US" sz="2400" dirty="0">
                <a:sym typeface="+mn-ea"/>
              </a:rPr>
              <a:t> </a:t>
            </a:r>
            <a:r>
              <a:rPr lang="en-US" sz="2400" dirty="0" err="1">
                <a:sym typeface="+mn-ea"/>
              </a:rPr>
              <a:t>een</a:t>
            </a:r>
            <a:r>
              <a:rPr lang="en-US" sz="2400" dirty="0">
                <a:sym typeface="+mn-ea"/>
              </a:rPr>
              <a:t> </a:t>
            </a:r>
            <a:r>
              <a:rPr lang="en-US" sz="2400" dirty="0" err="1">
                <a:sym typeface="+mn-ea"/>
              </a:rPr>
              <a:t>stukje</a:t>
            </a:r>
            <a:r>
              <a:rPr lang="en-US" sz="2400" dirty="0">
                <a:sym typeface="+mn-ea"/>
              </a:rPr>
              <a:t> </a:t>
            </a:r>
            <a:r>
              <a:rPr lang="en-US" sz="2400" dirty="0" err="1">
                <a:sym typeface="+mn-ea"/>
              </a:rPr>
              <a:t>opslag</a:t>
            </a:r>
            <a:r>
              <a:rPr lang="en-US" sz="2400" dirty="0">
                <a:sym typeface="+mn-ea"/>
              </a:rPr>
              <a:t>.</a:t>
            </a:r>
            <a:endParaRPr lang="en-US" sz="2400" i="1" dirty="0"/>
          </a:p>
          <a:p>
            <a:endParaRPr lang="en-US" sz="2400" i="1" dirty="0"/>
          </a:p>
          <a:p>
            <a:pPr marL="342900" indent="-342900">
              <a:buFont typeface="Arial" panose="020B0604020202020204" pitchFamily="34" charset="0"/>
              <a:buChar char="•"/>
            </a:pPr>
            <a:r>
              <a:rPr lang="en-US" sz="2400" dirty="0" err="1">
                <a:sym typeface="+mn-ea"/>
              </a:rPr>
              <a:t>Zo’n</a:t>
            </a:r>
            <a:r>
              <a:rPr lang="en-US" sz="2400" dirty="0">
                <a:sym typeface="+mn-ea"/>
              </a:rPr>
              <a:t> </a:t>
            </a:r>
            <a:r>
              <a:rPr lang="en-US" sz="2400" dirty="0" err="1">
                <a:sym typeface="+mn-ea"/>
              </a:rPr>
              <a:t>variabele</a:t>
            </a:r>
            <a:r>
              <a:rPr lang="en-US" sz="2400" dirty="0">
                <a:sym typeface="+mn-ea"/>
              </a:rPr>
              <a:t> </a:t>
            </a:r>
            <a:r>
              <a:rPr lang="en-US" sz="2400" dirty="0" err="1">
                <a:sym typeface="+mn-ea"/>
              </a:rPr>
              <a:t>geef</a:t>
            </a:r>
            <a:r>
              <a:rPr lang="en-US" sz="2400" dirty="0">
                <a:sym typeface="+mn-ea"/>
              </a:rPr>
              <a:t> </a:t>
            </a:r>
            <a:r>
              <a:rPr lang="en-US" sz="2400" dirty="0" err="1">
                <a:sym typeface="+mn-ea"/>
              </a:rPr>
              <a:t>jij</a:t>
            </a:r>
            <a:r>
              <a:rPr lang="en-US" sz="2400" dirty="0">
                <a:sym typeface="+mn-ea"/>
              </a:rPr>
              <a:t> </a:t>
            </a:r>
            <a:r>
              <a:rPr lang="en-US" sz="2400" dirty="0" err="1">
                <a:sym typeface="+mn-ea"/>
              </a:rPr>
              <a:t>als</a:t>
            </a:r>
            <a:r>
              <a:rPr lang="en-US" sz="2400" dirty="0">
                <a:sym typeface="+mn-ea"/>
              </a:rPr>
              <a:t> </a:t>
            </a:r>
            <a:r>
              <a:rPr lang="en-US" sz="2400" dirty="0" err="1">
                <a:sym typeface="+mn-ea"/>
              </a:rPr>
              <a:t>gebruiker</a:t>
            </a:r>
            <a:r>
              <a:rPr lang="en-US" sz="2400" dirty="0">
                <a:sym typeface="+mn-ea"/>
              </a:rPr>
              <a:t> </a:t>
            </a:r>
            <a:r>
              <a:rPr lang="en-US" sz="2400" dirty="0" err="1">
                <a:sym typeface="+mn-ea"/>
              </a:rPr>
              <a:t>een</a:t>
            </a:r>
            <a:r>
              <a:rPr lang="en-US" sz="2400" dirty="0">
                <a:sym typeface="+mn-ea"/>
              </a:rPr>
              <a:t> </a:t>
            </a:r>
            <a:r>
              <a:rPr lang="en-US" sz="2400" dirty="0" err="1">
                <a:sym typeface="+mn-ea"/>
              </a:rPr>
              <a:t>naam</a:t>
            </a:r>
            <a:r>
              <a:rPr lang="en-US" sz="2400" dirty="0">
                <a:sym typeface="+mn-ea"/>
              </a:rPr>
              <a:t>. </a:t>
            </a:r>
            <a:r>
              <a:rPr lang="en-US" sz="2400" dirty="0" err="1">
                <a:sym typeface="+mn-ea"/>
              </a:rPr>
              <a:t>Ook</a:t>
            </a:r>
            <a:r>
              <a:rPr lang="en-US" sz="2400" dirty="0">
                <a:sym typeface="+mn-ea"/>
              </a:rPr>
              <a:t> </a:t>
            </a:r>
            <a:r>
              <a:rPr lang="en-US" sz="2400" dirty="0" err="1">
                <a:sym typeface="+mn-ea"/>
              </a:rPr>
              <a:t>geef</a:t>
            </a:r>
            <a:r>
              <a:rPr lang="en-US" sz="2400" dirty="0">
                <a:sym typeface="+mn-ea"/>
              </a:rPr>
              <a:t> je aan </a:t>
            </a:r>
            <a:r>
              <a:rPr lang="en-US" sz="2400" dirty="0" err="1">
                <a:sym typeface="+mn-ea"/>
              </a:rPr>
              <a:t>welke</a:t>
            </a:r>
            <a:r>
              <a:rPr lang="en-US" sz="2400" dirty="0">
                <a:sym typeface="+mn-ea"/>
              </a:rPr>
              <a:t> data  in die </a:t>
            </a:r>
            <a:r>
              <a:rPr lang="en-US" sz="2400" dirty="0" err="1">
                <a:sym typeface="+mn-ea"/>
              </a:rPr>
              <a:t>variabele</a:t>
            </a:r>
            <a:r>
              <a:rPr lang="en-US" sz="2400" dirty="0">
                <a:sym typeface="+mn-ea"/>
              </a:rPr>
              <a:t> </a:t>
            </a:r>
            <a:r>
              <a:rPr lang="en-US" sz="2400" dirty="0" err="1">
                <a:sym typeface="+mn-ea"/>
              </a:rPr>
              <a:t>opgeslagen</a:t>
            </a:r>
            <a:r>
              <a:rPr lang="en-US" sz="2400" dirty="0">
                <a:sym typeface="+mn-ea"/>
              </a:rPr>
              <a:t> </a:t>
            </a:r>
            <a:r>
              <a:rPr lang="en-US" sz="2400" dirty="0" err="1">
                <a:sym typeface="+mn-ea"/>
              </a:rPr>
              <a:t>moet</a:t>
            </a:r>
            <a:r>
              <a:rPr lang="en-US" sz="2400" dirty="0">
                <a:sym typeface="+mn-ea"/>
              </a:rPr>
              <a:t> </a:t>
            </a:r>
            <a:r>
              <a:rPr lang="en-US" sz="2400" dirty="0" err="1">
                <a:sym typeface="+mn-ea"/>
              </a:rPr>
              <a:t>worden</a:t>
            </a:r>
            <a:r>
              <a:rPr lang="en-US" sz="2400" dirty="0">
                <a:sym typeface="+mn-ea"/>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9199</Words>
  <Application>WPS Presentation</Application>
  <PresentationFormat>Breedbeeld</PresentationFormat>
  <Paragraphs>363</Paragraphs>
  <Slides>46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46</vt:i4>
      </vt:variant>
    </vt:vector>
  </HeadingPairs>
  <TitlesOfParts>
    <vt:vector size="64" baseType="lpstr">
      <vt:lpstr>Arial</vt:lpstr>
      <vt:lpstr>SimSun</vt:lpstr>
      <vt:lpstr>Wingdings</vt:lpstr>
      <vt:lpstr>Wingdings 3</vt:lpstr>
      <vt:lpstr>Arial</vt:lpstr>
      <vt:lpstr>Courier</vt:lpstr>
      <vt:lpstr>Gubbi</vt:lpstr>
      <vt:lpstr>Courier</vt:lpstr>
      <vt:lpstr>Arial,Sans-Serif</vt:lpstr>
      <vt:lpstr>Times New Roman</vt:lpstr>
      <vt:lpstr>方正姚体</vt:lpstr>
      <vt:lpstr>宋体</vt:lpstr>
      <vt:lpstr>Söhne</vt:lpstr>
      <vt:lpstr>Trebuchet MS</vt:lpstr>
      <vt:lpstr>微软雅黑</vt:lpstr>
      <vt:lpstr>Arial Unicode MS</vt:lpstr>
      <vt:lpstr>Calibri</vt:lpstr>
      <vt:lpstr>Facet</vt:lpstr>
      <vt:lpstr>PowerPoint 演示文稿</vt:lpstr>
      <vt:lpstr>PowerPoint 演示文稿</vt:lpstr>
      <vt:lpstr>Agenda 14.00 – 16.30 uur:</vt:lpstr>
      <vt:lpstr>Doelen voor vanochtend</vt:lpstr>
      <vt:lpstr>PowerPoint 演示文稿</vt:lpstr>
      <vt:lpstr>PowerPoint 演示文稿</vt:lpstr>
      <vt:lpstr>Programmeren en waarom zou je?</vt:lpstr>
      <vt:lpstr>Programmeren en waarom zou je?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HIER KOMEN DIAS NA OPLEVEREN NIEUWE JIS PLATFORM DOOR INTERMAX</vt:lpstr>
      <vt:lpstr>PowerPoint 演示文稿</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 演示文稿</vt:lpstr>
      <vt:lpstr>PowerPoint 演示文稿</vt:lpstr>
      <vt:lpstr>Missing Values &gt; div. methoden</vt:lpstr>
      <vt:lpstr>Story telling als data analist</vt:lpstr>
      <vt:lpstr>PowerPoint 演示文稿</vt:lpstr>
      <vt:lpstr>Seaborn</vt:lpstr>
      <vt:lpstr>seaborn</vt:lpstr>
      <vt:lpstr>PowerPoint 演示文稿</vt:lpstr>
      <vt:lpstr>En nu jullie!   </vt:lpstr>
      <vt:lpstr>Wrap Up</vt:lpstr>
      <vt:lpstr>PowerPoint 演示文稿</vt:lpstr>
      <vt:lpstr>bijlagen</vt:lpstr>
      <vt:lpstr>PowerPoint 演示文稿</vt:lpstr>
      <vt:lpstr>Waarom dan?</vt:lpstr>
      <vt:lpstr>PowerPoint 演示文稿</vt:lpstr>
      <vt:lpstr>PowerPoint 演示文稿</vt:lpstr>
      <vt:lpstr>PowerPoint 演示文稿</vt:lpstr>
      <vt:lpstr>PowerPoint 演示文稿</vt:lpstr>
      <vt:lpstr>PowerPoint 演示文稿</vt:lpstr>
    </vt:vector>
  </TitlesOfParts>
  <Company>Hagaziekenhuis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cookiefactory</cp:lastModifiedBy>
  <cp:revision>551</cp:revision>
  <dcterms:created xsi:type="dcterms:W3CDTF">2023-09-15T10:42:54Z</dcterms:created>
  <dcterms:modified xsi:type="dcterms:W3CDTF">2023-09-15T10:42:54Z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1033-11.1.0.9505</vt:lpwstr>
  </property>
</Properties>
</file>