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256" r:id="rId3"/>
    <p:sldId id="259" r:id="rId4"/>
    <p:sldId id="292" r:id="rId5"/>
    <p:sldId id="262" r:id="rId6"/>
    <p:sldId id="322" r:id="rId7"/>
    <p:sldId id="417" r:id="rId8"/>
    <p:sldId id="457" r:id="rId9"/>
    <p:sldId id="366" r:id="rId10"/>
    <p:sldId id="367" r:id="rId11"/>
    <p:sldId id="368" r:id="rId12"/>
    <p:sldId id="369" r:id="rId13"/>
    <p:sldId id="370" r:id="rId14"/>
    <p:sldId id="371" r:id="rId15"/>
    <p:sldId id="415" r:id="rId16"/>
    <p:sldId id="423" r:id="rId17"/>
    <p:sldId id="427" r:id="rId18"/>
    <p:sldId id="294" r:id="rId19"/>
    <p:sldId id="289" r:id="rId20"/>
    <p:sldId id="290" r:id="rId21"/>
    <p:sldId id="295" r:id="rId22"/>
    <p:sldId id="296" r:id="rId23"/>
    <p:sldId id="372" r:id="rId24"/>
    <p:sldId id="373" r:id="rId25"/>
    <p:sldId id="426" r:id="rId26"/>
    <p:sldId id="323" r:id="rId27"/>
    <p:sldId id="324" r:id="rId28"/>
    <p:sldId id="325" r:id="rId29"/>
    <p:sldId id="326" r:id="rId30"/>
    <p:sldId id="298" r:id="rId31"/>
    <p:sldId id="318" r:id="rId32"/>
    <p:sldId id="319" r:id="rId33"/>
    <p:sldId id="315" r:id="rId34"/>
    <p:sldId id="316" r:id="rId35"/>
    <p:sldId id="421" r:id="rId36"/>
    <p:sldId id="302" r:id="rId37"/>
    <p:sldId id="312" r:id="rId38"/>
    <p:sldId id="321" r:id="rId39"/>
    <p:sldId id="422" r:id="rId40"/>
    <p:sldId id="257" r:id="rId41"/>
    <p:sldId id="258" r:id="rId42"/>
    <p:sldId id="263" r:id="rId43"/>
    <p:sldId id="265" r:id="rId44"/>
    <p:sldId id="269" r:id="rId45"/>
    <p:sldId id="270" r:id="rId46"/>
    <p:sldId id="31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Vertical Text Placeholder 2"/>
          <p:cNvSpPr>
            <a:spLocks noGrp="1"/>
          </p:cNvSpPr>
          <p:nvPr>
            <p:ph type="body" orient="vert" idx="1" hasCustomPrompt="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hasCustomPrompt="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13-11-2023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ACDB02D-298E-4694-859A-BF6474DEFEA3}" type="datetimeFigureOut">
              <a:rPr lang="nl-NL" smtClean="0"/>
              <a:t>13-11-2023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ACDB02D-298E-4694-859A-BF6474DEFEA3}" type="datetimeFigureOut">
              <a:rPr lang="nl-NL" smtClean="0"/>
              <a:t>13-11-2023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ACDB02D-298E-4694-859A-BF6474DEFEA3}" type="datetimeFigureOut">
              <a:rPr lang="nl-NL" smtClean="0"/>
              <a:t>13-11-2023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DB02D-298E-4694-859A-BF6474DEFEA3}" type="datetimeFigureOut">
              <a:rPr lang="nl-NL" smtClean="0"/>
              <a:t>13-11-2023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13-11-2023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13-11-2023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CDB02D-298E-4694-859A-BF6474DEFEA3}" type="datetimeFigureOut">
              <a:rPr lang="nl-NL" smtClean="0"/>
              <a:t>13-11-2023</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658280-899A-42DE-9A2F-8F8BDDDDB10E}"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andas.pydata.org/docs/user_guide/index.html"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numfocus.org/" TargetMode="External"/><Relationship Id="rId1" Type="http://schemas.openxmlformats.org/officeDocument/2006/relationships/slideLayout" Target="../slideLayouts/slideLayout2.xml"/><Relationship Id="rId4" Type="http://schemas.openxmlformats.org/officeDocument/2006/relationships/hyperlink" Target="https://pydata.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docs.python.org/3/tutorial/index.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730932" y="474227"/>
            <a:ext cx="9355382" cy="923330"/>
          </a:xfrm>
          <a:prstGeom prst="rect">
            <a:avLst/>
          </a:prstGeom>
          <a:noFill/>
        </p:spPr>
        <p:txBody>
          <a:bodyPr wrap="none" lIns="91440" tIns="45720" rIns="91440" bIns="45720">
            <a:spAutoFit/>
          </a:bodyPr>
          <a:lstStyle/>
          <a:p>
            <a:pPr algn="ct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Welkom,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wannebee</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45075" y="3188970"/>
            <a:ext cx="3443605" cy="1025188"/>
          </a:xfrm>
          <a:prstGeom prst="rect">
            <a:avLst/>
          </a:prstGeom>
          <a:noFill/>
        </p:spPr>
        <p:txBody>
          <a:bodyPr wrap="square" lIns="91440" tIns="45720" rIns="91440" bIns="45720" rtlCol="0" anchor="t">
            <a:spAutoFit/>
          </a:bodyPr>
          <a:lstStyle/>
          <a:p>
            <a:pPr algn="ctr"/>
            <a:r>
              <a:rPr lang="en-US" sz="6000" dirty="0">
                <a:solidFill>
                  <a:schemeClr val="accent4"/>
                </a:solidFill>
                <a:latin typeface="Courier"/>
                <a:cs typeface="Courier" charset="0"/>
              </a:rPr>
              <a:t>“hallo”</a:t>
            </a:r>
          </a:p>
        </p:txBody>
      </p:sp>
      <p:pic>
        <p:nvPicPr>
          <p:cNvPr id="9" name="Picture 8"/>
          <p:cNvPicPr>
            <a:picLocks noChangeAspect="1"/>
          </p:cNvPicPr>
          <p:nvPr/>
        </p:nvPicPr>
        <p:blipFill>
          <a:blip r:embed="rId3"/>
          <a:stretch>
            <a:fillRect/>
          </a:stretch>
        </p:blipFill>
        <p:spPr>
          <a:xfrm>
            <a:off x="5048250" y="4196715"/>
            <a:ext cx="2814955" cy="2324735"/>
          </a:xfrm>
          <a:prstGeom prst="rect">
            <a:avLst/>
          </a:prstGeom>
        </p:spPr>
      </p:pic>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a:t>
            </a:r>
            <a:r>
              <a:rPr lang="en-US" sz="2400">
                <a:solidFill>
                  <a:schemeClr val="accent4"/>
                </a:solidFill>
                <a:sym typeface="+mn-ea"/>
              </a:rPr>
              <a:t> 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35550" y="3188970"/>
            <a:ext cx="2853055" cy="1014730"/>
          </a:xfrm>
          <a:prstGeom prst="rect">
            <a:avLst/>
          </a:prstGeom>
          <a:noFill/>
        </p:spPr>
        <p:txBody>
          <a:bodyPr wrap="square" rtlCol="0">
            <a:spAutoFit/>
          </a:bodyPr>
          <a:lstStyle/>
          <a:p>
            <a:pPr algn="ctr"/>
            <a:r>
              <a:rPr lang="en-US" sz="6000">
                <a:solidFill>
                  <a:schemeClr val="accent4"/>
                </a:solidFill>
                <a:latin typeface="Courier" charset="0"/>
                <a:cs typeface="Courier" charset="0"/>
              </a:rPr>
              <a:t>42</a:t>
            </a:r>
          </a:p>
        </p:txBody>
      </p:sp>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 </a:t>
            </a:r>
            <a:r>
              <a:rPr lang="en-US" sz="2400">
                <a:solidFill>
                  <a:schemeClr val="accent4"/>
                </a:solidFill>
                <a:sym typeface="+mn-ea"/>
              </a:rPr>
              <a:t>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476885" y="1753235"/>
            <a:ext cx="983043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mn-ea"/>
              </a:rPr>
              <a:t>Op </a:t>
            </a:r>
            <a:r>
              <a:rPr lang="en-US" sz="2400" dirty="0" err="1">
                <a:sym typeface="+mn-ea"/>
              </a:rPr>
              <a:t>variabelen</a:t>
            </a:r>
            <a:r>
              <a:rPr lang="en-US" sz="2400" dirty="0">
                <a:sym typeface="+mn-ea"/>
              </a:rPr>
              <a:t> </a:t>
            </a:r>
            <a:r>
              <a:rPr lang="en-US" sz="2400" dirty="0" err="1">
                <a:sym typeface="+mn-ea"/>
              </a:rPr>
              <a:t>kunnen</a:t>
            </a:r>
            <a:r>
              <a:rPr lang="en-US" sz="2400" dirty="0">
                <a:sym typeface="+mn-ea"/>
              </a:rPr>
              <a:t> we </a:t>
            </a:r>
            <a:r>
              <a:rPr lang="en-US" sz="2400" dirty="0" err="1">
                <a:sym typeface="+mn-ea"/>
              </a:rPr>
              <a:t>computaties</a:t>
            </a:r>
            <a:r>
              <a:rPr lang="en-US" sz="2400" dirty="0">
                <a:sym typeface="+mn-ea"/>
              </a:rPr>
              <a:t> </a:t>
            </a:r>
            <a:r>
              <a:rPr lang="en-US" sz="2400" dirty="0" err="1">
                <a:sym typeface="+mn-ea"/>
              </a:rPr>
              <a:t>uitvoeren</a:t>
            </a:r>
            <a:r>
              <a:rPr lang="en-US" sz="2400" dirty="0">
                <a:sym typeface="+mn-ea"/>
              </a:rPr>
              <a:t> en de </a:t>
            </a:r>
            <a:r>
              <a:rPr lang="en-US" sz="2400" dirty="0" err="1">
                <a:sym typeface="+mn-ea"/>
              </a:rPr>
              <a:t>uitkomst</a:t>
            </a:r>
            <a:r>
              <a:rPr lang="en-US" sz="2400" dirty="0">
                <a:sym typeface="+mn-ea"/>
              </a:rPr>
              <a:t> </a:t>
            </a:r>
            <a:r>
              <a:rPr lang="en-US" sz="2400" dirty="0" err="1">
                <a:sym typeface="+mn-ea"/>
              </a:rPr>
              <a:t>hiervan</a:t>
            </a:r>
            <a:r>
              <a:rPr lang="en-US" sz="2400" dirty="0">
                <a:sym typeface="+mn-ea"/>
              </a:rPr>
              <a:t> </a:t>
            </a:r>
            <a:r>
              <a:rPr lang="en-US" sz="2400" dirty="0" err="1">
                <a:sym typeface="+mn-ea"/>
              </a:rPr>
              <a:t>weer</a:t>
            </a:r>
            <a:r>
              <a:rPr lang="en-US" sz="2400" dirty="0">
                <a:sym typeface="+mn-ea"/>
              </a:rPr>
              <a:t> </a:t>
            </a:r>
            <a:r>
              <a:rPr lang="en-US" sz="2400" dirty="0" err="1">
                <a:sym typeface="+mn-ea"/>
              </a:rPr>
              <a:t>opslaan</a:t>
            </a:r>
            <a:r>
              <a:rPr lang="en-US" sz="2400" dirty="0">
                <a:sym typeface="+mn-ea"/>
              </a:rPr>
              <a:t> in </a:t>
            </a:r>
            <a:r>
              <a:rPr lang="en-US" sz="2400" dirty="0" err="1">
                <a:sym typeface="+mn-ea"/>
              </a:rPr>
              <a:t>een</a:t>
            </a:r>
            <a:r>
              <a:rPr lang="en-US" sz="2400" dirty="0">
                <a:sym typeface="+mn-ea"/>
              </a:rPr>
              <a:t> (</a:t>
            </a:r>
            <a:r>
              <a:rPr lang="en-US" sz="2400" dirty="0" err="1">
                <a:sym typeface="+mn-ea"/>
              </a:rPr>
              <a:t>andere</a:t>
            </a:r>
            <a:r>
              <a:rPr lang="en-US" sz="2400" dirty="0">
                <a:sym typeface="+mn-ea"/>
              </a:rPr>
              <a:t>) </a:t>
            </a:r>
            <a:r>
              <a:rPr lang="en-US" sz="2400" dirty="0" err="1">
                <a:sym typeface="+mn-ea"/>
              </a:rPr>
              <a:t>variabele</a:t>
            </a:r>
            <a:r>
              <a:rPr lang="en-US" sz="2400" dirty="0" smtClean="0">
                <a:sym typeface="+mn-ea"/>
              </a:rPr>
              <a:t>.</a:t>
            </a:r>
            <a:br>
              <a:rPr lang="en-US" sz="2400" dirty="0" smtClean="0">
                <a:sym typeface="+mn-ea"/>
              </a:rPr>
            </a:br>
            <a:endParaRPr lang="en-US" sz="2400" dirty="0"/>
          </a:p>
          <a:p>
            <a:pPr marL="342900" indent="-342900">
              <a:buFont typeface="Arial" panose="020B0604020202020204" pitchFamily="34" charset="0"/>
              <a:buChar char="•"/>
            </a:pPr>
            <a:r>
              <a:rPr lang="en-US" sz="2400" dirty="0">
                <a:sym typeface="+mn-ea"/>
              </a:rPr>
              <a:t>Het is </a:t>
            </a:r>
            <a:r>
              <a:rPr lang="en-US" sz="2400" dirty="0" err="1">
                <a:sym typeface="+mn-ea"/>
              </a:rPr>
              <a:t>handig</a:t>
            </a:r>
            <a:r>
              <a:rPr lang="en-US" sz="2400" dirty="0">
                <a:sym typeface="+mn-ea"/>
              </a:rPr>
              <a:t> om </a:t>
            </a:r>
            <a:r>
              <a:rPr lang="en-US" sz="2400" dirty="0" err="1">
                <a:sym typeface="+mn-ea"/>
              </a:rPr>
              <a:t>hiervoor</a:t>
            </a:r>
            <a:r>
              <a:rPr lang="en-US" sz="2400" dirty="0">
                <a:sym typeface="+mn-ea"/>
              </a:rPr>
              <a:t> in het Python </a:t>
            </a:r>
            <a:r>
              <a:rPr lang="en-US" sz="2400" dirty="0" err="1">
                <a:sym typeface="+mn-ea"/>
              </a:rPr>
              <a:t>programma</a:t>
            </a:r>
            <a:r>
              <a:rPr lang="en-US" sz="2400" dirty="0">
                <a:sym typeface="+mn-ea"/>
              </a:rPr>
              <a:t> </a:t>
            </a:r>
            <a:r>
              <a:rPr lang="en-US" sz="2400" dirty="0" err="1">
                <a:sym typeface="+mn-ea"/>
              </a:rPr>
              <a:t>een</a:t>
            </a:r>
            <a:r>
              <a:rPr lang="en-US" sz="2400" dirty="0">
                <a:sym typeface="+mn-ea"/>
              </a:rPr>
              <a:t> </a:t>
            </a:r>
            <a:r>
              <a:rPr lang="en-US" sz="2400" i="1" dirty="0" err="1">
                <a:sym typeface="+mn-ea"/>
              </a:rPr>
              <a:t>functie</a:t>
            </a:r>
            <a:r>
              <a:rPr lang="en-US" sz="2400" i="1" dirty="0">
                <a:sym typeface="+mn-ea"/>
              </a:rPr>
              <a:t> </a:t>
            </a:r>
            <a:r>
              <a:rPr lang="en-US" sz="2400" dirty="0" err="1">
                <a:sym typeface="+mn-ea"/>
              </a:rPr>
              <a:t>te</a:t>
            </a:r>
            <a:r>
              <a:rPr lang="en-US" sz="2400" dirty="0">
                <a:sym typeface="+mn-ea"/>
              </a:rPr>
              <a:t> </a:t>
            </a:r>
            <a:r>
              <a:rPr lang="en-US" sz="2400" dirty="0" err="1">
                <a:sym typeface="+mn-ea"/>
              </a:rPr>
              <a:t>maken</a:t>
            </a:r>
            <a:r>
              <a:rPr lang="en-US" sz="2400" dirty="0" smtClean="0">
                <a:sym typeface="+mn-ea"/>
              </a:rPr>
              <a:t>.</a:t>
            </a:r>
            <a:br>
              <a:rPr lang="en-US" sz="2400" dirty="0" smtClean="0">
                <a:sym typeface="+mn-ea"/>
              </a:rPr>
            </a:br>
            <a:endParaRPr lang="en-US" sz="2400" dirty="0"/>
          </a:p>
          <a:p>
            <a:pPr marL="342900" indent="-342900">
              <a:buFont typeface="Arial" panose="020B0604020202020204" pitchFamily="34" charset="0"/>
              <a:buChar char="•"/>
            </a:pPr>
            <a:r>
              <a:rPr lang="en-US" sz="2400" dirty="0" err="1">
                <a:sym typeface="+mn-ea"/>
              </a:rPr>
              <a:t>Een</a:t>
            </a:r>
            <a:r>
              <a:rPr lang="en-US" sz="2400" dirty="0">
                <a:sym typeface="+mn-ea"/>
              </a:rPr>
              <a:t> </a:t>
            </a:r>
            <a:r>
              <a:rPr lang="en-US" sz="2400" dirty="0" err="1">
                <a:sym typeface="+mn-ea"/>
              </a:rPr>
              <a:t>functie</a:t>
            </a:r>
            <a:r>
              <a:rPr lang="en-US" sz="2400" dirty="0">
                <a:sym typeface="+mn-ea"/>
              </a:rPr>
              <a:t> is </a:t>
            </a:r>
            <a:r>
              <a:rPr lang="en-US" sz="2400" dirty="0" err="1">
                <a:sym typeface="+mn-ea"/>
              </a:rPr>
              <a:t>een</a:t>
            </a:r>
            <a:r>
              <a:rPr lang="en-US" sz="2400" dirty="0">
                <a:sym typeface="+mn-ea"/>
              </a:rPr>
              <a:t> </a:t>
            </a:r>
            <a:r>
              <a:rPr lang="en-US" sz="2400" dirty="0" err="1">
                <a:sym typeface="+mn-ea"/>
              </a:rPr>
              <a:t>herbruikbaar</a:t>
            </a:r>
            <a:r>
              <a:rPr lang="en-US" sz="2400" dirty="0">
                <a:sym typeface="+mn-ea"/>
              </a:rPr>
              <a:t> </a:t>
            </a:r>
            <a:r>
              <a:rPr lang="en-US" sz="2400" dirty="0" err="1">
                <a:sym typeface="+mn-ea"/>
              </a:rPr>
              <a:t>stukje</a:t>
            </a:r>
            <a:r>
              <a:rPr lang="en-US" sz="2400" dirty="0">
                <a:sym typeface="+mn-ea"/>
              </a:rPr>
              <a:t> code die </a:t>
            </a:r>
            <a:r>
              <a:rPr lang="en-US" sz="2400" dirty="0" err="1">
                <a:sym typeface="+mn-ea"/>
              </a:rPr>
              <a:t>een</a:t>
            </a:r>
            <a:r>
              <a:rPr lang="en-US" sz="2400" dirty="0">
                <a:sym typeface="+mn-ea"/>
              </a:rPr>
              <a:t> </a:t>
            </a:r>
            <a:r>
              <a:rPr lang="en-US" sz="2400" dirty="0" err="1">
                <a:sym typeface="+mn-ea"/>
              </a:rPr>
              <a:t>stukje</a:t>
            </a:r>
            <a:r>
              <a:rPr lang="en-US" sz="2400" dirty="0">
                <a:sym typeface="+mn-ea"/>
              </a:rPr>
              <a:t> input </a:t>
            </a:r>
            <a:r>
              <a:rPr lang="en-US" sz="2400" dirty="0" err="1">
                <a:sym typeface="+mn-ea"/>
              </a:rPr>
              <a:t>verwerkt</a:t>
            </a:r>
            <a:r>
              <a:rPr lang="en-US" sz="2400" dirty="0">
                <a:sym typeface="+mn-ea"/>
              </a:rPr>
              <a:t> en </a:t>
            </a:r>
            <a:r>
              <a:rPr lang="en-US" sz="2400" dirty="0" err="1">
                <a:sym typeface="+mn-ea"/>
              </a:rPr>
              <a:t>vervolgens</a:t>
            </a:r>
            <a:r>
              <a:rPr lang="en-US" sz="2400" dirty="0">
                <a:sym typeface="+mn-ea"/>
              </a:rPr>
              <a:t> het </a:t>
            </a:r>
            <a:r>
              <a:rPr lang="en-US" sz="2400" dirty="0" err="1">
                <a:sym typeface="+mn-ea"/>
              </a:rPr>
              <a:t>resultaat</a:t>
            </a:r>
            <a:r>
              <a:rPr lang="en-US" sz="2400" dirty="0">
                <a:sym typeface="+mn-ea"/>
              </a:rPr>
              <a:t> </a:t>
            </a:r>
            <a:r>
              <a:rPr lang="en-US" sz="2400" dirty="0" err="1">
                <a:sym typeface="+mn-ea"/>
              </a:rPr>
              <a:t>als</a:t>
            </a:r>
            <a:r>
              <a:rPr lang="en-US" sz="2400" dirty="0">
                <a:sym typeface="+mn-ea"/>
              </a:rPr>
              <a:t> </a:t>
            </a:r>
            <a:r>
              <a:rPr lang="en-US" sz="2400" dirty="0" err="1">
                <a:sym typeface="+mn-ea"/>
              </a:rPr>
              <a:t>uitvoer</a:t>
            </a:r>
            <a:r>
              <a:rPr lang="en-US" sz="2400" dirty="0">
                <a:sym typeface="+mn-ea"/>
              </a:rPr>
              <a:t> </a:t>
            </a:r>
            <a:r>
              <a:rPr lang="en-US" sz="2400" dirty="0" err="1">
                <a:sym typeface="+mn-ea"/>
              </a:rPr>
              <a:t>teruggeeft</a:t>
            </a:r>
            <a:r>
              <a:rPr lang="en-US" sz="2400" dirty="0">
                <a:sym typeface="+mn-ea"/>
              </a:rPr>
              <a:t> aan de </a:t>
            </a:r>
            <a:r>
              <a:rPr lang="en-US" sz="2400" dirty="0" err="1">
                <a:sym typeface="+mn-ea"/>
              </a:rPr>
              <a:t>gebruiker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2" name="Text Box 1"/>
          <p:cNvSpPr txBox="1"/>
          <p:nvPr/>
        </p:nvSpPr>
        <p:spPr>
          <a:xfrm>
            <a:off x="59690" y="1771650"/>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t>Een functie is een herbruikbaar stukje code die een stukje </a:t>
            </a:r>
            <a:r>
              <a:rPr lang="en-US" sz="2400">
                <a:solidFill>
                  <a:srgbClr val="0070C0"/>
                </a:solidFill>
              </a:rPr>
              <a:t>invoer </a:t>
            </a:r>
            <a:r>
              <a:rPr lang="en-US" sz="2400">
                <a:solidFill>
                  <a:srgbClr val="00B050"/>
                </a:solidFill>
              </a:rPr>
              <a:t>verwerkt </a:t>
            </a:r>
            <a:r>
              <a:rPr lang="en-US" sz="2400"/>
              <a:t>en vervolgens het resultaat als </a:t>
            </a:r>
            <a:r>
              <a:rPr lang="en-US" sz="2400">
                <a:solidFill>
                  <a:schemeClr val="accent4"/>
                </a:solidFill>
              </a:rPr>
              <a:t>uitvoer </a:t>
            </a:r>
            <a:r>
              <a:rPr lang="en-US" sz="2400"/>
              <a:t>teruggeeft aan de gebruiker</a:t>
            </a:r>
          </a:p>
          <a:p>
            <a:pPr marL="342900" indent="-342900">
              <a:buFont typeface="Arial" panose="020B0604020202020204" pitchFamily="34" charset="0"/>
              <a:buChar char="•"/>
            </a:pPr>
            <a:endParaRPr lang="en-US" sz="2400"/>
          </a:p>
        </p:txBody>
      </p:sp>
      <p:sp>
        <p:nvSpPr>
          <p:cNvPr id="9" name="Text Box 8"/>
          <p:cNvSpPr txBox="1"/>
          <p:nvPr/>
        </p:nvSpPr>
        <p:spPr>
          <a:xfrm>
            <a:off x="1808826" y="2815997"/>
            <a:ext cx="8615334" cy="584775"/>
          </a:xfrm>
          <a:prstGeom prst="rect">
            <a:avLst/>
          </a:prstGeom>
          <a:noFill/>
        </p:spPr>
        <p:txBody>
          <a:bodyPr wrap="square" lIns="91440" tIns="45720" rIns="91440" bIns="45720" rtlCol="0" anchor="t">
            <a:spAutoFit/>
          </a:bodyPr>
          <a:lstStyle/>
          <a:p>
            <a:pPr algn="ctr"/>
            <a:r>
              <a:rPr lang="en-US" sz="3200" dirty="0" err="1">
                <a:solidFill>
                  <a:schemeClr val="accent4"/>
                </a:solidFill>
                <a:latin typeface="Courier"/>
                <a:cs typeface="Courier" charset="0"/>
              </a:rPr>
              <a:t>som</a:t>
            </a:r>
            <a:r>
              <a:rPr lang="en-US" sz="3200" dirty="0">
                <a:solidFill>
                  <a:schemeClr val="accent4"/>
                </a:solidFill>
                <a:latin typeface="Courier"/>
                <a:cs typeface="Courier" charset="0"/>
              </a:rPr>
              <a:t> =</a:t>
            </a:r>
            <a:r>
              <a:rPr lang="en-US" sz="3200" dirty="0">
                <a:solidFill>
                  <a:srgbClr val="00B050"/>
                </a:solidFill>
                <a:latin typeface="Courier"/>
                <a:cs typeface="Courier" charset="0"/>
              </a:rPr>
              <a:t> </a:t>
            </a:r>
            <a:r>
              <a:rPr lang="en-US" sz="3200" dirty="0" err="1">
                <a:solidFill>
                  <a:srgbClr val="00B050"/>
                </a:solidFill>
                <a:latin typeface="Courier"/>
                <a:cs typeface="Courier" charset="0"/>
              </a:rPr>
              <a:t>optellen</a:t>
            </a:r>
            <a:r>
              <a:rPr lang="en-US" sz="3200" dirty="0">
                <a:solidFill>
                  <a:srgbClr val="00B050"/>
                </a:solidFill>
                <a:latin typeface="Courier"/>
                <a:cs typeface="Courier" charset="0"/>
              </a:rPr>
              <a:t>(</a:t>
            </a:r>
            <a:r>
              <a:rPr lang="en-US" sz="3200" dirty="0">
                <a:solidFill>
                  <a:srgbClr val="0070C0"/>
                </a:solidFill>
                <a:latin typeface="Courier"/>
                <a:cs typeface="Courier" charset="0"/>
              </a:rPr>
              <a:t>getal1, getal2</a:t>
            </a:r>
            <a:r>
              <a:rPr lang="en-US" sz="3200" dirty="0">
                <a:solidFill>
                  <a:srgbClr val="00B050"/>
                </a:solidFill>
                <a:latin typeface="Courier"/>
                <a:cs typeface="Courier" charset="0"/>
              </a:rPr>
              <a:t>)</a:t>
            </a:r>
          </a:p>
        </p:txBody>
      </p:sp>
      <p:pic>
        <p:nvPicPr>
          <p:cNvPr id="10" name="Picture 9"/>
          <p:cNvPicPr>
            <a:picLocks noChangeAspect="1"/>
          </p:cNvPicPr>
          <p:nvPr/>
        </p:nvPicPr>
        <p:blipFill>
          <a:blip r:embed="rId2"/>
          <a:stretch>
            <a:fillRect/>
          </a:stretch>
        </p:blipFill>
        <p:spPr>
          <a:xfrm flipH="1">
            <a:off x="2842895" y="4056380"/>
            <a:ext cx="4519300" cy="3099419"/>
          </a:xfrm>
          <a:prstGeom prst="rect">
            <a:avLst/>
          </a:prstGeom>
        </p:spPr>
      </p:pic>
      <p:cxnSp>
        <p:nvCxnSpPr>
          <p:cNvPr id="11" name="Straight Arrow Connector 10"/>
          <p:cNvCxnSpPr/>
          <p:nvPr/>
        </p:nvCxnSpPr>
        <p:spPr>
          <a:xfrm flipH="1">
            <a:off x="7106920" y="3429635"/>
            <a:ext cx="639450" cy="687705"/>
          </a:xfrm>
          <a:prstGeom prst="straightConnector1">
            <a:avLst/>
          </a:prstGeom>
          <a:ln w="57150">
            <a:solidFill>
              <a:srgbClr val="4472C4"/>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15285" y="3581400"/>
            <a:ext cx="337185" cy="941705"/>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60713"/>
            <a:ext cx="8596668" cy="7703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273050" y="931025"/>
            <a:ext cx="9830435" cy="1938020"/>
          </a:xfrm>
          <a:prstGeom prst="rect">
            <a:avLst/>
          </a:prstGeom>
          <a:noFill/>
        </p:spPr>
        <p:txBody>
          <a:bodyPr wrap="square" rtlCol="0">
            <a:spAutoFit/>
          </a:bodyPr>
          <a:lstStyle/>
          <a:p>
            <a:pPr marL="342900" indent="-342900">
              <a:buFont typeface="Arial" panose="020B0604020202020204" pitchFamily="34" charset="0"/>
              <a:buChar char="•"/>
            </a:pPr>
            <a:r>
              <a:rPr lang="en-US" sz="2400" dirty="0"/>
              <a:t>Hoe </a:t>
            </a:r>
            <a:r>
              <a:rPr lang="en-US" sz="2400" dirty="0" err="1"/>
              <a:t>weet</a:t>
            </a:r>
            <a:r>
              <a:rPr lang="en-US" sz="2400" dirty="0"/>
              <a:t> Python wat die </a:t>
            </a:r>
            <a:r>
              <a:rPr lang="en-US" sz="2400" dirty="0" err="1"/>
              <a:t>functie</a:t>
            </a:r>
            <a:r>
              <a:rPr lang="en-US" sz="2400" dirty="0"/>
              <a:t> </a:t>
            </a:r>
            <a:r>
              <a:rPr lang="en-US" sz="2400" dirty="0" err="1"/>
              <a:t>dan</a:t>
            </a:r>
            <a:r>
              <a:rPr lang="en-US" sz="2400" dirty="0"/>
              <a:t> </a:t>
            </a:r>
            <a:r>
              <a:rPr lang="en-US" sz="2400" dirty="0" err="1"/>
              <a:t>moet</a:t>
            </a:r>
            <a:r>
              <a:rPr lang="en-US" sz="2400" dirty="0"/>
              <a:t> </a:t>
            </a:r>
            <a:r>
              <a:rPr lang="en-US" sz="2400" dirty="0" err="1"/>
              <a:t>doen</a:t>
            </a:r>
            <a:r>
              <a:rPr lang="en-US" sz="2400" dirty="0"/>
              <a:t>?</a:t>
            </a:r>
          </a:p>
          <a:p>
            <a:pPr marL="342900" indent="-342900">
              <a:buFont typeface="Arial" panose="020B0604020202020204" pitchFamily="34" charset="0"/>
              <a:buChar char="•"/>
            </a:pPr>
            <a:r>
              <a:rPr lang="en-US" sz="2400" dirty="0" err="1"/>
              <a:t>Dat</a:t>
            </a:r>
            <a:r>
              <a:rPr lang="en-US" sz="2400" dirty="0"/>
              <a:t> doe je door </a:t>
            </a:r>
            <a:r>
              <a:rPr lang="en-US" sz="2400" dirty="0" err="1"/>
              <a:t>een</a:t>
            </a:r>
            <a:r>
              <a:rPr lang="en-US" sz="2400" dirty="0"/>
              <a:t> </a:t>
            </a:r>
            <a:r>
              <a:rPr lang="en-US" sz="2400" dirty="0" err="1"/>
              <a:t>functiedefinitie</a:t>
            </a:r>
            <a:r>
              <a:rPr lang="en-US" sz="2400" dirty="0"/>
              <a:t> </a:t>
            </a:r>
            <a:r>
              <a:rPr lang="en-US" sz="2400" dirty="0" err="1"/>
              <a:t>te</a:t>
            </a:r>
            <a:r>
              <a:rPr lang="en-US" sz="2400" dirty="0"/>
              <a:t> </a:t>
            </a:r>
            <a:r>
              <a:rPr lang="en-US" sz="2400" dirty="0" err="1"/>
              <a:t>schrijven</a:t>
            </a:r>
            <a:r>
              <a:rPr lang="en-US" sz="2400" dirty="0"/>
              <a:t>. </a:t>
            </a:r>
            <a:r>
              <a:rPr lang="en-US" sz="2400" dirty="0" err="1">
                <a:sym typeface="+mn-ea"/>
              </a:rPr>
              <a:t>Dit</a:t>
            </a:r>
            <a:r>
              <a:rPr lang="en-US" sz="2400" dirty="0">
                <a:sym typeface="+mn-ea"/>
              </a:rPr>
              <a:t> </a:t>
            </a:r>
            <a:r>
              <a:rPr lang="en-US" sz="2400" dirty="0" err="1">
                <a:sym typeface="+mn-ea"/>
              </a:rPr>
              <a:t>beschrijft</a:t>
            </a:r>
            <a:r>
              <a:rPr lang="en-US" sz="2400" dirty="0">
                <a:sym typeface="+mn-ea"/>
              </a:rPr>
              <a:t> wat je </a:t>
            </a:r>
            <a:r>
              <a:rPr lang="en-US" sz="2400" dirty="0" err="1">
                <a:sym typeface="+mn-ea"/>
              </a:rPr>
              <a:t>functie</a:t>
            </a:r>
            <a:r>
              <a:rPr lang="en-US" sz="2400" dirty="0">
                <a:sym typeface="+mn-ea"/>
              </a:rPr>
              <a:t> </a:t>
            </a:r>
            <a:r>
              <a:rPr lang="en-US" sz="2400" dirty="0" err="1">
                <a:sym typeface="+mn-ea"/>
              </a:rPr>
              <a:t>precies</a:t>
            </a:r>
            <a:r>
              <a:rPr lang="en-US" sz="2400" dirty="0">
                <a:sym typeface="+mn-ea"/>
              </a:rPr>
              <a:t> </a:t>
            </a:r>
            <a:r>
              <a:rPr lang="en-US" sz="2400" dirty="0" err="1">
                <a:sym typeface="+mn-ea"/>
              </a:rPr>
              <a:t>moet</a:t>
            </a:r>
            <a:r>
              <a:rPr lang="en-US" sz="2400" dirty="0">
                <a:sym typeface="+mn-ea"/>
              </a:rPr>
              <a:t> </a:t>
            </a:r>
            <a:r>
              <a:rPr lang="en-US" sz="2400" dirty="0" err="1">
                <a:sym typeface="+mn-ea"/>
              </a:rPr>
              <a:t>doen</a:t>
            </a:r>
            <a:r>
              <a:rPr lang="en-US" sz="2400" dirty="0">
                <a:sym typeface="+mn-ea"/>
              </a:rPr>
              <a:t>. </a:t>
            </a:r>
          </a:p>
          <a:p>
            <a:pPr marL="342900" indent="-342900">
              <a:buFont typeface="Arial" panose="020B0604020202020204" pitchFamily="34" charset="0"/>
              <a:buChar char="•"/>
            </a:pPr>
            <a:r>
              <a:rPr lang="en-US" sz="2400" dirty="0"/>
              <a:t>Je </a:t>
            </a:r>
            <a:r>
              <a:rPr lang="en-US" sz="2400" dirty="0" err="1"/>
              <a:t>begint</a:t>
            </a:r>
            <a:r>
              <a:rPr lang="en-US" sz="2400" dirty="0"/>
              <a:t> </a:t>
            </a:r>
            <a:r>
              <a:rPr lang="en-US" sz="2400" dirty="0" err="1"/>
              <a:t>een</a:t>
            </a:r>
            <a:r>
              <a:rPr lang="en-US" sz="2400" dirty="0"/>
              <a:t> </a:t>
            </a:r>
            <a:r>
              <a:rPr lang="en-US" sz="2400" dirty="0" err="1"/>
              <a:t>functiedefinitie</a:t>
            </a:r>
            <a:r>
              <a:rPr lang="en-US" sz="2400" dirty="0"/>
              <a:t> met </a:t>
            </a:r>
            <a:r>
              <a:rPr lang="en-US" sz="2400" b="1" dirty="0" err="1">
                <a:solidFill>
                  <a:schemeClr val="accent2"/>
                </a:solidFill>
              </a:rPr>
              <a:t>def</a:t>
            </a:r>
            <a:endParaRPr lang="en-US" sz="2400" b="1" dirty="0"/>
          </a:p>
          <a:p>
            <a:pPr marL="342900" indent="-342900">
              <a:buFont typeface="Arial" panose="020B0604020202020204" pitchFamily="34" charset="0"/>
              <a:buChar char="•"/>
            </a:pPr>
            <a:r>
              <a:rPr lang="en-US" sz="2400" dirty="0"/>
              <a:t>Op het </a:t>
            </a:r>
            <a:r>
              <a:rPr lang="en-US" sz="2400" dirty="0" err="1"/>
              <a:t>eind</a:t>
            </a:r>
            <a:r>
              <a:rPr lang="en-US" sz="2400" dirty="0"/>
              <a:t> </a:t>
            </a:r>
            <a:r>
              <a:rPr lang="en-US" sz="2400" dirty="0" err="1"/>
              <a:t>geef</a:t>
            </a:r>
            <a:r>
              <a:rPr lang="en-US" sz="2400" dirty="0"/>
              <a:t> je het </a:t>
            </a:r>
            <a:r>
              <a:rPr lang="en-US" sz="2400" dirty="0" err="1"/>
              <a:t>eindresultaat</a:t>
            </a:r>
            <a:r>
              <a:rPr lang="en-US" sz="2400" dirty="0"/>
              <a:t> </a:t>
            </a:r>
            <a:r>
              <a:rPr lang="en-US" sz="2400" dirty="0" err="1"/>
              <a:t>terug</a:t>
            </a:r>
            <a:r>
              <a:rPr lang="en-US" sz="2400" dirty="0"/>
              <a:t> </a:t>
            </a:r>
            <a:r>
              <a:rPr lang="en-US" sz="2400" dirty="0" err="1"/>
              <a:t>als</a:t>
            </a:r>
            <a:r>
              <a:rPr lang="en-US" sz="2400" dirty="0"/>
              <a:t> </a:t>
            </a:r>
            <a:r>
              <a:rPr lang="en-US" sz="2400" dirty="0" err="1"/>
              <a:t>uitvoer</a:t>
            </a:r>
            <a:r>
              <a:rPr lang="en-US" sz="2400" dirty="0"/>
              <a:t> met </a:t>
            </a:r>
            <a:r>
              <a:rPr lang="en-US" sz="2400" b="1" dirty="0">
                <a:solidFill>
                  <a:schemeClr val="accent4"/>
                </a:solidFill>
              </a:rPr>
              <a:t>return</a:t>
            </a:r>
          </a:p>
        </p:txBody>
      </p:sp>
      <p:sp>
        <p:nvSpPr>
          <p:cNvPr id="4" name="Text Box 3"/>
          <p:cNvSpPr txBox="1"/>
          <p:nvPr/>
        </p:nvSpPr>
        <p:spPr>
          <a:xfrm>
            <a:off x="277283" y="3004935"/>
            <a:ext cx="9987895" cy="1938992"/>
          </a:xfrm>
          <a:prstGeom prst="rect">
            <a:avLst/>
          </a:prstGeom>
          <a:noFill/>
        </p:spPr>
        <p:txBody>
          <a:bodyPr wrap="square" lIns="91440" tIns="45720" rIns="91440" bIns="45720" rtlCol="0" anchor="t">
            <a:spAutoFit/>
          </a:bodyPr>
          <a:lstStyle/>
          <a:p>
            <a:pPr algn="ctr"/>
            <a:r>
              <a:rPr lang="en-US" sz="4000" dirty="0">
                <a:solidFill>
                  <a:srgbClr val="00B050"/>
                </a:solidFill>
                <a:latin typeface="Courier"/>
                <a:cs typeface="Courier" charset="0"/>
              </a:rPr>
              <a:t>def </a:t>
            </a:r>
            <a:r>
              <a:rPr lang="en-US" sz="4000" dirty="0" err="1">
                <a:solidFill>
                  <a:srgbClr val="00B050"/>
                </a:solidFill>
                <a:latin typeface="Courier"/>
                <a:cs typeface="Courier" charset="0"/>
              </a:rPr>
              <a:t>optellen</a:t>
            </a:r>
            <a:r>
              <a:rPr lang="en-US" sz="4000" dirty="0">
                <a:solidFill>
                  <a:srgbClr val="00B050"/>
                </a:solidFill>
                <a:latin typeface="Courier"/>
                <a:cs typeface="Courier" charset="0"/>
              </a:rPr>
              <a:t>(</a:t>
            </a:r>
            <a:r>
              <a:rPr lang="en-US" sz="4000" dirty="0">
                <a:solidFill>
                  <a:srgbClr val="0070C0"/>
                </a:solidFill>
                <a:latin typeface="Courier"/>
                <a:cs typeface="Courier" charset="0"/>
              </a:rPr>
              <a:t>getal1, getal2</a:t>
            </a:r>
            <a:r>
              <a:rPr lang="en-US" sz="4000" dirty="0">
                <a:solidFill>
                  <a:srgbClr val="00B050"/>
                </a:solidFill>
                <a:latin typeface="Courier"/>
                <a:cs typeface="Courier" charset="0"/>
              </a:rPr>
              <a:t>):</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rgbClr val="000000"/>
                </a:solidFill>
                <a:latin typeface="Courier"/>
                <a:cs typeface="Courier" charset="0"/>
              </a:rPr>
              <a:t>     </a:t>
            </a:r>
            <a:r>
              <a:rPr lang="en-US" sz="4000" dirty="0" err="1">
                <a:solidFill>
                  <a:srgbClr val="00B050"/>
                </a:solidFill>
                <a:latin typeface="Courier"/>
                <a:cs typeface="Courier" charset="0"/>
              </a:rPr>
              <a:t>som</a:t>
            </a:r>
            <a:r>
              <a:rPr lang="en-US" sz="4000" dirty="0">
                <a:solidFill>
                  <a:srgbClr val="00B050"/>
                </a:solidFill>
                <a:latin typeface="Courier"/>
                <a:cs typeface="Courier" charset="0"/>
              </a:rPr>
              <a:t> = getal1 + getal2</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chemeClr val="accent4"/>
                </a:solidFill>
                <a:latin typeface="Courier"/>
                <a:cs typeface="Courier" charset="0"/>
              </a:rPr>
              <a:t>return </a:t>
            </a:r>
            <a:r>
              <a:rPr lang="en-US" sz="4000" dirty="0" err="1">
                <a:solidFill>
                  <a:schemeClr val="accent4"/>
                </a:solidFill>
                <a:latin typeface="Courier"/>
                <a:cs typeface="Courier" charset="0"/>
              </a:rPr>
              <a:t>som</a:t>
            </a:r>
            <a:endParaRPr lang="en-US" sz="4000" dirty="0">
              <a:solidFill>
                <a:schemeClr val="accent4"/>
              </a:solidFill>
              <a:latin typeface="Courier"/>
              <a:cs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Waar Python code uitvoeren?</a:t>
            </a:r>
            <a:endParaRPr lang="en-US" altLang="nl-NL" dirty="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1771650"/>
            <a:ext cx="9830435" cy="267652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 altLang="en-US" sz="2400" b="1" dirty="0">
                <a:sym typeface="+mn-ea"/>
              </a:rPr>
              <a:t>Haga Data Onderzoeksplatform</a:t>
            </a:r>
            <a:r>
              <a:rPr lang="en-US" sz="2400" b="1" dirty="0">
                <a:sym typeface="+mn-ea"/>
              </a:rPr>
              <a:t>:</a:t>
            </a:r>
            <a:r>
              <a:rPr lang="en-US" sz="2400" dirty="0">
                <a:sym typeface="+mn-ea"/>
              </a:rPr>
              <a:t> Platform om </a:t>
            </a:r>
            <a:r>
              <a:rPr lang="en-US" sz="2400" dirty="0" err="1">
                <a:sym typeface="+mn-ea"/>
              </a:rPr>
              <a:t>Jupyter</a:t>
            </a:r>
            <a:r>
              <a:rPr lang="en-US" sz="2400" dirty="0">
                <a:sym typeface="+mn-ea"/>
              </a:rPr>
              <a:t> Notebook </a:t>
            </a:r>
          </a:p>
          <a:p>
            <a:pPr marL="342900" indent="-342900">
              <a:buFont typeface="Arial" panose="020B0604020202020204" pitchFamily="34" charset="0"/>
              <a:buChar char="•"/>
            </a:pPr>
            <a:r>
              <a:rPr lang="en-US" sz="2400" dirty="0" err="1">
                <a:sym typeface="+mn-ea"/>
              </a:rPr>
              <a:t>te</a:t>
            </a:r>
            <a:r>
              <a:rPr lang="en-US" sz="2400" dirty="0">
                <a:sym typeface="+mn-ea"/>
              </a:rPr>
              <a:t> </a:t>
            </a:r>
            <a:r>
              <a:rPr lang="" altLang="en-US" sz="2400" dirty="0" err="1">
                <a:sym typeface="+mn-ea"/>
              </a:rPr>
              <a:t>draaien</a:t>
            </a:r>
            <a:r>
              <a:rPr lang="en-US" sz="2400" dirty="0">
                <a:sym typeface="+mn-ea"/>
              </a:rPr>
              <a:t>.</a:t>
            </a:r>
            <a:endParaRPr lang="en-US" sz="2400" dirty="0"/>
          </a:p>
          <a:p>
            <a:pPr marL="342900" indent="-342900">
              <a:buFont typeface="Arial" panose="020B0604020202020204" pitchFamily="34" charset="0"/>
              <a:buChar char="•"/>
            </a:pPr>
            <a:r>
              <a:rPr lang="en-US" sz="2400" b="1" dirty="0">
                <a:sym typeface="+mn-ea"/>
              </a:rPr>
              <a:t>Jupyter Notebook:</a:t>
            </a:r>
            <a:r>
              <a:rPr lang="en-US" sz="2400" dirty="0">
                <a:sym typeface="+mn-ea"/>
              </a:rPr>
              <a:t> Programma om Python code </a:t>
            </a:r>
            <a:r>
              <a:rPr lang="" altLang="en-US" sz="2400" dirty="0">
                <a:sym typeface="+mn-ea"/>
              </a:rPr>
              <a:t>uit te voeren.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err="1">
                <a:sym typeface="+mn-ea"/>
              </a:rPr>
              <a:t>Opdrachten</a:t>
            </a:r>
            <a:r>
              <a:rPr lang="en-US" sz="2400" b="1" dirty="0">
                <a:sym typeface="+mn-ea"/>
              </a:rPr>
              <a:t>: </a:t>
            </a:r>
            <a:r>
              <a:rPr lang="en-US" sz="2400" dirty="0" err="1">
                <a:sym typeface="+mn-ea"/>
              </a:rPr>
              <a:t>Stukje</a:t>
            </a:r>
            <a:r>
              <a:rPr lang="en-US" sz="2400" dirty="0">
                <a:sym typeface="+mn-ea"/>
              </a:rPr>
              <a:t> code is al </a:t>
            </a:r>
            <a:r>
              <a:rPr lang="en-US" sz="2400" dirty="0" err="1">
                <a:sym typeface="+mn-ea"/>
              </a:rPr>
              <a:t>geschreven</a:t>
            </a:r>
            <a:r>
              <a:rPr lang="en-US" sz="2400" dirty="0">
                <a:sym typeface="+mn-ea"/>
              </a:rPr>
              <a:t>. </a:t>
            </a:r>
            <a:r>
              <a:rPr lang="en-US" sz="2400" dirty="0" err="1">
                <a:sym typeface="+mn-ea"/>
              </a:rPr>
              <a:t>Overal</a:t>
            </a:r>
            <a:r>
              <a:rPr lang="en-US" sz="2400" dirty="0">
                <a:sym typeface="+mn-ea"/>
              </a:rPr>
              <a:t> </a:t>
            </a:r>
            <a:r>
              <a:rPr lang="en-US" sz="2400" dirty="0" err="1">
                <a:sym typeface="+mn-ea"/>
              </a:rPr>
              <a:t>waar</a:t>
            </a:r>
            <a:r>
              <a:rPr lang="en-US" sz="2400" dirty="0">
                <a:sym typeface="+mn-ea"/>
              </a:rPr>
              <a:t> &lt;INVULLEN&gt; </a:t>
            </a:r>
            <a:r>
              <a:rPr lang="en-US" sz="2400" dirty="0" err="1">
                <a:sym typeface="+mn-ea"/>
              </a:rPr>
              <a:t>staat</a:t>
            </a:r>
            <a:r>
              <a:rPr lang="en-US" sz="2400" dirty="0">
                <a:sym typeface="+mn-ea"/>
              </a:rPr>
              <a:t>, </a:t>
            </a:r>
            <a:r>
              <a:rPr lang="en-US" sz="2400" dirty="0" err="1">
                <a:sym typeface="+mn-ea"/>
              </a:rPr>
              <a:t>moet</a:t>
            </a:r>
            <a:r>
              <a:rPr lang="en-US" sz="2400" dirty="0">
                <a:sym typeface="+mn-ea"/>
              </a:rPr>
              <a:t> </a:t>
            </a:r>
            <a:r>
              <a:rPr lang="en-US" sz="2400" dirty="0" err="1">
                <a:sym typeface="+mn-ea"/>
              </a:rPr>
              <a:t>deze</a:t>
            </a:r>
            <a:r>
              <a:rPr lang="en-US" sz="2400" dirty="0">
                <a:sym typeface="+mn-ea"/>
              </a:rPr>
              <a:t> code </a:t>
            </a:r>
            <a:r>
              <a:rPr lang="en-US" sz="2400" dirty="0" err="1">
                <a:sym typeface="+mn-ea"/>
              </a:rPr>
              <a:t>aangevuld</a:t>
            </a:r>
            <a:r>
              <a:rPr lang="en-US" sz="2400" dirty="0">
                <a:sym typeface="+mn-ea"/>
              </a:rPr>
              <a:t> </a:t>
            </a:r>
            <a:r>
              <a:rPr lang="en-US" sz="2400" dirty="0" err="1">
                <a:sym typeface="+mn-ea"/>
              </a:rPr>
              <a:t>worden</a:t>
            </a:r>
            <a:r>
              <a:rPr lang="en-US" sz="2400" dirty="0">
                <a:sym typeface="+mn-ea"/>
              </a:rPr>
              <a:t>.</a:t>
            </a:r>
            <a:endParaRPr lang="en-US" sz="2400" dirty="0">
              <a:ea typeface="+mn-lt"/>
              <a:cs typeface="+mn-lt"/>
            </a:endParaRPr>
          </a:p>
          <a:p>
            <a:pPr marL="342900" indent="-342900">
              <a:buFont typeface="Arial" panose="020B0604020202020204" pitchFamily="34" charset="0"/>
              <a:buChar char="•"/>
            </a:pPr>
            <a:endParaRPr 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545254" y="2507615"/>
            <a:ext cx="101607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 altLang="en-US" dirty="0">
                <a:solidFill>
                  <a:schemeClr val="tx1"/>
                </a:solidFill>
                <a:ea typeface="+mj-lt"/>
                <a:cs typeface="+mj-lt"/>
              </a:rPr>
              <a:t>Klassikaal Opzetten programmeeromgeving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2441" y="445477"/>
            <a:ext cx="10928512" cy="1320800"/>
          </a:xfrm>
        </p:spPr>
        <p:txBody>
          <a:bodyPr>
            <a:normAutofit fontScale="90000"/>
          </a:bodyPr>
          <a:lstStyle/>
          <a:p>
            <a:r>
              <a:rPr lang="nl-NL" dirty="0"/>
              <a:t>Log in</a:t>
            </a:r>
            <a:r>
              <a:rPr lang="nl-NL" dirty="0" smtClean="0"/>
              <a:t>: https</a:t>
            </a:r>
            <a:r>
              <a:rPr lang="nl-NL" dirty="0"/>
              <a:t>://jupyterhub.hagaziekenhuis.intermaxhealth.cloud/</a:t>
            </a:r>
            <a:endParaRPr lang="nl-N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osts tagged as &quot;Pandas&quot; | Ashish Thanki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87" y="2036619"/>
            <a:ext cx="5960949" cy="2490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9393" y="1116674"/>
            <a:ext cx="8596668" cy="4311536"/>
          </a:xfrm>
        </p:spPr>
        <p:txBody>
          <a:bodyPr>
            <a:normAutofit/>
          </a:bodyPr>
          <a:lstStyle/>
          <a:p>
            <a:r>
              <a:rPr lang="en-US" sz="2000" b="1" dirty="0">
                <a:solidFill>
                  <a:schemeClr val="tx1"/>
                </a:solidFill>
              </a:rPr>
              <a:t>pandas</a:t>
            </a:r>
            <a:r>
              <a:rPr lang="en-US" sz="2000" dirty="0">
                <a:solidFill>
                  <a:schemeClr val="tx1"/>
                </a:solidFill>
              </a:rPr>
              <a:t> is a fast, powerful, flexible and easy to use open source data analysis and manipulation tool, built on top of the </a:t>
            </a:r>
            <a:r>
              <a:rPr lang="en-US" sz="2000" dirty="0">
                <a:solidFill>
                  <a:schemeClr val="tx1"/>
                </a:solidFill>
                <a:hlinkClick r:id="rId2"/>
              </a:rPr>
              <a:t>Python</a:t>
            </a:r>
            <a:r>
              <a:rPr lang="en-US" sz="2000" dirty="0">
                <a:solidFill>
                  <a:schemeClr val="tx1"/>
                </a:solidFill>
              </a:rPr>
              <a:t> programming language.</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Pandas is one of the most used open-source Python libraries to work with Structured tabular data for analysis. Pandas library is heavily used for Data Analytics, Machine learning, data science projects, and many more.</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Pandas can load the data by reading CSV, JSON, SQL, many other formats and creates a </a:t>
            </a:r>
            <a:r>
              <a:rPr lang="en-US" sz="2000" dirty="0" err="1">
                <a:solidFill>
                  <a:schemeClr val="tx1"/>
                </a:solidFill>
              </a:rPr>
              <a:t>DataFrame</a:t>
            </a:r>
            <a:r>
              <a:rPr lang="en-US" sz="2000" dirty="0">
                <a:solidFill>
                  <a:schemeClr val="tx1"/>
                </a:solidFill>
              </a:rPr>
              <a:t> which is a structured object containing rows and columns (similar to SQL table).</a:t>
            </a:r>
            <a:br>
              <a:rPr lang="en-US" sz="2000" dirty="0">
                <a:solidFill>
                  <a:schemeClr val="tx1"/>
                </a:solidFill>
              </a:rPr>
            </a:br>
            <a:r>
              <a:rPr lang="en-US" sz="2000" dirty="0">
                <a:solidFill>
                  <a:schemeClr val="tx1"/>
                </a:solidFill>
              </a:rPr>
              <a:t/>
            </a:r>
            <a:br>
              <a:rPr lang="en-US" sz="2000" dirty="0">
                <a:solidFill>
                  <a:schemeClr val="tx1"/>
                </a:solidFill>
              </a:rPr>
            </a:br>
            <a:r>
              <a:rPr lang="nl-NL" sz="2000" dirty="0">
                <a:hlinkClick r:id="rId3"/>
              </a:rPr>
              <a:t>User Guide — pandas 1.5.3 documentation (pydata.org)</a:t>
            </a:r>
            <a:endParaRPr lang="nl-NL"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047" y="546583"/>
            <a:ext cx="57245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s tagged as &quot;Pandas&quot; | Ashish Thanki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839" y="2218325"/>
            <a:ext cx="4001508" cy="16721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Data Science Trilogy. So you are new to Python. Or perhaps… | by Hair  Parra | Towards Data 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9064" y="5011296"/>
            <a:ext cx="2916095" cy="13122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KLearn | Scikit-Learn In Python | SciKit Learn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8593" y="4870534"/>
            <a:ext cx="4465698" cy="1593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1204" y="617913"/>
            <a:ext cx="8596668" cy="628996"/>
          </a:xfrm>
        </p:spPr>
        <p:txBody>
          <a:bodyPr>
            <a:normAutofit fontScale="90000"/>
          </a:bodyPr>
          <a:lstStyle/>
          <a:p>
            <a:r>
              <a:rPr lang="en-US" sz="3100" b="1" dirty="0">
                <a:solidFill>
                  <a:schemeClr val="tx1"/>
                </a:solidFill>
              </a:rPr>
              <a:t>What Are the Advantages of Pandas Over Excel?</a:t>
            </a:r>
            <a:r>
              <a:rPr lang="en-US" b="1" dirty="0"/>
              <a:t/>
            </a:r>
            <a:br>
              <a:rPr lang="en-US" b="1" dirty="0"/>
            </a:br>
            <a:endParaRPr lang="nl-NL" dirty="0"/>
          </a:p>
        </p:txBody>
      </p:sp>
      <p:sp>
        <p:nvSpPr>
          <p:cNvPr id="3" name="Tijdelijke aanduiding voor inhoud 2"/>
          <p:cNvSpPr>
            <a:spLocks noGrp="1"/>
          </p:cNvSpPr>
          <p:nvPr>
            <p:ph idx="1"/>
          </p:nvPr>
        </p:nvSpPr>
        <p:spPr>
          <a:xfrm>
            <a:off x="802025" y="1628574"/>
            <a:ext cx="8596668" cy="3880773"/>
          </a:xfrm>
        </p:spPr>
        <p:txBody>
          <a:bodyPr>
            <a:normAutofit fontScale="92500" lnSpcReduction="20000"/>
          </a:bodyPr>
          <a:lstStyle/>
          <a:p>
            <a:r>
              <a:rPr lang="en-US" dirty="0"/>
              <a:t>Because it is built on </a:t>
            </a:r>
            <a:r>
              <a:rPr lang="en-US" dirty="0" err="1"/>
              <a:t>NumPy</a:t>
            </a:r>
            <a:r>
              <a:rPr lang="en-US" dirty="0"/>
              <a:t> (Numerical Python), Pandas boasts several advantages:</a:t>
            </a:r>
          </a:p>
          <a:p>
            <a:r>
              <a:rPr lang="en-US" b="1" dirty="0"/>
              <a:t>Scalability </a:t>
            </a:r>
            <a:r>
              <a:rPr lang="en-US" dirty="0"/>
              <a:t>-  Pandas is only limited by hardware and can manipulate larger quantities of data.</a:t>
            </a:r>
          </a:p>
          <a:p>
            <a:r>
              <a:rPr lang="en-US" b="1" dirty="0"/>
              <a:t>Speed </a:t>
            </a:r>
            <a:r>
              <a:rPr lang="en-US" dirty="0"/>
              <a:t>-  Pandas is much faster than Excel, which is especially noticeable when working with larger quantities of data.</a:t>
            </a:r>
          </a:p>
          <a:p>
            <a:r>
              <a:rPr lang="en-US" b="1" dirty="0"/>
              <a:t>Automation </a:t>
            </a:r>
            <a:r>
              <a:rPr lang="en-US" dirty="0"/>
              <a:t>-  A lot of the tasks that can be achieved with Pandas are extremely easy to </a:t>
            </a:r>
            <a:r>
              <a:rPr lang="en-US" dirty="0">
                <a:solidFill>
                  <a:srgbClr val="FF0000"/>
                </a:solidFill>
              </a:rPr>
              <a:t>automate,</a:t>
            </a:r>
            <a:r>
              <a:rPr lang="en-US" dirty="0"/>
              <a:t> reducing the amount of tedious and repetitive tasks that need to be performed daily.</a:t>
            </a:r>
          </a:p>
          <a:p>
            <a:r>
              <a:rPr lang="en-US" b="1" dirty="0"/>
              <a:t>Interpretability </a:t>
            </a:r>
            <a:r>
              <a:rPr lang="en-US" dirty="0"/>
              <a:t>-  It is very easy to interpret what happens when each task is run, and it is relatively easy to find and fix errors.</a:t>
            </a:r>
          </a:p>
          <a:p>
            <a:r>
              <a:rPr lang="en-US" b="1" dirty="0"/>
              <a:t>Advanced Functions </a:t>
            </a:r>
            <a:r>
              <a:rPr lang="en-US" dirty="0"/>
              <a:t>- Performing advanced statistical analysis and creating complex visualizations is very straightforward.</a:t>
            </a:r>
          </a:p>
          <a:p>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Dataframe</a:t>
            </a:r>
          </a:p>
        </p:txBody>
      </p:sp>
      <p:pic>
        <p:nvPicPr>
          <p:cNvPr id="1026" name="Picture 2" descr="Python Pandas Tutorial: A Complete Introduction for Beginners – LearnDataSc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06" y="2112442"/>
            <a:ext cx="8813858" cy="3375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Short code</a:t>
            </a:r>
          </a:p>
        </p:txBody>
      </p:sp>
      <p:pic>
        <p:nvPicPr>
          <p:cNvPr id="4" name="Afbeelding 3"/>
          <p:cNvPicPr>
            <a:picLocks noChangeAspect="1"/>
          </p:cNvPicPr>
          <p:nvPr/>
        </p:nvPicPr>
        <p:blipFill>
          <a:blip r:embed="rId2"/>
          <a:stretch>
            <a:fillRect/>
          </a:stretch>
        </p:blipFill>
        <p:spPr>
          <a:xfrm>
            <a:off x="677334" y="1930400"/>
            <a:ext cx="1885950" cy="3619500"/>
          </a:xfrm>
          <a:prstGeom prst="rect">
            <a:avLst/>
          </a:prstGeom>
        </p:spPr>
      </p:pic>
      <p:pic>
        <p:nvPicPr>
          <p:cNvPr id="5" name="Afbeelding 4"/>
          <p:cNvPicPr>
            <a:picLocks noChangeAspect="1"/>
          </p:cNvPicPr>
          <p:nvPr/>
        </p:nvPicPr>
        <p:blipFill>
          <a:blip r:embed="rId3"/>
          <a:stretch>
            <a:fillRect/>
          </a:stretch>
        </p:blipFill>
        <p:spPr>
          <a:xfrm>
            <a:off x="2838057" y="3111212"/>
            <a:ext cx="3587682" cy="1035252"/>
          </a:xfrm>
          <a:prstGeom prst="rect">
            <a:avLst/>
          </a:prstGeom>
        </p:spPr>
      </p:pic>
      <p:pic>
        <p:nvPicPr>
          <p:cNvPr id="6" name="Afbeelding 5"/>
          <p:cNvPicPr>
            <a:picLocks noChangeAspect="1"/>
          </p:cNvPicPr>
          <p:nvPr/>
        </p:nvPicPr>
        <p:blipFill>
          <a:blip r:embed="rId4"/>
          <a:stretch>
            <a:fillRect/>
          </a:stretch>
        </p:blipFill>
        <p:spPr>
          <a:xfrm>
            <a:off x="6959484" y="2058987"/>
            <a:ext cx="1714500" cy="33623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Pivot </a:t>
            </a:r>
            <a:r>
              <a:rPr lang="nl-NL" dirty="0" err="1"/>
              <a:t>DataFrame</a:t>
            </a:r>
            <a:endParaRPr lang="nl-NL" dirty="0"/>
          </a:p>
        </p:txBody>
      </p:sp>
      <p:sp>
        <p:nvSpPr>
          <p:cNvPr id="5" name="Text Box 4"/>
          <p:cNvSpPr txBox="1"/>
          <p:nvPr/>
        </p:nvSpPr>
        <p:spPr>
          <a:xfrm>
            <a:off x="183515" y="175704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t>Pivot table is hetzelfde als een draaitable</a:t>
            </a:r>
          </a:p>
          <a:p>
            <a:pPr marL="342900" indent="-342900">
              <a:buFont typeface="Arial" panose="020B0604020202020204" pitchFamily="34" charset="0"/>
              <a:buChar char="•"/>
            </a:pPr>
            <a:r>
              <a:rPr lang="en-US" sz="2400"/>
              <a:t>Technisch gesproken doe je dit:</a:t>
            </a:r>
          </a:p>
          <a:p>
            <a:pPr marL="800100" lvl="1" indent="-342900">
              <a:buFont typeface="Arial" panose="020B0604020202020204" pitchFamily="34" charset="0"/>
              <a:buChar char="•"/>
            </a:pPr>
            <a:r>
              <a:rPr lang="en-US" sz="2400"/>
              <a:t> Selecteer twee kolommen en pak hieruit de unieke waardes. </a:t>
            </a:r>
          </a:p>
          <a:p>
            <a:pPr marL="800100" lvl="1" indent="-342900">
              <a:buFont typeface="Arial" panose="020B0604020202020204" pitchFamily="34" charset="0"/>
              <a:buChar char="•"/>
            </a:pPr>
            <a:r>
              <a:rPr lang="en-US" sz="2400">
                <a:sym typeface="+mn-ea"/>
              </a:rPr>
              <a:t> In een nieuwe dataframe gebruik je de ene kolom</a:t>
            </a:r>
            <a:r>
              <a:rPr lang="en-US" sz="2400"/>
              <a:t> als index en de waardes van de andere kolom als kolommen. De waardes van de nieuwe dataframe pak je uit een derde kolom.</a:t>
            </a:r>
          </a:p>
          <a:p>
            <a:pPr marL="800100" lvl="1" indent="-342900">
              <a:buFont typeface="Arial" panose="020B0604020202020204" pitchFamily="34" charset="0"/>
              <a:buChar char="•"/>
            </a:pPr>
            <a:r>
              <a:rPr lang="en-US" sz="2400"/>
              <a:t>Zo zie je veel makkelijker patronen in deze drie kolommen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75565" y="467995"/>
            <a:ext cx="11729085" cy="916940"/>
          </a:xfrm>
        </p:spPr>
        <p:txBody>
          <a:bodyPr>
            <a:normAutofit/>
          </a:bodyPr>
          <a:lstStyle/>
          <a:p>
            <a:pPr algn="ctr"/>
            <a:r>
              <a:rPr lang="en-US" altLang="zh-CN">
                <a:solidFill>
                  <a:schemeClr val="tx1"/>
                </a:solidFill>
                <a:effectLst>
                  <a:outerShdw blurRad="38100" dist="19050" dir="2700000" algn="tl" rotWithShape="0">
                    <a:schemeClr val="dk1">
                      <a:alpha val="40000"/>
                    </a:schemeClr>
                  </a:outerShdw>
                </a:effectLst>
              </a:rPr>
              <a:t>Pandas: Pivot table</a:t>
            </a:r>
          </a:p>
        </p:txBody>
      </p:sp>
      <p:graphicFrame>
        <p:nvGraphicFramePr>
          <p:cNvPr id="10" name="Table 9"/>
          <p:cNvGraphicFramePr/>
          <p:nvPr/>
        </p:nvGraphicFramePr>
        <p:xfrm>
          <a:off x="449580" y="1980565"/>
          <a:ext cx="4171315" cy="4631690"/>
        </p:xfrm>
        <a:graphic>
          <a:graphicData uri="http://schemas.openxmlformats.org/drawingml/2006/table">
            <a:tbl>
              <a:tblPr firstRow="1" bandRow="1">
                <a:tableStyleId>{5C22544A-7EE6-4342-B048-85BDC9FD1C3A}</a:tableStyleId>
              </a:tblPr>
              <a:tblGrid>
                <a:gridCol w="98615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lvl="0">
                        <a:buNone/>
                      </a:pPr>
                      <a:r>
                        <a:rPr lang="en-US" dirty="0"/>
                        <a:t>Index</a:t>
                      </a:r>
                      <a:endParaRPr lang="nl-NL" dirty="0"/>
                    </a:p>
                  </a:txBody>
                  <a:tcPr/>
                </a:tc>
                <a:tc>
                  <a:txBody>
                    <a:bodyPr/>
                    <a:lstStyle/>
                    <a:p>
                      <a:pPr>
                        <a:buNone/>
                      </a:pPr>
                      <a:r>
                        <a:rPr lang="en-US" dirty="0" err="1"/>
                        <a:t>Leeftijd</a:t>
                      </a:r>
                    </a:p>
                  </a:txBody>
                  <a:tcPr>
                    <a:solidFill>
                      <a:schemeClr val="accent4"/>
                    </a:solidFill>
                  </a:tcPr>
                </a:tc>
                <a:tc>
                  <a:txBody>
                    <a:bodyPr/>
                    <a:lstStyle/>
                    <a:p>
                      <a:pPr>
                        <a:buNone/>
                      </a:pPr>
                      <a:r>
                        <a:rPr lang="en-US" dirty="0"/>
                        <a:t>BMI</a:t>
                      </a:r>
                    </a:p>
                  </a:txBody>
                  <a:tcPr>
                    <a:solidFill>
                      <a:schemeClr val="accent6"/>
                    </a:solidFill>
                  </a:tcPr>
                </a:tc>
                <a:tc>
                  <a:txBody>
                    <a:bodyPr/>
                    <a:lstStyle/>
                    <a:p>
                      <a:pPr>
                        <a:buNone/>
                      </a:pPr>
                      <a:r>
                        <a:rPr lang="en-US" dirty="0"/>
                        <a:t>hart</a:t>
                      </a:r>
                    </a:p>
                    <a:p>
                      <a:pPr>
                        <a:buNone/>
                      </a:pPr>
                      <a:r>
                        <a:rPr lang="en-US" dirty="0" err="1"/>
                        <a:t>conditie</a:t>
                      </a:r>
                      <a:endParaRPr lang="en-US"/>
                    </a:p>
                  </a:txBody>
                  <a:tcPr>
                    <a:solidFill>
                      <a:schemeClr val="accent2"/>
                    </a:solidFill>
                  </a:tcPr>
                </a:tc>
                <a:extLst>
                  <a:ext uri="{0D108BD9-81ED-4DB2-BD59-A6C34878D82A}">
                    <a16:rowId xmlns:a16="http://schemas.microsoft.com/office/drawing/2014/main" val="10000"/>
                  </a:ext>
                </a:extLst>
              </a:tr>
              <a:tr h="661670">
                <a:tc>
                  <a:txBody>
                    <a:bodyPr/>
                    <a:lstStyle/>
                    <a:p>
                      <a:pPr>
                        <a:buNone/>
                      </a:pPr>
                      <a:r>
                        <a:rPr lang="en-US" dirty="0"/>
                        <a:t>1</a:t>
                      </a:r>
                    </a:p>
                  </a:txBody>
                  <a:tcPr/>
                </a:tc>
                <a:tc>
                  <a:txBody>
                    <a:bodyPr/>
                    <a:lstStyle/>
                    <a:p>
                      <a:pPr>
                        <a:buNone/>
                      </a:pPr>
                      <a:r>
                        <a:rPr lang="en-US" dirty="0"/>
                        <a:t>20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100</a:t>
                      </a:r>
                    </a:p>
                  </a:txBody>
                  <a:tcPr>
                    <a:solidFill>
                      <a:schemeClr val="accent2"/>
                    </a:solidFill>
                  </a:tcPr>
                </a:tc>
                <a:extLst>
                  <a:ext uri="{0D108BD9-81ED-4DB2-BD59-A6C34878D82A}">
                    <a16:rowId xmlns:a16="http://schemas.microsoft.com/office/drawing/2014/main" val="10001"/>
                  </a:ext>
                </a:extLst>
              </a:tr>
              <a:tr h="661670">
                <a:tc>
                  <a:txBody>
                    <a:bodyPr/>
                    <a:lstStyle/>
                    <a:p>
                      <a:pPr>
                        <a:buNone/>
                      </a:pPr>
                      <a:r>
                        <a:rPr lang="en-US" dirty="0"/>
                        <a:t>2</a:t>
                      </a:r>
                    </a:p>
                  </a:txBody>
                  <a:tcPr/>
                </a:tc>
                <a:tc>
                  <a:txBody>
                    <a:bodyPr/>
                    <a:lstStyle/>
                    <a:p>
                      <a:pPr>
                        <a:buNone/>
                      </a:pPr>
                      <a:r>
                        <a:rPr lang="en-US" dirty="0"/>
                        <a:t>70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60</a:t>
                      </a:r>
                    </a:p>
                  </a:txBody>
                  <a:tcPr>
                    <a:solidFill>
                      <a:schemeClr val="accent2"/>
                    </a:solidFill>
                  </a:tcPr>
                </a:tc>
                <a:extLst>
                  <a:ext uri="{0D108BD9-81ED-4DB2-BD59-A6C34878D82A}">
                    <a16:rowId xmlns:a16="http://schemas.microsoft.com/office/drawing/2014/main" val="10002"/>
                  </a:ext>
                </a:extLst>
              </a:tr>
              <a:tr h="661670">
                <a:tc>
                  <a:txBody>
                    <a:bodyPr/>
                    <a:lstStyle/>
                    <a:p>
                      <a:pPr>
                        <a:buNone/>
                      </a:pPr>
                      <a:r>
                        <a:rPr lang="en-US" dirty="0"/>
                        <a:t>3</a:t>
                      </a:r>
                    </a:p>
                  </a:txBody>
                  <a:tcPr/>
                </a:tc>
                <a:tc>
                  <a:txBody>
                    <a:bodyPr/>
                    <a:lstStyle/>
                    <a:p>
                      <a:pPr>
                        <a:buNone/>
                      </a:pPr>
                      <a:r>
                        <a:rPr lang="en-US" dirty="0"/>
                        <a:t>35</a:t>
                      </a:r>
                    </a:p>
                  </a:txBody>
                  <a:tcPr>
                    <a:solidFill>
                      <a:schemeClr val="accent4"/>
                    </a:solidFill>
                  </a:tcPr>
                </a:tc>
                <a:tc>
                  <a:txBody>
                    <a:bodyPr/>
                    <a:lstStyle/>
                    <a:p>
                      <a:pPr>
                        <a:buNone/>
                      </a:pPr>
                      <a:r>
                        <a:rPr lang="en-US" dirty="0"/>
                        <a:t>25</a:t>
                      </a:r>
                    </a:p>
                  </a:txBody>
                  <a:tcPr>
                    <a:solidFill>
                      <a:schemeClr val="accent6"/>
                    </a:solidFill>
                  </a:tcPr>
                </a:tc>
                <a:tc>
                  <a:txBody>
                    <a:bodyPr/>
                    <a:lstStyle/>
                    <a:p>
                      <a:pPr>
                        <a:buNone/>
                      </a:pPr>
                      <a:r>
                        <a:rPr lang="en-US" dirty="0"/>
                        <a:t>80</a:t>
                      </a:r>
                    </a:p>
                  </a:txBody>
                  <a:tcPr>
                    <a:solidFill>
                      <a:schemeClr val="accent2"/>
                    </a:solidFill>
                  </a:tcPr>
                </a:tc>
                <a:extLst>
                  <a:ext uri="{0D108BD9-81ED-4DB2-BD59-A6C34878D82A}">
                    <a16:rowId xmlns:a16="http://schemas.microsoft.com/office/drawing/2014/main" val="10003"/>
                  </a:ext>
                </a:extLst>
              </a:tr>
              <a:tr h="661670">
                <a:tc>
                  <a:txBody>
                    <a:bodyPr/>
                    <a:lstStyle/>
                    <a:p>
                      <a:pPr>
                        <a:buNone/>
                      </a:pPr>
                      <a:r>
                        <a:rPr lang="en-US" dirty="0"/>
                        <a:t>4</a:t>
                      </a:r>
                    </a:p>
                  </a:txBody>
                  <a:tcPr/>
                </a:tc>
                <a:tc>
                  <a:txBody>
                    <a:bodyPr/>
                    <a:lstStyle/>
                    <a:p>
                      <a:pPr>
                        <a:buNone/>
                      </a:pPr>
                      <a:r>
                        <a:rPr lang="en-US" dirty="0"/>
                        <a:t>70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85</a:t>
                      </a:r>
                    </a:p>
                  </a:txBody>
                  <a:tcPr>
                    <a:solidFill>
                      <a:schemeClr val="accent2"/>
                    </a:solidFill>
                  </a:tcPr>
                </a:tc>
                <a:extLst>
                  <a:ext uri="{0D108BD9-81ED-4DB2-BD59-A6C34878D82A}">
                    <a16:rowId xmlns:a16="http://schemas.microsoft.com/office/drawing/2014/main" val="10004"/>
                  </a:ext>
                </a:extLst>
              </a:tr>
              <a:tr h="661670">
                <a:tc>
                  <a:txBody>
                    <a:bodyPr/>
                    <a:lstStyle/>
                    <a:p>
                      <a:pPr>
                        <a:buNone/>
                      </a:pPr>
                      <a:r>
                        <a:rPr lang="en-US" dirty="0"/>
                        <a:t>........</a:t>
                      </a:r>
                    </a:p>
                  </a:txBody>
                  <a:tcPr/>
                </a:tc>
                <a:tc>
                  <a:txBody>
                    <a:bodyPr/>
                    <a:lstStyle/>
                    <a:p>
                      <a:pPr>
                        <a:buNone/>
                      </a:pPr>
                      <a:r>
                        <a:rPr lang="en-US" dirty="0"/>
                        <a:t>..........</a:t>
                      </a:r>
                    </a:p>
                  </a:txBody>
                  <a:tcPr>
                    <a:solidFill>
                      <a:schemeClr val="accent4"/>
                    </a:solidFill>
                  </a:tcPr>
                </a:tc>
                <a:tc>
                  <a:txBody>
                    <a:bodyPr/>
                    <a:lstStyle/>
                    <a:p>
                      <a:pPr>
                        <a:buNone/>
                      </a:pPr>
                      <a:r>
                        <a:rPr lang="en-US" dirty="0"/>
                        <a:t>.........</a:t>
                      </a:r>
                    </a:p>
                  </a:txBody>
                  <a:tcPr>
                    <a:solidFill>
                      <a:schemeClr val="accent6"/>
                    </a:solidFill>
                  </a:tcPr>
                </a:tc>
                <a:tc>
                  <a:txBody>
                    <a:bodyPr/>
                    <a:lstStyle/>
                    <a:p>
                      <a:pPr>
                        <a:buNone/>
                      </a:pPr>
                      <a:r>
                        <a:rPr lang="en-US" dirty="0"/>
                        <a:t>..........</a:t>
                      </a:r>
                    </a:p>
                  </a:txBody>
                  <a:tcPr>
                    <a:solidFill>
                      <a:schemeClr val="accent2"/>
                    </a:solidFill>
                  </a:tcPr>
                </a:tc>
                <a:extLst>
                  <a:ext uri="{0D108BD9-81ED-4DB2-BD59-A6C34878D82A}">
                    <a16:rowId xmlns:a16="http://schemas.microsoft.com/office/drawing/2014/main" val="10005"/>
                  </a:ext>
                </a:extLst>
              </a:tr>
              <a:tr h="661670">
                <a:tc>
                  <a:txBody>
                    <a:bodyPr/>
                    <a:lstStyle/>
                    <a:p>
                      <a:pPr>
                        <a:buNone/>
                      </a:pPr>
                      <a:r>
                        <a:rPr lang="en-US" dirty="0"/>
                        <a:t>5</a:t>
                      </a:r>
                    </a:p>
                  </a:txBody>
                  <a:tcPr/>
                </a:tc>
                <a:tc>
                  <a:txBody>
                    <a:bodyPr/>
                    <a:lstStyle/>
                    <a:p>
                      <a:pPr>
                        <a:buNone/>
                      </a:pPr>
                      <a:r>
                        <a:rPr lang="en-US" dirty="0"/>
                        <a:t>20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90</a:t>
                      </a:r>
                    </a:p>
                  </a:txBody>
                  <a:tcPr>
                    <a:solidFill>
                      <a:schemeClr val="accent2"/>
                    </a:solidFill>
                  </a:tcPr>
                </a:tc>
                <a:extLst>
                  <a:ext uri="{0D108BD9-81ED-4DB2-BD59-A6C34878D82A}">
                    <a16:rowId xmlns:a16="http://schemas.microsoft.com/office/drawing/2014/main" val="10006"/>
                  </a:ext>
                </a:extLst>
              </a:tr>
            </a:tbl>
          </a:graphicData>
        </a:graphic>
      </p:graphicFrame>
      <p:graphicFrame>
        <p:nvGraphicFramePr>
          <p:cNvPr id="11" name="Table 10"/>
          <p:cNvGraphicFramePr/>
          <p:nvPr/>
        </p:nvGraphicFramePr>
        <p:xfrm>
          <a:off x="5996305" y="1980565"/>
          <a:ext cx="5074920" cy="2646680"/>
        </p:xfrm>
        <a:graphic>
          <a:graphicData uri="http://schemas.openxmlformats.org/drawingml/2006/table">
            <a:tbl>
              <a:tblPr firstRow="1" bandRow="1">
                <a:tableStyleId>{5C22544A-7EE6-4342-B048-85BDC9FD1C3A}</a:tableStyleId>
              </a:tblPr>
              <a:tblGrid>
                <a:gridCol w="1889760">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a:buNone/>
                      </a:pPr>
                      <a:r>
                        <a:rPr lang="en-US"/>
                        <a:t>Leeftijd\BMI</a:t>
                      </a:r>
                    </a:p>
                  </a:txBody>
                  <a:tcPr/>
                </a:tc>
                <a:tc>
                  <a:txBody>
                    <a:bodyPr/>
                    <a:lstStyle/>
                    <a:p>
                      <a:pPr>
                        <a:buNone/>
                      </a:pPr>
                      <a:r>
                        <a:rPr lang="en-US"/>
                        <a:t>21</a:t>
                      </a:r>
                    </a:p>
                  </a:txBody>
                  <a:tcPr>
                    <a:solidFill>
                      <a:schemeClr val="accent6"/>
                    </a:solidFill>
                  </a:tcPr>
                </a:tc>
                <a:tc>
                  <a:txBody>
                    <a:bodyPr/>
                    <a:lstStyle/>
                    <a:p>
                      <a:pPr>
                        <a:buNone/>
                      </a:pPr>
                      <a:r>
                        <a:rPr lang="en-US"/>
                        <a:t>25</a:t>
                      </a:r>
                    </a:p>
                  </a:txBody>
                  <a:tcPr>
                    <a:solidFill>
                      <a:schemeClr val="accent6"/>
                    </a:solidFill>
                  </a:tcPr>
                </a:tc>
                <a:tc>
                  <a:txBody>
                    <a:bodyPr/>
                    <a:lstStyle/>
                    <a:p>
                      <a:pPr>
                        <a:buNone/>
                      </a:pPr>
                      <a:r>
                        <a:rPr lang="en-US"/>
                        <a:t>30</a:t>
                      </a:r>
                    </a:p>
                  </a:txBody>
                  <a:tcPr>
                    <a:solidFill>
                      <a:schemeClr val="accent6"/>
                    </a:solidFill>
                  </a:tcPr>
                </a:tc>
                <a:extLst>
                  <a:ext uri="{0D108BD9-81ED-4DB2-BD59-A6C34878D82A}">
                    <a16:rowId xmlns:a16="http://schemas.microsoft.com/office/drawing/2014/main" val="10000"/>
                  </a:ext>
                </a:extLst>
              </a:tr>
              <a:tr h="661670">
                <a:tc>
                  <a:txBody>
                    <a:bodyPr/>
                    <a:lstStyle/>
                    <a:p>
                      <a:pPr>
                        <a:buNone/>
                      </a:pPr>
                      <a:r>
                        <a:rPr lang="en-US"/>
                        <a:t>20</a:t>
                      </a:r>
                    </a:p>
                  </a:txBody>
                  <a:tcPr>
                    <a:solidFill>
                      <a:schemeClr val="accent4"/>
                    </a:solidFill>
                  </a:tcPr>
                </a:tc>
                <a:tc>
                  <a:txBody>
                    <a:bodyPr/>
                    <a:lstStyle/>
                    <a:p>
                      <a:pPr>
                        <a:buNone/>
                      </a:pPr>
                      <a:r>
                        <a:rPr lang="en-US"/>
                        <a:t>100</a:t>
                      </a:r>
                    </a:p>
                  </a:txBody>
                  <a:tcPr>
                    <a:solidFill>
                      <a:schemeClr val="accent2"/>
                    </a:solidFill>
                  </a:tcPr>
                </a:tc>
                <a:tc>
                  <a:txBody>
                    <a:bodyPr/>
                    <a:lstStyle/>
                    <a:p>
                      <a:pPr>
                        <a:buNone/>
                      </a:pPr>
                      <a:r>
                        <a:rPr lang="en-US"/>
                        <a:t>95</a:t>
                      </a:r>
                    </a:p>
                  </a:txBody>
                  <a:tcPr>
                    <a:solidFill>
                      <a:schemeClr val="accent2">
                        <a:lumMod val="60000"/>
                        <a:lumOff val="40000"/>
                      </a:schemeClr>
                    </a:solidFill>
                  </a:tcPr>
                </a:tc>
                <a:tc>
                  <a:txBody>
                    <a:bodyPr/>
                    <a:lstStyle/>
                    <a:p>
                      <a:pPr>
                        <a:buNone/>
                      </a:pPr>
                      <a:r>
                        <a:rPr lang="en-US"/>
                        <a:t>90</a:t>
                      </a:r>
                    </a:p>
                  </a:txBody>
                  <a:tcPr>
                    <a:solidFill>
                      <a:schemeClr val="accent2">
                        <a:lumMod val="40000"/>
                        <a:lumOff val="60000"/>
                      </a:schemeClr>
                    </a:solidFill>
                  </a:tcPr>
                </a:tc>
                <a:extLst>
                  <a:ext uri="{0D108BD9-81ED-4DB2-BD59-A6C34878D82A}">
                    <a16:rowId xmlns:a16="http://schemas.microsoft.com/office/drawing/2014/main" val="10001"/>
                  </a:ext>
                </a:extLst>
              </a:tr>
              <a:tr h="661670">
                <a:tc>
                  <a:txBody>
                    <a:bodyPr/>
                    <a:lstStyle/>
                    <a:p>
                      <a:pPr>
                        <a:buNone/>
                      </a:pPr>
                      <a:r>
                        <a:rPr lang="en-US"/>
                        <a:t>35</a:t>
                      </a:r>
                    </a:p>
                  </a:txBody>
                  <a:tcPr>
                    <a:solidFill>
                      <a:schemeClr val="accent4"/>
                    </a:solidFill>
                  </a:tcPr>
                </a:tc>
                <a:tc>
                  <a:txBody>
                    <a:bodyPr/>
                    <a:lstStyle/>
                    <a:p>
                      <a:pPr>
                        <a:buNone/>
                      </a:pPr>
                      <a:r>
                        <a:rPr lang="en-US"/>
                        <a:t>90</a:t>
                      </a:r>
                    </a:p>
                  </a:txBody>
                  <a:tcPr>
                    <a:solidFill>
                      <a:schemeClr val="accent2">
                        <a:lumMod val="40000"/>
                        <a:lumOff val="60000"/>
                      </a:schemeClr>
                    </a:solidFill>
                  </a:tcPr>
                </a:tc>
                <a:tc>
                  <a:txBody>
                    <a:bodyPr/>
                    <a:lstStyle/>
                    <a:p>
                      <a:pPr>
                        <a:buNone/>
                      </a:pPr>
                      <a:r>
                        <a:rPr lang="en-US"/>
                        <a:t>80</a:t>
                      </a:r>
                    </a:p>
                  </a:txBody>
                  <a:tcPr>
                    <a:solidFill>
                      <a:schemeClr val="accent3">
                        <a:lumMod val="60000"/>
                        <a:lumOff val="40000"/>
                      </a:schemeClr>
                    </a:solidFill>
                  </a:tcPr>
                </a:tc>
                <a:tc>
                  <a:txBody>
                    <a:bodyPr/>
                    <a:lstStyle/>
                    <a:p>
                      <a:pPr>
                        <a:buNone/>
                      </a:pPr>
                      <a:r>
                        <a:rPr lang="en-US"/>
                        <a:t>70</a:t>
                      </a:r>
                    </a:p>
                  </a:txBody>
                  <a:tcPr>
                    <a:solidFill>
                      <a:schemeClr val="accent4">
                        <a:lumMod val="40000"/>
                        <a:lumOff val="60000"/>
                      </a:schemeClr>
                    </a:solidFill>
                  </a:tcPr>
                </a:tc>
                <a:extLst>
                  <a:ext uri="{0D108BD9-81ED-4DB2-BD59-A6C34878D82A}">
                    <a16:rowId xmlns:a16="http://schemas.microsoft.com/office/drawing/2014/main" val="10002"/>
                  </a:ext>
                </a:extLst>
              </a:tr>
              <a:tr h="661670">
                <a:tc>
                  <a:txBody>
                    <a:bodyPr/>
                    <a:lstStyle/>
                    <a:p>
                      <a:pPr>
                        <a:buNone/>
                      </a:pPr>
                      <a:r>
                        <a:rPr lang="en-US"/>
                        <a:t>70</a:t>
                      </a:r>
                    </a:p>
                  </a:txBody>
                  <a:tcPr>
                    <a:solidFill>
                      <a:schemeClr val="accent4"/>
                    </a:solidFill>
                  </a:tcPr>
                </a:tc>
                <a:tc>
                  <a:txBody>
                    <a:bodyPr/>
                    <a:lstStyle/>
                    <a:p>
                      <a:pPr>
                        <a:buNone/>
                      </a:pPr>
                      <a:r>
                        <a:rPr lang="en-US"/>
                        <a:t>85</a:t>
                      </a:r>
                    </a:p>
                  </a:txBody>
                  <a:tcPr>
                    <a:solidFill>
                      <a:schemeClr val="accent2">
                        <a:lumMod val="20000"/>
                        <a:lumOff val="80000"/>
                      </a:schemeClr>
                    </a:solidFill>
                  </a:tcPr>
                </a:tc>
                <a:tc>
                  <a:txBody>
                    <a:bodyPr/>
                    <a:lstStyle/>
                    <a:p>
                      <a:pPr>
                        <a:buNone/>
                      </a:pPr>
                      <a:r>
                        <a:rPr lang="en-US"/>
                        <a:t>75</a:t>
                      </a:r>
                    </a:p>
                  </a:txBody>
                  <a:tcPr>
                    <a:solidFill>
                      <a:schemeClr val="accent4">
                        <a:lumMod val="20000"/>
                        <a:lumOff val="80000"/>
                      </a:schemeClr>
                    </a:solidFill>
                  </a:tcPr>
                </a:tc>
                <a:tc>
                  <a:txBody>
                    <a:bodyPr/>
                    <a:lstStyle/>
                    <a:p>
                      <a:pPr>
                        <a:buNone/>
                      </a:pPr>
                      <a:r>
                        <a:rPr lang="en-US"/>
                        <a:t>60</a:t>
                      </a:r>
                    </a:p>
                  </a:txBody>
                  <a:tcPr>
                    <a:solidFill>
                      <a:schemeClr val="accent5">
                        <a:lumMod val="60000"/>
                        <a:lumOff val="40000"/>
                      </a:schemeClr>
                    </a:solidFill>
                  </a:tcPr>
                </a:tc>
                <a:extLst>
                  <a:ext uri="{0D108BD9-81ED-4DB2-BD59-A6C34878D82A}">
                    <a16:rowId xmlns:a16="http://schemas.microsoft.com/office/drawing/2014/main" val="10003"/>
                  </a:ext>
                </a:extLst>
              </a:tr>
            </a:tbl>
          </a:graphicData>
        </a:graphic>
      </p:graphicFrame>
      <p:cxnSp>
        <p:nvCxnSpPr>
          <p:cNvPr id="12" name="Straight Arrow Connector 11"/>
          <p:cNvCxnSpPr/>
          <p:nvPr/>
        </p:nvCxnSpPr>
        <p:spPr>
          <a:xfrm>
            <a:off x="4723765"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25697" y="147153"/>
            <a:ext cx="11729085" cy="916940"/>
          </a:xfrm>
        </p:spPr>
        <p:txBody>
          <a:bodyPr>
            <a:normAutofit/>
          </a:bodyPr>
          <a:lstStyle/>
          <a:p>
            <a:pPr algn="ctr"/>
            <a:r>
              <a:rPr lang="en-US" altLang="zh-CN" dirty="0">
                <a:solidFill>
                  <a:schemeClr val="tx1"/>
                </a:solidFill>
                <a:effectLst>
                  <a:outerShdw blurRad="38100" dist="19050" dir="2700000" algn="tl" rotWithShape="0">
                    <a:schemeClr val="dk1">
                      <a:alpha val="40000"/>
                    </a:schemeClr>
                  </a:outerShdw>
                </a:effectLst>
                <a:ea typeface="方正姚体"/>
              </a:rPr>
              <a:t>Pandas: </a:t>
            </a:r>
            <a:r>
              <a:rPr lang="en-US" altLang="zh-CN" dirty="0" err="1">
                <a:solidFill>
                  <a:schemeClr val="tx1"/>
                </a:solidFill>
                <a:effectLst>
                  <a:outerShdw blurRad="38100" dist="19050" dir="2700000" algn="tl" rotWithShape="0">
                    <a:schemeClr val="dk1">
                      <a:alpha val="40000"/>
                    </a:schemeClr>
                  </a:outerShdw>
                </a:effectLst>
                <a:ea typeface="方正姚体"/>
              </a:rPr>
              <a:t>Groupby</a:t>
            </a:r>
            <a:endParaRPr lang="en-US" altLang="zh-CN" dirty="0" err="1">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p:nvPr/>
        </p:nvGraphicFramePr>
        <p:xfrm>
          <a:off x="491289" y="2075447"/>
          <a:ext cx="4502673" cy="3910400"/>
        </p:xfrm>
        <a:graphic>
          <a:graphicData uri="http://schemas.openxmlformats.org/drawingml/2006/table">
            <a:tbl>
              <a:tblPr firstRow="1" bandRow="1">
                <a:tableStyleId>{5C22544A-7EE6-4342-B048-85BDC9FD1C3A}</a:tableStyleId>
              </a:tblPr>
              <a:tblGrid>
                <a:gridCol w="1500891">
                  <a:extLst>
                    <a:ext uri="{9D8B030D-6E8A-4147-A177-3AD203B41FA5}">
                      <a16:colId xmlns:a16="http://schemas.microsoft.com/office/drawing/2014/main" val="20000"/>
                    </a:ext>
                  </a:extLst>
                </a:gridCol>
                <a:gridCol w="1647791">
                  <a:extLst>
                    <a:ext uri="{9D8B030D-6E8A-4147-A177-3AD203B41FA5}">
                      <a16:colId xmlns:a16="http://schemas.microsoft.com/office/drawing/2014/main" val="20001"/>
                    </a:ext>
                  </a:extLst>
                </a:gridCol>
                <a:gridCol w="1353991">
                  <a:extLst>
                    <a:ext uri="{9D8B030D-6E8A-4147-A177-3AD203B41FA5}">
                      <a16:colId xmlns:a16="http://schemas.microsoft.com/office/drawing/2014/main" val="20002"/>
                    </a:ext>
                  </a:extLst>
                </a:gridCol>
              </a:tblGrid>
              <a:tr h="782080">
                <a:tc>
                  <a:txBody>
                    <a:bodyPr/>
                    <a:lstStyle/>
                    <a:p>
                      <a:pPr>
                        <a:buNone/>
                      </a:pPr>
                      <a:r>
                        <a:rPr lang="en-US" dirty="0"/>
                        <a:t>Index</a:t>
                      </a:r>
                    </a:p>
                  </a:txBody>
                  <a:tcPr/>
                </a:tc>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tc>
                <a:tc>
                  <a:txBody>
                    <a:bodyPr/>
                    <a:lstStyle/>
                    <a:p>
                      <a:pPr>
                        <a:buNone/>
                      </a:pPr>
                      <a:r>
                        <a:rPr lang="en-US" sz="2800" dirty="0"/>
                        <a:t>1</a:t>
                      </a:r>
                    </a:p>
                  </a:txBody>
                  <a:tcPr>
                    <a:solidFill>
                      <a:schemeClr val="accent4"/>
                    </a:solidFill>
                  </a:tcPr>
                </a:tc>
                <a:tc>
                  <a:txBody>
                    <a:bodyPr/>
                    <a:lstStyle/>
                    <a:p>
                      <a:pPr>
                        <a:buNone/>
                      </a:pPr>
                      <a:r>
                        <a:rPr lang="en-US" sz="2800" dirty="0"/>
                        <a:t>140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tc>
                <a:tc>
                  <a:txBody>
                    <a:bodyPr/>
                    <a:lstStyle/>
                    <a:p>
                      <a:pPr>
                        <a:buNone/>
                      </a:pPr>
                      <a:r>
                        <a:rPr lang="en-US" sz="2800" dirty="0"/>
                        <a:t>1</a:t>
                      </a:r>
                    </a:p>
                  </a:txBody>
                  <a:tcPr>
                    <a:solidFill>
                      <a:schemeClr val="accent4"/>
                    </a:solidFill>
                  </a:tcPr>
                </a:tc>
                <a:tc>
                  <a:txBody>
                    <a:bodyPr/>
                    <a:lstStyle/>
                    <a:p>
                      <a:pPr>
                        <a:buNone/>
                      </a:pPr>
                      <a:r>
                        <a:rPr lang="en-US" sz="2800" dirty="0"/>
                        <a:t>120</a:t>
                      </a:r>
                    </a:p>
                  </a:txBody>
                  <a:tcPr>
                    <a:solidFill>
                      <a:schemeClr val="accent6"/>
                    </a:solidFill>
                  </a:tcPr>
                </a:tc>
                <a:extLst>
                  <a:ext uri="{0D108BD9-81ED-4DB2-BD59-A6C34878D82A}">
                    <a16:rowId xmlns:a16="http://schemas.microsoft.com/office/drawing/2014/main" val="10002"/>
                  </a:ext>
                </a:extLst>
              </a:tr>
              <a:tr h="782080">
                <a:tc>
                  <a:txBody>
                    <a:bodyPr/>
                    <a:lstStyle/>
                    <a:p>
                      <a:pPr>
                        <a:buNone/>
                      </a:pPr>
                      <a:r>
                        <a:rPr lang="en-US" sz="2800" dirty="0"/>
                        <a:t>3</a:t>
                      </a:r>
                    </a:p>
                  </a:txBody>
                  <a:tcPr/>
                </a:tc>
                <a:tc>
                  <a:txBody>
                    <a:bodyPr/>
                    <a:lstStyle/>
                    <a:p>
                      <a:pPr>
                        <a:buNone/>
                      </a:pPr>
                      <a:r>
                        <a:rPr lang="en-US" sz="2800" dirty="0"/>
                        <a:t>2</a:t>
                      </a:r>
                    </a:p>
                  </a:txBody>
                  <a:tcPr>
                    <a:solidFill>
                      <a:schemeClr val="accent4"/>
                    </a:solidFill>
                  </a:tcPr>
                </a:tc>
                <a:tc>
                  <a:txBody>
                    <a:bodyPr/>
                    <a:lstStyle/>
                    <a:p>
                      <a:pPr>
                        <a:buNone/>
                      </a:pPr>
                      <a:r>
                        <a:rPr lang="en-US" sz="2800" dirty="0"/>
                        <a:t>90</a:t>
                      </a:r>
                    </a:p>
                  </a:txBody>
                  <a:tcPr>
                    <a:solidFill>
                      <a:schemeClr val="accent6"/>
                    </a:solidFill>
                  </a:tcPr>
                </a:tc>
                <a:extLst>
                  <a:ext uri="{0D108BD9-81ED-4DB2-BD59-A6C34878D82A}">
                    <a16:rowId xmlns:a16="http://schemas.microsoft.com/office/drawing/2014/main" val="10003"/>
                  </a:ext>
                </a:extLst>
              </a:tr>
              <a:tr h="782080">
                <a:tc>
                  <a:txBody>
                    <a:bodyPr/>
                    <a:lstStyle/>
                    <a:p>
                      <a:pPr>
                        <a:buNone/>
                      </a:pPr>
                      <a:r>
                        <a:rPr lang="en-US" sz="2800" dirty="0"/>
                        <a:t>4</a:t>
                      </a:r>
                    </a:p>
                  </a:txBody>
                  <a:tcPr/>
                </a:tc>
                <a:tc>
                  <a:txBody>
                    <a:bodyPr/>
                    <a:lstStyle/>
                    <a:p>
                      <a:pPr>
                        <a:buNone/>
                      </a:pPr>
                      <a:r>
                        <a:rPr lang="en-US" sz="2800" dirty="0"/>
                        <a:t>2</a:t>
                      </a:r>
                    </a:p>
                  </a:txBody>
                  <a:tcPr>
                    <a:solidFill>
                      <a:schemeClr val="accent4"/>
                    </a:solidFill>
                  </a:tcPr>
                </a:tc>
                <a:tc>
                  <a:txBody>
                    <a:bodyPr/>
                    <a:lstStyle/>
                    <a:p>
                      <a:pPr>
                        <a:buNone/>
                      </a:pPr>
                      <a:r>
                        <a:rPr lang="en-US" sz="2800" dirty="0"/>
                        <a:t>70</a:t>
                      </a:r>
                    </a:p>
                  </a:txBody>
                  <a:tcPr>
                    <a:solidFill>
                      <a:schemeClr val="accent6"/>
                    </a:solidFill>
                  </a:tcPr>
                </a:tc>
                <a:extLst>
                  <a:ext uri="{0D108BD9-81ED-4DB2-BD59-A6C34878D82A}">
                    <a16:rowId xmlns:a16="http://schemas.microsoft.com/office/drawing/2014/main" val="10004"/>
                  </a:ext>
                </a:extLst>
              </a:tr>
            </a:tbl>
          </a:graphicData>
        </a:graphic>
      </p:graphicFrame>
      <p:cxnSp>
        <p:nvCxnSpPr>
          <p:cNvPr id="12" name="Straight Arrow Connector 11"/>
          <p:cNvCxnSpPr/>
          <p:nvPr/>
        </p:nvCxnSpPr>
        <p:spPr>
          <a:xfrm>
            <a:off x="5245133"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ekstvak 1"/>
          <p:cNvSpPr txBox="1"/>
          <p:nvPr/>
        </p:nvSpPr>
        <p:spPr>
          <a:xfrm>
            <a:off x="3090110" y="1335505"/>
            <a:ext cx="57711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nl-NL" sz="2800" b="1" dirty="0" err="1">
                <a:solidFill>
                  <a:srgbClr val="404040"/>
                </a:solidFill>
              </a:rPr>
              <a:t>df.groupby</a:t>
            </a:r>
            <a:r>
              <a:rPr lang="nl-NL" sz="2800" b="1" dirty="0">
                <a:solidFill>
                  <a:srgbClr val="404040"/>
                </a:solidFill>
              </a:rPr>
              <a:t>(['</a:t>
            </a:r>
            <a:r>
              <a:rPr lang="nl-NL" sz="2800" b="1" dirty="0" err="1">
                <a:solidFill>
                  <a:srgbClr val="404040"/>
                </a:solidFill>
              </a:rPr>
              <a:t>Patient</a:t>
            </a:r>
            <a:r>
              <a:rPr lang="nl-NL" sz="2800" b="1" dirty="0">
                <a:solidFill>
                  <a:srgbClr val="404040"/>
                </a:solidFill>
              </a:rPr>
              <a:t> ID']).</a:t>
            </a:r>
            <a:r>
              <a:rPr lang="nl-NL" sz="2800" b="1" dirty="0" err="1">
                <a:solidFill>
                  <a:srgbClr val="404040"/>
                </a:solidFill>
              </a:rPr>
              <a:t>mean</a:t>
            </a:r>
            <a:r>
              <a:rPr lang="nl-NL" sz="2800" b="1" dirty="0">
                <a:solidFill>
                  <a:srgbClr val="404040"/>
                </a:solidFill>
              </a:rPr>
              <a:t>()</a:t>
            </a:r>
            <a:endParaRPr lang="nl-NL" sz="2800" b="1"/>
          </a:p>
        </p:txBody>
      </p:sp>
      <p:graphicFrame>
        <p:nvGraphicFramePr>
          <p:cNvPr id="3" name="Table 9"/>
          <p:cNvGraphicFramePr/>
          <p:nvPr/>
        </p:nvGraphicFramePr>
        <p:xfrm>
          <a:off x="6766158" y="2020670"/>
          <a:ext cx="3165564" cy="2346240"/>
        </p:xfrm>
        <a:graphic>
          <a:graphicData uri="http://schemas.openxmlformats.org/drawingml/2006/table">
            <a:tbl>
              <a:tblPr firstRow="1" bandRow="1">
                <a:tableStyleId>{5C22544A-7EE6-4342-B048-85BDC9FD1C3A}</a:tableStyleId>
              </a:tblPr>
              <a:tblGrid>
                <a:gridCol w="1737697">
                  <a:extLst>
                    <a:ext uri="{9D8B030D-6E8A-4147-A177-3AD203B41FA5}">
                      <a16:colId xmlns:a16="http://schemas.microsoft.com/office/drawing/2014/main" val="20000"/>
                    </a:ext>
                  </a:extLst>
                </a:gridCol>
                <a:gridCol w="1427867">
                  <a:extLst>
                    <a:ext uri="{9D8B030D-6E8A-4147-A177-3AD203B41FA5}">
                      <a16:colId xmlns:a16="http://schemas.microsoft.com/office/drawing/2014/main" val="20001"/>
                    </a:ext>
                  </a:extLst>
                </a:gridCol>
              </a:tblGrid>
              <a:tr h="782080">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solidFill>
                      <a:schemeClr val="accent4"/>
                    </a:solidFill>
                  </a:tcPr>
                </a:tc>
                <a:tc>
                  <a:txBody>
                    <a:bodyPr/>
                    <a:lstStyle/>
                    <a:p>
                      <a:pPr>
                        <a:buNone/>
                      </a:pPr>
                      <a:r>
                        <a:rPr lang="en-US" sz="2800" dirty="0"/>
                        <a:t>130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solidFill>
                      <a:schemeClr val="accent4"/>
                    </a:solidFill>
                  </a:tcPr>
                </a:tc>
                <a:tc>
                  <a:txBody>
                    <a:bodyPr/>
                    <a:lstStyle/>
                    <a:p>
                      <a:pPr>
                        <a:buNone/>
                      </a:pPr>
                      <a:r>
                        <a:rPr lang="en-US" sz="2800" dirty="0"/>
                        <a:t>80</a:t>
                      </a:r>
                    </a:p>
                  </a:txBody>
                  <a:tcPr>
                    <a:solidFill>
                      <a:schemeClr val="accent6"/>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Groupby</a:t>
            </a:r>
            <a:endParaRPr lang="nl-NL" dirty="0"/>
          </a:p>
        </p:txBody>
      </p:sp>
      <p:sp>
        <p:nvSpPr>
          <p:cNvPr id="3" name="Tijdelijke aanduiding voor inhoud 2"/>
          <p:cNvSpPr>
            <a:spLocks noGrp="1"/>
          </p:cNvSpPr>
          <p:nvPr>
            <p:ph idx="1"/>
          </p:nvPr>
        </p:nvSpPr>
        <p:spPr>
          <a:xfrm>
            <a:off x="951654" y="1661825"/>
            <a:ext cx="8596668" cy="3880773"/>
          </a:xfrm>
        </p:spPr>
        <p:txBody>
          <a:bodyPr>
            <a:normAutofit fontScale="62500" lnSpcReduction="20000"/>
          </a:bodyPr>
          <a:lstStyle/>
          <a:p>
            <a:r>
              <a:rPr lang="nl-NL" dirty="0"/>
              <a:t>&gt;&gt;&gt; </a:t>
            </a:r>
            <a:r>
              <a:rPr lang="nl-NL" dirty="0" err="1"/>
              <a:t>df</a:t>
            </a:r>
            <a:r>
              <a:rPr lang="nl-NL" dirty="0"/>
              <a:t> = </a:t>
            </a:r>
            <a:r>
              <a:rPr lang="nl-NL" dirty="0" err="1"/>
              <a:t>pd.DataFrame</a:t>
            </a:r>
            <a:r>
              <a:rPr lang="nl-NL" dirty="0"/>
              <a:t>({'</a:t>
            </a:r>
            <a:r>
              <a:rPr lang="nl-NL" dirty="0" err="1"/>
              <a:t>Animal</a:t>
            </a:r>
            <a:r>
              <a:rPr lang="nl-NL" dirty="0"/>
              <a:t>': ['</a:t>
            </a:r>
            <a:r>
              <a:rPr lang="nl-NL" dirty="0" err="1"/>
              <a:t>Falcon</a:t>
            </a:r>
            <a:r>
              <a:rPr lang="nl-NL" dirty="0"/>
              <a:t>', '</a:t>
            </a:r>
            <a:r>
              <a:rPr lang="nl-NL" dirty="0" err="1"/>
              <a:t>Falcon</a:t>
            </a:r>
            <a:r>
              <a:rPr lang="nl-NL" dirty="0"/>
              <a:t>',</a:t>
            </a:r>
          </a:p>
          <a:p>
            <a:r>
              <a:rPr lang="nl-NL" dirty="0"/>
              <a:t>...                               'Parrot', 'Parrot'],</a:t>
            </a:r>
          </a:p>
          <a:p>
            <a:r>
              <a:rPr lang="nl-NL" dirty="0"/>
              <a:t>...                    'Max Speed': [380., 370., 24., 26.]})</a:t>
            </a:r>
          </a:p>
          <a:p>
            <a:r>
              <a:rPr lang="nl-NL" dirty="0"/>
              <a:t>&gt;&gt;&gt; </a:t>
            </a:r>
            <a:r>
              <a:rPr lang="nl-NL" dirty="0" err="1"/>
              <a:t>df</a:t>
            </a:r>
            <a:endParaRPr lang="nl-NL" dirty="0"/>
          </a:p>
          <a:p>
            <a:r>
              <a:rPr lang="nl-NL" dirty="0"/>
              <a:t>   </a:t>
            </a:r>
            <a:r>
              <a:rPr lang="nl-NL" dirty="0" err="1"/>
              <a:t>Animal</a:t>
            </a:r>
            <a:r>
              <a:rPr lang="nl-NL" dirty="0"/>
              <a:t>  Max Speed</a:t>
            </a:r>
          </a:p>
          <a:p>
            <a:r>
              <a:rPr lang="nl-NL" dirty="0"/>
              <a:t>0  </a:t>
            </a:r>
            <a:r>
              <a:rPr lang="nl-NL" dirty="0" err="1"/>
              <a:t>Falcon</a:t>
            </a:r>
            <a:r>
              <a:rPr lang="nl-NL" dirty="0"/>
              <a:t>      380.0</a:t>
            </a:r>
          </a:p>
          <a:p>
            <a:r>
              <a:rPr lang="nl-NL" dirty="0"/>
              <a:t>1  </a:t>
            </a:r>
            <a:r>
              <a:rPr lang="nl-NL" dirty="0" err="1"/>
              <a:t>Falcon</a:t>
            </a:r>
            <a:r>
              <a:rPr lang="nl-NL" dirty="0"/>
              <a:t>      370.0</a:t>
            </a:r>
          </a:p>
          <a:p>
            <a:r>
              <a:rPr lang="nl-NL" dirty="0"/>
              <a:t>2  Parrot       24.0</a:t>
            </a:r>
          </a:p>
          <a:p>
            <a:r>
              <a:rPr lang="nl-NL" dirty="0"/>
              <a:t>3  Parrot       26.0</a:t>
            </a:r>
          </a:p>
          <a:p>
            <a:r>
              <a:rPr lang="nl-NL" dirty="0"/>
              <a:t>&gt;&gt;&gt; </a:t>
            </a:r>
            <a:r>
              <a:rPr lang="nl-NL" dirty="0" err="1"/>
              <a:t>df.groupby</a:t>
            </a:r>
            <a:r>
              <a:rPr lang="nl-NL" dirty="0"/>
              <a:t>(['</a:t>
            </a:r>
            <a:r>
              <a:rPr lang="nl-NL" dirty="0" err="1"/>
              <a:t>Animal</a:t>
            </a:r>
            <a:r>
              <a:rPr lang="nl-NL" dirty="0"/>
              <a:t>']).</a:t>
            </a:r>
            <a:r>
              <a:rPr lang="nl-NL" dirty="0" err="1"/>
              <a:t>mean</a:t>
            </a:r>
            <a:r>
              <a:rPr lang="nl-NL" dirty="0"/>
              <a:t>()</a:t>
            </a:r>
          </a:p>
          <a:p>
            <a:r>
              <a:rPr lang="nl-NL" dirty="0"/>
              <a:t>        Max Speed</a:t>
            </a:r>
          </a:p>
          <a:p>
            <a:r>
              <a:rPr lang="nl-NL" dirty="0" err="1"/>
              <a:t>Animal</a:t>
            </a:r>
            <a:endParaRPr lang="nl-NL" dirty="0"/>
          </a:p>
          <a:p>
            <a:r>
              <a:rPr lang="nl-NL" dirty="0" err="1"/>
              <a:t>Falcon</a:t>
            </a:r>
            <a:r>
              <a:rPr lang="nl-NL" dirty="0"/>
              <a:t>      375.0</a:t>
            </a:r>
          </a:p>
          <a:p>
            <a:r>
              <a:rPr lang="nl-NL" dirty="0"/>
              <a:t>Parrot       25.0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376844"/>
            <a:ext cx="8596668" cy="604058"/>
          </a:xfrm>
        </p:spPr>
        <p:txBody>
          <a:bodyPr>
            <a:normAutofit fontScale="90000"/>
          </a:bodyPr>
          <a:lstStyle/>
          <a:p>
            <a:pPr algn="ctr"/>
            <a:r>
              <a:rPr lang="nl-NL" dirty="0" err="1"/>
              <a:t>Groupby</a:t>
            </a:r>
            <a:r>
              <a:rPr lang="nl-NL" dirty="0"/>
              <a:t> </a:t>
            </a:r>
          </a:p>
        </p:txBody>
      </p:sp>
      <p:pic>
        <p:nvPicPr>
          <p:cNvPr id="5" name="Afbeelding 4"/>
          <p:cNvPicPr>
            <a:picLocks noChangeAspect="1"/>
          </p:cNvPicPr>
          <p:nvPr/>
        </p:nvPicPr>
        <p:blipFill>
          <a:blip r:embed="rId2"/>
          <a:stretch>
            <a:fillRect/>
          </a:stretch>
        </p:blipFill>
        <p:spPr>
          <a:xfrm>
            <a:off x="579206" y="1135380"/>
            <a:ext cx="8149158" cy="473970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367578" y="475036"/>
            <a:ext cx="7941389" cy="476198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2801389" y="185478"/>
            <a:ext cx="4131685" cy="67126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828431"/>
          </a:xfrm>
        </p:spPr>
        <p:txBody>
          <a:bodyPr/>
          <a:lstStyle/>
          <a:p>
            <a:pPr algn="ctr"/>
            <a:r>
              <a:rPr lang="nl-NL" dirty="0"/>
              <a:t>Agenda </a:t>
            </a:r>
            <a:r>
              <a:rPr lang="nl-NL" dirty="0" smtClean="0"/>
              <a:t>14.00 </a:t>
            </a:r>
            <a:r>
              <a:rPr lang="nl-NL" dirty="0"/>
              <a:t>– </a:t>
            </a:r>
            <a:r>
              <a:rPr lang="nl-NL" dirty="0" smtClean="0"/>
              <a:t>16.30 </a:t>
            </a:r>
            <a:r>
              <a:rPr lang="nl-NL" dirty="0"/>
              <a:t>uur:</a:t>
            </a:r>
          </a:p>
        </p:txBody>
      </p:sp>
      <p:sp>
        <p:nvSpPr>
          <p:cNvPr id="3" name="Tijdelijke aanduiding voor inhoud 2"/>
          <p:cNvSpPr>
            <a:spLocks noGrp="1"/>
          </p:cNvSpPr>
          <p:nvPr>
            <p:ph idx="1"/>
          </p:nvPr>
        </p:nvSpPr>
        <p:spPr>
          <a:xfrm>
            <a:off x="752231" y="1438031"/>
            <a:ext cx="10515600" cy="4351338"/>
          </a:xfrm>
        </p:spPr>
        <p:txBody>
          <a:bodyPr>
            <a:normAutofit fontScale="85000" lnSpcReduction="20000"/>
          </a:bodyPr>
          <a:lstStyle/>
          <a:p>
            <a:r>
              <a:rPr lang="nl-NL" dirty="0"/>
              <a:t>1400 - 1430: Intro slides Python en code </a:t>
            </a:r>
            <a:r>
              <a:rPr lang="nl-NL" dirty="0" err="1"/>
              <a:t>cells</a:t>
            </a:r>
            <a:r>
              <a:rPr lang="nl-NL" dirty="0"/>
              <a:t> van notebook gezamenlijk doornemen tot opdracht tekst inkorten</a:t>
            </a:r>
          </a:p>
          <a:p>
            <a:r>
              <a:rPr lang="nl-NL" dirty="0"/>
              <a:t>1430 - 1440: opdracht tekst inkorten</a:t>
            </a:r>
          </a:p>
          <a:p>
            <a:r>
              <a:rPr lang="nl-NL" dirty="0"/>
              <a:t>1440 - 1450: opdracht gezamenlijk bespreken </a:t>
            </a:r>
          </a:p>
          <a:p>
            <a:r>
              <a:rPr lang="nl-NL" dirty="0"/>
              <a:t>1450 - 1500: tot opdracht bereken BMI gezamenlijk doornemen</a:t>
            </a:r>
          </a:p>
          <a:p>
            <a:r>
              <a:rPr lang="nl-NL" dirty="0"/>
              <a:t>Einde python gedeelte</a:t>
            </a:r>
          </a:p>
          <a:p>
            <a:endParaRPr lang="nl-NL" dirty="0" smtClean="0"/>
          </a:p>
          <a:p>
            <a:r>
              <a:rPr lang="nl-NL" dirty="0" smtClean="0"/>
              <a:t>1500 </a:t>
            </a:r>
            <a:r>
              <a:rPr lang="nl-NL" dirty="0"/>
              <a:t>- 1510: Pauze</a:t>
            </a:r>
          </a:p>
          <a:p>
            <a:r>
              <a:rPr lang="nl-NL" dirty="0"/>
              <a:t> </a:t>
            </a:r>
          </a:p>
          <a:p>
            <a:r>
              <a:rPr lang="nl-NL" dirty="0"/>
              <a:t>1510 - 1540: Pandas intro slides en tot pivot (na laatste data cleaning) gezamenlijk</a:t>
            </a:r>
          </a:p>
          <a:p>
            <a:r>
              <a:rPr lang="nl-NL" dirty="0"/>
              <a:t>1540 - 1550: opdracht pivot </a:t>
            </a:r>
            <a:r>
              <a:rPr lang="nl-NL" dirty="0" err="1"/>
              <a:t>IDs</a:t>
            </a:r>
            <a:endParaRPr lang="nl-NL" dirty="0"/>
          </a:p>
          <a:p>
            <a:r>
              <a:rPr lang="nl-NL" dirty="0"/>
              <a:t>1550 - 1600: bespreken pivot </a:t>
            </a:r>
            <a:r>
              <a:rPr lang="nl-NL" dirty="0" err="1"/>
              <a:t>IDs</a:t>
            </a:r>
            <a:endParaRPr lang="nl-NL" dirty="0"/>
          </a:p>
          <a:p>
            <a:r>
              <a:rPr lang="nl-NL" dirty="0"/>
              <a:t>1600 - 1610:  opdracht histogram per activiteit</a:t>
            </a:r>
          </a:p>
          <a:p>
            <a:r>
              <a:rPr lang="nl-NL" dirty="0"/>
              <a:t>1610 - 1620: bespreken histogram per activiteit</a:t>
            </a:r>
          </a:p>
          <a:p>
            <a:r>
              <a:rPr lang="nl-NL" dirty="0"/>
              <a:t>1620 - 1630: afsluiting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Missing </a:t>
            </a:r>
            <a:r>
              <a:rPr lang="nl-NL" dirty="0" err="1"/>
              <a:t>Values</a:t>
            </a:r>
            <a:r>
              <a:rPr lang="nl-NL" dirty="0"/>
              <a:t> &gt; div. methoden</a:t>
            </a:r>
          </a:p>
        </p:txBody>
      </p:sp>
      <p:pic>
        <p:nvPicPr>
          <p:cNvPr id="4" name="Afbeelding 3"/>
          <p:cNvPicPr>
            <a:picLocks noChangeAspect="1"/>
          </p:cNvPicPr>
          <p:nvPr/>
        </p:nvPicPr>
        <p:blipFill>
          <a:blip r:embed="rId2"/>
          <a:stretch>
            <a:fillRect/>
          </a:stretch>
        </p:blipFill>
        <p:spPr>
          <a:xfrm>
            <a:off x="3670328" y="2013527"/>
            <a:ext cx="2390775" cy="38957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2520" y="1565564"/>
            <a:ext cx="8596668" cy="628996"/>
          </a:xfrm>
        </p:spPr>
        <p:txBody>
          <a:bodyPr>
            <a:normAutofit fontScale="90000"/>
          </a:bodyPr>
          <a:lstStyle/>
          <a:p>
            <a:pPr algn="ctr"/>
            <a:r>
              <a:rPr lang="nl-NL" dirty="0"/>
              <a:t>Story telling als data analist</a:t>
            </a:r>
          </a:p>
        </p:txBody>
      </p:sp>
      <p:sp>
        <p:nvSpPr>
          <p:cNvPr id="5" name="Titel 1"/>
          <p:cNvSpPr txBox="1"/>
          <p:nvPr/>
        </p:nvSpPr>
        <p:spPr>
          <a:xfrm>
            <a:off x="796484" y="3297383"/>
            <a:ext cx="8596668" cy="6289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dirty="0"/>
              <a:t>Visualisaties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1990466" y="403499"/>
            <a:ext cx="5382923" cy="613855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27215"/>
            <a:ext cx="8596668" cy="612371"/>
          </a:xfrm>
        </p:spPr>
        <p:txBody>
          <a:bodyPr>
            <a:normAutofit fontScale="90000"/>
          </a:bodyPr>
          <a:lstStyle/>
          <a:p>
            <a:pPr algn="ctr"/>
            <a:r>
              <a:rPr lang="nl-NL" dirty="0" err="1"/>
              <a:t>Seaborn</a:t>
            </a:r>
            <a:endParaRPr lang="nl-NL" dirty="0"/>
          </a:p>
        </p:txBody>
      </p:sp>
      <p:pic>
        <p:nvPicPr>
          <p:cNvPr id="6" name="Afbeelding 5"/>
          <p:cNvPicPr>
            <a:picLocks noChangeAspect="1"/>
          </p:cNvPicPr>
          <p:nvPr/>
        </p:nvPicPr>
        <p:blipFill>
          <a:blip r:embed="rId2"/>
          <a:stretch>
            <a:fillRect/>
          </a:stretch>
        </p:blipFill>
        <p:spPr>
          <a:xfrm>
            <a:off x="486207" y="1202488"/>
            <a:ext cx="8670638" cy="428391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seaborn</a:t>
            </a:r>
            <a:endParaRPr lang="nl-NL" dirty="0"/>
          </a:p>
        </p:txBody>
      </p:sp>
      <p:pic>
        <p:nvPicPr>
          <p:cNvPr id="5" name="Afbeelding 4"/>
          <p:cNvPicPr>
            <a:picLocks noChangeAspect="1"/>
          </p:cNvPicPr>
          <p:nvPr/>
        </p:nvPicPr>
        <p:blipFill>
          <a:blip r:embed="rId2"/>
          <a:stretch>
            <a:fillRect/>
          </a:stretch>
        </p:blipFill>
        <p:spPr>
          <a:xfrm>
            <a:off x="1093037" y="1681162"/>
            <a:ext cx="7229475" cy="44100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2586903" y="316579"/>
            <a:ext cx="4611919" cy="618691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dirty="0"/>
              <a:t>En nu jullie!</a:t>
            </a:r>
            <a:br>
              <a:rPr lang="nl-NL" dirty="0"/>
            </a:br>
            <a:r>
              <a:rPr lang="nl-NL" dirty="0"/>
              <a:t/>
            </a:r>
            <a:br>
              <a:rPr lang="nl-NL" dirty="0"/>
            </a:br>
            <a:r>
              <a:rPr lang="nl-NL" dirty="0"/>
              <a:t/>
            </a:r>
            <a:br>
              <a:rPr lang="nl-NL" dirty="0"/>
            </a:br>
            <a:endParaRPr lang="nl-NL"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Wrap</a:t>
            </a:r>
            <a:r>
              <a:rPr lang="nl-NL" dirty="0"/>
              <a:t> Up</a:t>
            </a:r>
          </a:p>
        </p:txBody>
      </p:sp>
      <p:sp>
        <p:nvSpPr>
          <p:cNvPr id="3" name="Tijdelijke aanduiding voor inhoud 2"/>
          <p:cNvSpPr>
            <a:spLocks noGrp="1"/>
          </p:cNvSpPr>
          <p:nvPr>
            <p:ph idx="1"/>
          </p:nvPr>
        </p:nvSpPr>
        <p:spPr>
          <a:xfrm>
            <a:off x="760462" y="1828080"/>
            <a:ext cx="8596668" cy="3880773"/>
          </a:xfrm>
        </p:spPr>
        <p:txBody>
          <a:bodyPr/>
          <a:lstStyle/>
          <a:p>
            <a:r>
              <a:rPr lang="nl-NL" dirty="0"/>
              <a:t>Dank voor de aanwezigheid.</a:t>
            </a:r>
          </a:p>
          <a:p>
            <a:r>
              <a:rPr lang="nl-NL" dirty="0"/>
              <a:t>Rondje ervaringen?</a:t>
            </a:r>
          </a:p>
          <a:p>
            <a:r>
              <a:rPr lang="nl-NL" dirty="0"/>
              <a:t>Hoe verder?</a:t>
            </a:r>
          </a:p>
          <a:p>
            <a:endParaRPr lang="nl-NL"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833496" y="474227"/>
            <a:ext cx="9150262" cy="923330"/>
          </a:xfrm>
          <a:prstGeom prst="rect">
            <a:avLst/>
          </a:prstGeom>
          <a:noFill/>
        </p:spPr>
        <p:txBody>
          <a:bodyPr wrap="none" lIns="91440" tIns="45720" rIns="91440" bIns="45720">
            <a:spAutoFit/>
          </a:bodyPr>
          <a:lstStyle/>
          <a:p>
            <a:pPr algn="ct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dirty="0" err="1">
                <a:ln w="6600">
                  <a:solidFill>
                    <a:schemeClr val="accent2"/>
                  </a:solidFill>
                  <a:prstDash val="solid"/>
                </a:ln>
                <a:solidFill>
                  <a:srgbClr val="FFFFFF"/>
                </a:solidFill>
                <a:effectLst>
                  <a:outerShdw dist="38100" dir="2700000" algn="tl" rotWithShape="0">
                    <a:schemeClr val="accent2"/>
                  </a:outerShdw>
                </a:effectLst>
              </a:rPr>
              <a:t>s</a:t>
            </a:r>
            <a:r>
              <a:rPr lang="nl-NL" sz="5400" b="1" dirty="0">
                <a:ln w="6600">
                  <a:solidFill>
                    <a:schemeClr val="accent2"/>
                  </a:solidFill>
                  <a:prstDash val="solid"/>
                </a:ln>
                <a:solidFill>
                  <a:srgbClr val="FFFFFF"/>
                </a:solidFill>
                <a:effectLst>
                  <a:outerShdw dist="38100" dir="2700000" algn="tl" rotWithShape="0">
                    <a:schemeClr val="accent2"/>
                  </a:outerShdw>
                </a:effectLst>
              </a:rPr>
              <a:t> dank jullie wel!</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bijlagen</a:t>
            </a:r>
          </a:p>
        </p:txBody>
      </p:sp>
      <p:sp>
        <p:nvSpPr>
          <p:cNvPr id="3" name="Tijdelijke aanduiding voor inhoud 2"/>
          <p:cNvSpPr>
            <a:spLocks noGrp="1"/>
          </p:cNvSpPr>
          <p:nvPr>
            <p:ph idx="1"/>
          </p:nvPr>
        </p:nvSpPr>
        <p:spPr/>
        <p:txBody>
          <a:bodyPr/>
          <a:lstStyle/>
          <a:p>
            <a:r>
              <a:rPr lang="nl-NL" dirty="0"/>
              <a:t>Achter deze slide vind je diverse slides over Python, Open Source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781538"/>
          </a:xfrm>
        </p:spPr>
        <p:txBody>
          <a:bodyPr/>
          <a:lstStyle/>
          <a:p>
            <a:pPr algn="ctr"/>
            <a:r>
              <a:rPr lang="nl-NL" dirty="0"/>
              <a:t>Doelen voor vanochtend</a:t>
            </a:r>
          </a:p>
        </p:txBody>
      </p:sp>
      <p:sp>
        <p:nvSpPr>
          <p:cNvPr id="3" name="Tijdelijke aanduiding voor inhoud 2"/>
          <p:cNvSpPr>
            <a:spLocks noGrp="1"/>
          </p:cNvSpPr>
          <p:nvPr>
            <p:ph idx="1"/>
          </p:nvPr>
        </p:nvSpPr>
        <p:spPr>
          <a:xfrm>
            <a:off x="614811" y="1391138"/>
            <a:ext cx="8820134" cy="3880773"/>
          </a:xfrm>
        </p:spPr>
        <p:txBody>
          <a:bodyPr>
            <a:normAutofit/>
          </a:bodyPr>
          <a:lstStyle/>
          <a:p>
            <a:pPr marL="0" indent="0">
              <a:buNone/>
            </a:pPr>
            <a:r>
              <a:rPr lang="nl-NL" b="1" dirty="0"/>
              <a:t>Overall doel: </a:t>
            </a:r>
          </a:p>
          <a:p>
            <a:pPr marL="0" indent="0">
              <a:buNone/>
            </a:pPr>
            <a:r>
              <a:rPr lang="en-US" altLang="nl-NL" dirty="0"/>
              <a:t>D</a:t>
            </a:r>
            <a:r>
              <a:rPr lang="nl-NL" dirty="0"/>
              <a:t>e deelnemer verlaat enthousiast de kennismakingssessie en heeft voldoende kennis opgedaan om </a:t>
            </a:r>
            <a:r>
              <a:rPr lang="nl-NL" dirty="0" smtClean="0"/>
              <a:t>zich zelfstandig </a:t>
            </a:r>
            <a:r>
              <a:rPr lang="nl-NL" dirty="0"/>
              <a:t>verder te </a:t>
            </a:r>
            <a:r>
              <a:rPr lang="nl-NL" dirty="0" smtClean="0"/>
              <a:t>bekwamen in </a:t>
            </a:r>
            <a:r>
              <a:rPr lang="nl-NL" dirty="0"/>
              <a:t>programmeren </a:t>
            </a:r>
            <a:r>
              <a:rPr lang="nl-NL" dirty="0" smtClean="0"/>
              <a:t>met Python en </a:t>
            </a:r>
            <a:r>
              <a:rPr lang="nl-NL" dirty="0"/>
              <a:t>Pandas etc. </a:t>
            </a:r>
          </a:p>
          <a:p>
            <a:pPr marL="0" indent="0">
              <a:buNone/>
            </a:pPr>
            <a:r>
              <a:rPr lang="nl-NL" b="1" dirty="0"/>
              <a:t>Na afloop van deze sessie: </a:t>
            </a:r>
          </a:p>
          <a:p>
            <a:r>
              <a:rPr lang="nl-NL" dirty="0"/>
              <a:t>De deelnemer kan verwoorden wat programmeren is.</a:t>
            </a:r>
          </a:p>
          <a:p>
            <a:r>
              <a:rPr lang="nl-NL" dirty="0"/>
              <a:t>De deelnemer heeft een 1</a:t>
            </a:r>
            <a:r>
              <a:rPr lang="nl-NL" baseline="30000" dirty="0"/>
              <a:t>e</a:t>
            </a:r>
            <a:r>
              <a:rPr lang="nl-NL" dirty="0"/>
              <a:t> indruk van de </a:t>
            </a:r>
            <a:r>
              <a:rPr lang="nl-NL" dirty="0" smtClean="0"/>
              <a:t>programmeertaal </a:t>
            </a:r>
            <a:r>
              <a:rPr lang="nl-NL" dirty="0"/>
              <a:t>Python.</a:t>
            </a:r>
          </a:p>
          <a:p>
            <a:r>
              <a:rPr lang="nl-NL" dirty="0"/>
              <a:t>Idem dito pandas.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43396" y="3435221"/>
            <a:ext cx="7741920" cy="369332"/>
          </a:xfrm>
          <a:prstGeom prst="rect">
            <a:avLst/>
          </a:prstGeom>
        </p:spPr>
        <p:txBody>
          <a:bodyPr wrap="square">
            <a:spAutoFit/>
          </a:bodyPr>
          <a:lstStyle/>
          <a:p>
            <a:r>
              <a:rPr lang="en-US" dirty="0" err="1">
                <a:hlinkClick r:id="rId2"/>
              </a:rPr>
              <a:t>NumFOCUS</a:t>
            </a:r>
            <a:r>
              <a:rPr lang="en-US" dirty="0">
                <a:hlinkClick r:id="rId2"/>
              </a:rPr>
              <a:t>: A Nonprofit Supporting Open Code for Better Science</a:t>
            </a:r>
            <a:endParaRPr lang="nl-NL" dirty="0"/>
          </a:p>
        </p:txBody>
      </p:sp>
      <p:pic>
        <p:nvPicPr>
          <p:cNvPr id="2050" name="Picture 2" descr="NumFOCUS: A Nonprofit Supporting Open Code for Bet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539" y="306506"/>
            <a:ext cx="7734300" cy="25812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4410940" y="4351992"/>
            <a:ext cx="1003416" cy="369332"/>
          </a:xfrm>
          <a:prstGeom prst="rect">
            <a:avLst/>
          </a:prstGeom>
        </p:spPr>
        <p:txBody>
          <a:bodyPr wrap="none">
            <a:spAutoFit/>
          </a:bodyPr>
          <a:lstStyle/>
          <a:p>
            <a:r>
              <a:rPr lang="nl-NL" dirty="0" err="1">
                <a:hlinkClick r:id="rId4"/>
              </a:rPr>
              <a:t>PyData</a:t>
            </a:r>
            <a:r>
              <a:rPr lang="nl-NL" dirty="0">
                <a:hlinkClick r:id="rId4"/>
              </a:rPr>
              <a:t> |</a:t>
            </a:r>
            <a:endParaRPr lang="nl-NL"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dan?</a:t>
            </a:r>
          </a:p>
        </p:txBody>
      </p:sp>
      <p:sp>
        <p:nvSpPr>
          <p:cNvPr id="3" name="Tijdelijke aanduiding voor inhoud 2"/>
          <p:cNvSpPr>
            <a:spLocks noGrp="1"/>
          </p:cNvSpPr>
          <p:nvPr>
            <p:ph idx="1"/>
          </p:nvPr>
        </p:nvSpPr>
        <p:spPr>
          <a:xfrm>
            <a:off x="838200" y="1825625"/>
            <a:ext cx="11007436" cy="4351338"/>
          </a:xfrm>
        </p:spPr>
        <p:txBody>
          <a:bodyPr/>
          <a:lstStyle/>
          <a:p>
            <a:r>
              <a:rPr lang="nl-NL" dirty="0"/>
              <a:t>Automatiseren van repetitieve taken.</a:t>
            </a:r>
          </a:p>
          <a:p>
            <a:r>
              <a:rPr lang="nl-NL" dirty="0"/>
              <a:t>Omdat het leuk is.</a:t>
            </a:r>
          </a:p>
          <a:p>
            <a:r>
              <a:rPr lang="nl-NL" dirty="0"/>
              <a:t>Overzichtelijk/ modulair: data en compute gescheiden.</a:t>
            </a:r>
          </a:p>
          <a:p>
            <a:r>
              <a:rPr lang="nl-NL" dirty="0"/>
              <a:t>Reproduceerbaar.</a:t>
            </a:r>
          </a:p>
          <a:p>
            <a:r>
              <a:rPr lang="nl-NL" dirty="0"/>
              <a:t>Voorspellen!</a:t>
            </a:r>
          </a:p>
          <a:p>
            <a:r>
              <a:rPr lang="nl-NL" dirty="0"/>
              <a:t>W.b.t. Open Source: community </a:t>
            </a:r>
            <a:r>
              <a:rPr lang="nl-NL" dirty="0" err="1"/>
              <a:t>driven</a:t>
            </a:r>
            <a:r>
              <a:rPr lang="nl-NL" dirty="0"/>
              <a:t>, door grote bedrijven gesteund.</a:t>
            </a:r>
          </a:p>
          <a:p>
            <a:r>
              <a:rPr lang="nl-NL" dirty="0"/>
              <a:t>Veiliger: grote </a:t>
            </a:r>
            <a:r>
              <a:rPr lang="nl-NL" dirty="0" err="1"/>
              <a:t>communcity’s</a:t>
            </a:r>
            <a:r>
              <a:rPr lang="nl-NL" dirty="0"/>
              <a:t> kijken mee met de code i.t.t. </a:t>
            </a:r>
            <a:r>
              <a:rPr lang="nl-NL" dirty="0" err="1"/>
              <a:t>closed</a:t>
            </a:r>
            <a:r>
              <a:rPr lang="nl-NL" dirty="0"/>
              <a:t> source tools.</a:t>
            </a:r>
          </a:p>
          <a:p>
            <a:r>
              <a:rPr lang="nl-NL" dirty="0"/>
              <a:t>Etc.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Python is not the programming language of the future | by Ari Joury,  Ph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173" y="1346661"/>
            <a:ext cx="7382928" cy="4807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47133" y="138499"/>
            <a:ext cx="11772454"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nl-NL" altLang="nl-NL" sz="1800" b="0" i="0" u="none" strike="noStrike" cap="none" normalizeH="0" baseline="0" dirty="0">
                <a:ln>
                  <a:noFill/>
                </a:ln>
                <a:solidFill>
                  <a:srgbClr val="000000"/>
                </a:solidFill>
                <a:effectLst/>
                <a:latin typeface="Söhne"/>
              </a:rPr>
              <a:t>Python is a high-level, </a:t>
            </a:r>
            <a:r>
              <a:rPr kumimoji="0" lang="nl-NL" altLang="nl-NL" sz="1800" b="0" i="0" u="none" strike="noStrike" cap="none" normalizeH="0" baseline="0" dirty="0" err="1">
                <a:ln>
                  <a:noFill/>
                </a:ln>
                <a:solidFill>
                  <a:srgbClr val="FF0000"/>
                </a:solidFill>
                <a:effectLst/>
                <a:latin typeface="Söhne"/>
              </a:rPr>
              <a:t>general-purpose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programming</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language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easy to </a:t>
            </a:r>
            <a:r>
              <a:rPr kumimoji="0" lang="nl-NL" altLang="nl-NL" sz="1800" b="0" i="0" u="none" strike="noStrike" cap="none" normalizeH="0" baseline="0" dirty="0" err="1">
                <a:ln>
                  <a:noFill/>
                </a:ln>
                <a:solidFill>
                  <a:srgbClr val="FF0000"/>
                </a:solidFill>
                <a:effectLst/>
                <a:latin typeface="Söhne"/>
              </a:rPr>
              <a:t>learn</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and </a:t>
            </a:r>
            <a:r>
              <a:rPr kumimoji="0" lang="nl-NL" altLang="nl-NL" sz="1800" b="0" i="0" u="none" strike="noStrike" cap="none" normalizeH="0" baseline="0" dirty="0" err="1">
                <a:ln>
                  <a:noFill/>
                </a:ln>
                <a:solidFill>
                  <a:srgbClr val="FF0000"/>
                </a:solidFill>
                <a:effectLst/>
                <a:latin typeface="Söhne"/>
              </a:rPr>
              <a:t>active</a:t>
            </a:r>
            <a:r>
              <a:rPr kumimoji="0" lang="nl-NL" altLang="nl-NL" sz="1800" b="0" i="0" u="none" strike="noStrike" cap="none" normalizeH="0" baseline="0" dirty="0">
                <a:ln>
                  <a:noFill/>
                </a:ln>
                <a:solidFill>
                  <a:srgbClr val="FF0000"/>
                </a:solidFill>
                <a:effectLst/>
                <a:latin typeface="Söhne"/>
              </a:rPr>
              <a:t> community </a:t>
            </a:r>
            <a:r>
              <a:rPr kumimoji="0" lang="nl-NL" altLang="nl-NL" sz="1800" b="0" i="0" u="none" strike="noStrike" cap="none" normalizeH="0" baseline="0" dirty="0">
                <a:ln>
                  <a:noFill/>
                </a:ln>
                <a:solidFill>
                  <a:srgbClr val="000000"/>
                </a:solidFill>
                <a:effectLst/>
                <a:latin typeface="Söhne"/>
              </a:rPr>
              <a:t>of </a:t>
            </a:r>
            <a:r>
              <a:rPr kumimoji="0" lang="nl-NL" altLang="nl-NL" sz="1800" b="0" i="0" u="none" strike="noStrike" cap="none" normalizeH="0" baseline="0" dirty="0" err="1">
                <a:ln>
                  <a:noFill/>
                </a:ln>
                <a:solidFill>
                  <a:srgbClr val="000000"/>
                </a:solidFill>
                <a:effectLst/>
                <a:latin typeface="Söhne"/>
              </a:rPr>
              <a:t>developers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who</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contribute</a:t>
            </a:r>
            <a:r>
              <a:rPr kumimoji="0" lang="nl-NL" altLang="nl-NL" sz="1800" b="0" i="0" u="none" strike="noStrike" cap="none" normalizeH="0" baseline="0" dirty="0">
                <a:ln>
                  <a:noFill/>
                </a:ln>
                <a:solidFill>
                  <a:srgbClr val="000000"/>
                </a:solidFill>
                <a:effectLst/>
                <a:latin typeface="Söhne"/>
              </a:rPr>
              <a:t> to the development of the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libraries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there</a:t>
            </a:r>
            <a:r>
              <a:rPr kumimoji="0" lang="nl-NL" altLang="nl-NL" sz="1800" b="0" i="0" u="none" strike="noStrike" cap="none" normalizeH="0" baseline="0" dirty="0">
                <a:ln>
                  <a:noFill/>
                </a:ln>
                <a:solidFill>
                  <a:srgbClr val="000000"/>
                </a:solidFill>
                <a:effectLst/>
                <a:latin typeface="Söhne"/>
              </a:rPr>
              <a:t> is </a:t>
            </a:r>
            <a:r>
              <a:rPr kumimoji="0" lang="nl-NL" altLang="nl-NL" sz="1800" b="0" i="0" u="none" strike="noStrike" cap="none" normalizeH="0" baseline="0" dirty="0">
                <a:ln>
                  <a:noFill/>
                </a:ln>
                <a:solidFill>
                  <a:srgbClr val="FF0000"/>
                </a:solidFill>
                <a:effectLst/>
                <a:latin typeface="Söhne"/>
              </a:rPr>
              <a:t>a </a:t>
            </a:r>
            <a:r>
              <a:rPr kumimoji="0" lang="nl-NL" altLang="nl-NL" sz="1800" b="0" i="0" u="none" strike="noStrike" cap="none" normalizeH="0" baseline="0" dirty="0" err="1">
                <a:ln>
                  <a:noFill/>
                </a:ln>
                <a:solidFill>
                  <a:srgbClr val="FF0000"/>
                </a:solidFill>
                <a:effectLst/>
                <a:latin typeface="Söhne"/>
              </a:rPr>
              <a:t>wealth</a:t>
            </a:r>
            <a:r>
              <a:rPr kumimoji="0" lang="nl-NL" altLang="nl-NL" sz="1800" b="0" i="0" u="none" strike="noStrike" cap="none" normalizeH="0" baseline="0" dirty="0">
                <a:ln>
                  <a:noFill/>
                </a:ln>
                <a:solidFill>
                  <a:srgbClr val="FF0000"/>
                </a:solidFill>
                <a:effectLst/>
                <a:latin typeface="Söhne"/>
              </a:rPr>
              <a:t> of resources </a:t>
            </a:r>
            <a:r>
              <a:rPr kumimoji="0" lang="nl-NL" altLang="nl-NL" sz="1800" b="0" i="0" u="none" strike="noStrike" cap="none" normalizeH="0" baseline="0" dirty="0" err="1">
                <a:ln>
                  <a:noFill/>
                </a:ln>
                <a:solidFill>
                  <a:srgbClr val="000000"/>
                </a:solidFill>
                <a:effectLst/>
                <a:latin typeface="Söhne"/>
              </a:rPr>
              <a:t>available</a:t>
            </a:r>
            <a:r>
              <a:rPr kumimoji="0" lang="nl-NL" altLang="nl-NL" sz="1800" b="0" i="0" u="none" strike="noStrike" cap="none" normalizeH="0" baseline="0" dirty="0">
                <a:ln>
                  <a:noFill/>
                </a:ln>
                <a:solidFill>
                  <a:srgbClr val="000000"/>
                </a:solidFill>
                <a:effectLst/>
                <a:latin typeface="Söhne"/>
              </a:rPr>
              <a:t> for learning and </a:t>
            </a:r>
            <a:r>
              <a:rPr kumimoji="0" lang="nl-NL" altLang="nl-NL" sz="1800" b="0" i="0" u="none" strike="noStrike" cap="none" normalizeH="0" baseline="0" dirty="0" err="1">
                <a:ln>
                  <a:noFill/>
                </a:ln>
                <a:solidFill>
                  <a:srgbClr val="000000"/>
                </a:solidFill>
                <a:effectLst/>
                <a:latin typeface="Söhne"/>
              </a:rPr>
              <a:t>using</a:t>
            </a:r>
            <a:r>
              <a:rPr kumimoji="0" lang="nl-NL" altLang="nl-NL" sz="1800" b="0" i="0" u="none" strike="noStrike" cap="none" normalizeH="0" baseline="0" dirty="0">
                <a:ln>
                  <a:noFill/>
                </a:ln>
                <a:solidFill>
                  <a:srgbClr val="000000"/>
                </a:solidFill>
                <a:effectLst/>
                <a:latin typeface="Söhne"/>
              </a:rPr>
              <a:t> Python.</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a:t>
            </a:r>
            <a:r>
              <a:rPr kumimoji="0" lang="nl-NL" altLang="nl-NL" sz="1800" b="0" i="0" u="none" strike="noStrike" cap="none" normalizeH="0" baseline="0" dirty="0" err="1">
                <a:ln>
                  <a:noFill/>
                </a:ln>
                <a:solidFill>
                  <a:srgbClr val="FF0000"/>
                </a:solidFill>
                <a:effectLst/>
                <a:latin typeface="Söhne"/>
              </a:rPr>
              <a:t>applications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web development, </a:t>
            </a:r>
            <a:r>
              <a:rPr kumimoji="0" lang="nl-NL" altLang="nl-NL" sz="1800" b="0" i="0" u="none" strike="noStrike" cap="none" normalizeH="0" baseline="0" dirty="0" err="1">
                <a:ln>
                  <a:noFill/>
                </a:ln>
                <a:solidFill>
                  <a:srgbClr val="000000"/>
                </a:solidFill>
                <a:effectLst/>
                <a:latin typeface="Söhne"/>
              </a:rPr>
              <a:t>scientific</a:t>
            </a:r>
            <a:r>
              <a:rPr kumimoji="0" lang="nl-NL" altLang="nl-NL" sz="1800" b="0" i="0" u="none" strike="noStrike" cap="none" normalizeH="0" baseline="0" dirty="0">
                <a:ln>
                  <a:noFill/>
                </a:ln>
                <a:solidFill>
                  <a:srgbClr val="000000"/>
                </a:solidFill>
                <a:effectLst/>
                <a:latin typeface="Söhne"/>
              </a:rPr>
              <a:t> computing, data analysis,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artificial</a:t>
            </a:r>
            <a:r>
              <a:rPr kumimoji="0" lang="nl-NL" altLang="nl-NL" sz="1800" b="0" i="0" u="none" strike="noStrike" cap="none" normalizeH="0" baseline="0" dirty="0">
                <a:ln>
                  <a:noFill/>
                </a:ln>
                <a:solidFill>
                  <a:srgbClr val="000000"/>
                </a:solidFill>
                <a:effectLst/>
                <a:latin typeface="Söhne"/>
              </a:rPr>
              <a:t> intelligence.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standard </a:t>
            </a:r>
            <a:r>
              <a:rPr kumimoji="0" lang="nl-NL" altLang="nl-NL" sz="1800" b="0" i="0" u="none" strike="noStrike" cap="none" normalizeH="0" baseline="0" dirty="0" err="1">
                <a:ln>
                  <a:noFill/>
                </a:ln>
                <a:solidFill>
                  <a:srgbClr val="FF0000"/>
                </a:solidFill>
                <a:effectLst/>
                <a:latin typeface="Söhne"/>
              </a:rPr>
              <a:t>library</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includes</a:t>
            </a:r>
            <a:r>
              <a:rPr kumimoji="0" lang="nl-NL" altLang="nl-NL" sz="1800" b="0" i="0" u="none" strike="noStrike" cap="none" normalizeH="0" baseline="0" dirty="0">
                <a:ln>
                  <a:noFill/>
                </a:ln>
                <a:solidFill>
                  <a:srgbClr val="FF0000"/>
                </a:solidFill>
                <a:effectLst/>
                <a:latin typeface="Söhne"/>
              </a:rPr>
              <a:t> modules for </a:t>
            </a:r>
            <a:r>
              <a:rPr kumimoji="0" lang="nl-NL" altLang="nl-NL" sz="1800" b="0" i="0" u="none" strike="noStrike" cap="none" normalizeH="0" baseline="0" dirty="0" err="1">
                <a:ln>
                  <a:noFill/>
                </a:ln>
                <a:solidFill>
                  <a:srgbClr val="FF0000"/>
                </a:solidFill>
                <a:effectLst/>
                <a:latin typeface="Söhne"/>
              </a:rPr>
              <a:t>many</a:t>
            </a:r>
            <a:r>
              <a:rPr kumimoji="0" lang="nl-NL" altLang="nl-NL" sz="1800" b="0" i="0" u="none" strike="noStrike" cap="none" normalizeH="0" baseline="0" dirty="0">
                <a:ln>
                  <a:noFill/>
                </a:ln>
                <a:solidFill>
                  <a:srgbClr val="FF0000"/>
                </a:solidFill>
                <a:effectLst/>
                <a:latin typeface="Söhne"/>
              </a:rPr>
              <a:t> different </a:t>
            </a:r>
            <a:r>
              <a:rPr kumimoji="0" lang="nl-NL" altLang="nl-NL" sz="1800" b="0" i="0" u="none" strike="noStrike" cap="none" normalizeH="0" baseline="0" dirty="0" err="1">
                <a:ln>
                  <a:noFill/>
                </a:ln>
                <a:solidFill>
                  <a:srgbClr val="FF0000"/>
                </a:solidFill>
                <a:effectLst/>
                <a:latin typeface="Söhne"/>
              </a:rPr>
              <a:t>tasks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connecting</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a:ln>
                  <a:noFill/>
                </a:ln>
                <a:solidFill>
                  <a:srgbClr val="000000"/>
                </a:solidFill>
                <a:effectLst/>
                <a:latin typeface="Söhne"/>
              </a:rPr>
              <a:t>to web servers, reading and </a:t>
            </a:r>
            <a:r>
              <a:rPr kumimoji="0" lang="nl-NL" altLang="nl-NL" sz="1800" b="0" i="0" u="none" strike="noStrike" cap="none" normalizeH="0" baseline="0" dirty="0" err="1">
                <a:ln>
                  <a:noFill/>
                </a:ln>
                <a:solidFill>
                  <a:srgbClr val="000000"/>
                </a:solidFill>
                <a:effectLst/>
                <a:latin typeface="Söhne"/>
              </a:rPr>
              <a:t>writing</a:t>
            </a:r>
            <a:r>
              <a:rPr kumimoji="0" lang="nl-NL" altLang="nl-NL" sz="1800" b="0" i="0" u="none" strike="noStrike" cap="none" normalizeH="0" baseline="0" dirty="0">
                <a:ln>
                  <a:noFill/>
                </a:ln>
                <a:solidFill>
                  <a:srgbClr val="000000"/>
                </a:solidFill>
                <a:effectLst/>
                <a:latin typeface="Söhne"/>
              </a:rPr>
              <a:t> files, and </a:t>
            </a:r>
            <a:r>
              <a:rPr kumimoji="0" lang="nl-NL" altLang="nl-NL" sz="1800" b="0" i="0" u="none" strike="noStrike" cap="none" normalizeH="0" baseline="0" dirty="0" err="1">
                <a:ln>
                  <a:noFill/>
                </a:ln>
                <a:solidFill>
                  <a:srgbClr val="000000"/>
                </a:solidFill>
                <a:effectLst/>
                <a:latin typeface="Söhne"/>
              </a:rPr>
              <a:t>working</a:t>
            </a:r>
            <a:r>
              <a:rPr kumimoji="0" lang="nl-NL" altLang="nl-NL" sz="1800" b="0" i="0" u="none" strike="noStrike" cap="none" normalizeH="0" baseline="0" dirty="0">
                <a:ln>
                  <a:noFill/>
                </a:ln>
                <a:solidFill>
                  <a:srgbClr val="000000"/>
                </a:solidFill>
                <a:effectLst/>
                <a:latin typeface="Söhne"/>
              </a:rPr>
              <a:t> with data.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highly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expressive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often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code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more </a:t>
            </a:r>
            <a:r>
              <a:rPr kumimoji="0" lang="nl-NL" altLang="nl-NL" sz="1800" b="0" i="0" u="none" strike="noStrike" cap="none" normalizeH="0" baseline="0" dirty="0" err="1">
                <a:ln>
                  <a:noFill/>
                </a:ln>
                <a:solidFill>
                  <a:srgbClr val="FF0000"/>
                </a:solidFill>
                <a:effectLst/>
                <a:latin typeface="Söhne"/>
              </a:rPr>
              <a:t>concise</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easier</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to </a:t>
            </a:r>
            <a:r>
              <a:rPr kumimoji="0" lang="nl-NL" altLang="nl-NL" sz="1800" b="0" i="0" u="none" strike="noStrike" cap="none" normalizeH="0" baseline="0" dirty="0" err="1">
                <a:ln>
                  <a:noFill/>
                </a:ln>
                <a:solidFill>
                  <a:srgbClr val="FF0000"/>
                </a:solidFill>
                <a:effectLst/>
                <a:latin typeface="Söhne"/>
              </a:rPr>
              <a:t>read</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000000"/>
                </a:solidFill>
                <a:effectLst/>
                <a:latin typeface="Söhne"/>
              </a:rPr>
              <a:t>than</a:t>
            </a:r>
            <a:r>
              <a:rPr kumimoji="0" lang="nl-NL" altLang="nl-NL" sz="1800" b="0" i="0" u="none" strike="noStrike" cap="none" normalizeH="0" baseline="0" dirty="0">
                <a:ln>
                  <a:noFill/>
                </a:ln>
                <a:solidFill>
                  <a:srgbClr val="00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written</a:t>
            </a:r>
            <a:r>
              <a:rPr kumimoji="0" lang="nl-NL" altLang="nl-NL" sz="1800" b="0" i="0" u="none" strike="noStrike" cap="none" normalizeH="0" baseline="0" dirty="0">
                <a:ln>
                  <a:noFill/>
                </a:ln>
                <a:solidFill>
                  <a:srgbClr val="000000"/>
                </a:solidFill>
                <a:effectLst/>
                <a:latin typeface="Söhne"/>
              </a:rPr>
              <a:t> in </a:t>
            </a:r>
            <a:r>
              <a:rPr kumimoji="0" lang="nl-NL" altLang="nl-NL" sz="1800" b="0" i="0" u="none" strike="noStrike" cap="none" normalizeH="0" baseline="0" dirty="0" err="1">
                <a:ln>
                  <a:noFill/>
                </a:ln>
                <a:solidFill>
                  <a:srgbClr val="000000"/>
                </a:solidFill>
                <a:effectLst/>
                <a:latin typeface="Söhne"/>
              </a:rPr>
              <a:t>other</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maintain</a:t>
            </a:r>
            <a:r>
              <a:rPr kumimoji="0" lang="nl-NL" altLang="nl-NL" sz="1800" b="0" i="0" u="none" strike="noStrike" cap="none" normalizeH="0" baseline="0" dirty="0">
                <a:ln>
                  <a:noFill/>
                </a:ln>
                <a:solidFill>
                  <a:srgbClr val="000000"/>
                </a:solidFill>
                <a:effectLst/>
                <a:latin typeface="Söhne"/>
              </a:rPr>
              <a:t> complex programs.</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nl-NL" altLang="nl-NL" sz="1800" b="0" i="0" u="none" strike="noStrike" cap="none" normalizeH="0" baseline="0" dirty="0">
                <a:ln>
                  <a:noFill/>
                </a:ln>
                <a:solidFill>
                  <a:srgbClr val="000000"/>
                </a:solidFill>
                <a:effectLst/>
                <a:latin typeface="Söhne"/>
              </a:rPr>
              <a:t>Python has a strong </a:t>
            </a:r>
            <a:r>
              <a:rPr kumimoji="0" lang="nl-NL" altLang="nl-NL" sz="1800" b="0" i="0" u="none" strike="noStrike" cap="none" normalizeH="0" baseline="0" dirty="0" err="1">
                <a:ln>
                  <a:noFill/>
                </a:ln>
                <a:solidFill>
                  <a:srgbClr val="000000"/>
                </a:solidFill>
                <a:effectLst/>
                <a:latin typeface="Söhne"/>
              </a:rPr>
              <a:t>emphasis</a:t>
            </a:r>
            <a:r>
              <a:rPr kumimoji="0" lang="nl-NL" altLang="nl-NL" sz="1800" b="0" i="0" u="none" strike="noStrike" cap="none" normalizeH="0" baseline="0" dirty="0">
                <a:ln>
                  <a:noFill/>
                </a:ln>
                <a:solidFill>
                  <a:srgbClr val="000000"/>
                </a:solidFill>
                <a:effectLst/>
                <a:latin typeface="Söhne"/>
              </a:rPr>
              <a:t> on </a:t>
            </a:r>
            <a:r>
              <a:rPr kumimoji="0" lang="nl-NL" altLang="nl-NL" sz="1800" b="0" i="0" u="none" strike="noStrike" cap="none" normalizeH="0" baseline="0" dirty="0" err="1">
                <a:ln>
                  <a:noFill/>
                </a:ln>
                <a:solidFill>
                  <a:srgbClr val="000000"/>
                </a:solidFill>
                <a:effectLst/>
                <a:latin typeface="Söhne"/>
              </a:rPr>
              <a:t>readability</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simplicity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makes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 </a:t>
            </a:r>
            <a:r>
              <a:rPr kumimoji="0" lang="nl-NL" altLang="nl-NL" sz="1800" b="0" i="0" u="none" strike="noStrike" cap="none" normalizeH="0" baseline="0" dirty="0" err="1">
                <a:ln>
                  <a:noFill/>
                </a:ln>
                <a:solidFill>
                  <a:srgbClr val="FF0000"/>
                </a:solidFill>
                <a:effectLst/>
                <a:latin typeface="Söhne"/>
              </a:rPr>
              <a:t>great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choice</a:t>
            </a:r>
            <a:r>
              <a:rPr kumimoji="0" lang="nl-NL" altLang="nl-NL" sz="1800" b="0" i="0" u="none" strike="noStrike" cap="none" normalizeH="0" baseline="0" dirty="0">
                <a:ln>
                  <a:noFill/>
                </a:ln>
                <a:solidFill>
                  <a:srgbClr val="FF0000"/>
                </a:solidFill>
                <a:effectLst/>
                <a:latin typeface="Söhne"/>
              </a:rPr>
              <a:t> for </a:t>
            </a:r>
            <a:r>
              <a:rPr kumimoji="0" lang="nl-NL" altLang="nl-NL" sz="1800" b="0" i="0" u="none" strike="noStrike" cap="none" normalizeH="0" baseline="0" dirty="0" err="1">
                <a:ln>
                  <a:noFill/>
                </a:ln>
                <a:solidFill>
                  <a:srgbClr val="FF0000"/>
                </a:solidFill>
                <a:effectLst/>
                <a:latin typeface="Söhne"/>
              </a:rPr>
              <a:t>developing</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err="1">
                <a:ln>
                  <a:noFill/>
                </a:ln>
                <a:solidFill>
                  <a:srgbClr val="FF0000"/>
                </a:solidFill>
                <a:effectLst/>
                <a:latin typeface="Söhne"/>
              </a:rPr>
              <a:t>maintainable</a:t>
            </a:r>
            <a:r>
              <a:rPr kumimoji="0" lang="nl-NL" altLang="nl-NL" sz="1800" b="0" i="0" u="none" strike="noStrike" cap="none" normalizeH="0" baseline="0" dirty="0">
                <a:ln>
                  <a:noFill/>
                </a:ln>
                <a:solidFill>
                  <a:srgbClr val="FF0000"/>
                </a:solidFill>
                <a:effectLst/>
                <a:latin typeface="Söhne"/>
              </a:rPr>
              <a:t> software.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syntax is clean and easy to </a:t>
            </a:r>
            <a:r>
              <a:rPr kumimoji="0" lang="nl-NL" altLang="nl-NL" sz="1800" b="0" i="0" u="none" strike="noStrike" cap="none" normalizeH="0" baseline="0" dirty="0" err="1">
                <a:ln>
                  <a:noFill/>
                </a:ln>
                <a:solidFill>
                  <a:srgbClr val="00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interpreted</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FF0000"/>
                </a:solidFill>
                <a:effectLst/>
                <a:latin typeface="Söhne"/>
              </a:rPr>
              <a:t>you</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don't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need</a:t>
            </a:r>
            <a:r>
              <a:rPr kumimoji="0" lang="nl-NL" altLang="nl-NL" sz="1800" b="0" i="0" u="none" strike="noStrike" cap="none" normalizeH="0" baseline="0" dirty="0">
                <a:ln>
                  <a:noFill/>
                </a:ln>
                <a:solidFill>
                  <a:srgbClr val="FF0000"/>
                </a:solidFill>
                <a:effectLst/>
                <a:latin typeface="Söhne"/>
              </a:rPr>
              <a:t> to </a:t>
            </a:r>
            <a:r>
              <a:rPr kumimoji="0" lang="nl-NL" altLang="nl-NL" sz="1800" b="0" i="0" u="none" strike="noStrike" cap="none" normalizeH="0" baseline="0" dirty="0" err="1">
                <a:ln>
                  <a:noFill/>
                </a:ln>
                <a:solidFill>
                  <a:srgbClr val="FF0000"/>
                </a:solidFill>
                <a:effectLst/>
                <a:latin typeface="Söhne"/>
              </a:rPr>
              <a:t>compile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your</a:t>
            </a:r>
            <a:r>
              <a:rPr kumimoji="0" lang="nl-NL" altLang="nl-NL" sz="1800" b="0" i="0" u="none" strike="noStrike" cap="none" normalizeH="0" baseline="0" dirty="0">
                <a:ln>
                  <a:noFill/>
                </a:ln>
                <a:solidFill>
                  <a:srgbClr val="FF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before</a:t>
            </a:r>
            <a:r>
              <a:rPr kumimoji="0" lang="nl-NL" altLang="nl-NL" sz="1800" b="0" i="0" u="none" strike="noStrike" cap="none" normalizeH="0" baseline="0" dirty="0">
                <a:ln>
                  <a:noFill/>
                </a:ln>
                <a:solidFill>
                  <a:srgbClr val="000000"/>
                </a:solidFill>
                <a:effectLst/>
                <a:latin typeface="Söhne"/>
              </a:rPr>
              <a:t> running it.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develop</a:t>
            </a:r>
            <a:r>
              <a:rPr kumimoji="0" lang="nl-NL" altLang="nl-NL" sz="1800" b="0" i="0" u="none" strike="noStrike" cap="none" normalizeH="0" baseline="0" dirty="0">
                <a:ln>
                  <a:noFill/>
                </a:ln>
                <a:solidFill>
                  <a:srgbClr val="000000"/>
                </a:solidFill>
                <a:effectLst/>
                <a:latin typeface="Söhne"/>
              </a:rPr>
              <a:t> and test programs, as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see</a:t>
            </a:r>
            <a:r>
              <a:rPr kumimoji="0" lang="nl-NL" altLang="nl-NL" sz="1800" b="0" i="0" u="none" strike="noStrike" cap="none" normalizeH="0" baseline="0" dirty="0">
                <a:ln>
                  <a:noFill/>
                </a:ln>
                <a:solidFill>
                  <a:srgbClr val="000000"/>
                </a:solidFill>
                <a:effectLst/>
                <a:latin typeface="Söhne"/>
              </a:rPr>
              <a:t> the results of </a:t>
            </a:r>
            <a:r>
              <a:rPr kumimoji="0" lang="nl-NL" altLang="nl-NL" sz="1800" b="0" i="0" u="none" strike="noStrike" cap="none" normalizeH="0" baseline="0" dirty="0" err="1">
                <a:ln>
                  <a:noFill/>
                </a:ln>
                <a:solidFill>
                  <a:srgbClr val="000000"/>
                </a:solidFill>
                <a:effectLst/>
                <a:latin typeface="Söhne"/>
              </a:rPr>
              <a:t>your</a:t>
            </a:r>
            <a:r>
              <a:rPr kumimoji="0" lang="nl-NL" altLang="nl-NL" sz="1800" b="0" i="0" u="none" strike="noStrike" cap="none" normalizeH="0" baseline="0" dirty="0">
                <a:ln>
                  <a:noFill/>
                </a:ln>
                <a:solidFill>
                  <a:srgbClr val="000000"/>
                </a:solidFill>
                <a:effectLst/>
                <a:latin typeface="Söhne"/>
              </a:rPr>
              <a:t> changes </a:t>
            </a:r>
            <a:r>
              <a:rPr kumimoji="0" lang="nl-NL" altLang="nl-NL" sz="1800" b="0" i="0" u="none" strike="noStrike" cap="none" normalizeH="0" baseline="0" dirty="0" err="1">
                <a:ln>
                  <a:noFill/>
                </a:ln>
                <a:solidFill>
                  <a:srgbClr val="000000"/>
                </a:solidFill>
                <a:effectLst/>
                <a:latin typeface="Söhne"/>
              </a:rPr>
              <a:t>immediately</a:t>
            </a:r>
            <a:r>
              <a:rPr kumimoji="0" lang="nl-NL" altLang="nl-NL" sz="1800" b="0" i="0" u="none" strike="noStrike" cap="none" normalizeH="0" baseline="0" dirty="0">
                <a:ln>
                  <a:noFill/>
                </a:ln>
                <a:solidFill>
                  <a:srgbClr val="000000"/>
                </a:solidFill>
                <a:effectLst/>
                <a:latin typeface="Söhne"/>
              </a:rPr>
              <a:t>.</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nl-NL" altLang="nl-NL" sz="1800" b="0" i="0" u="none" strike="noStrike" cap="none" normalizeH="0" baseline="0" dirty="0">
                <a:ln>
                  <a:noFill/>
                </a:ln>
                <a:solidFill>
                  <a:srgbClr val="000000"/>
                </a:solidFill>
                <a:effectLst/>
                <a:latin typeface="Söhne"/>
              </a:rPr>
              <a:t>Python is cross-platform,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run Python programs on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different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operating systems,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Windows, Mac, and Linux. </a:t>
            </a:r>
          </a:p>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3" name="Rechthoek 2"/>
          <p:cNvSpPr/>
          <p:nvPr/>
        </p:nvSpPr>
        <p:spPr>
          <a:xfrm>
            <a:off x="4847747" y="2092965"/>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69263" y="245745"/>
            <a:ext cx="8067675" cy="6000750"/>
          </a:xfrm>
          <a:prstGeom prst="rect">
            <a:avLst/>
          </a:prstGeom>
        </p:spPr>
      </p:pic>
      <p:sp>
        <p:nvSpPr>
          <p:cNvPr id="3" name="Rechthoek 2"/>
          <p:cNvSpPr/>
          <p:nvPr/>
        </p:nvSpPr>
        <p:spPr>
          <a:xfrm>
            <a:off x="5346511" y="2334034"/>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860107" y="341688"/>
            <a:ext cx="8277225" cy="6191250"/>
          </a:xfrm>
          <a:prstGeom prst="rect">
            <a:avLst/>
          </a:prstGeom>
        </p:spPr>
      </p:pic>
      <p:sp>
        <p:nvSpPr>
          <p:cNvPr id="3" name="Rechthoek 2"/>
          <p:cNvSpPr/>
          <p:nvPr/>
        </p:nvSpPr>
        <p:spPr>
          <a:xfrm>
            <a:off x="5487827" y="2450412"/>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558661" y="4433054"/>
            <a:ext cx="5578387" cy="369332"/>
          </a:xfrm>
          <a:prstGeom prst="rect">
            <a:avLst/>
          </a:prstGeom>
        </p:spPr>
        <p:txBody>
          <a:bodyPr wrap="none">
            <a:spAutoFit/>
          </a:bodyPr>
          <a:lstStyle/>
          <a:p>
            <a:r>
              <a:rPr lang="nl-NL" dirty="0">
                <a:hlinkClick r:id="rId2"/>
              </a:rPr>
              <a:t>The Python Tutorial — Python 3.11.2 documentation</a:t>
            </a:r>
            <a:endParaRPr lang="nl-N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661" y="2394846"/>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11326" y="2110712"/>
            <a:ext cx="8596668" cy="3880773"/>
          </a:xfrm>
        </p:spPr>
        <p:txBody>
          <a:bodyPr/>
          <a:lstStyle/>
          <a:p>
            <a:pPr marL="0" indent="0">
              <a:buNone/>
            </a:pPr>
            <a:r>
              <a:rPr lang="nl-NL" dirty="0">
                <a:latin typeface="Arial" panose="020B0604020202020204" pitchFamily="34" charset="0"/>
                <a:cs typeface="Arial" panose="020B0604020202020204" pitchFamily="34" charset="0"/>
              </a:rPr>
              <a:t>Hij heeft de programmeertaal ontwikkeld met de volgende doelen: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1: om zo goed mogelijk leesbaar te zijn,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2: gratis en voor iedereen beschikbaar: open source, 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3: om er alles mee te kunnen maken. </a:t>
            </a:r>
          </a:p>
          <a:p>
            <a:pPr marL="0" indent="0">
              <a:buNone/>
            </a:pPr>
            <a:r>
              <a:rPr lang="nl-NL" dirty="0" smtClean="0">
                <a:latin typeface="Arial" panose="020B0604020202020204" pitchFamily="34" charset="0"/>
                <a:cs typeface="Arial" panose="020B0604020202020204" pitchFamily="34" charset="0"/>
              </a:rPr>
              <a:t>Python is DE programmeertaal van dit moment. </a:t>
            </a:r>
          </a:p>
          <a:p>
            <a:pPr marL="0" indent="0">
              <a:buNone/>
            </a:pPr>
            <a:r>
              <a:rPr lang="nl-NL" dirty="0" smtClean="0">
                <a:latin typeface="Arial" panose="020B0604020202020204" pitchFamily="34" charset="0"/>
                <a:cs typeface="Arial" panose="020B0604020202020204" pitchFamily="34" charset="0"/>
              </a:rPr>
              <a:t>De </a:t>
            </a:r>
            <a:r>
              <a:rPr lang="nl-NL" dirty="0">
                <a:latin typeface="Arial" panose="020B0604020202020204" pitchFamily="34" charset="0"/>
                <a:cs typeface="Arial" panose="020B0604020202020204" pitchFamily="34" charset="0"/>
              </a:rPr>
              <a:t>betekenis van de naam Python is terug te leiden naar de comedy </a:t>
            </a:r>
            <a:r>
              <a:rPr lang="nl-NL" dirty="0" smtClean="0">
                <a:latin typeface="Arial" panose="020B0604020202020204" pitchFamily="34" charset="0"/>
                <a:cs typeface="Arial" panose="020B0604020202020204" pitchFamily="34" charset="0"/>
              </a:rPr>
              <a:t>serie.</a:t>
            </a:r>
            <a:endParaRPr lang="nl-NL" dirty="0">
              <a:latin typeface="Arial" panose="020B0604020202020204" pitchFamily="34" charset="0"/>
              <a:cs typeface="Arial" panose="020B0604020202020204" pitchFamily="34" charset="0"/>
            </a:endParaRPr>
          </a:p>
        </p:txBody>
      </p:sp>
      <p:sp>
        <p:nvSpPr>
          <p:cNvPr id="4" name="Tekstvak 3"/>
          <p:cNvSpPr txBox="1"/>
          <p:nvPr/>
        </p:nvSpPr>
        <p:spPr>
          <a:xfrm>
            <a:off x="411326" y="1122218"/>
            <a:ext cx="10007868" cy="646331"/>
          </a:xfrm>
          <a:prstGeom prst="rect">
            <a:avLst/>
          </a:prstGeom>
          <a:noFill/>
        </p:spPr>
        <p:txBody>
          <a:bodyPr wrap="none" rtlCol="0">
            <a:spAutoFit/>
          </a:bodyPr>
          <a:lstStyle/>
          <a:p>
            <a:r>
              <a:rPr lang="nl-NL" b="1" dirty="0">
                <a:latin typeface="Arial" panose="020B0604020202020204" pitchFamily="34" charset="0"/>
                <a:cs typeface="Arial" panose="020B0604020202020204" pitchFamily="34" charset="0"/>
              </a:rPr>
              <a:t>Python</a:t>
            </a:r>
            <a:r>
              <a:rPr lang="nl-NL" dirty="0">
                <a:latin typeface="Arial" panose="020B0604020202020204" pitchFamily="34" charset="0"/>
                <a:cs typeface="Arial" panose="020B0604020202020204" pitchFamily="34" charset="0"/>
              </a:rPr>
              <a:t> is een </a:t>
            </a:r>
            <a:r>
              <a:rPr lang="nl-NL" i="1" u="sng" dirty="0" smtClean="0">
                <a:latin typeface="Arial" panose="020B0604020202020204" pitchFamily="34" charset="0"/>
                <a:cs typeface="Arial" panose="020B0604020202020204" pitchFamily="34" charset="0"/>
              </a:rPr>
              <a:t>Open Source programmeertaal </a:t>
            </a:r>
            <a:r>
              <a:rPr lang="nl-NL" dirty="0">
                <a:latin typeface="Arial" panose="020B0604020202020204" pitchFamily="34" charset="0"/>
                <a:cs typeface="Arial" panose="020B0604020202020204" pitchFamily="34" charset="0"/>
              </a:rPr>
              <a:t>die begin jaren 90 ontworpen en ontwikkeld werd </a:t>
            </a:r>
          </a:p>
          <a:p>
            <a:r>
              <a:rPr lang="nl-NL" dirty="0">
                <a:latin typeface="Arial" panose="020B0604020202020204" pitchFamily="34" charset="0"/>
                <a:cs typeface="Arial" panose="020B0604020202020204" pitchFamily="34" charset="0"/>
              </a:rPr>
              <a:t>door Guido van Rossum, destijds verbonden aan het Centrum voor Wiskunde en Informatica.</a:t>
            </a:r>
          </a:p>
        </p:txBody>
      </p:sp>
      <p:pic>
        <p:nvPicPr>
          <p:cNvPr id="5" name="Picture 4" descr="Monty Python's Flying Circus - Monty Python's Flying Circus Logo PNG Image  | Transparent PNG Free Download on See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083" y="4212247"/>
            <a:ext cx="4493941" cy="25024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P</a:t>
            </a:r>
            <a:r>
              <a:rPr lang="nl-NL" dirty="0" smtClean="0"/>
              <a:t>rogrammeren </a:t>
            </a:r>
            <a:r>
              <a:rPr lang="nl-NL" dirty="0"/>
              <a:t>en waarom zou je?</a:t>
            </a:r>
          </a:p>
        </p:txBody>
      </p:sp>
      <p:sp>
        <p:nvSpPr>
          <p:cNvPr id="3" name="Tijdelijke aanduiding voor inhoud 2"/>
          <p:cNvSpPr>
            <a:spLocks noGrp="1"/>
          </p:cNvSpPr>
          <p:nvPr>
            <p:ph idx="1"/>
          </p:nvPr>
        </p:nvSpPr>
        <p:spPr>
          <a:xfrm>
            <a:off x="619145" y="1487258"/>
            <a:ext cx="8596668" cy="3880773"/>
          </a:xfrm>
        </p:spPr>
        <p:txBody>
          <a:bodyPr>
            <a:normAutofit/>
          </a:bodyPr>
          <a:lstStyle/>
          <a:p>
            <a:r>
              <a:rPr lang="nl-NL" b="1" dirty="0" smtClean="0"/>
              <a:t>'</a:t>
            </a:r>
            <a:r>
              <a:rPr lang="nl-NL" b="1" dirty="0" err="1" smtClean="0"/>
              <a:t>Computational</a:t>
            </a:r>
            <a:r>
              <a:rPr lang="nl-NL" b="1" dirty="0" smtClean="0"/>
              <a:t> </a:t>
            </a:r>
            <a:r>
              <a:rPr lang="nl-NL" b="1" dirty="0"/>
              <a:t>thinking </a:t>
            </a:r>
            <a:r>
              <a:rPr lang="nl-NL" dirty="0"/>
              <a:t>is een manier om verschijnselen te begrijpen en verklaren. Het betekent eigenlijk in kleine stappen nadenken over hoe je een eenvoudige of uitdagende vraag of probleem kunt herformuleren en oplossen. En dan op een manier die ook door een computer kan worden uitgevoerd.'</a:t>
            </a:r>
          </a:p>
          <a:p>
            <a:r>
              <a:rPr lang="nl-NL" dirty="0"/>
              <a:t>'Die stapsgewijze manier van denken vormt de basis van programmeren, oftewel: apparaten en machines te laten doen wat je wil.</a:t>
            </a:r>
            <a:br>
              <a:rPr lang="nl-NL" dirty="0"/>
            </a:br>
            <a:endParaRPr lang="nl-NL" dirty="0"/>
          </a:p>
          <a:p>
            <a:r>
              <a:rPr lang="nl-NL" dirty="0"/>
              <a:t>Compute en data houd je gescheiden. Inzicht wat gebeurd, reproduceerbaar.</a:t>
            </a:r>
            <a:br>
              <a:rPr lang="nl-NL" dirty="0"/>
            </a:br>
            <a:endParaRPr lang="nl-NL" dirty="0"/>
          </a:p>
          <a:p>
            <a:r>
              <a:rPr lang="nl-NL" dirty="0"/>
              <a:t>Automatiseren, inzichten, voorspellen.</a:t>
            </a:r>
            <a:br>
              <a:rPr lang="nl-NL" dirty="0"/>
            </a:br>
            <a:endParaRPr lang="nl-NL" dirty="0"/>
          </a:p>
          <a:p>
            <a:endParaRPr lang="nl-N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 altLang="nl-NL" dirty="0"/>
              <a:t>Deze workshop, </a:t>
            </a:r>
            <a:r>
              <a:rPr lang="nl-NL" dirty="0"/>
              <a:t>waarom zou je?</a:t>
            </a:r>
          </a:p>
        </p:txBody>
      </p:sp>
      <p:sp>
        <p:nvSpPr>
          <p:cNvPr id="3" name="Tijdelijke aanduiding voor inhoud 2"/>
          <p:cNvSpPr>
            <a:spLocks noGrp="1"/>
          </p:cNvSpPr>
          <p:nvPr>
            <p:ph idx="1"/>
          </p:nvPr>
        </p:nvSpPr>
        <p:spPr>
          <a:xfrm>
            <a:off x="619145" y="1487258"/>
            <a:ext cx="8596668" cy="3880773"/>
          </a:xfrm>
        </p:spPr>
        <p:txBody>
          <a:bodyPr>
            <a:normAutofit/>
          </a:bodyPr>
          <a:lstStyle/>
          <a:p>
            <a:r>
              <a:rPr lang="" altLang="nl-NL" dirty="0"/>
              <a:t>Het HagaZiekenhuis is gestaag op weg om meer data-gestuurd te worden. Een essentieel onderdeel van deze transitie is een digitaal (onderzoeks)platform, compleet met onmisbare tools zoals Python en R. Door deel te nemen aan de workshop, zul je vertrouwd raken met deze cruciale concepten.</a:t>
            </a:r>
          </a:p>
          <a:p>
            <a:r>
              <a:rPr lang="" altLang="nl-NL" dirty="0"/>
              <a:t>Uiteraard belangrijk als je zelf aan de slag gaat met programmeren.</a:t>
            </a:r>
            <a:r>
              <a:rPr lang="nl-NL" dirty="0"/>
              <a:t/>
            </a:r>
            <a:br>
              <a:rPr lang="nl-NL" dirty="0"/>
            </a:br>
            <a:endParaRPr lang="nl-NL" dirty="0"/>
          </a:p>
          <a:p>
            <a:r>
              <a:rPr lang="" altLang="nl-NL" dirty="0"/>
              <a:t>Maar ook als je het niet direct in je eigen functie gebruikt, je directe collega’s zullen dat wel doen. Achtergrondkennis in deze concepten door ‘zelf te doen’ helpt voor meer begrip en vloeiendere communicatie binnen je team.</a:t>
            </a:r>
            <a:r>
              <a:rPr lang="nl-NL" dirty="0"/>
              <a:t/>
            </a:r>
            <a:br>
              <a:rPr lang="nl-NL" dirty="0"/>
            </a:br>
            <a:endParaRPr lang="nl-NL" dirty="0"/>
          </a:p>
          <a:p>
            <a:endParaRPr lang="nl-N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sp>
        <p:nvSpPr>
          <p:cNvPr id="5" name="Text Box 4"/>
          <p:cNvSpPr txBox="1"/>
          <p:nvPr/>
        </p:nvSpPr>
        <p:spPr>
          <a:xfrm>
            <a:off x="476885" y="1753235"/>
            <a:ext cx="9830435"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mn-ea"/>
              </a:rPr>
              <a:t> Data </a:t>
            </a:r>
            <a:r>
              <a:rPr lang="en-US" sz="2400" dirty="0" err="1">
                <a:sym typeface="+mn-ea"/>
              </a:rPr>
              <a:t>moet</a:t>
            </a:r>
            <a:r>
              <a:rPr lang="en-US" sz="2400" dirty="0">
                <a:sym typeface="+mn-ea"/>
              </a:rPr>
              <a:t> </a:t>
            </a:r>
            <a:r>
              <a:rPr lang="en-US" sz="2400" dirty="0" err="1">
                <a:sym typeface="+mn-ea"/>
              </a:rPr>
              <a:t>ingeladen</a:t>
            </a:r>
            <a:r>
              <a:rPr lang="en-US" sz="2400" dirty="0">
                <a:sym typeface="+mn-ea"/>
              </a:rPr>
              <a:t> </a:t>
            </a:r>
            <a:r>
              <a:rPr lang="en-US" sz="2400" dirty="0" err="1">
                <a:sym typeface="+mn-ea"/>
              </a:rPr>
              <a:t>worden</a:t>
            </a:r>
            <a:r>
              <a:rPr lang="en-US" sz="2400" dirty="0">
                <a:sym typeface="+mn-ea"/>
              </a:rPr>
              <a:t> in </a:t>
            </a:r>
            <a:r>
              <a:rPr lang="en-US" sz="2400" dirty="0" err="1">
                <a:sym typeface="+mn-ea"/>
              </a:rPr>
              <a:t>een</a:t>
            </a:r>
            <a:r>
              <a:rPr lang="en-US" sz="2400" dirty="0">
                <a:sym typeface="+mn-ea"/>
              </a:rPr>
              <a:t> Python </a:t>
            </a:r>
            <a:r>
              <a:rPr lang="en-US" sz="2400" dirty="0" err="1">
                <a:sym typeface="+mn-ea"/>
              </a:rPr>
              <a:t>programma</a:t>
            </a:r>
            <a:r>
              <a:rPr lang="en-US" sz="2400" dirty="0" smtClean="0">
                <a:sym typeface="+mn-ea"/>
              </a:rPr>
              <a:t>:</a:t>
            </a:r>
            <a:br>
              <a:rPr lang="en-US" sz="2400" dirty="0" smtClean="0">
                <a:sym typeface="+mn-ea"/>
              </a:rPr>
            </a:br>
            <a:r>
              <a:rPr lang="en-US" sz="2400" dirty="0" smtClean="0">
                <a:sym typeface="+mn-ea"/>
              </a:rPr>
              <a:t> </a:t>
            </a:r>
            <a:endParaRPr lang="en-US" sz="2400" dirty="0"/>
          </a:p>
          <a:p>
            <a:r>
              <a:rPr lang="en-US" sz="2400" dirty="0">
                <a:sym typeface="+mn-ea"/>
              </a:rPr>
              <a:t>	- </a:t>
            </a:r>
            <a:r>
              <a:rPr lang="en-US" sz="2400" b="1" dirty="0">
                <a:sym typeface="+mn-ea"/>
              </a:rPr>
              <a:t>Extern</a:t>
            </a:r>
            <a:r>
              <a:rPr lang="en-US" sz="2400" dirty="0">
                <a:sym typeface="+mn-ea"/>
              </a:rPr>
              <a:t>: in de </a:t>
            </a:r>
            <a:r>
              <a:rPr lang="en-US" sz="2400" dirty="0" err="1">
                <a:sym typeface="+mn-ea"/>
              </a:rPr>
              <a:t>vorm</a:t>
            </a:r>
            <a:r>
              <a:rPr lang="en-US" sz="2400" dirty="0">
                <a:sym typeface="+mn-ea"/>
              </a:rPr>
              <a:t> van </a:t>
            </a:r>
            <a:r>
              <a:rPr lang="en-US" sz="2400" dirty="0" err="1">
                <a:sym typeface="+mn-ea"/>
              </a:rPr>
              <a:t>b.v</a:t>
            </a:r>
            <a:r>
              <a:rPr lang="en-US" sz="2400" dirty="0">
                <a:sym typeface="+mn-ea"/>
              </a:rPr>
              <a:t>. </a:t>
            </a:r>
            <a:r>
              <a:rPr lang="en-US" sz="2400" dirty="0" err="1">
                <a:sym typeface="+mn-ea"/>
              </a:rPr>
              <a:t>een</a:t>
            </a:r>
            <a:r>
              <a:rPr lang="en-US" sz="2400" dirty="0">
                <a:sym typeface="+mn-ea"/>
              </a:rPr>
              <a:t> Excel of </a:t>
            </a:r>
            <a:r>
              <a:rPr lang="en-US" sz="2400" dirty="0" err="1">
                <a:sym typeface="+mn-ea"/>
              </a:rPr>
              <a:t>tekstbestandje</a:t>
            </a:r>
            <a:r>
              <a:rPr lang="en-US" sz="2400" dirty="0">
                <a:sym typeface="+mn-ea"/>
              </a:rPr>
              <a:t> </a:t>
            </a:r>
            <a:endParaRPr lang="en-US" sz="2400" dirty="0"/>
          </a:p>
          <a:p>
            <a:r>
              <a:rPr lang="en-US" sz="2400" dirty="0">
                <a:sym typeface="+mn-ea"/>
              </a:rPr>
              <a:t>	- </a:t>
            </a:r>
            <a:r>
              <a:rPr lang="en-US" sz="2400" b="1" dirty="0">
                <a:sym typeface="+mn-ea"/>
              </a:rPr>
              <a:t>Intern</a:t>
            </a:r>
            <a:r>
              <a:rPr lang="en-US" sz="2400" dirty="0">
                <a:sym typeface="+mn-ea"/>
              </a:rPr>
              <a:t>: Data </a:t>
            </a:r>
            <a:r>
              <a:rPr lang="en-US" sz="2400" dirty="0" err="1">
                <a:sym typeface="+mn-ea"/>
              </a:rPr>
              <a:t>kan</a:t>
            </a:r>
            <a:r>
              <a:rPr lang="en-US" sz="2400" dirty="0">
                <a:sym typeface="+mn-ea"/>
              </a:rPr>
              <a:t> </a:t>
            </a:r>
            <a:r>
              <a:rPr lang="en-US" sz="2400" dirty="0" err="1">
                <a:sym typeface="+mn-ea"/>
              </a:rPr>
              <a:t>aangemaakt</a:t>
            </a:r>
            <a:r>
              <a:rPr lang="en-US" sz="2400" dirty="0">
                <a:sym typeface="+mn-ea"/>
              </a:rPr>
              <a:t> </a:t>
            </a:r>
            <a:r>
              <a:rPr lang="en-US" sz="2400" dirty="0" err="1">
                <a:sym typeface="+mn-ea"/>
              </a:rPr>
              <a:t>worden</a:t>
            </a:r>
            <a:r>
              <a:rPr lang="en-US" sz="2400" dirty="0">
                <a:sym typeface="+mn-ea"/>
              </a:rPr>
              <a:t> in Python </a:t>
            </a:r>
            <a:r>
              <a:rPr lang="en-US" sz="2400" dirty="0" err="1">
                <a:sym typeface="+mn-ea"/>
              </a:rPr>
              <a:t>zelf</a:t>
            </a:r>
            <a:endParaRPr lang="en-US" sz="2400" dirty="0"/>
          </a:p>
          <a:p>
            <a:endParaRPr lang="en-US" sz="2400" dirty="0"/>
          </a:p>
          <a:p>
            <a:pPr marL="342900" indent="-342900">
              <a:buFont typeface="Arial" panose="020B0604020202020204" pitchFamily="34" charset="0"/>
              <a:buChar char="•"/>
            </a:pPr>
            <a:r>
              <a:rPr lang="en-US" sz="2400" dirty="0">
                <a:sym typeface="+mn-ea"/>
              </a:rPr>
              <a:t>Data ‘</a:t>
            </a:r>
            <a:r>
              <a:rPr lang="en-US" sz="2400" dirty="0" err="1">
                <a:sym typeface="+mn-ea"/>
              </a:rPr>
              <a:t>leeft</a:t>
            </a:r>
            <a:r>
              <a:rPr lang="en-US" sz="2400" dirty="0">
                <a:sym typeface="+mn-ea"/>
              </a:rPr>
              <a:t>’ in je Python </a:t>
            </a:r>
            <a:r>
              <a:rPr lang="en-US" sz="2400" dirty="0" err="1">
                <a:sym typeface="+mn-ea"/>
              </a:rPr>
              <a:t>programma</a:t>
            </a:r>
            <a:r>
              <a:rPr lang="en-US" sz="2400" dirty="0">
                <a:sym typeface="+mn-ea"/>
              </a:rPr>
              <a:t> in de </a:t>
            </a:r>
            <a:r>
              <a:rPr lang="en-US" sz="2400" dirty="0" err="1">
                <a:sym typeface="+mn-ea"/>
              </a:rPr>
              <a:t>vorm</a:t>
            </a:r>
            <a:r>
              <a:rPr lang="en-US" sz="2400" dirty="0">
                <a:sym typeface="+mn-ea"/>
              </a:rPr>
              <a:t> van </a:t>
            </a:r>
            <a:r>
              <a:rPr lang="en-US" sz="2400" dirty="0" err="1">
                <a:sym typeface="+mn-ea"/>
              </a:rPr>
              <a:t>een</a:t>
            </a:r>
            <a:r>
              <a:rPr lang="en-US" sz="2400" dirty="0">
                <a:sym typeface="+mn-ea"/>
              </a:rPr>
              <a:t> </a:t>
            </a:r>
            <a:r>
              <a:rPr lang="en-US" sz="2400" i="1" dirty="0" err="1">
                <a:sym typeface="+mn-ea"/>
              </a:rPr>
              <a:t>variabele</a:t>
            </a:r>
            <a:r>
              <a:rPr lang="en-US" sz="2400" i="1" dirty="0">
                <a:sym typeface="+mn-ea"/>
              </a:rPr>
              <a:t>. </a:t>
            </a:r>
            <a:r>
              <a:rPr lang="en-US" sz="2400" dirty="0" err="1">
                <a:sym typeface="+mn-ea"/>
              </a:rPr>
              <a:t>Dit</a:t>
            </a:r>
            <a:r>
              <a:rPr lang="en-US" sz="2400" dirty="0">
                <a:sym typeface="+mn-ea"/>
              </a:rPr>
              <a:t> is </a:t>
            </a:r>
            <a:r>
              <a:rPr lang="en-US" sz="2400" dirty="0" err="1">
                <a:sym typeface="+mn-ea"/>
              </a:rPr>
              <a:t>dus</a:t>
            </a:r>
            <a:r>
              <a:rPr lang="en-US" sz="2400" dirty="0">
                <a:sym typeface="+mn-ea"/>
              </a:rPr>
              <a:t> </a:t>
            </a:r>
            <a:r>
              <a:rPr lang="en-US" sz="2400" dirty="0" err="1">
                <a:sym typeface="+mn-ea"/>
              </a:rPr>
              <a:t>een</a:t>
            </a:r>
            <a:r>
              <a:rPr lang="en-US" sz="2400" dirty="0">
                <a:sym typeface="+mn-ea"/>
              </a:rPr>
              <a:t> </a:t>
            </a:r>
            <a:r>
              <a:rPr lang="en-US" sz="2400" dirty="0" err="1">
                <a:sym typeface="+mn-ea"/>
              </a:rPr>
              <a:t>stukje</a:t>
            </a:r>
            <a:r>
              <a:rPr lang="en-US" sz="2400" dirty="0">
                <a:sym typeface="+mn-ea"/>
              </a:rPr>
              <a:t> </a:t>
            </a:r>
            <a:r>
              <a:rPr lang="en-US" sz="2400" dirty="0" err="1">
                <a:sym typeface="+mn-ea"/>
              </a:rPr>
              <a:t>opslag</a:t>
            </a:r>
            <a:r>
              <a:rPr lang="en-US" sz="2400" dirty="0">
                <a:sym typeface="+mn-ea"/>
              </a:rPr>
              <a:t>.</a:t>
            </a:r>
            <a:endParaRPr lang="en-US" sz="2400" i="1" dirty="0"/>
          </a:p>
          <a:p>
            <a:endParaRPr lang="en-US" sz="2400" i="1" dirty="0"/>
          </a:p>
          <a:p>
            <a:pPr marL="342900" indent="-342900">
              <a:buFont typeface="Arial" panose="020B0604020202020204" pitchFamily="34" charset="0"/>
              <a:buChar char="•"/>
            </a:pPr>
            <a:r>
              <a:rPr lang="en-US" sz="2400" dirty="0" err="1">
                <a:sym typeface="+mn-ea"/>
              </a:rPr>
              <a:t>Zo’n</a:t>
            </a:r>
            <a:r>
              <a:rPr lang="en-US" sz="2400" dirty="0">
                <a:sym typeface="+mn-ea"/>
              </a:rPr>
              <a:t> </a:t>
            </a:r>
            <a:r>
              <a:rPr lang="en-US" sz="2400" dirty="0" err="1">
                <a:sym typeface="+mn-ea"/>
              </a:rPr>
              <a:t>variabele</a:t>
            </a:r>
            <a:r>
              <a:rPr lang="en-US" sz="2400" dirty="0">
                <a:sym typeface="+mn-ea"/>
              </a:rPr>
              <a:t> </a:t>
            </a:r>
            <a:r>
              <a:rPr lang="en-US" sz="2400" dirty="0" err="1">
                <a:sym typeface="+mn-ea"/>
              </a:rPr>
              <a:t>geef</a:t>
            </a:r>
            <a:r>
              <a:rPr lang="en-US" sz="2400" dirty="0">
                <a:sym typeface="+mn-ea"/>
              </a:rPr>
              <a:t> </a:t>
            </a:r>
            <a:r>
              <a:rPr lang="en-US" sz="2400" dirty="0" err="1">
                <a:sym typeface="+mn-ea"/>
              </a:rPr>
              <a:t>jij</a:t>
            </a:r>
            <a:r>
              <a:rPr lang="en-US" sz="2400" dirty="0">
                <a:sym typeface="+mn-ea"/>
              </a:rPr>
              <a:t> </a:t>
            </a:r>
            <a:r>
              <a:rPr lang="en-US" sz="2400" dirty="0" err="1">
                <a:sym typeface="+mn-ea"/>
              </a:rPr>
              <a:t>als</a:t>
            </a:r>
            <a:r>
              <a:rPr lang="en-US" sz="2400" dirty="0">
                <a:sym typeface="+mn-ea"/>
              </a:rPr>
              <a:t> </a:t>
            </a:r>
            <a:r>
              <a:rPr lang="en-US" sz="2400" dirty="0" err="1">
                <a:sym typeface="+mn-ea"/>
              </a:rPr>
              <a:t>gebruiker</a:t>
            </a:r>
            <a:r>
              <a:rPr lang="en-US" sz="2400" dirty="0">
                <a:sym typeface="+mn-ea"/>
              </a:rPr>
              <a:t> </a:t>
            </a:r>
            <a:r>
              <a:rPr lang="en-US" sz="2400" dirty="0" err="1">
                <a:sym typeface="+mn-ea"/>
              </a:rPr>
              <a:t>een</a:t>
            </a:r>
            <a:r>
              <a:rPr lang="en-US" sz="2400" dirty="0">
                <a:sym typeface="+mn-ea"/>
              </a:rPr>
              <a:t> </a:t>
            </a:r>
            <a:r>
              <a:rPr lang="en-US" sz="2400" dirty="0" err="1">
                <a:sym typeface="+mn-ea"/>
              </a:rPr>
              <a:t>naam</a:t>
            </a:r>
            <a:r>
              <a:rPr lang="en-US" sz="2400" dirty="0">
                <a:sym typeface="+mn-ea"/>
              </a:rPr>
              <a:t>. </a:t>
            </a:r>
            <a:r>
              <a:rPr lang="en-US" sz="2400" dirty="0" err="1">
                <a:sym typeface="+mn-ea"/>
              </a:rPr>
              <a:t>Ook</a:t>
            </a:r>
            <a:r>
              <a:rPr lang="en-US" sz="2400" dirty="0">
                <a:sym typeface="+mn-ea"/>
              </a:rPr>
              <a:t> </a:t>
            </a:r>
            <a:r>
              <a:rPr lang="en-US" sz="2400" dirty="0" err="1">
                <a:sym typeface="+mn-ea"/>
              </a:rPr>
              <a:t>geef</a:t>
            </a:r>
            <a:r>
              <a:rPr lang="en-US" sz="2400" dirty="0">
                <a:sym typeface="+mn-ea"/>
              </a:rPr>
              <a:t> je aan </a:t>
            </a:r>
            <a:r>
              <a:rPr lang="en-US" sz="2400" dirty="0" err="1">
                <a:sym typeface="+mn-ea"/>
              </a:rPr>
              <a:t>welke</a:t>
            </a:r>
            <a:r>
              <a:rPr lang="en-US" sz="2400" dirty="0">
                <a:sym typeface="+mn-ea"/>
              </a:rPr>
              <a:t> data  in die </a:t>
            </a:r>
            <a:r>
              <a:rPr lang="en-US" sz="2400" dirty="0" err="1">
                <a:sym typeface="+mn-ea"/>
              </a:rPr>
              <a:t>variabele</a:t>
            </a:r>
            <a:r>
              <a:rPr lang="en-US" sz="2400" dirty="0">
                <a:sym typeface="+mn-ea"/>
              </a:rPr>
              <a:t> </a:t>
            </a:r>
            <a:r>
              <a:rPr lang="en-US" sz="2400" dirty="0" err="1">
                <a:sym typeface="+mn-ea"/>
              </a:rPr>
              <a:t>opgeslagen</a:t>
            </a:r>
            <a:r>
              <a:rPr lang="en-US" sz="2400" dirty="0">
                <a:sym typeface="+mn-ea"/>
              </a:rPr>
              <a:t> </a:t>
            </a:r>
            <a:r>
              <a:rPr lang="en-US" sz="2400" dirty="0" err="1">
                <a:sym typeface="+mn-ea"/>
              </a:rPr>
              <a:t>moet</a:t>
            </a:r>
            <a:r>
              <a:rPr lang="en-US" sz="2400" dirty="0">
                <a:sym typeface="+mn-ea"/>
              </a:rPr>
              <a:t> </a:t>
            </a:r>
            <a:r>
              <a:rPr lang="en-US" sz="2400" dirty="0" err="1">
                <a:sym typeface="+mn-ea"/>
              </a:rPr>
              <a:t>worden</a:t>
            </a:r>
            <a:r>
              <a:rPr lang="en-US" sz="2400" dirty="0">
                <a:sym typeface="+mn-ea"/>
              </a:rPr>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TotalTime>
  <Words>1781</Words>
  <Application>Microsoft Office PowerPoint</Application>
  <PresentationFormat>Breedbeeld</PresentationFormat>
  <Paragraphs>223</Paragraphs>
  <Slides>46</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46</vt:i4>
      </vt:variant>
    </vt:vector>
  </HeadingPairs>
  <TitlesOfParts>
    <vt:vector size="53" baseType="lpstr">
      <vt:lpstr>Arial</vt:lpstr>
      <vt:lpstr>Courier</vt:lpstr>
      <vt:lpstr>方正姚体</vt:lpstr>
      <vt:lpstr>Söhne</vt:lpstr>
      <vt:lpstr>Trebuchet MS</vt:lpstr>
      <vt:lpstr>Wingdings 3</vt:lpstr>
      <vt:lpstr>Facet</vt:lpstr>
      <vt:lpstr>PowerPoint-presentatie</vt:lpstr>
      <vt:lpstr>PowerPoint-presentatie</vt:lpstr>
      <vt:lpstr>Agenda 14.00 – 16.30 uur:</vt:lpstr>
      <vt:lpstr>Doelen voor vanochtend</vt:lpstr>
      <vt:lpstr>PowerPoint-presentatie</vt:lpstr>
      <vt:lpstr>PowerPoint-presentatie</vt:lpstr>
      <vt:lpstr>Programmeren en waarom zou je?</vt:lpstr>
      <vt:lpstr>Deze workshop, waarom zou je?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Log in: https://jupyterhub.hagaziekenhuis.intermaxhealth.cloud/</vt:lpstr>
      <vt:lpstr>PowerPoint-presentatie</vt:lpstr>
      <vt:lpstr>pandas is a fast, powerful, flexible and easy to use open source data analysis and manipulation tool, built on top of the Python programming language.  Pandas is one of the most used open-source Python libraries to work with Structured tabular data for analysis. Pandas library is heavily used for Data Analytics, Machine learning, data science projects, and many more.  Pandas can load the data by reading CSV, JSON, SQL, many other formats and creates a DataFrame which is a structured object containing rows and columns (similar to SQL table).  User Guide — pandas 1.5.3 documentation (pydata.org)</vt:lpstr>
      <vt:lpstr>What Are the Advantages of Pandas Over Excel? </vt:lpstr>
      <vt:lpstr>Dataframe</vt:lpstr>
      <vt:lpstr>Short code</vt:lpstr>
      <vt:lpstr>Pivot DataFrame</vt:lpstr>
      <vt:lpstr>Pandas: Pivot table</vt:lpstr>
      <vt:lpstr>Pandas: Groupby</vt:lpstr>
      <vt:lpstr>Groupby</vt:lpstr>
      <vt:lpstr>Groupby </vt:lpstr>
      <vt:lpstr>PowerPoint-presentatie</vt:lpstr>
      <vt:lpstr>PowerPoint-presentatie</vt:lpstr>
      <vt:lpstr>Missing Values &gt; div. methoden</vt:lpstr>
      <vt:lpstr>Story telling als data analist</vt:lpstr>
      <vt:lpstr>PowerPoint-presentatie</vt:lpstr>
      <vt:lpstr>Seaborn</vt:lpstr>
      <vt:lpstr>seaborn</vt:lpstr>
      <vt:lpstr>PowerPoint-presentatie</vt:lpstr>
      <vt:lpstr>En nu jullie!   </vt:lpstr>
      <vt:lpstr>Wrap Up</vt:lpstr>
      <vt:lpstr>PowerPoint-presentatie</vt:lpstr>
      <vt:lpstr>bijlagen</vt:lpstr>
      <vt:lpstr>PowerPoint-presentatie</vt:lpstr>
      <vt:lpstr>Waarom dan?</vt:lpstr>
      <vt:lpstr>PowerPoint-presentatie</vt:lpstr>
      <vt:lpstr>PowerPoint-presentatie</vt:lpstr>
      <vt:lpstr>PowerPoint-presentatie</vt:lpstr>
      <vt:lpstr>PowerPoint-presentatie</vt:lpstr>
      <vt:lpstr>PowerPoint-presentatie</vt:lpstr>
    </vt:vector>
  </TitlesOfParts>
  <Company>Hagaziekenhuis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Pronk, Jan</dc:creator>
  <cp:lastModifiedBy>Naseri Jahfari, Arman</cp:lastModifiedBy>
  <cp:revision>552</cp:revision>
  <dcterms:created xsi:type="dcterms:W3CDTF">2023-09-15T10:42:54Z</dcterms:created>
  <dcterms:modified xsi:type="dcterms:W3CDTF">2023-11-13T10:55:38Z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1033-11.1.0.9505</vt:lpwstr>
  </property>
</Properties>
</file>