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1" r:id="rId2"/>
    <p:sldId id="416" r:id="rId3"/>
    <p:sldId id="256" r:id="rId4"/>
    <p:sldId id="259" r:id="rId5"/>
    <p:sldId id="292" r:id="rId6"/>
    <p:sldId id="262" r:id="rId7"/>
    <p:sldId id="328" r:id="rId8"/>
    <p:sldId id="322" r:id="rId9"/>
    <p:sldId id="266" r:id="rId10"/>
    <p:sldId id="268" r:id="rId11"/>
    <p:sldId id="417" r:id="rId12"/>
    <p:sldId id="364" r:id="rId13"/>
    <p:sldId id="366" r:id="rId14"/>
    <p:sldId id="367" r:id="rId15"/>
    <p:sldId id="368" r:id="rId16"/>
    <p:sldId id="369" r:id="rId17"/>
    <p:sldId id="370" r:id="rId18"/>
    <p:sldId id="371" r:id="rId19"/>
    <p:sldId id="415" r:id="rId20"/>
    <p:sldId id="423" r:id="rId21"/>
    <p:sldId id="427" r:id="rId22"/>
    <p:sldId id="425" r:id="rId23"/>
    <p:sldId id="301" r:id="rId24"/>
    <p:sldId id="294" r:id="rId25"/>
    <p:sldId id="289" r:id="rId26"/>
    <p:sldId id="290" r:id="rId27"/>
    <p:sldId id="295" r:id="rId28"/>
    <p:sldId id="296" r:id="rId29"/>
    <p:sldId id="372" r:id="rId30"/>
    <p:sldId id="373" r:id="rId31"/>
    <p:sldId id="426" r:id="rId32"/>
    <p:sldId id="323" r:id="rId33"/>
    <p:sldId id="324" r:id="rId34"/>
    <p:sldId id="325" r:id="rId35"/>
    <p:sldId id="326" r:id="rId36"/>
    <p:sldId id="298" r:id="rId37"/>
    <p:sldId id="318" r:id="rId38"/>
    <p:sldId id="319" r:id="rId39"/>
    <p:sldId id="315" r:id="rId40"/>
    <p:sldId id="316" r:id="rId41"/>
    <p:sldId id="421" r:id="rId42"/>
    <p:sldId id="302" r:id="rId43"/>
    <p:sldId id="312" r:id="rId44"/>
    <p:sldId id="321" r:id="rId45"/>
    <p:sldId id="422" r:id="rId46"/>
    <p:sldId id="257" r:id="rId47"/>
    <p:sldId id="258" r:id="rId48"/>
    <p:sldId id="263" r:id="rId49"/>
    <p:sldId id="265" r:id="rId50"/>
    <p:sldId id="269" r:id="rId51"/>
    <p:sldId id="270" r:id="rId52"/>
    <p:sldId id="313"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D8B655-52C4-473C-BC09-E42846206E2D}" v="151" dt="2023-04-27T19:43:44.032"/>
    <p1510:client id="{283757E5-C4D9-4FBA-8AE3-B4E2FCA9AB31}" v="465" dt="2023-03-29T08:14:00.632"/>
    <p1510:client id="{439F81E0-47B7-51A1-3ADA-5A1A3DC89784}" v="691" dt="2023-05-23T18:55:45.601"/>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hasCustomPrompt="1"/>
          </p:nvPr>
        </p:nvSpPr>
        <p:spPr>
          <a:xfrm>
            <a:off x="1507067" y="2404534"/>
            <a:ext cx="7766936" cy="1646302"/>
          </a:xfrm>
        </p:spPr>
        <p:txBody>
          <a:bodyPr anchor="b">
            <a:noAutofit/>
          </a:bodyPr>
          <a:lstStyle>
            <a:lvl1pPr algn="r">
              <a:defRPr sz="5400">
                <a:solidFill>
                  <a:schemeClr val="accent1"/>
                </a:solidFill>
              </a:defRPr>
            </a:lvl1pPr>
          </a:lstStyle>
          <a:p>
            <a:r>
              <a:rPr lang="nl-NL"/>
              <a:t>Klik om de stijl te bewerken</a:t>
            </a:r>
            <a:endParaRPr lang="en-US" dirty="0"/>
          </a:p>
        </p:txBody>
      </p:sp>
      <p:sp>
        <p:nvSpPr>
          <p:cNvPr id="3" name="Subtitle 2"/>
          <p:cNvSpPr>
            <a:spLocks noGrp="1"/>
          </p:cNvSpPr>
          <p:nvPr>
            <p:ph type="subTitle" idx="1" hasCustomPrompt="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p>
            <a:fld id="{6ACDB02D-298E-4694-859A-BF6474DEFEA3}" type="datetimeFigureOut">
              <a:rPr lang="nl-NL" smtClean="0"/>
              <a:t>23-5-2023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a:t>
            </a:fld>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609600"/>
            <a:ext cx="8596668" cy="3403600"/>
          </a:xfrm>
        </p:spPr>
        <p:txBody>
          <a:bodyPr anchor="ctr">
            <a:normAutofit/>
          </a:bodyPr>
          <a:lstStyle>
            <a:lvl1pPr algn="l">
              <a:defRPr sz="4400" b="0" cap="none"/>
            </a:lvl1pPr>
          </a:lstStyle>
          <a:p>
            <a:r>
              <a:rPr lang="nl-NL"/>
              <a:t>Klik om de stijl te bewerken</a:t>
            </a:r>
            <a:endParaRPr lang="en-US" dirty="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23-5-2023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1334" y="609600"/>
            <a:ext cx="8094134"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hasCustomPrompt="1"/>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23-5-2023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a:t>
            </a:fld>
            <a:endParaRPr lang="nl-N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1931988"/>
            <a:ext cx="8596668" cy="2595460"/>
          </a:xfrm>
        </p:spPr>
        <p:txBody>
          <a:bodyPr anchor="b">
            <a:normAutofit/>
          </a:bodyPr>
          <a:lstStyle>
            <a:lvl1pPr algn="l">
              <a:defRPr sz="4400" b="0" cap="none"/>
            </a:lvl1pPr>
          </a:lstStyle>
          <a:p>
            <a:r>
              <a:rPr lang="nl-NL"/>
              <a:t>Klik om de stijl te bewerken</a:t>
            </a:r>
            <a:endParaRPr lang="en-US" dirty="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23-5-2023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a:t>
            </a:fld>
            <a:endParaRPr lang="nl-N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1334" y="609600"/>
            <a:ext cx="8094134"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23-5-2023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a:t>
            </a:fld>
            <a:endParaRPr lang="nl-N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799" y="609600"/>
            <a:ext cx="8588203"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23-5-2023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a:t>
            </a:fld>
            <a:endParaRPr lang="nl-NL"/>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a:t>Klik om de stijl te bewerken</a:t>
            </a:r>
            <a:endParaRPr lang="en-US" dirty="0"/>
          </a:p>
        </p:txBody>
      </p:sp>
      <p:sp>
        <p:nvSpPr>
          <p:cNvPr id="3" name="Vertical Text Placeholder 2"/>
          <p:cNvSpPr>
            <a:spLocks noGrp="1"/>
          </p:cNvSpPr>
          <p:nvPr>
            <p:ph type="body" orient="vert" idx="1" hasCustomPrompt="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ACDB02D-298E-4694-859A-BF6474DEFEA3}" type="datetimeFigureOut">
              <a:rPr lang="nl-NL" smtClean="0"/>
              <a:t>23-5-2023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a:t>
            </a:fld>
            <a:endParaRPr lang="nl-N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7967673" y="609599"/>
            <a:ext cx="1304743" cy="5251451"/>
          </a:xfrm>
        </p:spPr>
        <p:txBody>
          <a:bodyPr vert="eaVert" anchor="ctr"/>
          <a:lstStyle/>
          <a:p>
            <a:r>
              <a:rPr lang="nl-NL"/>
              <a:t>Klik om de stijl te bewerken</a:t>
            </a:r>
            <a:endParaRPr lang="en-US" dirty="0"/>
          </a:p>
        </p:txBody>
      </p:sp>
      <p:sp>
        <p:nvSpPr>
          <p:cNvPr id="3" name="Vertical Text Placeholder 2"/>
          <p:cNvSpPr>
            <a:spLocks noGrp="1"/>
          </p:cNvSpPr>
          <p:nvPr>
            <p:ph type="body" orient="vert" idx="1" hasCustomPrompt="1"/>
          </p:nvPr>
        </p:nvSpPr>
        <p:spPr>
          <a:xfrm>
            <a:off x="677335" y="609600"/>
            <a:ext cx="7060150" cy="5251450"/>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ACDB02D-298E-4694-859A-BF6474DEFEA3}" type="datetimeFigureOut">
              <a:rPr lang="nl-NL" smtClean="0"/>
              <a:t>23-5-2023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600"/>
            </a:lvl1pPr>
          </a:lstStyle>
          <a:p>
            <a:r>
              <a:rPr lang="nl-NL"/>
              <a:t>Klik om de stijl te bewerken</a:t>
            </a:r>
            <a:endParaRPr lang="en-US" dirty="0"/>
          </a:p>
        </p:txBody>
      </p:sp>
      <p:sp>
        <p:nvSpPr>
          <p:cNvPr id="3" name="Content Placeholder 2"/>
          <p:cNvSpPr>
            <a:spLocks noGrp="1"/>
          </p:cNvSpPr>
          <p:nvPr>
            <p:ph idx="1" hasCustomPrompt="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ACDB02D-298E-4694-859A-BF6474DEFEA3}" type="datetimeFigureOut">
              <a:rPr lang="nl-NL" smtClean="0"/>
              <a:t>23-5-2023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2700867"/>
            <a:ext cx="8596668" cy="1826581"/>
          </a:xfrm>
        </p:spPr>
        <p:txBody>
          <a:bodyPr anchor="b"/>
          <a:lstStyle>
            <a:lvl1pPr algn="l">
              <a:defRPr sz="4000" b="0" cap="none"/>
            </a:lvl1pPr>
          </a:lstStyle>
          <a:p>
            <a:r>
              <a:rPr lang="nl-NL"/>
              <a:t>Klik om de stijl te bewerken</a:t>
            </a:r>
            <a:endParaRPr lang="en-US" dirty="0"/>
          </a:p>
        </p:txBody>
      </p:sp>
      <p:sp>
        <p:nvSpPr>
          <p:cNvPr id="3" name="Text Placeholder 2"/>
          <p:cNvSpPr>
            <a:spLocks noGrp="1"/>
          </p:cNvSpPr>
          <p:nvPr>
            <p:ph type="body" idx="1" hasCustomPrompt="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23-5-2023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a:t>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a:t>Klik om de stijl te bewerken</a:t>
            </a:r>
            <a:endParaRPr lang="en-US" dirty="0"/>
          </a:p>
        </p:txBody>
      </p:sp>
      <p:sp>
        <p:nvSpPr>
          <p:cNvPr id="3" name="Content Placeholder 2"/>
          <p:cNvSpPr>
            <a:spLocks noGrp="1"/>
          </p:cNvSpPr>
          <p:nvPr>
            <p:ph sz="half" idx="1" hasCustomPrompt="1"/>
          </p:nvPr>
        </p:nvSpPr>
        <p:spPr>
          <a:xfrm>
            <a:off x="677334" y="2160589"/>
            <a:ext cx="4184035" cy="3880772"/>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hasCustomPrompt="1"/>
          </p:nvPr>
        </p:nvSpPr>
        <p:spPr>
          <a:xfrm>
            <a:off x="5089970" y="2160589"/>
            <a:ext cx="4184034" cy="3880773"/>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6ACDB02D-298E-4694-859A-BF6474DEFEA3}" type="datetimeFigureOut">
              <a:rPr lang="nl-NL" smtClean="0"/>
              <a:t>23-5-2023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B658280-899A-42DE-9A2F-8F8BDDDDB10E}" type="slidenum">
              <a:rPr lang="nl-NL" smtClean="0"/>
              <a:t>‹#›</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nl-NL"/>
              <a:t>Klik om de stijl te bewerken</a:t>
            </a:r>
            <a:endParaRPr lang="en-US" dirty="0"/>
          </a:p>
        </p:txBody>
      </p:sp>
      <p:sp>
        <p:nvSpPr>
          <p:cNvPr id="3" name="Text Placeholder 2"/>
          <p:cNvSpPr>
            <a:spLocks noGrp="1"/>
          </p:cNvSpPr>
          <p:nvPr>
            <p:ph type="body" idx="1" hasCustomPrompt="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hasCustomPrompt="1"/>
          </p:nvPr>
        </p:nvSpPr>
        <p:spPr>
          <a:xfrm>
            <a:off x="675745" y="2737245"/>
            <a:ext cx="4185623" cy="330411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hasCustomPrompt="1"/>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hasCustomPrompt="1"/>
          </p:nvPr>
        </p:nvSpPr>
        <p:spPr>
          <a:xfrm>
            <a:off x="5088384" y="2737245"/>
            <a:ext cx="4185617" cy="330411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6ACDB02D-298E-4694-859A-BF6474DEFEA3}" type="datetimeFigureOut">
              <a:rPr lang="nl-NL" smtClean="0"/>
              <a:t>23-5-2023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CB658280-899A-42DE-9A2F-8F8BDDDDB10E}" type="slidenum">
              <a:rPr lang="nl-NL" smtClean="0"/>
              <a:t>‹#›</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09600"/>
            <a:ext cx="8596668" cy="1320800"/>
          </a:xfrm>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6ACDB02D-298E-4694-859A-BF6474DEFEA3}" type="datetimeFigureOut">
              <a:rPr lang="nl-NL" smtClean="0"/>
              <a:t>23-5-2023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CB658280-899A-42DE-9A2F-8F8BDDDDB10E}" type="slidenum">
              <a:rPr lang="nl-NL" smtClean="0"/>
              <a:t>‹#›</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DB02D-298E-4694-859A-BF6474DEFEA3}" type="datetimeFigureOut">
              <a:rPr lang="nl-NL" smtClean="0"/>
              <a:t>23-5-2023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CB658280-899A-42DE-9A2F-8F8BDDDDB10E}" type="slidenum">
              <a:rPr lang="nl-NL" smtClean="0"/>
              <a:t>‹#›</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1498604"/>
            <a:ext cx="3854528" cy="1278466"/>
          </a:xfrm>
        </p:spPr>
        <p:txBody>
          <a:bodyPr anchor="b">
            <a:normAutofit/>
          </a:bodyPr>
          <a:lstStyle>
            <a:lvl1pPr>
              <a:defRPr sz="2000"/>
            </a:lvl1pPr>
          </a:lstStyle>
          <a:p>
            <a:r>
              <a:rPr lang="nl-NL"/>
              <a:t>Klik om de stijl te bewerken</a:t>
            </a:r>
            <a:endParaRPr lang="en-US" dirty="0"/>
          </a:p>
        </p:txBody>
      </p:sp>
      <p:sp>
        <p:nvSpPr>
          <p:cNvPr id="3" name="Content Placeholder 2"/>
          <p:cNvSpPr>
            <a:spLocks noGrp="1"/>
          </p:cNvSpPr>
          <p:nvPr>
            <p:ph idx="1" hasCustomPrompt="1"/>
          </p:nvPr>
        </p:nvSpPr>
        <p:spPr>
          <a:xfrm>
            <a:off x="4760461" y="514924"/>
            <a:ext cx="4513541" cy="552643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hasCustomPrompt="1"/>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6ACDB02D-298E-4694-859A-BF6474DEFEA3}" type="datetimeFigureOut">
              <a:rPr lang="nl-NL" smtClean="0"/>
              <a:t>23-5-2023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B658280-899A-42DE-9A2F-8F8BDDDDB10E}" type="slidenum">
              <a:rPr lang="nl-NL" smtClean="0"/>
              <a:t>‹#›</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4800600"/>
            <a:ext cx="8596667" cy="566738"/>
          </a:xfrm>
        </p:spPr>
        <p:txBody>
          <a:bodyPr anchor="b">
            <a:normAutofit/>
          </a:bodyPr>
          <a:lstStyle>
            <a:lvl1pPr algn="l">
              <a:defRPr sz="2400" b="0"/>
            </a:lvl1pPr>
          </a:lstStyle>
          <a:p>
            <a:r>
              <a:rPr lang="nl-NL"/>
              <a:t>Klik om de stijl te bewerken</a:t>
            </a:r>
            <a:endParaRPr lang="en-US" dirty="0"/>
          </a:p>
        </p:txBody>
      </p:sp>
      <p:sp>
        <p:nvSpPr>
          <p:cNvPr id="3" name="Picture Placeholder 2"/>
          <p:cNvSpPr>
            <a:spLocks noGrp="1" noChangeAspect="1"/>
          </p:cNvSpPr>
          <p:nvPr>
            <p:ph type="pic" idx="1" hasCustomPrompt="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hasCustomPrompt="1"/>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6ACDB02D-298E-4694-859A-BF6474DEFEA3}" type="datetimeFigureOut">
              <a:rPr lang="nl-NL" smtClean="0"/>
              <a:t>23-5-2023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B658280-899A-42DE-9A2F-8F8BDDDDB10E}" type="slidenum">
              <a:rPr lang="nl-NL" smtClean="0"/>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nl-NL"/>
              <a:t>Klik om de stijl te bewerken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CDB02D-298E-4694-859A-BF6474DEFEA3}" type="datetimeFigureOut">
              <a:rPr lang="nl-NL" smtClean="0"/>
              <a:t>23-5-2023</a:t>
            </a:fld>
            <a:endParaRPr lang="nl-N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658280-899A-42DE-9A2F-8F8BDDDDB10E}" type="slidenum">
              <a:rPr lang="nl-NL" smtClean="0"/>
              <a:t>‹#›</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buvesa.com/wat-kun-je-met-python-maken-en-programmeren-voorbeelden/" TargetMode="External"/><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pandas.pydata.org/docs/user_guide/index.html"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numfocus.org/" TargetMode="External"/><Relationship Id="rId1" Type="http://schemas.openxmlformats.org/officeDocument/2006/relationships/slideLayout" Target="../slideLayouts/slideLayout2.xml"/><Relationship Id="rId4" Type="http://schemas.openxmlformats.org/officeDocument/2006/relationships/hyperlink" Target="https://pydata.org/"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hyperlink" Target="https://docs.python.org/3/tutorial/index.html"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urvey.stackoverflow.co/202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D wallpaper: Python (programming), programming language, code | Wallpaper  Fl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6961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p:cNvSpPr/>
          <p:nvPr/>
        </p:nvSpPr>
        <p:spPr>
          <a:xfrm>
            <a:off x="1730932" y="474227"/>
            <a:ext cx="9355382" cy="923330"/>
          </a:xfrm>
          <a:prstGeom prst="rect">
            <a:avLst/>
          </a:prstGeom>
          <a:noFill/>
        </p:spPr>
        <p:txBody>
          <a:bodyPr wrap="none" lIns="91440" tIns="45720" rIns="91440" bIns="45720">
            <a:spAutoFit/>
          </a:bodyPr>
          <a:lstStyle/>
          <a:p>
            <a:pPr algn="ctr"/>
            <a:r>
              <a:rPr lang="nl-NL" sz="5400" b="1" cap="none" spc="0" dirty="0">
                <a:ln w="6600">
                  <a:solidFill>
                    <a:schemeClr val="accent2"/>
                  </a:solidFill>
                  <a:prstDash val="solid"/>
                </a:ln>
                <a:solidFill>
                  <a:srgbClr val="FFFFFF"/>
                </a:solidFill>
                <a:effectLst>
                  <a:outerShdw dist="38100" dir="2700000" algn="tl" rotWithShape="0">
                    <a:schemeClr val="accent2"/>
                  </a:outerShdw>
                </a:effectLst>
              </a:rPr>
              <a:t>Welkom, </a:t>
            </a:r>
            <a:r>
              <a:rPr lang="nl-NL" sz="5400" b="1" cap="none" spc="0" dirty="0" err="1">
                <a:ln w="6600">
                  <a:solidFill>
                    <a:schemeClr val="accent2"/>
                  </a:solidFill>
                  <a:prstDash val="solid"/>
                </a:ln>
                <a:solidFill>
                  <a:srgbClr val="FFFFFF"/>
                </a:solidFill>
                <a:effectLst>
                  <a:outerShdw dist="38100" dir="2700000" algn="tl" rotWithShape="0">
                    <a:schemeClr val="accent2"/>
                  </a:outerShdw>
                </a:effectLst>
              </a:rPr>
              <a:t>wannebee</a:t>
            </a:r>
            <a:r>
              <a:rPr lang="nl-NL" sz="5400" b="1" cap="none" spc="0" dirty="0">
                <a:ln w="6600">
                  <a:solidFill>
                    <a:schemeClr val="accent2"/>
                  </a:solidFill>
                  <a:prstDash val="solid"/>
                </a:ln>
                <a:solidFill>
                  <a:srgbClr val="FFFFFF"/>
                </a:solidFill>
                <a:effectLst>
                  <a:outerShdw dist="38100" dir="2700000" algn="tl" rotWithShape="0">
                    <a:schemeClr val="accent2"/>
                  </a:outerShdw>
                </a:effectLst>
              </a:rPr>
              <a:t> </a:t>
            </a:r>
            <a:r>
              <a:rPr lang="nl-NL" sz="5400" b="1" cap="none" spc="0" dirty="0" err="1">
                <a:ln w="6600">
                  <a:solidFill>
                    <a:schemeClr val="accent2"/>
                  </a:solidFill>
                  <a:prstDash val="solid"/>
                </a:ln>
                <a:solidFill>
                  <a:srgbClr val="FFFFFF"/>
                </a:solidFill>
                <a:effectLst>
                  <a:outerShdw dist="38100" dir="2700000" algn="tl" rotWithShape="0">
                    <a:schemeClr val="accent2"/>
                  </a:outerShdw>
                </a:effectLst>
              </a:rPr>
              <a:t>Pythonista</a:t>
            </a:r>
            <a:r>
              <a:rPr lang="nl-NL" sz="5400" b="1" cap="none" spc="0" dirty="0">
                <a:ln w="6600">
                  <a:solidFill>
                    <a:schemeClr val="accent2"/>
                  </a:solidFill>
                  <a:prstDash val="solid"/>
                </a:ln>
                <a:solidFill>
                  <a:srgbClr val="FFFFFF"/>
                </a:solidFill>
                <a:effectLst>
                  <a:outerShdw dist="38100" dir="2700000" algn="tl" rotWithShape="0">
                    <a:schemeClr val="accent2"/>
                  </a:outerShdw>
                </a:effectLst>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bedrijven die gebruik maken van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890" y="345739"/>
            <a:ext cx="8780011" cy="5203414"/>
          </a:xfrm>
          <a:prstGeom prst="rect">
            <a:avLst/>
          </a:prstGeom>
          <a:noFill/>
          <a:extLst>
            <a:ext uri="{909E8E84-426E-40DD-AFC4-6F175D3DCCD1}">
              <a14:hiddenFill xmlns:a14="http://schemas.microsoft.com/office/drawing/2010/main">
                <a:solidFill>
                  <a:srgbClr val="FFFFFF"/>
                </a:solidFill>
              </a14:hiddenFill>
            </a:ext>
          </a:extLst>
        </p:spPr>
      </p:pic>
      <p:sp>
        <p:nvSpPr>
          <p:cNvPr id="2" name="Tekstvak 1"/>
          <p:cNvSpPr txBox="1"/>
          <p:nvPr/>
        </p:nvSpPr>
        <p:spPr>
          <a:xfrm>
            <a:off x="1918448" y="5925671"/>
            <a:ext cx="8142935" cy="369332"/>
          </a:xfrm>
          <a:prstGeom prst="rect">
            <a:avLst/>
          </a:prstGeom>
          <a:noFill/>
        </p:spPr>
        <p:txBody>
          <a:bodyPr wrap="none" rtlCol="0">
            <a:spAutoFit/>
          </a:bodyPr>
          <a:lstStyle/>
          <a:p>
            <a:r>
              <a:rPr lang="nl-NL"/>
              <a:t>Bron: </a:t>
            </a:r>
            <a:r>
              <a:rPr lang="nl-NL">
                <a:hlinkClick r:id="rId3"/>
              </a:rPr>
              <a:t>Wat kun je met Python maken en programmeren? </a:t>
            </a:r>
            <a:r>
              <a:rPr lang="nl-NL" dirty="0">
                <a:hlinkClick r:id="rId3"/>
              </a:rPr>
              <a:t>(voorbeelden) (buvesa.com)</a:t>
            </a:r>
            <a:endParaRPr lang="nl-NL"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Wat is programmeren en waarom zou je?</a:t>
            </a:r>
          </a:p>
        </p:txBody>
      </p:sp>
      <p:sp>
        <p:nvSpPr>
          <p:cNvPr id="3" name="Tijdelijke aanduiding voor inhoud 2"/>
          <p:cNvSpPr>
            <a:spLocks noGrp="1"/>
          </p:cNvSpPr>
          <p:nvPr>
            <p:ph idx="1"/>
          </p:nvPr>
        </p:nvSpPr>
        <p:spPr>
          <a:xfrm>
            <a:off x="619145" y="1487258"/>
            <a:ext cx="8596668" cy="3880773"/>
          </a:xfrm>
        </p:spPr>
        <p:txBody>
          <a:bodyPr>
            <a:normAutofit fontScale="85000" lnSpcReduction="20000"/>
          </a:bodyPr>
          <a:lstStyle/>
          <a:p>
            <a:r>
              <a:rPr lang="nl-NL" dirty="0"/>
              <a:t>Programmeren is het schrijven van een computerprogramma, een concrete reeks instructies die een computer kan uitvoeren.</a:t>
            </a:r>
            <a:br>
              <a:rPr lang="nl-NL" dirty="0"/>
            </a:br>
            <a:endParaRPr lang="nl-NL" dirty="0"/>
          </a:p>
          <a:p>
            <a:r>
              <a:rPr lang="nl-NL" dirty="0"/>
              <a:t>Software, AI etc. steeds belangrijker in ons werk en leven. </a:t>
            </a:r>
            <a:br>
              <a:rPr lang="nl-NL" dirty="0"/>
            </a:br>
            <a:endParaRPr lang="nl-NL" dirty="0"/>
          </a:p>
          <a:p>
            <a:r>
              <a:rPr lang="nl-NL" dirty="0"/>
              <a:t>'</a:t>
            </a:r>
            <a:r>
              <a:rPr lang="nl-NL" dirty="0" err="1"/>
              <a:t>Computational</a:t>
            </a:r>
            <a:r>
              <a:rPr lang="nl-NL" dirty="0"/>
              <a:t> thinking is een manier om verschijnselen te begrijpen en verklaren. Het betekent eigenlijk in kleine stappen nadenken over hoe je een eenvoudige of uitdagende vraag of probleem kunt herformuleren en oplossen. En dan op een manier die ook door een computer kan worden uitgevoerd.'</a:t>
            </a:r>
          </a:p>
          <a:p>
            <a:r>
              <a:rPr lang="nl-NL" dirty="0"/>
              <a:t>'Die stapsgewijze manier van denken vormt de basis van programmeren, oftewel: apparaten en machines te laten doen wat je wil.</a:t>
            </a:r>
            <a:br>
              <a:rPr lang="nl-NL" dirty="0"/>
            </a:br>
            <a:endParaRPr lang="nl-NL" dirty="0"/>
          </a:p>
          <a:p>
            <a:r>
              <a:rPr lang="nl-NL" dirty="0"/>
              <a:t>Compute en data houd je gescheiden. Inzicht wat gebeurd, reproduceerbaar.</a:t>
            </a:r>
            <a:br>
              <a:rPr lang="nl-NL" dirty="0"/>
            </a:br>
            <a:endParaRPr lang="nl-NL" dirty="0"/>
          </a:p>
          <a:p>
            <a:r>
              <a:rPr lang="nl-NL" dirty="0"/>
              <a:t>Automatiseren, inzichten, voorspellen.</a:t>
            </a:r>
            <a:br>
              <a:rPr lang="nl-NL" dirty="0"/>
            </a:br>
            <a:endParaRPr lang="nl-NL" dirty="0"/>
          </a:p>
          <a:p>
            <a:endParaRPr lang="nl-NL" dirty="0"/>
          </a:p>
        </p:txBody>
      </p:sp>
    </p:spTree>
    <p:extLst>
      <p:ext uri="{BB962C8B-B14F-4D97-AF65-F5344CB8AC3E}">
        <p14:creationId xmlns:p14="http://schemas.microsoft.com/office/powerpoint/2010/main" val="283582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Data &amp; Compute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accent1"/>
                </a:solidFill>
                <a:effectLst>
                  <a:outerShdw blurRad="38100" dist="25400" dir="5400000" algn="ctr" rotWithShape="0">
                    <a:srgbClr val="6E747A">
                      <a:alpha val="43000"/>
                    </a:srgbClr>
                  </a:outerShdw>
                </a:effectLst>
              </a:rPr>
              <a:t>Data </a:t>
            </a:r>
            <a:r>
              <a:rPr lang="en-US" altLang="nl-NL" dirty="0">
                <a:solidFill>
                  <a:schemeClr val="tx1"/>
                </a:solidFill>
              </a:rPr>
              <a:t>&amp; Compute</a:t>
            </a:r>
          </a:p>
        </p:txBody>
      </p:sp>
      <p:sp>
        <p:nvSpPr>
          <p:cNvPr id="5" name="Text Box 4"/>
          <p:cNvSpPr txBox="1"/>
          <p:nvPr/>
        </p:nvSpPr>
        <p:spPr>
          <a:xfrm>
            <a:off x="476885" y="1753235"/>
            <a:ext cx="9830435" cy="3415030"/>
          </a:xfrm>
          <a:prstGeom prst="rect">
            <a:avLst/>
          </a:prstGeom>
          <a:noFill/>
        </p:spPr>
        <p:txBody>
          <a:bodyPr wrap="square" rtlCol="0">
            <a:spAutoFit/>
          </a:bodyPr>
          <a:lstStyle/>
          <a:p>
            <a:pPr marL="342900" indent="-342900">
              <a:buFont typeface="Arial" panose="020B0604020202020204" pitchFamily="34" charset="0"/>
              <a:buChar char="•"/>
            </a:pPr>
            <a:r>
              <a:rPr lang="en-US" sz="2400">
                <a:sym typeface="+mn-ea"/>
              </a:rPr>
              <a:t> Data moet ingeladen worden in een Python programma: </a:t>
            </a:r>
            <a:endParaRPr lang="en-US" sz="2400"/>
          </a:p>
          <a:p>
            <a:r>
              <a:rPr lang="en-US" sz="2400">
                <a:sym typeface="+mn-ea"/>
              </a:rPr>
              <a:t>	- </a:t>
            </a:r>
            <a:r>
              <a:rPr lang="en-US" sz="2400" b="1">
                <a:sym typeface="+mn-ea"/>
              </a:rPr>
              <a:t>Extern</a:t>
            </a:r>
            <a:r>
              <a:rPr lang="en-US" sz="2400">
                <a:sym typeface="+mn-ea"/>
              </a:rPr>
              <a:t>: in de vorm van b.v. een Excel of tekstbestandje </a:t>
            </a:r>
            <a:endParaRPr lang="en-US" sz="2400"/>
          </a:p>
          <a:p>
            <a:r>
              <a:rPr lang="en-US" sz="2400">
                <a:sym typeface="+mn-ea"/>
              </a:rPr>
              <a:t>	- </a:t>
            </a:r>
            <a:r>
              <a:rPr lang="en-US" sz="2400" b="1">
                <a:sym typeface="+mn-ea"/>
              </a:rPr>
              <a:t>Intern</a:t>
            </a:r>
            <a:r>
              <a:rPr lang="en-US" sz="2400">
                <a:sym typeface="+mn-ea"/>
              </a:rPr>
              <a:t>: Data kan aangemaakt worden in Python zelf</a:t>
            </a:r>
            <a:endParaRPr lang="en-US" sz="2400"/>
          </a:p>
          <a:p>
            <a:endParaRPr lang="en-US" sz="2400"/>
          </a:p>
          <a:p>
            <a:pPr marL="342900" indent="-342900">
              <a:buFont typeface="Arial" panose="020B0604020202020204" pitchFamily="34" charset="0"/>
              <a:buChar char="•"/>
            </a:pPr>
            <a:r>
              <a:rPr lang="en-US" sz="2400">
                <a:sym typeface="+mn-ea"/>
              </a:rPr>
              <a:t>Data ‘leeft’ in je Python programma in de vorm van een </a:t>
            </a:r>
            <a:r>
              <a:rPr lang="en-US" sz="2400" i="1">
                <a:sym typeface="+mn-ea"/>
              </a:rPr>
              <a:t>variabele. </a:t>
            </a:r>
            <a:r>
              <a:rPr lang="en-US" sz="2400">
                <a:sym typeface="+mn-ea"/>
              </a:rPr>
              <a:t>Dit is dus een stukje opslag.</a:t>
            </a:r>
            <a:endParaRPr lang="en-US" sz="2400" i="1"/>
          </a:p>
          <a:p>
            <a:endParaRPr lang="en-US" sz="2400" i="1"/>
          </a:p>
          <a:p>
            <a:pPr marL="342900" indent="-342900">
              <a:buFont typeface="Arial" panose="020B0604020202020204" pitchFamily="34" charset="0"/>
              <a:buChar char="•"/>
            </a:pPr>
            <a:r>
              <a:rPr lang="en-US" sz="2400">
                <a:sym typeface="+mn-ea"/>
              </a:rPr>
              <a:t>Zo’n variabele geef jij als gebruiker een naam. Ook geef je aan welke data  in die variabele opgeslagen moet worden.</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accent1"/>
                </a:solidFill>
                <a:effectLst>
                  <a:outerShdw blurRad="38100" dist="25400" dir="5400000" algn="ctr" rotWithShape="0">
                    <a:srgbClr val="6E747A">
                      <a:alpha val="43000"/>
                    </a:srgbClr>
                  </a:outerShdw>
                </a:effectLst>
              </a:rPr>
              <a:t>Data </a:t>
            </a:r>
            <a:r>
              <a:rPr lang="en-US" altLang="nl-NL" dirty="0">
                <a:solidFill>
                  <a:schemeClr val="tx1"/>
                </a:solidFill>
              </a:rPr>
              <a:t>&amp; Compute</a:t>
            </a:r>
          </a:p>
        </p:txBody>
      </p:sp>
      <p:pic>
        <p:nvPicPr>
          <p:cNvPr id="6" name="Picture 5"/>
          <p:cNvPicPr>
            <a:picLocks noChangeAspect="1"/>
          </p:cNvPicPr>
          <p:nvPr/>
        </p:nvPicPr>
        <p:blipFill>
          <a:blip r:embed="rId2"/>
          <a:stretch>
            <a:fillRect/>
          </a:stretch>
        </p:blipFill>
        <p:spPr>
          <a:xfrm>
            <a:off x="486410" y="4203700"/>
            <a:ext cx="3020060" cy="2286635"/>
          </a:xfrm>
          <a:prstGeom prst="rect">
            <a:avLst/>
          </a:prstGeom>
        </p:spPr>
      </p:pic>
      <p:sp>
        <p:nvSpPr>
          <p:cNvPr id="4" name="Text Box 3"/>
          <p:cNvSpPr txBox="1"/>
          <p:nvPr/>
        </p:nvSpPr>
        <p:spPr>
          <a:xfrm>
            <a:off x="1122045" y="3188970"/>
            <a:ext cx="2169795" cy="1014730"/>
          </a:xfrm>
          <a:prstGeom prst="rect">
            <a:avLst/>
          </a:prstGeom>
          <a:noFill/>
        </p:spPr>
        <p:txBody>
          <a:bodyPr wrap="square" rtlCol="0">
            <a:spAutoFit/>
          </a:bodyPr>
          <a:lstStyle/>
          <a:p>
            <a:pPr algn="ctr"/>
            <a:r>
              <a:rPr lang="en-US" sz="6000">
                <a:solidFill>
                  <a:srgbClr val="0070C0"/>
                </a:solidFill>
                <a:latin typeface="Courier" charset="0"/>
                <a:cs typeface="Courier" charset="0"/>
              </a:rPr>
              <a:t>var</a:t>
            </a:r>
          </a:p>
        </p:txBody>
      </p:sp>
      <p:sp>
        <p:nvSpPr>
          <p:cNvPr id="7" name="Text Box 6"/>
          <p:cNvSpPr txBox="1"/>
          <p:nvPr/>
        </p:nvSpPr>
        <p:spPr>
          <a:xfrm>
            <a:off x="3506470" y="3188970"/>
            <a:ext cx="1656080" cy="1014730"/>
          </a:xfrm>
          <a:prstGeom prst="rect">
            <a:avLst/>
          </a:prstGeom>
          <a:noFill/>
        </p:spPr>
        <p:txBody>
          <a:bodyPr wrap="square" rtlCol="0">
            <a:spAutoFit/>
          </a:bodyPr>
          <a:lstStyle/>
          <a:p>
            <a:pPr algn="ctr"/>
            <a:r>
              <a:rPr lang="en-US" sz="6000">
                <a:latin typeface="Courier" charset="0"/>
                <a:cs typeface="Courier" charset="0"/>
              </a:rPr>
              <a:t>=</a:t>
            </a:r>
          </a:p>
        </p:txBody>
      </p:sp>
      <p:sp>
        <p:nvSpPr>
          <p:cNvPr id="8" name="Text Box 7"/>
          <p:cNvSpPr txBox="1"/>
          <p:nvPr/>
        </p:nvSpPr>
        <p:spPr>
          <a:xfrm>
            <a:off x="5045075" y="3188970"/>
            <a:ext cx="3443605" cy="1025188"/>
          </a:xfrm>
          <a:prstGeom prst="rect">
            <a:avLst/>
          </a:prstGeom>
          <a:noFill/>
        </p:spPr>
        <p:txBody>
          <a:bodyPr wrap="square" lIns="91440" tIns="45720" rIns="91440" bIns="45720" rtlCol="0" anchor="t">
            <a:spAutoFit/>
          </a:bodyPr>
          <a:lstStyle/>
          <a:p>
            <a:pPr algn="ctr"/>
            <a:r>
              <a:rPr lang="en-US" sz="6000" dirty="0">
                <a:solidFill>
                  <a:schemeClr val="accent4"/>
                </a:solidFill>
                <a:latin typeface="Courier"/>
                <a:cs typeface="Courier" charset="0"/>
              </a:rPr>
              <a:t>“hallo”</a:t>
            </a:r>
          </a:p>
        </p:txBody>
      </p:sp>
      <p:pic>
        <p:nvPicPr>
          <p:cNvPr id="9" name="Picture 8"/>
          <p:cNvPicPr>
            <a:picLocks noChangeAspect="1"/>
          </p:cNvPicPr>
          <p:nvPr/>
        </p:nvPicPr>
        <p:blipFill>
          <a:blip r:embed="rId3"/>
          <a:stretch>
            <a:fillRect/>
          </a:stretch>
        </p:blipFill>
        <p:spPr>
          <a:xfrm>
            <a:off x="5048250" y="4196715"/>
            <a:ext cx="2814955" cy="2324735"/>
          </a:xfrm>
          <a:prstGeom prst="rect">
            <a:avLst/>
          </a:prstGeom>
        </p:spPr>
      </p:pic>
      <p:sp>
        <p:nvSpPr>
          <p:cNvPr id="10" name="Text Box 9"/>
          <p:cNvSpPr txBox="1"/>
          <p:nvPr/>
        </p:nvSpPr>
        <p:spPr>
          <a:xfrm>
            <a:off x="476885" y="1753235"/>
            <a:ext cx="9830435" cy="1568450"/>
          </a:xfrm>
          <a:prstGeom prst="rect">
            <a:avLst/>
          </a:prstGeom>
          <a:noFill/>
        </p:spPr>
        <p:txBody>
          <a:bodyPr wrap="square" rtlCol="0">
            <a:spAutoFit/>
          </a:bodyPr>
          <a:lstStyle/>
          <a:p>
            <a:pPr marL="342900" indent="-342900">
              <a:buFont typeface="Arial" panose="020B0604020202020204" pitchFamily="34" charset="0"/>
              <a:buChar char="•"/>
            </a:pPr>
            <a:r>
              <a:rPr lang="en-US" sz="2400">
                <a:sym typeface="+mn-ea"/>
              </a:rPr>
              <a:t>Zo’n variabele geef jij als gebruiker een </a:t>
            </a:r>
            <a:r>
              <a:rPr lang="en-US" sz="2400" b="1">
                <a:solidFill>
                  <a:srgbClr val="0070C0"/>
                </a:solidFill>
                <a:sym typeface="+mn-ea"/>
              </a:rPr>
              <a:t>naam</a:t>
            </a:r>
            <a:r>
              <a:rPr lang="en-US" sz="2400">
                <a:sym typeface="+mn-ea"/>
              </a:rPr>
              <a:t>. Ook geef je aan</a:t>
            </a:r>
            <a:r>
              <a:rPr lang="en-US" sz="2400">
                <a:solidFill>
                  <a:schemeClr val="accent4"/>
                </a:solidFill>
                <a:sym typeface="+mn-ea"/>
              </a:rPr>
              <a:t> welke data</a:t>
            </a:r>
            <a:r>
              <a:rPr lang="en-US" sz="2400">
                <a:sym typeface="+mn-ea"/>
              </a:rPr>
              <a:t>  in die variabele opgeslagen moet worden.</a:t>
            </a:r>
          </a:p>
          <a:p>
            <a:pPr marL="342900" indent="-342900">
              <a:buFont typeface="Arial" panose="020B0604020202020204" pitchFamily="34" charset="0"/>
              <a:buChar char="•"/>
            </a:pPr>
            <a:r>
              <a:rPr lang="en-US" sz="2400">
                <a:sym typeface="+mn-ea"/>
              </a:rPr>
              <a:t>Zo doe je dit in Python code:</a:t>
            </a:r>
            <a:endParaRPr lang="en-US" sz="2400"/>
          </a:p>
          <a:p>
            <a:pPr marL="342900" indent="-342900">
              <a:buFont typeface="Arial" panose="020B0604020202020204" pitchFamily="34" charset="0"/>
              <a:buChar char="•"/>
            </a:pP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7" grpId="1"/>
      <p:bldP spid="8" grpId="0"/>
      <p:bldP spid="8"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accent1"/>
                </a:solidFill>
                <a:effectLst>
                  <a:outerShdw blurRad="38100" dist="25400" dir="5400000" algn="ctr" rotWithShape="0">
                    <a:srgbClr val="6E747A">
                      <a:alpha val="43000"/>
                    </a:srgbClr>
                  </a:outerShdw>
                </a:effectLst>
              </a:rPr>
              <a:t>Data </a:t>
            </a:r>
            <a:r>
              <a:rPr lang="en-US" altLang="nl-NL" dirty="0">
                <a:solidFill>
                  <a:schemeClr val="tx1"/>
                </a:solidFill>
              </a:rPr>
              <a:t>&amp; Compute</a:t>
            </a:r>
          </a:p>
        </p:txBody>
      </p:sp>
      <p:pic>
        <p:nvPicPr>
          <p:cNvPr id="6" name="Picture 5"/>
          <p:cNvPicPr>
            <a:picLocks noChangeAspect="1"/>
          </p:cNvPicPr>
          <p:nvPr/>
        </p:nvPicPr>
        <p:blipFill>
          <a:blip r:embed="rId2"/>
          <a:stretch>
            <a:fillRect/>
          </a:stretch>
        </p:blipFill>
        <p:spPr>
          <a:xfrm>
            <a:off x="486410" y="4203700"/>
            <a:ext cx="3020060" cy="2286635"/>
          </a:xfrm>
          <a:prstGeom prst="rect">
            <a:avLst/>
          </a:prstGeom>
        </p:spPr>
      </p:pic>
      <p:sp>
        <p:nvSpPr>
          <p:cNvPr id="4" name="Text Box 3"/>
          <p:cNvSpPr txBox="1"/>
          <p:nvPr/>
        </p:nvSpPr>
        <p:spPr>
          <a:xfrm>
            <a:off x="1122045" y="3188970"/>
            <a:ext cx="2169795" cy="1014730"/>
          </a:xfrm>
          <a:prstGeom prst="rect">
            <a:avLst/>
          </a:prstGeom>
          <a:noFill/>
        </p:spPr>
        <p:txBody>
          <a:bodyPr wrap="square" rtlCol="0">
            <a:spAutoFit/>
          </a:bodyPr>
          <a:lstStyle/>
          <a:p>
            <a:pPr algn="ctr"/>
            <a:r>
              <a:rPr lang="en-US" sz="6000">
                <a:solidFill>
                  <a:srgbClr val="0070C0"/>
                </a:solidFill>
                <a:latin typeface="Courier" charset="0"/>
                <a:cs typeface="Courier" charset="0"/>
              </a:rPr>
              <a:t>var</a:t>
            </a:r>
          </a:p>
        </p:txBody>
      </p:sp>
      <p:sp>
        <p:nvSpPr>
          <p:cNvPr id="7" name="Text Box 6"/>
          <p:cNvSpPr txBox="1"/>
          <p:nvPr/>
        </p:nvSpPr>
        <p:spPr>
          <a:xfrm>
            <a:off x="3506470" y="3188970"/>
            <a:ext cx="1656080" cy="1014730"/>
          </a:xfrm>
          <a:prstGeom prst="rect">
            <a:avLst/>
          </a:prstGeom>
          <a:noFill/>
        </p:spPr>
        <p:txBody>
          <a:bodyPr wrap="square" rtlCol="0">
            <a:spAutoFit/>
          </a:bodyPr>
          <a:lstStyle/>
          <a:p>
            <a:pPr algn="ctr"/>
            <a:r>
              <a:rPr lang="en-US" sz="6000">
                <a:latin typeface="Courier" charset="0"/>
                <a:cs typeface="Courier" charset="0"/>
              </a:rPr>
              <a:t>=</a:t>
            </a:r>
          </a:p>
        </p:txBody>
      </p:sp>
      <p:sp>
        <p:nvSpPr>
          <p:cNvPr id="8" name="Text Box 7"/>
          <p:cNvSpPr txBox="1"/>
          <p:nvPr/>
        </p:nvSpPr>
        <p:spPr>
          <a:xfrm>
            <a:off x="5035550" y="3188970"/>
            <a:ext cx="2853055" cy="1014730"/>
          </a:xfrm>
          <a:prstGeom prst="rect">
            <a:avLst/>
          </a:prstGeom>
          <a:noFill/>
        </p:spPr>
        <p:txBody>
          <a:bodyPr wrap="square" rtlCol="0">
            <a:spAutoFit/>
          </a:bodyPr>
          <a:lstStyle/>
          <a:p>
            <a:pPr algn="ctr"/>
            <a:r>
              <a:rPr lang="en-US" sz="6000">
                <a:solidFill>
                  <a:schemeClr val="accent4"/>
                </a:solidFill>
                <a:latin typeface="Courier" charset="0"/>
                <a:cs typeface="Courier" charset="0"/>
              </a:rPr>
              <a:t>42</a:t>
            </a:r>
          </a:p>
        </p:txBody>
      </p:sp>
      <p:sp>
        <p:nvSpPr>
          <p:cNvPr id="10" name="Text Box 9"/>
          <p:cNvSpPr txBox="1"/>
          <p:nvPr/>
        </p:nvSpPr>
        <p:spPr>
          <a:xfrm>
            <a:off x="476885" y="1753235"/>
            <a:ext cx="9830435" cy="1568450"/>
          </a:xfrm>
          <a:prstGeom prst="rect">
            <a:avLst/>
          </a:prstGeom>
          <a:noFill/>
        </p:spPr>
        <p:txBody>
          <a:bodyPr wrap="square" rtlCol="0">
            <a:spAutoFit/>
          </a:bodyPr>
          <a:lstStyle/>
          <a:p>
            <a:pPr marL="342900" indent="-342900">
              <a:buFont typeface="Arial" panose="020B0604020202020204" pitchFamily="34" charset="0"/>
              <a:buChar char="•"/>
            </a:pPr>
            <a:r>
              <a:rPr lang="en-US" sz="2400">
                <a:sym typeface="+mn-ea"/>
              </a:rPr>
              <a:t>Zo’n variabele geef jij als gebruiker een </a:t>
            </a:r>
            <a:r>
              <a:rPr lang="en-US" sz="2400" b="1">
                <a:solidFill>
                  <a:srgbClr val="0070C0"/>
                </a:solidFill>
                <a:sym typeface="+mn-ea"/>
              </a:rPr>
              <a:t>naam</a:t>
            </a:r>
            <a:r>
              <a:rPr lang="en-US" sz="2400">
                <a:sym typeface="+mn-ea"/>
              </a:rPr>
              <a:t>. Ook geef je aan </a:t>
            </a:r>
            <a:r>
              <a:rPr lang="en-US" sz="2400">
                <a:solidFill>
                  <a:schemeClr val="accent4"/>
                </a:solidFill>
                <a:sym typeface="+mn-ea"/>
              </a:rPr>
              <a:t>welke data</a:t>
            </a:r>
            <a:r>
              <a:rPr lang="en-US" sz="2400">
                <a:sym typeface="+mn-ea"/>
              </a:rPr>
              <a:t>  in die variabele opgeslagen moet worden.</a:t>
            </a:r>
          </a:p>
          <a:p>
            <a:pPr marL="342900" indent="-342900">
              <a:buFont typeface="Arial" panose="020B0604020202020204" pitchFamily="34" charset="0"/>
              <a:buChar char="•"/>
            </a:pPr>
            <a:r>
              <a:rPr lang="en-US" sz="2400">
                <a:sym typeface="+mn-ea"/>
              </a:rPr>
              <a:t>Zo doe je dit in Python code:</a:t>
            </a:r>
            <a:endParaRPr lang="en-US" sz="2400"/>
          </a:p>
          <a:p>
            <a:pPr marL="342900" indent="-342900">
              <a:buFont typeface="Arial" panose="020B0604020202020204" pitchFamily="34" charset="0"/>
              <a:buChar char="•"/>
            </a:pP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7" grpId="1"/>
      <p:bldP spid="8" grpId="0"/>
      <p:bldP spid="8"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tx1"/>
                </a:solidFill>
                <a:effectLst>
                  <a:outerShdw blurRad="38100" dist="19050" dir="2700000" algn="tl" rotWithShape="0">
                    <a:schemeClr val="dk1">
                      <a:alpha val="40000"/>
                    </a:schemeClr>
                  </a:outerShdw>
                </a:effectLst>
              </a:rPr>
              <a:t>Data </a:t>
            </a:r>
            <a:r>
              <a:rPr lang="en-US" altLang="nl-NL" dirty="0">
                <a:solidFill>
                  <a:schemeClr val="tx1"/>
                </a:solidFill>
              </a:rPr>
              <a:t>&amp; </a:t>
            </a:r>
            <a:r>
              <a:rPr lang="en-US" altLang="nl-NL" dirty="0">
                <a:solidFill>
                  <a:schemeClr val="accent1"/>
                </a:solidFill>
                <a:effectLst>
                  <a:outerShdw blurRad="38100" dist="25400" dir="5400000" algn="ctr" rotWithShape="0">
                    <a:srgbClr val="6E747A">
                      <a:alpha val="43000"/>
                    </a:srgbClr>
                  </a:outerShdw>
                </a:effectLst>
              </a:rPr>
              <a:t>Compute</a:t>
            </a:r>
          </a:p>
        </p:txBody>
      </p:sp>
      <p:sp>
        <p:nvSpPr>
          <p:cNvPr id="5" name="Text Box 4"/>
          <p:cNvSpPr txBox="1"/>
          <p:nvPr/>
        </p:nvSpPr>
        <p:spPr>
          <a:xfrm>
            <a:off x="476885" y="1753235"/>
            <a:ext cx="9830435" cy="2676525"/>
          </a:xfrm>
          <a:prstGeom prst="rect">
            <a:avLst/>
          </a:prstGeom>
          <a:noFill/>
        </p:spPr>
        <p:txBody>
          <a:bodyPr wrap="square" rtlCol="0">
            <a:spAutoFit/>
          </a:bodyPr>
          <a:lstStyle/>
          <a:p>
            <a:pPr marL="342900" indent="-342900">
              <a:buFont typeface="Arial" panose="020B0604020202020204" pitchFamily="34" charset="0"/>
              <a:buChar char="•"/>
            </a:pPr>
            <a:r>
              <a:rPr lang="en-US" sz="2400">
                <a:sym typeface="+mn-ea"/>
              </a:rPr>
              <a:t>Op variabelen kunnen we computaties uitvoeren en de uitkomst hiervan weer opslaan in een (andere) variabele.</a:t>
            </a:r>
            <a:endParaRPr lang="en-US" sz="2400"/>
          </a:p>
          <a:p>
            <a:pPr marL="342900" indent="-342900">
              <a:buFont typeface="Arial" panose="020B0604020202020204" pitchFamily="34" charset="0"/>
              <a:buChar char="•"/>
            </a:pPr>
            <a:r>
              <a:rPr lang="en-US" sz="2400">
                <a:sym typeface="+mn-ea"/>
              </a:rPr>
              <a:t>Het is handig om hiervoor in het Python programma een </a:t>
            </a:r>
            <a:r>
              <a:rPr lang="en-US" sz="2400" i="1">
                <a:sym typeface="+mn-ea"/>
              </a:rPr>
              <a:t>functie </a:t>
            </a:r>
            <a:r>
              <a:rPr lang="en-US" sz="2400">
                <a:sym typeface="+mn-ea"/>
              </a:rPr>
              <a:t>te maken.</a:t>
            </a:r>
            <a:endParaRPr lang="en-US" sz="2400"/>
          </a:p>
          <a:p>
            <a:pPr marL="342900" indent="-342900">
              <a:buFont typeface="Arial" panose="020B0604020202020204" pitchFamily="34" charset="0"/>
              <a:buChar char="•"/>
            </a:pPr>
            <a:r>
              <a:rPr lang="en-US" sz="2400">
                <a:sym typeface="+mn-ea"/>
              </a:rPr>
              <a:t>Een functie is een herbruikbaar stukje code die een stukje input verwerkt en vervolgens het resultaat als uitvoer teruggeeft aan de gebruiker</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tx1"/>
                </a:solidFill>
                <a:effectLst>
                  <a:outerShdw blurRad="38100" dist="19050" dir="2700000" algn="tl" rotWithShape="0">
                    <a:schemeClr val="dk1">
                      <a:alpha val="40000"/>
                    </a:schemeClr>
                  </a:outerShdw>
                </a:effectLst>
              </a:rPr>
              <a:t>Data </a:t>
            </a:r>
            <a:r>
              <a:rPr lang="en-US" altLang="nl-NL" dirty="0">
                <a:solidFill>
                  <a:schemeClr val="tx1"/>
                </a:solidFill>
              </a:rPr>
              <a:t>&amp; </a:t>
            </a:r>
            <a:r>
              <a:rPr lang="en-US" altLang="nl-NL" dirty="0">
                <a:solidFill>
                  <a:schemeClr val="accent1"/>
                </a:solidFill>
                <a:effectLst>
                  <a:outerShdw blurRad="38100" dist="25400" dir="5400000" algn="ctr" rotWithShape="0">
                    <a:srgbClr val="6E747A">
                      <a:alpha val="43000"/>
                    </a:srgbClr>
                  </a:outerShdw>
                </a:effectLst>
              </a:rPr>
              <a:t>Compute</a:t>
            </a:r>
          </a:p>
        </p:txBody>
      </p:sp>
      <p:sp>
        <p:nvSpPr>
          <p:cNvPr id="2" name="Text Box 1"/>
          <p:cNvSpPr txBox="1"/>
          <p:nvPr/>
        </p:nvSpPr>
        <p:spPr>
          <a:xfrm>
            <a:off x="59690" y="1771650"/>
            <a:ext cx="9830435" cy="1568450"/>
          </a:xfrm>
          <a:prstGeom prst="rect">
            <a:avLst/>
          </a:prstGeom>
          <a:noFill/>
        </p:spPr>
        <p:txBody>
          <a:bodyPr wrap="square" rtlCol="0">
            <a:spAutoFit/>
          </a:bodyPr>
          <a:lstStyle/>
          <a:p>
            <a:pPr marL="342900" indent="-342900">
              <a:buFont typeface="Arial" panose="020B0604020202020204" pitchFamily="34" charset="0"/>
              <a:buChar char="•"/>
            </a:pPr>
            <a:r>
              <a:rPr lang="en-US" sz="2400"/>
              <a:t>Een functie is een herbruikbaar stukje code die een stukje </a:t>
            </a:r>
            <a:r>
              <a:rPr lang="en-US" sz="2400">
                <a:solidFill>
                  <a:srgbClr val="0070C0"/>
                </a:solidFill>
              </a:rPr>
              <a:t>invoer </a:t>
            </a:r>
            <a:r>
              <a:rPr lang="en-US" sz="2400">
                <a:solidFill>
                  <a:srgbClr val="00B050"/>
                </a:solidFill>
              </a:rPr>
              <a:t>verwerkt </a:t>
            </a:r>
            <a:r>
              <a:rPr lang="en-US" sz="2400"/>
              <a:t>en vervolgens het resultaat als </a:t>
            </a:r>
            <a:r>
              <a:rPr lang="en-US" sz="2400">
                <a:solidFill>
                  <a:schemeClr val="accent4"/>
                </a:solidFill>
              </a:rPr>
              <a:t>uitvoer </a:t>
            </a:r>
            <a:r>
              <a:rPr lang="en-US" sz="2400"/>
              <a:t>teruggeeft aan de gebruiker</a:t>
            </a:r>
          </a:p>
          <a:p>
            <a:pPr marL="342900" indent="-342900">
              <a:buFont typeface="Arial" panose="020B0604020202020204" pitchFamily="34" charset="0"/>
              <a:buChar char="•"/>
            </a:pPr>
            <a:endParaRPr lang="en-US" sz="2400"/>
          </a:p>
        </p:txBody>
      </p:sp>
      <p:sp>
        <p:nvSpPr>
          <p:cNvPr id="9" name="Text Box 8"/>
          <p:cNvSpPr txBox="1"/>
          <p:nvPr/>
        </p:nvSpPr>
        <p:spPr>
          <a:xfrm>
            <a:off x="1808826" y="2815997"/>
            <a:ext cx="8615334" cy="584775"/>
          </a:xfrm>
          <a:prstGeom prst="rect">
            <a:avLst/>
          </a:prstGeom>
          <a:noFill/>
        </p:spPr>
        <p:txBody>
          <a:bodyPr wrap="square" lIns="91440" tIns="45720" rIns="91440" bIns="45720" rtlCol="0" anchor="t">
            <a:spAutoFit/>
          </a:bodyPr>
          <a:lstStyle/>
          <a:p>
            <a:pPr algn="ctr"/>
            <a:r>
              <a:rPr lang="en-US" sz="3200" dirty="0" err="1">
                <a:solidFill>
                  <a:schemeClr val="accent4"/>
                </a:solidFill>
                <a:latin typeface="Courier"/>
                <a:cs typeface="Courier" charset="0"/>
              </a:rPr>
              <a:t>som</a:t>
            </a:r>
            <a:r>
              <a:rPr lang="en-US" sz="3200" dirty="0">
                <a:solidFill>
                  <a:schemeClr val="accent4"/>
                </a:solidFill>
                <a:latin typeface="Courier"/>
                <a:cs typeface="Courier" charset="0"/>
              </a:rPr>
              <a:t> =</a:t>
            </a:r>
            <a:r>
              <a:rPr lang="en-US" sz="3200" dirty="0">
                <a:solidFill>
                  <a:srgbClr val="00B050"/>
                </a:solidFill>
                <a:latin typeface="Courier"/>
                <a:cs typeface="Courier" charset="0"/>
              </a:rPr>
              <a:t> </a:t>
            </a:r>
            <a:r>
              <a:rPr lang="en-US" sz="3200" dirty="0" err="1">
                <a:solidFill>
                  <a:srgbClr val="00B050"/>
                </a:solidFill>
                <a:latin typeface="Courier"/>
                <a:cs typeface="Courier" charset="0"/>
              </a:rPr>
              <a:t>optellen</a:t>
            </a:r>
            <a:r>
              <a:rPr lang="en-US" sz="3200" dirty="0">
                <a:solidFill>
                  <a:srgbClr val="00B050"/>
                </a:solidFill>
                <a:latin typeface="Courier"/>
                <a:cs typeface="Courier" charset="0"/>
              </a:rPr>
              <a:t>(</a:t>
            </a:r>
            <a:r>
              <a:rPr lang="en-US" sz="3200" dirty="0">
                <a:solidFill>
                  <a:srgbClr val="0070C0"/>
                </a:solidFill>
                <a:latin typeface="Courier"/>
                <a:cs typeface="Courier" charset="0"/>
              </a:rPr>
              <a:t>getal1, getal2</a:t>
            </a:r>
            <a:r>
              <a:rPr lang="en-US" sz="3200" dirty="0">
                <a:solidFill>
                  <a:srgbClr val="00B050"/>
                </a:solidFill>
                <a:latin typeface="Courier"/>
                <a:cs typeface="Courier" charset="0"/>
              </a:rPr>
              <a:t>)</a:t>
            </a:r>
          </a:p>
        </p:txBody>
      </p:sp>
      <p:pic>
        <p:nvPicPr>
          <p:cNvPr id="10" name="Picture 9"/>
          <p:cNvPicPr>
            <a:picLocks noChangeAspect="1"/>
          </p:cNvPicPr>
          <p:nvPr/>
        </p:nvPicPr>
        <p:blipFill>
          <a:blip r:embed="rId2"/>
          <a:stretch>
            <a:fillRect/>
          </a:stretch>
        </p:blipFill>
        <p:spPr>
          <a:xfrm flipH="1">
            <a:off x="2842895" y="4056380"/>
            <a:ext cx="4519300" cy="3099419"/>
          </a:xfrm>
          <a:prstGeom prst="rect">
            <a:avLst/>
          </a:prstGeom>
        </p:spPr>
      </p:pic>
      <p:cxnSp>
        <p:nvCxnSpPr>
          <p:cNvPr id="11" name="Straight Arrow Connector 10"/>
          <p:cNvCxnSpPr/>
          <p:nvPr/>
        </p:nvCxnSpPr>
        <p:spPr>
          <a:xfrm flipH="1">
            <a:off x="7106920" y="3429635"/>
            <a:ext cx="639450" cy="687705"/>
          </a:xfrm>
          <a:prstGeom prst="straightConnector1">
            <a:avLst/>
          </a:prstGeom>
          <a:ln w="57150">
            <a:solidFill>
              <a:srgbClr val="4472C4"/>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915285" y="3581400"/>
            <a:ext cx="337185" cy="941705"/>
          </a:xfrm>
          <a:prstGeom prst="straightConnector1">
            <a:avLst/>
          </a:prstGeom>
          <a:ln w="57150">
            <a:solidFill>
              <a:schemeClr val="accent4"/>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160713"/>
            <a:ext cx="8596668" cy="77031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tx1"/>
                </a:solidFill>
                <a:effectLst>
                  <a:outerShdw blurRad="38100" dist="19050" dir="2700000" algn="tl" rotWithShape="0">
                    <a:schemeClr val="dk1">
                      <a:alpha val="40000"/>
                    </a:schemeClr>
                  </a:outerShdw>
                </a:effectLst>
              </a:rPr>
              <a:t>Data </a:t>
            </a:r>
            <a:r>
              <a:rPr lang="en-US" altLang="nl-NL" dirty="0">
                <a:solidFill>
                  <a:schemeClr val="tx1"/>
                </a:solidFill>
              </a:rPr>
              <a:t>&amp; </a:t>
            </a:r>
            <a:r>
              <a:rPr lang="en-US" altLang="nl-NL" dirty="0">
                <a:solidFill>
                  <a:schemeClr val="accent1"/>
                </a:solidFill>
                <a:effectLst>
                  <a:outerShdw blurRad="38100" dist="25400" dir="5400000" algn="ctr" rotWithShape="0">
                    <a:srgbClr val="6E747A">
                      <a:alpha val="43000"/>
                    </a:srgbClr>
                  </a:outerShdw>
                </a:effectLst>
              </a:rPr>
              <a:t>Compute</a:t>
            </a:r>
          </a:p>
        </p:txBody>
      </p:sp>
      <p:sp>
        <p:nvSpPr>
          <p:cNvPr id="5" name="Text Box 4"/>
          <p:cNvSpPr txBox="1"/>
          <p:nvPr/>
        </p:nvSpPr>
        <p:spPr>
          <a:xfrm>
            <a:off x="273050" y="931025"/>
            <a:ext cx="9830435" cy="1938020"/>
          </a:xfrm>
          <a:prstGeom prst="rect">
            <a:avLst/>
          </a:prstGeom>
          <a:noFill/>
        </p:spPr>
        <p:txBody>
          <a:bodyPr wrap="square" rtlCol="0">
            <a:spAutoFit/>
          </a:bodyPr>
          <a:lstStyle/>
          <a:p>
            <a:pPr marL="342900" indent="-342900">
              <a:buFont typeface="Arial" panose="020B0604020202020204" pitchFamily="34" charset="0"/>
              <a:buChar char="•"/>
            </a:pPr>
            <a:r>
              <a:rPr lang="en-US" sz="2400" dirty="0"/>
              <a:t>Hoe </a:t>
            </a:r>
            <a:r>
              <a:rPr lang="en-US" sz="2400" dirty="0" err="1"/>
              <a:t>weet</a:t>
            </a:r>
            <a:r>
              <a:rPr lang="en-US" sz="2400" dirty="0"/>
              <a:t> Python wat die </a:t>
            </a:r>
            <a:r>
              <a:rPr lang="en-US" sz="2400" dirty="0" err="1"/>
              <a:t>functie</a:t>
            </a:r>
            <a:r>
              <a:rPr lang="en-US" sz="2400" dirty="0"/>
              <a:t> </a:t>
            </a:r>
            <a:r>
              <a:rPr lang="en-US" sz="2400" dirty="0" err="1"/>
              <a:t>dan</a:t>
            </a:r>
            <a:r>
              <a:rPr lang="en-US" sz="2400" dirty="0"/>
              <a:t> </a:t>
            </a:r>
            <a:r>
              <a:rPr lang="en-US" sz="2400" dirty="0" err="1"/>
              <a:t>moet</a:t>
            </a:r>
            <a:r>
              <a:rPr lang="en-US" sz="2400" dirty="0"/>
              <a:t> </a:t>
            </a:r>
            <a:r>
              <a:rPr lang="en-US" sz="2400" dirty="0" err="1"/>
              <a:t>doen</a:t>
            </a:r>
            <a:r>
              <a:rPr lang="en-US" sz="2400" dirty="0"/>
              <a:t>?</a:t>
            </a:r>
          </a:p>
          <a:p>
            <a:pPr marL="342900" indent="-342900">
              <a:buFont typeface="Arial" panose="020B0604020202020204" pitchFamily="34" charset="0"/>
              <a:buChar char="•"/>
            </a:pPr>
            <a:r>
              <a:rPr lang="en-US" sz="2400" dirty="0" err="1"/>
              <a:t>Dat</a:t>
            </a:r>
            <a:r>
              <a:rPr lang="en-US" sz="2400" dirty="0"/>
              <a:t> doe je door </a:t>
            </a:r>
            <a:r>
              <a:rPr lang="en-US" sz="2400" dirty="0" err="1"/>
              <a:t>een</a:t>
            </a:r>
            <a:r>
              <a:rPr lang="en-US" sz="2400" dirty="0"/>
              <a:t> </a:t>
            </a:r>
            <a:r>
              <a:rPr lang="en-US" sz="2400" dirty="0" err="1"/>
              <a:t>functiedefinitie</a:t>
            </a:r>
            <a:r>
              <a:rPr lang="en-US" sz="2400" dirty="0"/>
              <a:t> </a:t>
            </a:r>
            <a:r>
              <a:rPr lang="en-US" sz="2400" dirty="0" err="1"/>
              <a:t>te</a:t>
            </a:r>
            <a:r>
              <a:rPr lang="en-US" sz="2400" dirty="0"/>
              <a:t> </a:t>
            </a:r>
            <a:r>
              <a:rPr lang="en-US" sz="2400" dirty="0" err="1"/>
              <a:t>schrijven</a:t>
            </a:r>
            <a:r>
              <a:rPr lang="en-US" sz="2400" dirty="0"/>
              <a:t>. </a:t>
            </a:r>
            <a:r>
              <a:rPr lang="en-US" sz="2400" dirty="0" err="1">
                <a:sym typeface="+mn-ea"/>
              </a:rPr>
              <a:t>Dit</a:t>
            </a:r>
            <a:r>
              <a:rPr lang="en-US" sz="2400" dirty="0">
                <a:sym typeface="+mn-ea"/>
              </a:rPr>
              <a:t> </a:t>
            </a:r>
            <a:r>
              <a:rPr lang="en-US" sz="2400" dirty="0" err="1">
                <a:sym typeface="+mn-ea"/>
              </a:rPr>
              <a:t>beschrijft</a:t>
            </a:r>
            <a:r>
              <a:rPr lang="en-US" sz="2400" dirty="0">
                <a:sym typeface="+mn-ea"/>
              </a:rPr>
              <a:t> wat je </a:t>
            </a:r>
            <a:r>
              <a:rPr lang="en-US" sz="2400" dirty="0" err="1">
                <a:sym typeface="+mn-ea"/>
              </a:rPr>
              <a:t>functie</a:t>
            </a:r>
            <a:r>
              <a:rPr lang="en-US" sz="2400" dirty="0">
                <a:sym typeface="+mn-ea"/>
              </a:rPr>
              <a:t> </a:t>
            </a:r>
            <a:r>
              <a:rPr lang="en-US" sz="2400" dirty="0" err="1">
                <a:sym typeface="+mn-ea"/>
              </a:rPr>
              <a:t>precies</a:t>
            </a:r>
            <a:r>
              <a:rPr lang="en-US" sz="2400" dirty="0">
                <a:sym typeface="+mn-ea"/>
              </a:rPr>
              <a:t> </a:t>
            </a:r>
            <a:r>
              <a:rPr lang="en-US" sz="2400" dirty="0" err="1">
                <a:sym typeface="+mn-ea"/>
              </a:rPr>
              <a:t>moet</a:t>
            </a:r>
            <a:r>
              <a:rPr lang="en-US" sz="2400" dirty="0">
                <a:sym typeface="+mn-ea"/>
              </a:rPr>
              <a:t> </a:t>
            </a:r>
            <a:r>
              <a:rPr lang="en-US" sz="2400" dirty="0" err="1">
                <a:sym typeface="+mn-ea"/>
              </a:rPr>
              <a:t>doen</a:t>
            </a:r>
            <a:r>
              <a:rPr lang="en-US" sz="2400" dirty="0">
                <a:sym typeface="+mn-ea"/>
              </a:rPr>
              <a:t>. </a:t>
            </a:r>
          </a:p>
          <a:p>
            <a:pPr marL="342900" indent="-342900">
              <a:buFont typeface="Arial" panose="020B0604020202020204" pitchFamily="34" charset="0"/>
              <a:buChar char="•"/>
            </a:pPr>
            <a:r>
              <a:rPr lang="en-US" sz="2400" dirty="0"/>
              <a:t>Je </a:t>
            </a:r>
            <a:r>
              <a:rPr lang="en-US" sz="2400" dirty="0" err="1"/>
              <a:t>begint</a:t>
            </a:r>
            <a:r>
              <a:rPr lang="en-US" sz="2400" dirty="0"/>
              <a:t> </a:t>
            </a:r>
            <a:r>
              <a:rPr lang="en-US" sz="2400" dirty="0" err="1"/>
              <a:t>een</a:t>
            </a:r>
            <a:r>
              <a:rPr lang="en-US" sz="2400" dirty="0"/>
              <a:t> </a:t>
            </a:r>
            <a:r>
              <a:rPr lang="en-US" sz="2400" dirty="0" err="1"/>
              <a:t>functiedefinitie</a:t>
            </a:r>
            <a:r>
              <a:rPr lang="en-US" sz="2400" dirty="0"/>
              <a:t> met </a:t>
            </a:r>
            <a:r>
              <a:rPr lang="en-US" sz="2400" b="1" dirty="0" err="1">
                <a:solidFill>
                  <a:schemeClr val="accent2"/>
                </a:solidFill>
              </a:rPr>
              <a:t>def</a:t>
            </a:r>
            <a:endParaRPr lang="en-US" sz="2400" b="1" dirty="0"/>
          </a:p>
          <a:p>
            <a:pPr marL="342900" indent="-342900">
              <a:buFont typeface="Arial" panose="020B0604020202020204" pitchFamily="34" charset="0"/>
              <a:buChar char="•"/>
            </a:pPr>
            <a:r>
              <a:rPr lang="en-US" sz="2400" dirty="0"/>
              <a:t>Op het </a:t>
            </a:r>
            <a:r>
              <a:rPr lang="en-US" sz="2400" dirty="0" err="1"/>
              <a:t>eind</a:t>
            </a:r>
            <a:r>
              <a:rPr lang="en-US" sz="2400" dirty="0"/>
              <a:t> </a:t>
            </a:r>
            <a:r>
              <a:rPr lang="en-US" sz="2400" dirty="0" err="1"/>
              <a:t>geef</a:t>
            </a:r>
            <a:r>
              <a:rPr lang="en-US" sz="2400" dirty="0"/>
              <a:t> je het </a:t>
            </a:r>
            <a:r>
              <a:rPr lang="en-US" sz="2400" dirty="0" err="1"/>
              <a:t>eindresultaat</a:t>
            </a:r>
            <a:r>
              <a:rPr lang="en-US" sz="2400" dirty="0"/>
              <a:t> </a:t>
            </a:r>
            <a:r>
              <a:rPr lang="en-US" sz="2400" dirty="0" err="1"/>
              <a:t>terug</a:t>
            </a:r>
            <a:r>
              <a:rPr lang="en-US" sz="2400" dirty="0"/>
              <a:t> </a:t>
            </a:r>
            <a:r>
              <a:rPr lang="en-US" sz="2400" dirty="0" err="1"/>
              <a:t>als</a:t>
            </a:r>
            <a:r>
              <a:rPr lang="en-US" sz="2400" dirty="0"/>
              <a:t> </a:t>
            </a:r>
            <a:r>
              <a:rPr lang="en-US" sz="2400" dirty="0" err="1"/>
              <a:t>uitvoer</a:t>
            </a:r>
            <a:r>
              <a:rPr lang="en-US" sz="2400" dirty="0"/>
              <a:t> met </a:t>
            </a:r>
            <a:r>
              <a:rPr lang="en-US" sz="2400" b="1" dirty="0">
                <a:solidFill>
                  <a:schemeClr val="accent4"/>
                </a:solidFill>
              </a:rPr>
              <a:t>return</a:t>
            </a:r>
          </a:p>
        </p:txBody>
      </p:sp>
      <p:sp>
        <p:nvSpPr>
          <p:cNvPr id="4" name="Text Box 3"/>
          <p:cNvSpPr txBox="1"/>
          <p:nvPr/>
        </p:nvSpPr>
        <p:spPr>
          <a:xfrm>
            <a:off x="277283" y="3004935"/>
            <a:ext cx="9987895" cy="1938992"/>
          </a:xfrm>
          <a:prstGeom prst="rect">
            <a:avLst/>
          </a:prstGeom>
          <a:noFill/>
        </p:spPr>
        <p:txBody>
          <a:bodyPr wrap="square" lIns="91440" tIns="45720" rIns="91440" bIns="45720" rtlCol="0" anchor="t">
            <a:spAutoFit/>
          </a:bodyPr>
          <a:lstStyle/>
          <a:p>
            <a:pPr algn="ctr"/>
            <a:r>
              <a:rPr lang="en-US" sz="4000" dirty="0">
                <a:solidFill>
                  <a:srgbClr val="00B050"/>
                </a:solidFill>
                <a:latin typeface="Courier"/>
                <a:cs typeface="Courier" charset="0"/>
              </a:rPr>
              <a:t>def </a:t>
            </a:r>
            <a:r>
              <a:rPr lang="en-US" sz="4000" dirty="0" err="1">
                <a:solidFill>
                  <a:srgbClr val="00B050"/>
                </a:solidFill>
                <a:latin typeface="Courier"/>
                <a:cs typeface="Courier" charset="0"/>
              </a:rPr>
              <a:t>optellen</a:t>
            </a:r>
            <a:r>
              <a:rPr lang="en-US" sz="4000" dirty="0">
                <a:solidFill>
                  <a:srgbClr val="00B050"/>
                </a:solidFill>
                <a:latin typeface="Courier"/>
                <a:cs typeface="Courier" charset="0"/>
              </a:rPr>
              <a:t>(</a:t>
            </a:r>
            <a:r>
              <a:rPr lang="en-US" sz="4000" dirty="0">
                <a:solidFill>
                  <a:srgbClr val="0070C0"/>
                </a:solidFill>
                <a:latin typeface="Courier"/>
                <a:cs typeface="Courier" charset="0"/>
              </a:rPr>
              <a:t>getal1, getal2</a:t>
            </a:r>
            <a:r>
              <a:rPr lang="en-US" sz="4000" dirty="0">
                <a:solidFill>
                  <a:srgbClr val="00B050"/>
                </a:solidFill>
                <a:latin typeface="Courier"/>
                <a:cs typeface="Courier" charset="0"/>
              </a:rPr>
              <a:t>):</a:t>
            </a:r>
            <a:endParaRPr lang="en-US" sz="4000" dirty="0">
              <a:solidFill>
                <a:schemeClr val="tx1"/>
              </a:solidFill>
              <a:latin typeface="Courier"/>
              <a:cs typeface="Courier" charset="0"/>
            </a:endParaRPr>
          </a:p>
          <a:p>
            <a:r>
              <a:rPr lang="en-US" sz="4000" dirty="0">
                <a:latin typeface="Courier"/>
                <a:cs typeface="Courier" charset="0"/>
              </a:rPr>
              <a:t> </a:t>
            </a:r>
            <a:r>
              <a:rPr lang="en-US" sz="4000" dirty="0">
                <a:solidFill>
                  <a:srgbClr val="000000"/>
                </a:solidFill>
                <a:latin typeface="Courier"/>
                <a:cs typeface="Courier" charset="0"/>
              </a:rPr>
              <a:t>     </a:t>
            </a:r>
            <a:r>
              <a:rPr lang="en-US" sz="4000" dirty="0" err="1">
                <a:solidFill>
                  <a:srgbClr val="00B050"/>
                </a:solidFill>
                <a:latin typeface="Courier"/>
                <a:cs typeface="Courier" charset="0"/>
              </a:rPr>
              <a:t>som</a:t>
            </a:r>
            <a:r>
              <a:rPr lang="en-US" sz="4000" dirty="0">
                <a:solidFill>
                  <a:srgbClr val="00B050"/>
                </a:solidFill>
                <a:latin typeface="Courier"/>
                <a:cs typeface="Courier" charset="0"/>
              </a:rPr>
              <a:t> = getal1 + getal2</a:t>
            </a:r>
            <a:endParaRPr lang="en-US" sz="4000" dirty="0">
              <a:solidFill>
                <a:schemeClr val="tx1"/>
              </a:solidFill>
              <a:latin typeface="Courier"/>
              <a:cs typeface="Courier" charset="0"/>
            </a:endParaRPr>
          </a:p>
          <a:p>
            <a:r>
              <a:rPr lang="en-US" sz="4000" dirty="0">
                <a:latin typeface="Courier"/>
                <a:cs typeface="Courier" charset="0"/>
              </a:rPr>
              <a:t>      </a:t>
            </a:r>
            <a:r>
              <a:rPr lang="en-US" sz="4000" dirty="0">
                <a:solidFill>
                  <a:schemeClr val="accent4"/>
                </a:solidFill>
                <a:latin typeface="Courier"/>
                <a:cs typeface="Courier" charset="0"/>
              </a:rPr>
              <a:t>return </a:t>
            </a:r>
            <a:r>
              <a:rPr lang="en-US" sz="4000" dirty="0" err="1">
                <a:solidFill>
                  <a:schemeClr val="accent4"/>
                </a:solidFill>
                <a:latin typeface="Courier"/>
                <a:cs typeface="Courier" charset="0"/>
              </a:rPr>
              <a:t>som</a:t>
            </a:r>
            <a:endParaRPr lang="en-US" sz="4000" dirty="0">
              <a:solidFill>
                <a:schemeClr val="accent4"/>
              </a:solidFill>
              <a:latin typeface="Courier"/>
              <a:cs typeface="Courier"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Waar Python code uitvoeren?</a:t>
            </a:r>
            <a:endParaRPr lang="en-US" altLang="nl-NL" dirty="0">
              <a:solidFill>
                <a:schemeClr val="accent1"/>
              </a:solidFill>
              <a:effectLst>
                <a:outerShdw blurRad="38100" dist="25400" dir="5400000" algn="ctr" rotWithShape="0">
                  <a:srgbClr val="6E747A">
                    <a:alpha val="43000"/>
                  </a:srgbClr>
                </a:outerShdw>
              </a:effectLst>
            </a:endParaRPr>
          </a:p>
        </p:txBody>
      </p:sp>
      <p:sp>
        <p:nvSpPr>
          <p:cNvPr id="5" name="Text Box 4"/>
          <p:cNvSpPr txBox="1"/>
          <p:nvPr/>
        </p:nvSpPr>
        <p:spPr>
          <a:xfrm>
            <a:off x="273050" y="1771650"/>
            <a:ext cx="9830435" cy="3046988"/>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400" b="1" dirty="0">
                <a:sym typeface="+mn-ea"/>
              </a:rPr>
              <a:t>Google </a:t>
            </a:r>
            <a:r>
              <a:rPr lang="en-US" sz="2400" b="1" dirty="0" err="1">
                <a:sym typeface="+mn-ea"/>
              </a:rPr>
              <a:t>Colab</a:t>
            </a:r>
            <a:r>
              <a:rPr lang="en-US" sz="2400" b="1" dirty="0">
                <a:sym typeface="+mn-ea"/>
              </a:rPr>
              <a:t>:</a:t>
            </a:r>
            <a:r>
              <a:rPr lang="en-US" sz="2400" dirty="0">
                <a:sym typeface="+mn-ea"/>
              </a:rPr>
              <a:t> Platform om </a:t>
            </a:r>
            <a:r>
              <a:rPr lang="en-US" sz="2400" dirty="0" err="1">
                <a:sym typeface="+mn-ea"/>
              </a:rPr>
              <a:t>Jupyter</a:t>
            </a:r>
            <a:r>
              <a:rPr lang="en-US" sz="2400" dirty="0">
                <a:sym typeface="+mn-ea"/>
              </a:rPr>
              <a:t> Notebook </a:t>
            </a:r>
            <a:r>
              <a:rPr lang="en-US" sz="2400" dirty="0" err="1">
                <a:sym typeface="+mn-ea"/>
              </a:rPr>
              <a:t>te</a:t>
            </a:r>
            <a:r>
              <a:rPr lang="en-US" sz="2400" dirty="0">
                <a:sym typeface="+mn-ea"/>
              </a:rPr>
              <a:t> </a:t>
            </a:r>
            <a:r>
              <a:rPr lang="en-US" sz="2400" dirty="0" err="1">
                <a:sym typeface="+mn-ea"/>
              </a:rPr>
              <a:t>runnen</a:t>
            </a:r>
            <a:r>
              <a:rPr lang="en-US" sz="2400" dirty="0">
                <a:sym typeface="+mn-ea"/>
              </a:rPr>
              <a:t>.</a:t>
            </a:r>
            <a:endParaRPr lang="en-US" sz="2400" dirty="0"/>
          </a:p>
          <a:p>
            <a:pPr marL="342900" indent="-342900">
              <a:buFont typeface="Arial" panose="020B0604020202020204" pitchFamily="34" charset="0"/>
              <a:buChar char="•"/>
            </a:pPr>
            <a:r>
              <a:rPr lang="en-US" sz="2400" b="1" dirty="0" err="1">
                <a:sym typeface="+mn-ea"/>
              </a:rPr>
              <a:t>Jupyter</a:t>
            </a:r>
            <a:r>
              <a:rPr lang="en-US" sz="2400" b="1" dirty="0">
                <a:sym typeface="+mn-ea"/>
              </a:rPr>
              <a:t> Notebook:</a:t>
            </a:r>
            <a:r>
              <a:rPr lang="en-US" sz="2400" dirty="0">
                <a:sym typeface="+mn-ea"/>
              </a:rPr>
              <a:t> Programma om Python code </a:t>
            </a:r>
            <a:r>
              <a:rPr lang="en-US" sz="2400" dirty="0" err="1">
                <a:sym typeface="+mn-ea"/>
              </a:rPr>
              <a:t>te</a:t>
            </a:r>
            <a:r>
              <a:rPr lang="en-US" sz="2400" dirty="0">
                <a:sym typeface="+mn-ea"/>
              </a:rPr>
              <a:t> </a:t>
            </a:r>
            <a:r>
              <a:rPr lang="en-US" sz="2400" dirty="0" err="1">
                <a:sym typeface="+mn-ea"/>
              </a:rPr>
              <a:t>runnen</a:t>
            </a:r>
            <a:endParaRPr lang="en-US" sz="2400" dirty="0" err="1"/>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b="1" dirty="0" err="1">
                <a:sym typeface="+mn-ea"/>
              </a:rPr>
              <a:t>Opdrachten</a:t>
            </a:r>
            <a:r>
              <a:rPr lang="en-US" sz="2400" b="1" dirty="0">
                <a:sym typeface="+mn-ea"/>
              </a:rPr>
              <a:t>: </a:t>
            </a:r>
            <a:r>
              <a:rPr lang="en-US" sz="2400" dirty="0" err="1">
                <a:sym typeface="+mn-ea"/>
              </a:rPr>
              <a:t>Stukje</a:t>
            </a:r>
            <a:r>
              <a:rPr lang="en-US" sz="2400" dirty="0">
                <a:sym typeface="+mn-ea"/>
              </a:rPr>
              <a:t> code is al </a:t>
            </a:r>
            <a:r>
              <a:rPr lang="en-US" sz="2400" dirty="0" err="1">
                <a:sym typeface="+mn-ea"/>
              </a:rPr>
              <a:t>geschreven</a:t>
            </a:r>
            <a:r>
              <a:rPr lang="en-US" sz="2400" dirty="0">
                <a:sym typeface="+mn-ea"/>
              </a:rPr>
              <a:t>. </a:t>
            </a:r>
            <a:r>
              <a:rPr lang="en-US" sz="2400" dirty="0" err="1">
                <a:sym typeface="+mn-ea"/>
              </a:rPr>
              <a:t>Overal</a:t>
            </a:r>
            <a:r>
              <a:rPr lang="en-US" sz="2400" dirty="0">
                <a:sym typeface="+mn-ea"/>
              </a:rPr>
              <a:t> </a:t>
            </a:r>
            <a:r>
              <a:rPr lang="en-US" sz="2400" dirty="0" err="1">
                <a:sym typeface="+mn-ea"/>
              </a:rPr>
              <a:t>waar</a:t>
            </a:r>
            <a:r>
              <a:rPr lang="en-US" sz="2400" dirty="0">
                <a:sym typeface="+mn-ea"/>
              </a:rPr>
              <a:t> &lt;INVULLEN&gt; </a:t>
            </a:r>
            <a:r>
              <a:rPr lang="en-US" sz="2400" dirty="0" err="1">
                <a:sym typeface="+mn-ea"/>
              </a:rPr>
              <a:t>staat</a:t>
            </a:r>
            <a:r>
              <a:rPr lang="en-US" sz="2400" dirty="0">
                <a:sym typeface="+mn-ea"/>
              </a:rPr>
              <a:t>, </a:t>
            </a:r>
            <a:r>
              <a:rPr lang="en-US" sz="2400" dirty="0" err="1">
                <a:sym typeface="+mn-ea"/>
              </a:rPr>
              <a:t>moet</a:t>
            </a:r>
            <a:r>
              <a:rPr lang="en-US" sz="2400" dirty="0">
                <a:sym typeface="+mn-ea"/>
              </a:rPr>
              <a:t> </a:t>
            </a:r>
            <a:r>
              <a:rPr lang="en-US" sz="2400" dirty="0" err="1">
                <a:sym typeface="+mn-ea"/>
              </a:rPr>
              <a:t>deze</a:t>
            </a:r>
            <a:r>
              <a:rPr lang="en-US" sz="2400" dirty="0">
                <a:sym typeface="+mn-ea"/>
              </a:rPr>
              <a:t> code </a:t>
            </a:r>
            <a:r>
              <a:rPr lang="en-US" sz="2400" dirty="0" err="1">
                <a:sym typeface="+mn-ea"/>
              </a:rPr>
              <a:t>aangevuld</a:t>
            </a:r>
            <a:r>
              <a:rPr lang="en-US" sz="2400" dirty="0">
                <a:sym typeface="+mn-ea"/>
              </a:rPr>
              <a:t> </a:t>
            </a:r>
            <a:r>
              <a:rPr lang="en-US" sz="2400" dirty="0" err="1">
                <a:sym typeface="+mn-ea"/>
              </a:rPr>
              <a:t>worden</a:t>
            </a:r>
            <a:r>
              <a:rPr lang="en-US" sz="2400" dirty="0">
                <a:sym typeface="+mn-ea"/>
              </a:rPr>
              <a:t>.</a:t>
            </a:r>
          </a:p>
          <a:p>
            <a:pPr marL="342900" indent="-342900">
              <a:buFont typeface="Arial" panose="020B0604020202020204" pitchFamily="34" charset="0"/>
              <a:buChar char="•"/>
            </a:pPr>
            <a:endParaRPr lang="en-US" sz="2400" dirty="0">
              <a:solidFill>
                <a:srgbClr val="000000"/>
              </a:solidFill>
            </a:endParaRPr>
          </a:p>
          <a:p>
            <a:pPr marL="342900" indent="-342900">
              <a:buFont typeface="Arial,Sans-Serif" panose="020B0604020202020204" pitchFamily="34" charset="0"/>
              <a:buChar char="•"/>
            </a:pPr>
            <a:r>
              <a:rPr lang="en-US" sz="2400" b="1" dirty="0"/>
              <a:t>Demo:</a:t>
            </a:r>
            <a:r>
              <a:rPr lang="en-US" sz="2400" dirty="0"/>
              <a:t> hoe run je in </a:t>
            </a:r>
            <a:r>
              <a:rPr lang="en-US" sz="2400" dirty="0" err="1"/>
              <a:t>een</a:t>
            </a:r>
            <a:r>
              <a:rPr lang="en-US" sz="2400" dirty="0"/>
              <a:t> Notebook </a:t>
            </a:r>
            <a:r>
              <a:rPr lang="en-US" sz="2400" dirty="0" err="1"/>
              <a:t>een</a:t>
            </a:r>
            <a:r>
              <a:rPr lang="en-US" sz="2400" dirty="0"/>
              <a:t> </a:t>
            </a:r>
            <a:r>
              <a:rPr lang="en-US" sz="2400" dirty="0" err="1"/>
              <a:t>stukje</a:t>
            </a:r>
            <a:r>
              <a:rPr lang="en-US" sz="2400" dirty="0"/>
              <a:t> Python code</a:t>
            </a:r>
            <a:endParaRPr lang="en-US" sz="2400" dirty="0">
              <a:ea typeface="+mn-lt"/>
              <a:cs typeface="+mn-lt"/>
            </a:endParaRPr>
          </a:p>
          <a:p>
            <a:pPr marL="342900" indent="-342900">
              <a:buFont typeface="Arial" panose="020B0604020202020204" pitchFamily="34" charset="0"/>
              <a:buChar char="•"/>
            </a:pPr>
            <a:endParaRPr lang="en-US" sz="24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69022" y="2579717"/>
            <a:ext cx="8596668" cy="728749"/>
          </a:xfrm>
        </p:spPr>
        <p:txBody>
          <a:bodyPr/>
          <a:lstStyle/>
          <a:p>
            <a:pPr algn="ctr"/>
            <a:r>
              <a:rPr lang="nl-NL" dirty="0"/>
              <a:t>Even voorstellen.</a:t>
            </a:r>
          </a:p>
        </p:txBody>
      </p:sp>
    </p:spTree>
    <p:extLst>
      <p:ext uri="{BB962C8B-B14F-4D97-AF65-F5344CB8AC3E}">
        <p14:creationId xmlns:p14="http://schemas.microsoft.com/office/powerpoint/2010/main" val="4004020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180975"/>
            <a:ext cx="10160773" cy="7683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chemeClr val="tx1"/>
                </a:solidFill>
                <a:ea typeface="+mj-lt"/>
                <a:cs typeface="+mj-lt"/>
              </a:rPr>
              <a:t>github.com/</a:t>
            </a:r>
            <a:r>
              <a:rPr lang="en-US" dirty="0" err="1">
                <a:solidFill>
                  <a:schemeClr val="tx1"/>
                </a:solidFill>
                <a:ea typeface="+mj-lt"/>
                <a:cs typeface="+mj-lt"/>
              </a:rPr>
              <a:t>HagaZiekenhuis</a:t>
            </a:r>
            <a:r>
              <a:rPr lang="en-US" dirty="0">
                <a:solidFill>
                  <a:schemeClr val="tx1"/>
                </a:solidFill>
                <a:ea typeface="+mj-lt"/>
                <a:cs typeface="+mj-lt"/>
              </a:rPr>
              <a:t>/python-workshops</a:t>
            </a:r>
          </a:p>
        </p:txBody>
      </p:sp>
      <p:pic>
        <p:nvPicPr>
          <p:cNvPr id="4" name="Afbeelding 5" descr="Afbeelding met tafel&#10;&#10;Automatisch gegenereerde beschrijving">
            <a:extLst>
              <a:ext uri="{FF2B5EF4-FFF2-40B4-BE49-F238E27FC236}">
                <a16:creationId xmlns:a16="http://schemas.microsoft.com/office/drawing/2014/main" id="{68F67C17-1015-46EA-ACAE-5518E4089EA4}"/>
              </a:ext>
            </a:extLst>
          </p:cNvPr>
          <p:cNvPicPr>
            <a:picLocks noChangeAspect="1"/>
          </p:cNvPicPr>
          <p:nvPr/>
        </p:nvPicPr>
        <p:blipFill rotWithShape="1">
          <a:blip r:embed="rId2"/>
          <a:srcRect l="62218" t="23372" r="520" b="15709"/>
          <a:stretch/>
        </p:blipFill>
        <p:spPr>
          <a:xfrm>
            <a:off x="238126" y="877438"/>
            <a:ext cx="5763758" cy="4257513"/>
          </a:xfrm>
          <a:prstGeom prst="rect">
            <a:avLst/>
          </a:prstGeom>
        </p:spPr>
      </p:pic>
      <p:cxnSp>
        <p:nvCxnSpPr>
          <p:cNvPr id="2" name="Straight Arrow Connector 1">
            <a:extLst>
              <a:ext uri="{FF2B5EF4-FFF2-40B4-BE49-F238E27FC236}">
                <a16:creationId xmlns:a16="http://schemas.microsoft.com/office/drawing/2014/main" id="{C008EF1D-1C41-C1F9-C3CE-45A4E3FFC9B7}"/>
              </a:ext>
            </a:extLst>
          </p:cNvPr>
          <p:cNvCxnSpPr/>
          <p:nvPr/>
        </p:nvCxnSpPr>
        <p:spPr>
          <a:xfrm>
            <a:off x="5962650" y="1190625"/>
            <a:ext cx="790575" cy="85725"/>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B4B407B-482B-5B5D-B2D6-BF119FBD435B}"/>
              </a:ext>
            </a:extLst>
          </p:cNvPr>
          <p:cNvSpPr txBox="1"/>
          <p:nvPr/>
        </p:nvSpPr>
        <p:spPr>
          <a:xfrm>
            <a:off x="6724649" y="1085850"/>
            <a:ext cx="4848225"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2000" err="1"/>
              <a:t>Klik</a:t>
            </a:r>
            <a:r>
              <a:rPr lang="en-US" sz="2000" dirty="0"/>
              <a:t> op </a:t>
            </a:r>
            <a:r>
              <a:rPr lang="en-US" sz="2000" err="1"/>
              <a:t>groene</a:t>
            </a:r>
            <a:r>
              <a:rPr lang="en-US" sz="2000" dirty="0"/>
              <a:t> knop met 'Code'</a:t>
            </a:r>
          </a:p>
          <a:p>
            <a:pPr marL="342900" indent="-342900">
              <a:buAutoNum type="arabicPeriod"/>
            </a:pPr>
            <a:endParaRPr lang="en-US" sz="2000" dirty="0"/>
          </a:p>
          <a:p>
            <a:pPr marL="342900" indent="-342900">
              <a:buAutoNum type="arabicPeriod"/>
            </a:pPr>
            <a:r>
              <a:rPr lang="en-US" sz="2000" dirty="0"/>
              <a:t>Download ZIP (</a:t>
            </a:r>
            <a:r>
              <a:rPr lang="en-US" sz="2000" dirty="0" err="1"/>
              <a:t>onthoud</a:t>
            </a:r>
            <a:r>
              <a:rPr lang="en-US" sz="2000" dirty="0"/>
              <a:t> de </a:t>
            </a:r>
            <a:r>
              <a:rPr lang="en-US" sz="2000" dirty="0" err="1"/>
              <a:t>locatie</a:t>
            </a:r>
            <a:r>
              <a:rPr lang="en-US" sz="2000" dirty="0"/>
              <a:t>)</a:t>
            </a:r>
            <a:endParaRPr lang="en-US" dirty="0"/>
          </a:p>
          <a:p>
            <a:endParaRPr lang="en-US" sz="2000" dirty="0"/>
          </a:p>
          <a:p>
            <a:r>
              <a:rPr lang="en-US" sz="2000" dirty="0"/>
              <a:t>3. Pak ZIP </a:t>
            </a:r>
            <a:r>
              <a:rPr lang="en-US" sz="2000" dirty="0" err="1"/>
              <a:t>uit</a:t>
            </a:r>
            <a:r>
              <a:rPr lang="en-US" sz="2000" dirty="0"/>
              <a:t> (</a:t>
            </a:r>
            <a:r>
              <a:rPr lang="en-US" sz="2000" dirty="0" err="1"/>
              <a:t>onthoud</a:t>
            </a:r>
            <a:r>
              <a:rPr lang="en-US" sz="2000" dirty="0"/>
              <a:t> de </a:t>
            </a:r>
            <a:r>
              <a:rPr lang="en-US" sz="2000" dirty="0" err="1"/>
              <a:t>locatie</a:t>
            </a:r>
            <a:r>
              <a:rPr lang="en-US" sz="2000" dirty="0"/>
              <a:t>)</a:t>
            </a:r>
          </a:p>
          <a:p>
            <a:pPr marL="342900" indent="-342900">
              <a:buAutoNum type="arabicPeriod"/>
            </a:pPr>
            <a:endParaRPr lang="en-US" sz="2000" dirty="0"/>
          </a:p>
          <a:p>
            <a:pPr marL="342900" indent="-342900">
              <a:buAutoNum type="arabicPeriod"/>
            </a:pPr>
            <a:endParaRPr lang="en-US" sz="2000" dirty="0"/>
          </a:p>
          <a:p>
            <a:pPr marL="342900" indent="-342900">
              <a:buAutoNum type="arabicPeriod"/>
            </a:pPr>
            <a:endParaRPr lang="en-US" sz="2000" dirty="0"/>
          </a:p>
        </p:txBody>
      </p:sp>
      <p:cxnSp>
        <p:nvCxnSpPr>
          <p:cNvPr id="20" name="Straight Arrow Connector 19">
            <a:extLst>
              <a:ext uri="{FF2B5EF4-FFF2-40B4-BE49-F238E27FC236}">
                <a16:creationId xmlns:a16="http://schemas.microsoft.com/office/drawing/2014/main" id="{5FD296EC-A245-470C-637F-0949B8F0CE58}"/>
              </a:ext>
            </a:extLst>
          </p:cNvPr>
          <p:cNvCxnSpPr>
            <a:cxnSpLocks/>
          </p:cNvCxnSpPr>
          <p:nvPr/>
        </p:nvCxnSpPr>
        <p:spPr>
          <a:xfrm flipV="1">
            <a:off x="2266950" y="1933575"/>
            <a:ext cx="4467225" cy="291465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581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3EC70A2-E912-9E17-C391-9CDD4F7ED71E}"/>
              </a:ext>
            </a:extLst>
          </p:cNvPr>
          <p:cNvSpPr>
            <a:spLocks noGrp="1"/>
          </p:cNvSpPr>
          <p:nvPr/>
        </p:nvSpPr>
        <p:spPr>
          <a:xfrm>
            <a:off x="2294077" y="76200"/>
            <a:ext cx="6007873" cy="7683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chemeClr val="tx1"/>
                </a:solidFill>
                <a:ea typeface="+mj-lt"/>
                <a:cs typeface="+mj-lt"/>
              </a:rPr>
              <a:t>colab.research.google.com</a:t>
            </a:r>
            <a:endParaRPr lang="nl-NL" dirty="0">
              <a:solidFill>
                <a:schemeClr val="tx1"/>
              </a:solidFill>
              <a:ea typeface="+mj-lt"/>
              <a:cs typeface="+mj-lt"/>
            </a:endParaRPr>
          </a:p>
        </p:txBody>
      </p:sp>
      <p:pic>
        <p:nvPicPr>
          <p:cNvPr id="7" name="Afbeelding 4" descr="Afbeelding met tekst&#10;&#10;Automatisch gegenereerde beschrijving">
            <a:extLst>
              <a:ext uri="{FF2B5EF4-FFF2-40B4-BE49-F238E27FC236}">
                <a16:creationId xmlns:a16="http://schemas.microsoft.com/office/drawing/2014/main" id="{30A5CE3E-F9E0-FC17-083B-F876B89A61B6}"/>
              </a:ext>
            </a:extLst>
          </p:cNvPr>
          <p:cNvPicPr>
            <a:picLocks noChangeAspect="1"/>
          </p:cNvPicPr>
          <p:nvPr/>
        </p:nvPicPr>
        <p:blipFill rotWithShape="1">
          <a:blip r:embed="rId2"/>
          <a:srcRect l="4756" t="2241" r="2828" b="46379"/>
          <a:stretch/>
        </p:blipFill>
        <p:spPr>
          <a:xfrm>
            <a:off x="192506" y="657225"/>
            <a:ext cx="6853110" cy="2837609"/>
          </a:xfrm>
          <a:prstGeom prst="rect">
            <a:avLst/>
          </a:prstGeom>
        </p:spPr>
      </p:pic>
      <p:pic>
        <p:nvPicPr>
          <p:cNvPr id="6" name="Picture 19">
            <a:extLst>
              <a:ext uri="{FF2B5EF4-FFF2-40B4-BE49-F238E27FC236}">
                <a16:creationId xmlns:a16="http://schemas.microsoft.com/office/drawing/2014/main" id="{677BFB20-C97B-820F-02BC-A16EC616D660}"/>
              </a:ext>
            </a:extLst>
          </p:cNvPr>
          <p:cNvPicPr>
            <a:picLocks noChangeAspect="1"/>
          </p:cNvPicPr>
          <p:nvPr/>
        </p:nvPicPr>
        <p:blipFill>
          <a:blip r:embed="rId3"/>
          <a:stretch>
            <a:fillRect/>
          </a:stretch>
        </p:blipFill>
        <p:spPr>
          <a:xfrm>
            <a:off x="7943349" y="658955"/>
            <a:ext cx="4217067" cy="4458248"/>
          </a:xfrm>
          <a:prstGeom prst="rect">
            <a:avLst/>
          </a:prstGeom>
        </p:spPr>
      </p:pic>
      <p:sp>
        <p:nvSpPr>
          <p:cNvPr id="20" name="TextBox 19">
            <a:extLst>
              <a:ext uri="{FF2B5EF4-FFF2-40B4-BE49-F238E27FC236}">
                <a16:creationId xmlns:a16="http://schemas.microsoft.com/office/drawing/2014/main" id="{6BE49B93-50BB-DC46-C64D-1E9B98DBAADB}"/>
              </a:ext>
            </a:extLst>
          </p:cNvPr>
          <p:cNvSpPr txBox="1"/>
          <p:nvPr/>
        </p:nvSpPr>
        <p:spPr>
          <a:xfrm>
            <a:off x="591552" y="3368842"/>
            <a:ext cx="6296525"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2000" dirty="0"/>
              <a:t>Ga </a:t>
            </a:r>
            <a:r>
              <a:rPr lang="en-US" sz="2000" err="1"/>
              <a:t>naar</a:t>
            </a:r>
            <a:r>
              <a:rPr lang="en-US" sz="2000" dirty="0"/>
              <a:t> colab.research.google.com</a:t>
            </a:r>
          </a:p>
          <a:p>
            <a:pPr marL="342900" indent="-342900">
              <a:buAutoNum type="arabicPeriod"/>
            </a:pPr>
            <a:endParaRPr lang="en-US" sz="2000" dirty="0"/>
          </a:p>
          <a:p>
            <a:pPr marL="342900" indent="-342900">
              <a:buAutoNum type="arabicPeriod"/>
            </a:pPr>
            <a:r>
              <a:rPr lang="en-US" sz="2000" dirty="0"/>
              <a:t>Als je </a:t>
            </a:r>
            <a:r>
              <a:rPr lang="en-US" sz="2000" err="1"/>
              <a:t>niet</a:t>
            </a:r>
            <a:r>
              <a:rPr lang="en-US" sz="2000" dirty="0"/>
              <a:t> </a:t>
            </a:r>
            <a:r>
              <a:rPr lang="en-US" sz="2000" err="1"/>
              <a:t>linkerafbeelding</a:t>
            </a:r>
            <a:r>
              <a:rPr lang="en-US" sz="2000" dirty="0"/>
              <a:t> </a:t>
            </a:r>
            <a:r>
              <a:rPr lang="en-US" sz="2000" err="1"/>
              <a:t>hierboven</a:t>
            </a:r>
            <a:r>
              <a:rPr lang="en-US" sz="2000" dirty="0"/>
              <a:t> </a:t>
            </a:r>
            <a:r>
              <a:rPr lang="en-US" sz="2000" err="1"/>
              <a:t>ziet</a:t>
            </a:r>
            <a:r>
              <a:rPr lang="en-US" sz="2000" dirty="0"/>
              <a:t>, </a:t>
            </a:r>
            <a:r>
              <a:rPr lang="en-US" sz="2000" err="1"/>
              <a:t>volg</a:t>
            </a:r>
            <a:r>
              <a:rPr lang="en-US" sz="2000" dirty="0"/>
              <a:t> </a:t>
            </a:r>
            <a:r>
              <a:rPr lang="en-US" sz="2000" err="1"/>
              <a:t>rechterafbeelding</a:t>
            </a:r>
            <a:r>
              <a:rPr lang="en-US" sz="2000" dirty="0"/>
              <a:t> </a:t>
            </a:r>
          </a:p>
          <a:p>
            <a:r>
              <a:rPr lang="en-US" sz="2000" dirty="0"/>
              <a:t>    (</a:t>
            </a:r>
            <a:r>
              <a:rPr lang="en-US" sz="2000" dirty="0" err="1"/>
              <a:t>Bestand</a:t>
            </a:r>
            <a:r>
              <a:rPr lang="en-US" sz="2000" dirty="0"/>
              <a:t> -&gt; Notebook </a:t>
            </a:r>
            <a:r>
              <a:rPr lang="en-US" sz="2000" dirty="0" err="1"/>
              <a:t>uploaden</a:t>
            </a:r>
            <a:r>
              <a:rPr lang="en-US" sz="2000" dirty="0"/>
              <a:t>)</a:t>
            </a:r>
            <a:endParaRPr lang="en-US"/>
          </a:p>
          <a:p>
            <a:pPr marL="342900" indent="-342900">
              <a:buAutoNum type="arabicPeriod"/>
            </a:pPr>
            <a:endParaRPr lang="en-US" sz="2000" dirty="0"/>
          </a:p>
          <a:p>
            <a:r>
              <a:rPr lang="en-US" sz="2000" dirty="0"/>
              <a:t>3.  Druk op 'Choose File' (</a:t>
            </a:r>
            <a:r>
              <a:rPr lang="en-US" sz="2000" dirty="0" err="1"/>
              <a:t>linkerafbeelding</a:t>
            </a:r>
            <a:r>
              <a:rPr lang="en-US" sz="2000" dirty="0"/>
              <a:t>) </a:t>
            </a:r>
          </a:p>
          <a:p>
            <a:r>
              <a:rPr lang="en-US" sz="2000" dirty="0"/>
              <a:t>     </a:t>
            </a:r>
            <a:r>
              <a:rPr lang="en-US" sz="2000" err="1"/>
              <a:t>en</a:t>
            </a:r>
            <a:r>
              <a:rPr lang="en-US" sz="2000" dirty="0"/>
              <a:t> </a:t>
            </a:r>
            <a:r>
              <a:rPr lang="en-US" sz="2000" err="1"/>
              <a:t>kies</a:t>
            </a:r>
            <a:r>
              <a:rPr lang="en-US" sz="2000" dirty="0"/>
              <a:t> '</a:t>
            </a:r>
            <a:r>
              <a:rPr lang="en-US" sz="2000" dirty="0">
                <a:ea typeface="+mn-lt"/>
                <a:cs typeface="+mn-lt"/>
              </a:rPr>
              <a:t>Intro </a:t>
            </a:r>
            <a:r>
              <a:rPr lang="en-US" sz="2000" err="1">
                <a:ea typeface="+mn-lt"/>
                <a:cs typeface="+mn-lt"/>
              </a:rPr>
              <a:t>Python.ipynb</a:t>
            </a:r>
            <a:r>
              <a:rPr lang="en-US" sz="2000" dirty="0">
                <a:ea typeface="+mn-lt"/>
                <a:cs typeface="+mn-lt"/>
              </a:rPr>
              <a:t>'</a:t>
            </a:r>
            <a:endParaRPr lang="en-US" sz="2000" dirty="0"/>
          </a:p>
          <a:p>
            <a:pPr marL="342900" indent="-342900">
              <a:buAutoNum type="arabicPeriod"/>
            </a:pPr>
            <a:endParaRPr lang="en-US" sz="2000" dirty="0">
              <a:ea typeface="+mn-lt"/>
              <a:cs typeface="+mn-lt"/>
            </a:endParaRPr>
          </a:p>
          <a:p>
            <a:r>
              <a:rPr lang="en-US" sz="2000" dirty="0">
                <a:ea typeface="+mn-lt"/>
                <a:cs typeface="+mn-lt"/>
              </a:rPr>
              <a:t>4.  Nu </a:t>
            </a:r>
            <a:r>
              <a:rPr lang="en-US" sz="2000" dirty="0" err="1">
                <a:ea typeface="+mn-lt"/>
                <a:cs typeface="+mn-lt"/>
              </a:rPr>
              <a:t>heb</a:t>
            </a:r>
            <a:r>
              <a:rPr lang="en-US" sz="2000" dirty="0">
                <a:ea typeface="+mn-lt"/>
                <a:cs typeface="+mn-lt"/>
              </a:rPr>
              <a:t> je de notebook </a:t>
            </a:r>
            <a:r>
              <a:rPr lang="en-US" sz="2000" dirty="0" err="1">
                <a:ea typeface="+mn-lt"/>
                <a:cs typeface="+mn-lt"/>
              </a:rPr>
              <a:t>klaarstaan</a:t>
            </a:r>
            <a:r>
              <a:rPr lang="en-US" sz="2000" dirty="0">
                <a:ea typeface="+mn-lt"/>
                <a:cs typeface="+mn-lt"/>
              </a:rPr>
              <a:t> </a:t>
            </a:r>
            <a:r>
              <a:rPr lang="en-US" sz="2000" dirty="0" err="1">
                <a:ea typeface="+mn-lt"/>
                <a:cs typeface="+mn-lt"/>
              </a:rPr>
              <a:t>en</a:t>
            </a:r>
            <a:r>
              <a:rPr lang="en-US" sz="2000" dirty="0">
                <a:ea typeface="+mn-lt"/>
                <a:cs typeface="+mn-lt"/>
              </a:rPr>
              <a:t> </a:t>
            </a:r>
            <a:r>
              <a:rPr lang="en-US" sz="2000" dirty="0" err="1">
                <a:ea typeface="+mn-lt"/>
                <a:cs typeface="+mn-lt"/>
              </a:rPr>
              <a:t>kan</a:t>
            </a:r>
            <a:r>
              <a:rPr lang="en-US" sz="2000" dirty="0">
                <a:ea typeface="+mn-lt"/>
                <a:cs typeface="+mn-lt"/>
              </a:rPr>
              <a:t> je </a:t>
            </a:r>
            <a:r>
              <a:rPr lang="en-US" sz="2000" dirty="0" err="1">
                <a:ea typeface="+mn-lt"/>
                <a:cs typeface="+mn-lt"/>
              </a:rPr>
              <a:t>beginnen</a:t>
            </a:r>
            <a:r>
              <a:rPr lang="en-US" sz="2000" dirty="0">
                <a:ea typeface="+mn-lt"/>
                <a:cs typeface="+mn-lt"/>
              </a:rPr>
              <a:t>!</a:t>
            </a:r>
          </a:p>
        </p:txBody>
      </p:sp>
    </p:spTree>
    <p:extLst>
      <p:ext uri="{BB962C8B-B14F-4D97-AF65-F5344CB8AC3E}">
        <p14:creationId xmlns:p14="http://schemas.microsoft.com/office/powerpoint/2010/main" val="607795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436702" y="419100"/>
            <a:ext cx="10160773" cy="7683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chemeClr val="tx1"/>
                </a:solidFill>
                <a:ea typeface="+mj-lt"/>
                <a:cs typeface="+mj-lt"/>
              </a:rPr>
              <a:t>Code </a:t>
            </a:r>
            <a:r>
              <a:rPr lang="en-US" dirty="0" err="1">
                <a:solidFill>
                  <a:schemeClr val="tx1"/>
                </a:solidFill>
                <a:ea typeface="+mj-lt"/>
                <a:cs typeface="+mj-lt"/>
              </a:rPr>
              <a:t>uitvoeren</a:t>
            </a:r>
            <a:r>
              <a:rPr lang="en-US" dirty="0">
                <a:solidFill>
                  <a:schemeClr val="tx1"/>
                </a:solidFill>
                <a:ea typeface="+mj-lt"/>
                <a:cs typeface="+mj-lt"/>
              </a:rPr>
              <a:t> in </a:t>
            </a:r>
            <a:r>
              <a:rPr lang="en-US" dirty="0" err="1">
                <a:solidFill>
                  <a:schemeClr val="tx1"/>
                </a:solidFill>
                <a:ea typeface="+mj-lt"/>
                <a:cs typeface="+mj-lt"/>
              </a:rPr>
              <a:t>Jupyter</a:t>
            </a:r>
            <a:r>
              <a:rPr lang="en-US" dirty="0">
                <a:solidFill>
                  <a:schemeClr val="tx1"/>
                </a:solidFill>
                <a:ea typeface="+mj-lt"/>
                <a:cs typeface="+mj-lt"/>
              </a:rPr>
              <a:t> Notebook</a:t>
            </a:r>
            <a:endParaRPr lang="nl-NL" dirty="0">
              <a:solidFill>
                <a:schemeClr val="tx1"/>
              </a:solidFill>
            </a:endParaRPr>
          </a:p>
        </p:txBody>
      </p:sp>
      <p:pic>
        <p:nvPicPr>
          <p:cNvPr id="4" name="Afbeelding 4">
            <a:extLst>
              <a:ext uri="{FF2B5EF4-FFF2-40B4-BE49-F238E27FC236}">
                <a16:creationId xmlns:a16="http://schemas.microsoft.com/office/drawing/2014/main" id="{F84BF32B-0C79-358B-D681-35F94BCDF29F}"/>
              </a:ext>
            </a:extLst>
          </p:cNvPr>
          <p:cNvPicPr>
            <a:picLocks noChangeAspect="1"/>
          </p:cNvPicPr>
          <p:nvPr/>
        </p:nvPicPr>
        <p:blipFill>
          <a:blip r:embed="rId2"/>
          <a:stretch>
            <a:fillRect/>
          </a:stretch>
        </p:blipFill>
        <p:spPr>
          <a:xfrm>
            <a:off x="282742" y="1407977"/>
            <a:ext cx="9250279" cy="3440469"/>
          </a:xfrm>
          <a:prstGeom prst="rect">
            <a:avLst/>
          </a:prstGeom>
        </p:spPr>
      </p:pic>
      <p:cxnSp>
        <p:nvCxnSpPr>
          <p:cNvPr id="5" name="Straight Arrow Connector 4">
            <a:extLst>
              <a:ext uri="{FF2B5EF4-FFF2-40B4-BE49-F238E27FC236}">
                <a16:creationId xmlns:a16="http://schemas.microsoft.com/office/drawing/2014/main" id="{70112D33-7106-DE0A-86FE-0878BB4B5D57}"/>
              </a:ext>
            </a:extLst>
          </p:cNvPr>
          <p:cNvCxnSpPr/>
          <p:nvPr/>
        </p:nvCxnSpPr>
        <p:spPr>
          <a:xfrm flipH="1" flipV="1">
            <a:off x="690312" y="4209550"/>
            <a:ext cx="188495" cy="123123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B2363D5-9831-E9D3-E383-2AC93E2C61FA}"/>
              </a:ext>
            </a:extLst>
          </p:cNvPr>
          <p:cNvSpPr txBox="1"/>
          <p:nvPr/>
        </p:nvSpPr>
        <p:spPr>
          <a:xfrm>
            <a:off x="681789" y="5684920"/>
            <a:ext cx="444165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err="1"/>
              <a:t>Voer</a:t>
            </a:r>
            <a:r>
              <a:rPr lang="en-US" sz="2000" dirty="0"/>
              <a:t> </a:t>
            </a:r>
            <a:r>
              <a:rPr lang="en-US" sz="2000" err="1"/>
              <a:t>stukjes</a:t>
            </a:r>
            <a:r>
              <a:rPr lang="en-US" sz="2000" dirty="0"/>
              <a:t> Python code </a:t>
            </a:r>
            <a:r>
              <a:rPr lang="en-US" sz="2000" err="1"/>
              <a:t>uit</a:t>
            </a:r>
            <a:r>
              <a:rPr lang="en-US" sz="2000" dirty="0"/>
              <a:t> door ronde, </a:t>
            </a:r>
            <a:r>
              <a:rPr lang="en-US" sz="2000" err="1"/>
              <a:t>zwarte</a:t>
            </a:r>
            <a:r>
              <a:rPr lang="en-US" sz="2000" dirty="0"/>
              <a:t> knop </a:t>
            </a:r>
            <a:r>
              <a:rPr lang="en-US" sz="2000" err="1"/>
              <a:t>te</a:t>
            </a:r>
            <a:r>
              <a:rPr lang="en-US" sz="2000" dirty="0"/>
              <a:t> </a:t>
            </a:r>
            <a:r>
              <a:rPr lang="en-US" sz="2000" err="1"/>
              <a:t>klikken</a:t>
            </a:r>
            <a:endParaRPr lang="en-US" sz="2000"/>
          </a:p>
        </p:txBody>
      </p:sp>
    </p:spTree>
    <p:extLst>
      <p:ext uri="{BB962C8B-B14F-4D97-AF65-F5344CB8AC3E}">
        <p14:creationId xmlns:p14="http://schemas.microsoft.com/office/powerpoint/2010/main" val="3446961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02272" y="2479962"/>
            <a:ext cx="8596668" cy="2000597"/>
          </a:xfrm>
        </p:spPr>
        <p:txBody>
          <a:bodyPr>
            <a:normAutofit fontScale="90000"/>
          </a:bodyPr>
          <a:lstStyle/>
          <a:p>
            <a:pPr algn="ctr"/>
            <a:r>
              <a:rPr lang="nl-NL" sz="6000" dirty="0"/>
              <a:t>En nu jullie!</a:t>
            </a:r>
            <a:br>
              <a:rPr lang="nl-NL" sz="6000" dirty="0"/>
            </a:br>
            <a:br>
              <a:rPr lang="nl-NL" sz="6000" dirty="0"/>
            </a:br>
            <a:br>
              <a:rPr lang="nl-NL" sz="6000" dirty="0"/>
            </a:br>
            <a:endParaRPr lang="nl-NL" sz="6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Posts tagged as &quot;Pandas&quot; | Ashish Thanki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987" y="2036619"/>
            <a:ext cx="5960949" cy="24909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19393" y="1116674"/>
            <a:ext cx="8596668" cy="4311536"/>
          </a:xfrm>
        </p:spPr>
        <p:txBody>
          <a:bodyPr>
            <a:normAutofit/>
          </a:bodyPr>
          <a:lstStyle/>
          <a:p>
            <a:r>
              <a:rPr lang="en-US" sz="2000" b="1" dirty="0">
                <a:solidFill>
                  <a:schemeClr val="tx1"/>
                </a:solidFill>
              </a:rPr>
              <a:t>pandas</a:t>
            </a:r>
            <a:r>
              <a:rPr lang="en-US" sz="2000" dirty="0">
                <a:solidFill>
                  <a:schemeClr val="tx1"/>
                </a:solidFill>
              </a:rPr>
              <a:t> is a fast, powerful, flexible and easy to use open source data analysis and manipulation tool, built on top of the </a:t>
            </a:r>
            <a:r>
              <a:rPr lang="en-US" sz="2000" dirty="0">
                <a:solidFill>
                  <a:schemeClr val="tx1"/>
                </a:solidFill>
                <a:hlinkClick r:id="rId2"/>
              </a:rPr>
              <a:t>Python</a:t>
            </a:r>
            <a:r>
              <a:rPr lang="en-US" sz="2000" dirty="0">
                <a:solidFill>
                  <a:schemeClr val="tx1"/>
                </a:solidFill>
              </a:rPr>
              <a:t> programming language.</a:t>
            </a:r>
            <a:br>
              <a:rPr lang="en-US" sz="2000" dirty="0">
                <a:solidFill>
                  <a:schemeClr val="tx1"/>
                </a:solidFill>
              </a:rPr>
            </a:br>
            <a:br>
              <a:rPr lang="en-US" sz="2000" dirty="0">
                <a:solidFill>
                  <a:schemeClr val="tx1"/>
                </a:solidFill>
              </a:rPr>
            </a:br>
            <a:r>
              <a:rPr lang="en-US" sz="2000" dirty="0">
                <a:solidFill>
                  <a:schemeClr val="tx1"/>
                </a:solidFill>
              </a:rPr>
              <a:t>Pandas is one of the most used open-source Python libraries to work with Structured tabular data for analysis. Pandas library is heavily used for Data Analytics, Machine learning, data science projects, and many more.</a:t>
            </a:r>
            <a:br>
              <a:rPr lang="en-US" sz="2000" dirty="0">
                <a:solidFill>
                  <a:schemeClr val="tx1"/>
                </a:solidFill>
              </a:rPr>
            </a:br>
            <a:br>
              <a:rPr lang="en-US" sz="2000" dirty="0">
                <a:solidFill>
                  <a:schemeClr val="tx1"/>
                </a:solidFill>
              </a:rPr>
            </a:br>
            <a:r>
              <a:rPr lang="en-US" sz="2000" dirty="0">
                <a:solidFill>
                  <a:schemeClr val="tx1"/>
                </a:solidFill>
              </a:rPr>
              <a:t>Pandas can load the data by reading CSV, JSON, SQL, many other formats and creates a </a:t>
            </a:r>
            <a:r>
              <a:rPr lang="en-US" sz="2000" dirty="0" err="1">
                <a:solidFill>
                  <a:schemeClr val="tx1"/>
                </a:solidFill>
              </a:rPr>
              <a:t>DataFrame</a:t>
            </a:r>
            <a:r>
              <a:rPr lang="en-US" sz="2000" dirty="0">
                <a:solidFill>
                  <a:schemeClr val="tx1"/>
                </a:solidFill>
              </a:rPr>
              <a:t> which is a structured object containing rows and columns (similar to SQL table).</a:t>
            </a:r>
            <a:br>
              <a:rPr lang="en-US" sz="2000" dirty="0">
                <a:solidFill>
                  <a:schemeClr val="tx1"/>
                </a:solidFill>
              </a:rPr>
            </a:br>
            <a:br>
              <a:rPr lang="en-US" sz="2000" dirty="0">
                <a:solidFill>
                  <a:schemeClr val="tx1"/>
                </a:solidFill>
              </a:rPr>
            </a:br>
            <a:r>
              <a:rPr lang="nl-NL" sz="2000" dirty="0">
                <a:hlinkClick r:id="rId3"/>
              </a:rPr>
              <a:t>User Guide — pandas 1.5.3 documentation (pydata.org)</a:t>
            </a:r>
            <a:endParaRPr lang="nl-NL" sz="2000"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1204" y="617913"/>
            <a:ext cx="8596668" cy="628996"/>
          </a:xfrm>
        </p:spPr>
        <p:txBody>
          <a:bodyPr>
            <a:normAutofit fontScale="90000"/>
          </a:bodyPr>
          <a:lstStyle/>
          <a:p>
            <a:r>
              <a:rPr lang="en-US" sz="3100" b="1" dirty="0">
                <a:solidFill>
                  <a:schemeClr val="tx1"/>
                </a:solidFill>
              </a:rPr>
              <a:t>What Are the Advantages of Pandas Over Excel?</a:t>
            </a:r>
            <a:br>
              <a:rPr lang="en-US" b="1" dirty="0"/>
            </a:br>
            <a:endParaRPr lang="nl-NL" dirty="0"/>
          </a:p>
        </p:txBody>
      </p:sp>
      <p:sp>
        <p:nvSpPr>
          <p:cNvPr id="3" name="Tijdelijke aanduiding voor inhoud 2"/>
          <p:cNvSpPr>
            <a:spLocks noGrp="1"/>
          </p:cNvSpPr>
          <p:nvPr>
            <p:ph idx="1"/>
          </p:nvPr>
        </p:nvSpPr>
        <p:spPr>
          <a:xfrm>
            <a:off x="802025" y="1628574"/>
            <a:ext cx="8596668" cy="3880773"/>
          </a:xfrm>
        </p:spPr>
        <p:txBody>
          <a:bodyPr>
            <a:normAutofit fontScale="92500" lnSpcReduction="20000"/>
          </a:bodyPr>
          <a:lstStyle/>
          <a:p>
            <a:r>
              <a:rPr lang="en-US" dirty="0"/>
              <a:t>Because it is built on </a:t>
            </a:r>
            <a:r>
              <a:rPr lang="en-US" dirty="0" err="1"/>
              <a:t>NumPy</a:t>
            </a:r>
            <a:r>
              <a:rPr lang="en-US" dirty="0"/>
              <a:t> (Numerical Python), Pandas boasts several advantages:</a:t>
            </a:r>
          </a:p>
          <a:p>
            <a:r>
              <a:rPr lang="en-US" b="1" dirty="0"/>
              <a:t>Scalability </a:t>
            </a:r>
            <a:r>
              <a:rPr lang="en-US" dirty="0"/>
              <a:t>-  Pandas is only limited by hardware and can manipulate larger quantities of data.</a:t>
            </a:r>
          </a:p>
          <a:p>
            <a:r>
              <a:rPr lang="en-US" b="1" dirty="0"/>
              <a:t>Speed </a:t>
            </a:r>
            <a:r>
              <a:rPr lang="en-US" dirty="0"/>
              <a:t>-  Pandas is much faster than Excel, which is especially noticeable when working with larger quantities of data.</a:t>
            </a:r>
          </a:p>
          <a:p>
            <a:r>
              <a:rPr lang="en-US" b="1" dirty="0"/>
              <a:t>Automation </a:t>
            </a:r>
            <a:r>
              <a:rPr lang="en-US" dirty="0"/>
              <a:t>-  A lot of the tasks that can be achieved with Pandas are extremely easy to </a:t>
            </a:r>
            <a:r>
              <a:rPr lang="en-US" dirty="0">
                <a:solidFill>
                  <a:srgbClr val="FF0000"/>
                </a:solidFill>
              </a:rPr>
              <a:t>automate,</a:t>
            </a:r>
            <a:r>
              <a:rPr lang="en-US" dirty="0"/>
              <a:t> reducing the amount of tedious and repetitive tasks that need to be performed daily.</a:t>
            </a:r>
          </a:p>
          <a:p>
            <a:r>
              <a:rPr lang="en-US" b="1" dirty="0"/>
              <a:t>Interpretability </a:t>
            </a:r>
            <a:r>
              <a:rPr lang="en-US" dirty="0"/>
              <a:t>-  It is very easy to interpret what happens when each task is run, and it is relatively easy to find and fix errors.</a:t>
            </a:r>
          </a:p>
          <a:p>
            <a:r>
              <a:rPr lang="en-US" b="1" dirty="0"/>
              <a:t>Advanced Functions </a:t>
            </a:r>
            <a:r>
              <a:rPr lang="en-US" dirty="0"/>
              <a:t>- Performing advanced statistical analysis and creating complex visualizations is very straightforward.</a:t>
            </a:r>
          </a:p>
          <a:p>
            <a:r>
              <a:rPr lang="en-US"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Dataframe</a:t>
            </a:r>
          </a:p>
        </p:txBody>
      </p:sp>
      <p:pic>
        <p:nvPicPr>
          <p:cNvPr id="1026" name="Picture 2" descr="Python Pandas Tutorial: A Complete Introduction for Beginners – LearnDataSc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706" y="2112442"/>
            <a:ext cx="8813858" cy="33757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Short code</a:t>
            </a:r>
          </a:p>
        </p:txBody>
      </p:sp>
      <p:pic>
        <p:nvPicPr>
          <p:cNvPr id="4" name="Afbeelding 3"/>
          <p:cNvPicPr>
            <a:picLocks noChangeAspect="1"/>
          </p:cNvPicPr>
          <p:nvPr/>
        </p:nvPicPr>
        <p:blipFill>
          <a:blip r:embed="rId2"/>
          <a:stretch>
            <a:fillRect/>
          </a:stretch>
        </p:blipFill>
        <p:spPr>
          <a:xfrm>
            <a:off x="677334" y="1930400"/>
            <a:ext cx="1885950" cy="3619500"/>
          </a:xfrm>
          <a:prstGeom prst="rect">
            <a:avLst/>
          </a:prstGeom>
        </p:spPr>
      </p:pic>
      <p:pic>
        <p:nvPicPr>
          <p:cNvPr id="5" name="Afbeelding 4"/>
          <p:cNvPicPr>
            <a:picLocks noChangeAspect="1"/>
          </p:cNvPicPr>
          <p:nvPr/>
        </p:nvPicPr>
        <p:blipFill>
          <a:blip r:embed="rId3"/>
          <a:stretch>
            <a:fillRect/>
          </a:stretch>
        </p:blipFill>
        <p:spPr>
          <a:xfrm>
            <a:off x="2838057" y="3111212"/>
            <a:ext cx="3587682" cy="1035252"/>
          </a:xfrm>
          <a:prstGeom prst="rect">
            <a:avLst/>
          </a:prstGeom>
        </p:spPr>
      </p:pic>
      <p:pic>
        <p:nvPicPr>
          <p:cNvPr id="6" name="Afbeelding 5"/>
          <p:cNvPicPr>
            <a:picLocks noChangeAspect="1"/>
          </p:cNvPicPr>
          <p:nvPr/>
        </p:nvPicPr>
        <p:blipFill>
          <a:blip r:embed="rId4"/>
          <a:stretch>
            <a:fillRect/>
          </a:stretch>
        </p:blipFill>
        <p:spPr>
          <a:xfrm>
            <a:off x="6959484" y="2058987"/>
            <a:ext cx="1714500" cy="33623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Pivot </a:t>
            </a:r>
            <a:r>
              <a:rPr lang="nl-NL" dirty="0" err="1"/>
              <a:t>DataFrame</a:t>
            </a:r>
            <a:endParaRPr lang="nl-NL" dirty="0"/>
          </a:p>
        </p:txBody>
      </p:sp>
      <p:sp>
        <p:nvSpPr>
          <p:cNvPr id="5" name="Text Box 4"/>
          <p:cNvSpPr txBox="1"/>
          <p:nvPr/>
        </p:nvSpPr>
        <p:spPr>
          <a:xfrm>
            <a:off x="183515" y="1757045"/>
            <a:ext cx="9830435" cy="2676525"/>
          </a:xfrm>
          <a:prstGeom prst="rect">
            <a:avLst/>
          </a:prstGeom>
          <a:noFill/>
        </p:spPr>
        <p:txBody>
          <a:bodyPr wrap="square" rtlCol="0">
            <a:spAutoFit/>
          </a:bodyPr>
          <a:lstStyle/>
          <a:p>
            <a:pPr marL="342900" indent="-342900">
              <a:buFont typeface="Arial" panose="020B0604020202020204" pitchFamily="34" charset="0"/>
              <a:buChar char="•"/>
            </a:pPr>
            <a:r>
              <a:rPr lang="en-US" sz="2400"/>
              <a:t>Pivot table is hetzelfde als een draaitable</a:t>
            </a:r>
          </a:p>
          <a:p>
            <a:pPr marL="342900" indent="-342900">
              <a:buFont typeface="Arial" panose="020B0604020202020204" pitchFamily="34" charset="0"/>
              <a:buChar char="•"/>
            </a:pPr>
            <a:r>
              <a:rPr lang="en-US" sz="2400"/>
              <a:t>Technisch gesproken doe je dit:</a:t>
            </a:r>
          </a:p>
          <a:p>
            <a:pPr marL="800100" lvl="1" indent="-342900">
              <a:buFont typeface="Arial" panose="020B0604020202020204" pitchFamily="34" charset="0"/>
              <a:buChar char="•"/>
            </a:pPr>
            <a:r>
              <a:rPr lang="en-US" sz="2400"/>
              <a:t> Selecteer twee kolommen en pak hieruit de unieke waardes. </a:t>
            </a:r>
          </a:p>
          <a:p>
            <a:pPr marL="800100" lvl="1" indent="-342900">
              <a:buFont typeface="Arial" panose="020B0604020202020204" pitchFamily="34" charset="0"/>
              <a:buChar char="•"/>
            </a:pPr>
            <a:r>
              <a:rPr lang="en-US" sz="2400">
                <a:sym typeface="+mn-ea"/>
              </a:rPr>
              <a:t> In een nieuwe dataframe gebruik je de ene kolom</a:t>
            </a:r>
            <a:r>
              <a:rPr lang="en-US" sz="2400"/>
              <a:t> als index en de waardes van de andere kolom als kolommen. De waardes van de nieuwe dataframe pak je uit een derde kolom.</a:t>
            </a:r>
          </a:p>
          <a:p>
            <a:pPr marL="800100" lvl="1" indent="-342900">
              <a:buFont typeface="Arial" panose="020B0604020202020204" pitchFamily="34" charset="0"/>
              <a:buChar char="•"/>
            </a:pPr>
            <a:r>
              <a:rPr lang="en-US" sz="2400"/>
              <a:t>Zo zie je veel makkelijker patronen in deze drie kolommen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e Python Logo | Python Software Found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3095" y="948026"/>
            <a:ext cx="5724525" cy="193357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osts tagged as &quot;Pandas&quot; | Ashish Thanki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0214" y="3097787"/>
            <a:ext cx="2804864" cy="117209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he Data Science Trilogy. So you are new to Python. Or perhaps… | by Hair  Parra | Towards Data Sci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9572" y="3027714"/>
            <a:ext cx="2916095" cy="131224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KLearn | Scikit-Learn In Python | SciKit Learn Tutoria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5559" y="4495596"/>
            <a:ext cx="5391150" cy="19240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ctrTitle"/>
          </p:nvPr>
        </p:nvSpPr>
        <p:spPr>
          <a:xfrm>
            <a:off x="75565" y="467995"/>
            <a:ext cx="11729085" cy="916940"/>
          </a:xfrm>
        </p:spPr>
        <p:txBody>
          <a:bodyPr>
            <a:normAutofit/>
          </a:bodyPr>
          <a:lstStyle/>
          <a:p>
            <a:pPr algn="ctr"/>
            <a:r>
              <a:rPr lang="en-US" altLang="zh-CN">
                <a:solidFill>
                  <a:schemeClr val="tx1"/>
                </a:solidFill>
                <a:effectLst>
                  <a:outerShdw blurRad="38100" dist="19050" dir="2700000" algn="tl" rotWithShape="0">
                    <a:schemeClr val="dk1">
                      <a:alpha val="40000"/>
                    </a:schemeClr>
                  </a:outerShdw>
                </a:effectLst>
              </a:rPr>
              <a:t>Pandas: Pivot table</a:t>
            </a:r>
          </a:p>
        </p:txBody>
      </p:sp>
      <p:graphicFrame>
        <p:nvGraphicFramePr>
          <p:cNvPr id="10" name="Table 9"/>
          <p:cNvGraphicFramePr/>
          <p:nvPr>
            <p:extLst>
              <p:ext uri="{D42A27DB-BD31-4B8C-83A1-F6EECF244321}">
                <p14:modId xmlns:p14="http://schemas.microsoft.com/office/powerpoint/2010/main" val="3284875247"/>
              </p:ext>
            </p:extLst>
          </p:nvPr>
        </p:nvGraphicFramePr>
        <p:xfrm>
          <a:off x="449580" y="1980565"/>
          <a:ext cx="4171315" cy="4631690"/>
        </p:xfrm>
        <a:graphic>
          <a:graphicData uri="http://schemas.openxmlformats.org/drawingml/2006/table">
            <a:tbl>
              <a:tblPr firstRow="1" bandRow="1">
                <a:tableStyleId>{5C22544A-7EE6-4342-B048-85BDC9FD1C3A}</a:tableStyleId>
              </a:tblPr>
              <a:tblGrid>
                <a:gridCol w="986155">
                  <a:extLst>
                    <a:ext uri="{9D8B030D-6E8A-4147-A177-3AD203B41FA5}">
                      <a16:colId xmlns:a16="http://schemas.microsoft.com/office/drawing/2014/main" val="20000"/>
                    </a:ext>
                  </a:extLst>
                </a:gridCol>
                <a:gridCol w="1082675">
                  <a:extLst>
                    <a:ext uri="{9D8B030D-6E8A-4147-A177-3AD203B41FA5}">
                      <a16:colId xmlns:a16="http://schemas.microsoft.com/office/drawing/2014/main" val="20001"/>
                    </a:ext>
                  </a:extLst>
                </a:gridCol>
                <a:gridCol w="889635">
                  <a:extLst>
                    <a:ext uri="{9D8B030D-6E8A-4147-A177-3AD203B41FA5}">
                      <a16:colId xmlns:a16="http://schemas.microsoft.com/office/drawing/2014/main" val="20002"/>
                    </a:ext>
                  </a:extLst>
                </a:gridCol>
                <a:gridCol w="1212850">
                  <a:extLst>
                    <a:ext uri="{9D8B030D-6E8A-4147-A177-3AD203B41FA5}">
                      <a16:colId xmlns:a16="http://schemas.microsoft.com/office/drawing/2014/main" val="20003"/>
                    </a:ext>
                  </a:extLst>
                </a:gridCol>
              </a:tblGrid>
              <a:tr h="661670">
                <a:tc>
                  <a:txBody>
                    <a:bodyPr/>
                    <a:lstStyle/>
                    <a:p>
                      <a:pPr lvl="0">
                        <a:buNone/>
                      </a:pPr>
                      <a:r>
                        <a:rPr lang="en-US" dirty="0"/>
                        <a:t>Index</a:t>
                      </a:r>
                      <a:endParaRPr lang="nl-NL" dirty="0"/>
                    </a:p>
                  </a:txBody>
                  <a:tcPr/>
                </a:tc>
                <a:tc>
                  <a:txBody>
                    <a:bodyPr/>
                    <a:lstStyle/>
                    <a:p>
                      <a:pPr>
                        <a:buNone/>
                      </a:pPr>
                      <a:r>
                        <a:rPr lang="en-US" dirty="0" err="1"/>
                        <a:t>Leeftijd</a:t>
                      </a:r>
                    </a:p>
                  </a:txBody>
                  <a:tcPr>
                    <a:solidFill>
                      <a:schemeClr val="accent4"/>
                    </a:solidFill>
                  </a:tcPr>
                </a:tc>
                <a:tc>
                  <a:txBody>
                    <a:bodyPr/>
                    <a:lstStyle/>
                    <a:p>
                      <a:pPr>
                        <a:buNone/>
                      </a:pPr>
                      <a:r>
                        <a:rPr lang="en-US" dirty="0"/>
                        <a:t>BMI</a:t>
                      </a:r>
                    </a:p>
                  </a:txBody>
                  <a:tcPr>
                    <a:solidFill>
                      <a:schemeClr val="accent6"/>
                    </a:solidFill>
                  </a:tcPr>
                </a:tc>
                <a:tc>
                  <a:txBody>
                    <a:bodyPr/>
                    <a:lstStyle/>
                    <a:p>
                      <a:pPr>
                        <a:buNone/>
                      </a:pPr>
                      <a:r>
                        <a:rPr lang="en-US" dirty="0"/>
                        <a:t>hart</a:t>
                      </a:r>
                    </a:p>
                    <a:p>
                      <a:pPr>
                        <a:buNone/>
                      </a:pPr>
                      <a:r>
                        <a:rPr lang="en-US" dirty="0" err="1"/>
                        <a:t>conditie</a:t>
                      </a:r>
                      <a:endParaRPr lang="en-US"/>
                    </a:p>
                  </a:txBody>
                  <a:tcPr>
                    <a:solidFill>
                      <a:schemeClr val="accent2"/>
                    </a:solidFill>
                  </a:tcPr>
                </a:tc>
                <a:extLst>
                  <a:ext uri="{0D108BD9-81ED-4DB2-BD59-A6C34878D82A}">
                    <a16:rowId xmlns:a16="http://schemas.microsoft.com/office/drawing/2014/main" val="10000"/>
                  </a:ext>
                </a:extLst>
              </a:tr>
              <a:tr h="661670">
                <a:tc>
                  <a:txBody>
                    <a:bodyPr/>
                    <a:lstStyle/>
                    <a:p>
                      <a:pPr>
                        <a:buNone/>
                      </a:pPr>
                      <a:r>
                        <a:rPr lang="en-US" dirty="0"/>
                        <a:t>1</a:t>
                      </a:r>
                    </a:p>
                  </a:txBody>
                  <a:tcPr/>
                </a:tc>
                <a:tc>
                  <a:txBody>
                    <a:bodyPr/>
                    <a:lstStyle/>
                    <a:p>
                      <a:pPr>
                        <a:buNone/>
                      </a:pPr>
                      <a:r>
                        <a:rPr lang="en-US" dirty="0"/>
                        <a:t>20</a:t>
                      </a:r>
                    </a:p>
                  </a:txBody>
                  <a:tcPr>
                    <a:solidFill>
                      <a:schemeClr val="accent4"/>
                    </a:solidFill>
                  </a:tcPr>
                </a:tc>
                <a:tc>
                  <a:txBody>
                    <a:bodyPr/>
                    <a:lstStyle/>
                    <a:p>
                      <a:pPr>
                        <a:buNone/>
                      </a:pPr>
                      <a:r>
                        <a:rPr lang="en-US" dirty="0"/>
                        <a:t>21</a:t>
                      </a:r>
                    </a:p>
                  </a:txBody>
                  <a:tcPr>
                    <a:solidFill>
                      <a:schemeClr val="accent6"/>
                    </a:solidFill>
                  </a:tcPr>
                </a:tc>
                <a:tc>
                  <a:txBody>
                    <a:bodyPr/>
                    <a:lstStyle/>
                    <a:p>
                      <a:pPr>
                        <a:buNone/>
                      </a:pPr>
                      <a:r>
                        <a:rPr lang="en-US" dirty="0"/>
                        <a:t>100</a:t>
                      </a:r>
                    </a:p>
                  </a:txBody>
                  <a:tcPr>
                    <a:solidFill>
                      <a:schemeClr val="accent2"/>
                    </a:solidFill>
                  </a:tcPr>
                </a:tc>
                <a:extLst>
                  <a:ext uri="{0D108BD9-81ED-4DB2-BD59-A6C34878D82A}">
                    <a16:rowId xmlns:a16="http://schemas.microsoft.com/office/drawing/2014/main" val="10001"/>
                  </a:ext>
                </a:extLst>
              </a:tr>
              <a:tr h="661670">
                <a:tc>
                  <a:txBody>
                    <a:bodyPr/>
                    <a:lstStyle/>
                    <a:p>
                      <a:pPr>
                        <a:buNone/>
                      </a:pPr>
                      <a:r>
                        <a:rPr lang="en-US" dirty="0"/>
                        <a:t>2</a:t>
                      </a:r>
                    </a:p>
                  </a:txBody>
                  <a:tcPr/>
                </a:tc>
                <a:tc>
                  <a:txBody>
                    <a:bodyPr/>
                    <a:lstStyle/>
                    <a:p>
                      <a:pPr>
                        <a:buNone/>
                      </a:pPr>
                      <a:r>
                        <a:rPr lang="en-US" dirty="0"/>
                        <a:t>70</a:t>
                      </a:r>
                    </a:p>
                  </a:txBody>
                  <a:tcPr>
                    <a:solidFill>
                      <a:schemeClr val="accent4"/>
                    </a:solidFill>
                  </a:tcPr>
                </a:tc>
                <a:tc>
                  <a:txBody>
                    <a:bodyPr/>
                    <a:lstStyle/>
                    <a:p>
                      <a:pPr>
                        <a:buNone/>
                      </a:pPr>
                      <a:r>
                        <a:rPr lang="en-US" dirty="0"/>
                        <a:t>30</a:t>
                      </a:r>
                    </a:p>
                  </a:txBody>
                  <a:tcPr>
                    <a:solidFill>
                      <a:schemeClr val="accent6"/>
                    </a:solidFill>
                  </a:tcPr>
                </a:tc>
                <a:tc>
                  <a:txBody>
                    <a:bodyPr/>
                    <a:lstStyle/>
                    <a:p>
                      <a:pPr>
                        <a:buNone/>
                      </a:pPr>
                      <a:r>
                        <a:rPr lang="en-US" dirty="0"/>
                        <a:t>60</a:t>
                      </a:r>
                    </a:p>
                  </a:txBody>
                  <a:tcPr>
                    <a:solidFill>
                      <a:schemeClr val="accent2"/>
                    </a:solidFill>
                  </a:tcPr>
                </a:tc>
                <a:extLst>
                  <a:ext uri="{0D108BD9-81ED-4DB2-BD59-A6C34878D82A}">
                    <a16:rowId xmlns:a16="http://schemas.microsoft.com/office/drawing/2014/main" val="10002"/>
                  </a:ext>
                </a:extLst>
              </a:tr>
              <a:tr h="661670">
                <a:tc>
                  <a:txBody>
                    <a:bodyPr/>
                    <a:lstStyle/>
                    <a:p>
                      <a:pPr>
                        <a:buNone/>
                      </a:pPr>
                      <a:r>
                        <a:rPr lang="en-US" dirty="0"/>
                        <a:t>3</a:t>
                      </a:r>
                    </a:p>
                  </a:txBody>
                  <a:tcPr/>
                </a:tc>
                <a:tc>
                  <a:txBody>
                    <a:bodyPr/>
                    <a:lstStyle/>
                    <a:p>
                      <a:pPr>
                        <a:buNone/>
                      </a:pPr>
                      <a:r>
                        <a:rPr lang="en-US" dirty="0"/>
                        <a:t>35</a:t>
                      </a:r>
                    </a:p>
                  </a:txBody>
                  <a:tcPr>
                    <a:solidFill>
                      <a:schemeClr val="accent4"/>
                    </a:solidFill>
                  </a:tcPr>
                </a:tc>
                <a:tc>
                  <a:txBody>
                    <a:bodyPr/>
                    <a:lstStyle/>
                    <a:p>
                      <a:pPr>
                        <a:buNone/>
                      </a:pPr>
                      <a:r>
                        <a:rPr lang="en-US" dirty="0"/>
                        <a:t>25</a:t>
                      </a:r>
                    </a:p>
                  </a:txBody>
                  <a:tcPr>
                    <a:solidFill>
                      <a:schemeClr val="accent6"/>
                    </a:solidFill>
                  </a:tcPr>
                </a:tc>
                <a:tc>
                  <a:txBody>
                    <a:bodyPr/>
                    <a:lstStyle/>
                    <a:p>
                      <a:pPr>
                        <a:buNone/>
                      </a:pPr>
                      <a:r>
                        <a:rPr lang="en-US" dirty="0"/>
                        <a:t>80</a:t>
                      </a:r>
                    </a:p>
                  </a:txBody>
                  <a:tcPr>
                    <a:solidFill>
                      <a:schemeClr val="accent2"/>
                    </a:solidFill>
                  </a:tcPr>
                </a:tc>
                <a:extLst>
                  <a:ext uri="{0D108BD9-81ED-4DB2-BD59-A6C34878D82A}">
                    <a16:rowId xmlns:a16="http://schemas.microsoft.com/office/drawing/2014/main" val="10003"/>
                  </a:ext>
                </a:extLst>
              </a:tr>
              <a:tr h="661670">
                <a:tc>
                  <a:txBody>
                    <a:bodyPr/>
                    <a:lstStyle/>
                    <a:p>
                      <a:pPr>
                        <a:buNone/>
                      </a:pPr>
                      <a:r>
                        <a:rPr lang="en-US" dirty="0"/>
                        <a:t>4</a:t>
                      </a:r>
                    </a:p>
                  </a:txBody>
                  <a:tcPr/>
                </a:tc>
                <a:tc>
                  <a:txBody>
                    <a:bodyPr/>
                    <a:lstStyle/>
                    <a:p>
                      <a:pPr>
                        <a:buNone/>
                      </a:pPr>
                      <a:r>
                        <a:rPr lang="en-US" dirty="0"/>
                        <a:t>70</a:t>
                      </a:r>
                    </a:p>
                  </a:txBody>
                  <a:tcPr>
                    <a:solidFill>
                      <a:schemeClr val="accent4"/>
                    </a:solidFill>
                  </a:tcPr>
                </a:tc>
                <a:tc>
                  <a:txBody>
                    <a:bodyPr/>
                    <a:lstStyle/>
                    <a:p>
                      <a:pPr>
                        <a:buNone/>
                      </a:pPr>
                      <a:r>
                        <a:rPr lang="en-US" dirty="0"/>
                        <a:t>21</a:t>
                      </a:r>
                    </a:p>
                  </a:txBody>
                  <a:tcPr>
                    <a:solidFill>
                      <a:schemeClr val="accent6"/>
                    </a:solidFill>
                  </a:tcPr>
                </a:tc>
                <a:tc>
                  <a:txBody>
                    <a:bodyPr/>
                    <a:lstStyle/>
                    <a:p>
                      <a:pPr>
                        <a:buNone/>
                      </a:pPr>
                      <a:r>
                        <a:rPr lang="en-US" dirty="0"/>
                        <a:t>85</a:t>
                      </a:r>
                    </a:p>
                  </a:txBody>
                  <a:tcPr>
                    <a:solidFill>
                      <a:schemeClr val="accent2"/>
                    </a:solidFill>
                  </a:tcPr>
                </a:tc>
                <a:extLst>
                  <a:ext uri="{0D108BD9-81ED-4DB2-BD59-A6C34878D82A}">
                    <a16:rowId xmlns:a16="http://schemas.microsoft.com/office/drawing/2014/main" val="10004"/>
                  </a:ext>
                </a:extLst>
              </a:tr>
              <a:tr h="661670">
                <a:tc>
                  <a:txBody>
                    <a:bodyPr/>
                    <a:lstStyle/>
                    <a:p>
                      <a:pPr>
                        <a:buNone/>
                      </a:pPr>
                      <a:r>
                        <a:rPr lang="en-US" dirty="0"/>
                        <a:t>........</a:t>
                      </a:r>
                    </a:p>
                  </a:txBody>
                  <a:tcPr/>
                </a:tc>
                <a:tc>
                  <a:txBody>
                    <a:bodyPr/>
                    <a:lstStyle/>
                    <a:p>
                      <a:pPr>
                        <a:buNone/>
                      </a:pPr>
                      <a:r>
                        <a:rPr lang="en-US" dirty="0"/>
                        <a:t>..........</a:t>
                      </a:r>
                    </a:p>
                  </a:txBody>
                  <a:tcPr>
                    <a:solidFill>
                      <a:schemeClr val="accent4"/>
                    </a:solidFill>
                  </a:tcPr>
                </a:tc>
                <a:tc>
                  <a:txBody>
                    <a:bodyPr/>
                    <a:lstStyle/>
                    <a:p>
                      <a:pPr>
                        <a:buNone/>
                      </a:pPr>
                      <a:r>
                        <a:rPr lang="en-US" dirty="0"/>
                        <a:t>.........</a:t>
                      </a:r>
                    </a:p>
                  </a:txBody>
                  <a:tcPr>
                    <a:solidFill>
                      <a:schemeClr val="accent6"/>
                    </a:solidFill>
                  </a:tcPr>
                </a:tc>
                <a:tc>
                  <a:txBody>
                    <a:bodyPr/>
                    <a:lstStyle/>
                    <a:p>
                      <a:pPr>
                        <a:buNone/>
                      </a:pPr>
                      <a:r>
                        <a:rPr lang="en-US" dirty="0"/>
                        <a:t>..........</a:t>
                      </a:r>
                    </a:p>
                  </a:txBody>
                  <a:tcPr>
                    <a:solidFill>
                      <a:schemeClr val="accent2"/>
                    </a:solidFill>
                  </a:tcPr>
                </a:tc>
                <a:extLst>
                  <a:ext uri="{0D108BD9-81ED-4DB2-BD59-A6C34878D82A}">
                    <a16:rowId xmlns:a16="http://schemas.microsoft.com/office/drawing/2014/main" val="10005"/>
                  </a:ext>
                </a:extLst>
              </a:tr>
              <a:tr h="661670">
                <a:tc>
                  <a:txBody>
                    <a:bodyPr/>
                    <a:lstStyle/>
                    <a:p>
                      <a:pPr>
                        <a:buNone/>
                      </a:pPr>
                      <a:r>
                        <a:rPr lang="en-US" dirty="0"/>
                        <a:t>5</a:t>
                      </a:r>
                    </a:p>
                  </a:txBody>
                  <a:tcPr/>
                </a:tc>
                <a:tc>
                  <a:txBody>
                    <a:bodyPr/>
                    <a:lstStyle/>
                    <a:p>
                      <a:pPr>
                        <a:buNone/>
                      </a:pPr>
                      <a:r>
                        <a:rPr lang="en-US" dirty="0"/>
                        <a:t>20</a:t>
                      </a:r>
                    </a:p>
                  </a:txBody>
                  <a:tcPr>
                    <a:solidFill>
                      <a:schemeClr val="accent4"/>
                    </a:solidFill>
                  </a:tcPr>
                </a:tc>
                <a:tc>
                  <a:txBody>
                    <a:bodyPr/>
                    <a:lstStyle/>
                    <a:p>
                      <a:pPr>
                        <a:buNone/>
                      </a:pPr>
                      <a:r>
                        <a:rPr lang="en-US" dirty="0"/>
                        <a:t>30</a:t>
                      </a:r>
                    </a:p>
                  </a:txBody>
                  <a:tcPr>
                    <a:solidFill>
                      <a:schemeClr val="accent6"/>
                    </a:solidFill>
                  </a:tcPr>
                </a:tc>
                <a:tc>
                  <a:txBody>
                    <a:bodyPr/>
                    <a:lstStyle/>
                    <a:p>
                      <a:pPr>
                        <a:buNone/>
                      </a:pPr>
                      <a:r>
                        <a:rPr lang="en-US" dirty="0"/>
                        <a:t>90</a:t>
                      </a:r>
                    </a:p>
                  </a:txBody>
                  <a:tcPr>
                    <a:solidFill>
                      <a:schemeClr val="accent2"/>
                    </a:solidFill>
                  </a:tcPr>
                </a:tc>
                <a:extLst>
                  <a:ext uri="{0D108BD9-81ED-4DB2-BD59-A6C34878D82A}">
                    <a16:rowId xmlns:a16="http://schemas.microsoft.com/office/drawing/2014/main" val="10006"/>
                  </a:ext>
                </a:extLst>
              </a:tr>
            </a:tbl>
          </a:graphicData>
        </a:graphic>
      </p:graphicFrame>
      <p:graphicFrame>
        <p:nvGraphicFramePr>
          <p:cNvPr id="11" name="Table 10"/>
          <p:cNvGraphicFramePr/>
          <p:nvPr/>
        </p:nvGraphicFramePr>
        <p:xfrm>
          <a:off x="5996305" y="1980565"/>
          <a:ext cx="5074920" cy="2646680"/>
        </p:xfrm>
        <a:graphic>
          <a:graphicData uri="http://schemas.openxmlformats.org/drawingml/2006/table">
            <a:tbl>
              <a:tblPr firstRow="1" bandRow="1">
                <a:tableStyleId>{5C22544A-7EE6-4342-B048-85BDC9FD1C3A}</a:tableStyleId>
              </a:tblPr>
              <a:tblGrid>
                <a:gridCol w="1889760">
                  <a:extLst>
                    <a:ext uri="{9D8B030D-6E8A-4147-A177-3AD203B41FA5}">
                      <a16:colId xmlns:a16="http://schemas.microsoft.com/office/drawing/2014/main" val="20000"/>
                    </a:ext>
                  </a:extLst>
                </a:gridCol>
                <a:gridCol w="1082675">
                  <a:extLst>
                    <a:ext uri="{9D8B030D-6E8A-4147-A177-3AD203B41FA5}">
                      <a16:colId xmlns:a16="http://schemas.microsoft.com/office/drawing/2014/main" val="20001"/>
                    </a:ext>
                  </a:extLst>
                </a:gridCol>
                <a:gridCol w="889635">
                  <a:extLst>
                    <a:ext uri="{9D8B030D-6E8A-4147-A177-3AD203B41FA5}">
                      <a16:colId xmlns:a16="http://schemas.microsoft.com/office/drawing/2014/main" val="20002"/>
                    </a:ext>
                  </a:extLst>
                </a:gridCol>
                <a:gridCol w="1212850">
                  <a:extLst>
                    <a:ext uri="{9D8B030D-6E8A-4147-A177-3AD203B41FA5}">
                      <a16:colId xmlns:a16="http://schemas.microsoft.com/office/drawing/2014/main" val="20003"/>
                    </a:ext>
                  </a:extLst>
                </a:gridCol>
              </a:tblGrid>
              <a:tr h="661670">
                <a:tc>
                  <a:txBody>
                    <a:bodyPr/>
                    <a:lstStyle/>
                    <a:p>
                      <a:pPr>
                        <a:buNone/>
                      </a:pPr>
                      <a:r>
                        <a:rPr lang="en-US"/>
                        <a:t>Leeftijd\BMI</a:t>
                      </a:r>
                    </a:p>
                  </a:txBody>
                  <a:tcPr/>
                </a:tc>
                <a:tc>
                  <a:txBody>
                    <a:bodyPr/>
                    <a:lstStyle/>
                    <a:p>
                      <a:pPr>
                        <a:buNone/>
                      </a:pPr>
                      <a:r>
                        <a:rPr lang="en-US"/>
                        <a:t>21</a:t>
                      </a:r>
                    </a:p>
                  </a:txBody>
                  <a:tcPr>
                    <a:solidFill>
                      <a:schemeClr val="accent6"/>
                    </a:solidFill>
                  </a:tcPr>
                </a:tc>
                <a:tc>
                  <a:txBody>
                    <a:bodyPr/>
                    <a:lstStyle/>
                    <a:p>
                      <a:pPr>
                        <a:buNone/>
                      </a:pPr>
                      <a:r>
                        <a:rPr lang="en-US"/>
                        <a:t>25</a:t>
                      </a:r>
                    </a:p>
                  </a:txBody>
                  <a:tcPr>
                    <a:solidFill>
                      <a:schemeClr val="accent6"/>
                    </a:solidFill>
                  </a:tcPr>
                </a:tc>
                <a:tc>
                  <a:txBody>
                    <a:bodyPr/>
                    <a:lstStyle/>
                    <a:p>
                      <a:pPr>
                        <a:buNone/>
                      </a:pPr>
                      <a:r>
                        <a:rPr lang="en-US"/>
                        <a:t>30</a:t>
                      </a:r>
                    </a:p>
                  </a:txBody>
                  <a:tcPr>
                    <a:solidFill>
                      <a:schemeClr val="accent6"/>
                    </a:solidFill>
                  </a:tcPr>
                </a:tc>
                <a:extLst>
                  <a:ext uri="{0D108BD9-81ED-4DB2-BD59-A6C34878D82A}">
                    <a16:rowId xmlns:a16="http://schemas.microsoft.com/office/drawing/2014/main" val="10000"/>
                  </a:ext>
                </a:extLst>
              </a:tr>
              <a:tr h="661670">
                <a:tc>
                  <a:txBody>
                    <a:bodyPr/>
                    <a:lstStyle/>
                    <a:p>
                      <a:pPr>
                        <a:buNone/>
                      </a:pPr>
                      <a:r>
                        <a:rPr lang="en-US"/>
                        <a:t>20</a:t>
                      </a:r>
                    </a:p>
                  </a:txBody>
                  <a:tcPr>
                    <a:solidFill>
                      <a:schemeClr val="accent4"/>
                    </a:solidFill>
                  </a:tcPr>
                </a:tc>
                <a:tc>
                  <a:txBody>
                    <a:bodyPr/>
                    <a:lstStyle/>
                    <a:p>
                      <a:pPr>
                        <a:buNone/>
                      </a:pPr>
                      <a:r>
                        <a:rPr lang="en-US"/>
                        <a:t>100</a:t>
                      </a:r>
                    </a:p>
                  </a:txBody>
                  <a:tcPr>
                    <a:solidFill>
                      <a:schemeClr val="accent2"/>
                    </a:solidFill>
                  </a:tcPr>
                </a:tc>
                <a:tc>
                  <a:txBody>
                    <a:bodyPr/>
                    <a:lstStyle/>
                    <a:p>
                      <a:pPr>
                        <a:buNone/>
                      </a:pPr>
                      <a:r>
                        <a:rPr lang="en-US"/>
                        <a:t>95</a:t>
                      </a:r>
                    </a:p>
                  </a:txBody>
                  <a:tcPr>
                    <a:solidFill>
                      <a:schemeClr val="accent2">
                        <a:lumMod val="60000"/>
                        <a:lumOff val="40000"/>
                      </a:schemeClr>
                    </a:solidFill>
                  </a:tcPr>
                </a:tc>
                <a:tc>
                  <a:txBody>
                    <a:bodyPr/>
                    <a:lstStyle/>
                    <a:p>
                      <a:pPr>
                        <a:buNone/>
                      </a:pPr>
                      <a:r>
                        <a:rPr lang="en-US"/>
                        <a:t>90</a:t>
                      </a:r>
                    </a:p>
                  </a:txBody>
                  <a:tcPr>
                    <a:solidFill>
                      <a:schemeClr val="accent2">
                        <a:lumMod val="40000"/>
                        <a:lumOff val="60000"/>
                      </a:schemeClr>
                    </a:solidFill>
                  </a:tcPr>
                </a:tc>
                <a:extLst>
                  <a:ext uri="{0D108BD9-81ED-4DB2-BD59-A6C34878D82A}">
                    <a16:rowId xmlns:a16="http://schemas.microsoft.com/office/drawing/2014/main" val="10001"/>
                  </a:ext>
                </a:extLst>
              </a:tr>
              <a:tr h="661670">
                <a:tc>
                  <a:txBody>
                    <a:bodyPr/>
                    <a:lstStyle/>
                    <a:p>
                      <a:pPr>
                        <a:buNone/>
                      </a:pPr>
                      <a:r>
                        <a:rPr lang="en-US"/>
                        <a:t>35</a:t>
                      </a:r>
                    </a:p>
                  </a:txBody>
                  <a:tcPr>
                    <a:solidFill>
                      <a:schemeClr val="accent4"/>
                    </a:solidFill>
                  </a:tcPr>
                </a:tc>
                <a:tc>
                  <a:txBody>
                    <a:bodyPr/>
                    <a:lstStyle/>
                    <a:p>
                      <a:pPr>
                        <a:buNone/>
                      </a:pPr>
                      <a:r>
                        <a:rPr lang="en-US"/>
                        <a:t>90</a:t>
                      </a:r>
                    </a:p>
                  </a:txBody>
                  <a:tcPr>
                    <a:solidFill>
                      <a:schemeClr val="accent2">
                        <a:lumMod val="40000"/>
                        <a:lumOff val="60000"/>
                      </a:schemeClr>
                    </a:solidFill>
                  </a:tcPr>
                </a:tc>
                <a:tc>
                  <a:txBody>
                    <a:bodyPr/>
                    <a:lstStyle/>
                    <a:p>
                      <a:pPr>
                        <a:buNone/>
                      </a:pPr>
                      <a:r>
                        <a:rPr lang="en-US"/>
                        <a:t>80</a:t>
                      </a:r>
                    </a:p>
                  </a:txBody>
                  <a:tcPr>
                    <a:solidFill>
                      <a:schemeClr val="accent3">
                        <a:lumMod val="60000"/>
                        <a:lumOff val="40000"/>
                      </a:schemeClr>
                    </a:solidFill>
                  </a:tcPr>
                </a:tc>
                <a:tc>
                  <a:txBody>
                    <a:bodyPr/>
                    <a:lstStyle/>
                    <a:p>
                      <a:pPr>
                        <a:buNone/>
                      </a:pPr>
                      <a:r>
                        <a:rPr lang="en-US"/>
                        <a:t>70</a:t>
                      </a:r>
                    </a:p>
                  </a:txBody>
                  <a:tcPr>
                    <a:solidFill>
                      <a:schemeClr val="accent4">
                        <a:lumMod val="40000"/>
                        <a:lumOff val="60000"/>
                      </a:schemeClr>
                    </a:solidFill>
                  </a:tcPr>
                </a:tc>
                <a:extLst>
                  <a:ext uri="{0D108BD9-81ED-4DB2-BD59-A6C34878D82A}">
                    <a16:rowId xmlns:a16="http://schemas.microsoft.com/office/drawing/2014/main" val="10002"/>
                  </a:ext>
                </a:extLst>
              </a:tr>
              <a:tr h="661670">
                <a:tc>
                  <a:txBody>
                    <a:bodyPr/>
                    <a:lstStyle/>
                    <a:p>
                      <a:pPr>
                        <a:buNone/>
                      </a:pPr>
                      <a:r>
                        <a:rPr lang="en-US"/>
                        <a:t>70</a:t>
                      </a:r>
                    </a:p>
                  </a:txBody>
                  <a:tcPr>
                    <a:solidFill>
                      <a:schemeClr val="accent4"/>
                    </a:solidFill>
                  </a:tcPr>
                </a:tc>
                <a:tc>
                  <a:txBody>
                    <a:bodyPr/>
                    <a:lstStyle/>
                    <a:p>
                      <a:pPr>
                        <a:buNone/>
                      </a:pPr>
                      <a:r>
                        <a:rPr lang="en-US"/>
                        <a:t>85</a:t>
                      </a:r>
                    </a:p>
                  </a:txBody>
                  <a:tcPr>
                    <a:solidFill>
                      <a:schemeClr val="accent2">
                        <a:lumMod val="20000"/>
                        <a:lumOff val="80000"/>
                      </a:schemeClr>
                    </a:solidFill>
                  </a:tcPr>
                </a:tc>
                <a:tc>
                  <a:txBody>
                    <a:bodyPr/>
                    <a:lstStyle/>
                    <a:p>
                      <a:pPr>
                        <a:buNone/>
                      </a:pPr>
                      <a:r>
                        <a:rPr lang="en-US"/>
                        <a:t>75</a:t>
                      </a:r>
                    </a:p>
                  </a:txBody>
                  <a:tcPr>
                    <a:solidFill>
                      <a:schemeClr val="accent4">
                        <a:lumMod val="20000"/>
                        <a:lumOff val="80000"/>
                      </a:schemeClr>
                    </a:solidFill>
                  </a:tcPr>
                </a:tc>
                <a:tc>
                  <a:txBody>
                    <a:bodyPr/>
                    <a:lstStyle/>
                    <a:p>
                      <a:pPr>
                        <a:buNone/>
                      </a:pPr>
                      <a:r>
                        <a:rPr lang="en-US"/>
                        <a:t>60</a:t>
                      </a:r>
                    </a:p>
                  </a:txBody>
                  <a:tcPr>
                    <a:solidFill>
                      <a:schemeClr val="accent5">
                        <a:lumMod val="60000"/>
                        <a:lumOff val="40000"/>
                      </a:schemeClr>
                    </a:solidFill>
                  </a:tcPr>
                </a:tc>
                <a:extLst>
                  <a:ext uri="{0D108BD9-81ED-4DB2-BD59-A6C34878D82A}">
                    <a16:rowId xmlns:a16="http://schemas.microsoft.com/office/drawing/2014/main" val="10003"/>
                  </a:ext>
                </a:extLst>
              </a:tr>
            </a:tbl>
          </a:graphicData>
        </a:graphic>
      </p:graphicFrame>
      <p:cxnSp>
        <p:nvCxnSpPr>
          <p:cNvPr id="12" name="Straight Arrow Connector 11"/>
          <p:cNvCxnSpPr/>
          <p:nvPr/>
        </p:nvCxnSpPr>
        <p:spPr>
          <a:xfrm>
            <a:off x="4723765" y="3385820"/>
            <a:ext cx="120777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ctrTitle"/>
          </p:nvPr>
        </p:nvSpPr>
        <p:spPr>
          <a:xfrm>
            <a:off x="125697" y="147153"/>
            <a:ext cx="11729085" cy="916940"/>
          </a:xfrm>
        </p:spPr>
        <p:txBody>
          <a:bodyPr>
            <a:normAutofit/>
          </a:bodyPr>
          <a:lstStyle/>
          <a:p>
            <a:pPr algn="ctr"/>
            <a:r>
              <a:rPr lang="en-US" altLang="zh-CN" dirty="0">
                <a:solidFill>
                  <a:schemeClr val="tx1"/>
                </a:solidFill>
                <a:effectLst>
                  <a:outerShdw blurRad="38100" dist="19050" dir="2700000" algn="tl" rotWithShape="0">
                    <a:schemeClr val="dk1">
                      <a:alpha val="40000"/>
                    </a:schemeClr>
                  </a:outerShdw>
                </a:effectLst>
                <a:ea typeface="方正姚体"/>
              </a:rPr>
              <a:t>Pandas: </a:t>
            </a:r>
            <a:r>
              <a:rPr lang="en-US" altLang="zh-CN" dirty="0" err="1">
                <a:solidFill>
                  <a:schemeClr val="tx1"/>
                </a:solidFill>
                <a:effectLst>
                  <a:outerShdw blurRad="38100" dist="19050" dir="2700000" algn="tl" rotWithShape="0">
                    <a:schemeClr val="dk1">
                      <a:alpha val="40000"/>
                    </a:schemeClr>
                  </a:outerShdw>
                </a:effectLst>
                <a:ea typeface="方正姚体"/>
              </a:rPr>
              <a:t>Groupby</a:t>
            </a:r>
            <a:endParaRPr lang="en-US" altLang="zh-CN" dirty="0" err="1">
              <a:solidFill>
                <a:schemeClr val="tx1"/>
              </a:solidFill>
              <a:effectLst>
                <a:outerShdw blurRad="38100" dist="19050" dir="2700000" algn="tl" rotWithShape="0">
                  <a:schemeClr val="dk1">
                    <a:alpha val="40000"/>
                  </a:schemeClr>
                </a:outerShdw>
              </a:effectLst>
            </a:endParaRPr>
          </a:p>
        </p:txBody>
      </p:sp>
      <p:graphicFrame>
        <p:nvGraphicFramePr>
          <p:cNvPr id="10" name="Table 9"/>
          <p:cNvGraphicFramePr/>
          <p:nvPr>
            <p:extLst>
              <p:ext uri="{D42A27DB-BD31-4B8C-83A1-F6EECF244321}">
                <p14:modId xmlns:p14="http://schemas.microsoft.com/office/powerpoint/2010/main" val="2079390181"/>
              </p:ext>
            </p:extLst>
          </p:nvPr>
        </p:nvGraphicFramePr>
        <p:xfrm>
          <a:off x="491289" y="2075447"/>
          <a:ext cx="4502673" cy="3910400"/>
        </p:xfrm>
        <a:graphic>
          <a:graphicData uri="http://schemas.openxmlformats.org/drawingml/2006/table">
            <a:tbl>
              <a:tblPr firstRow="1" bandRow="1">
                <a:tableStyleId>{5C22544A-7EE6-4342-B048-85BDC9FD1C3A}</a:tableStyleId>
              </a:tblPr>
              <a:tblGrid>
                <a:gridCol w="1500891">
                  <a:extLst>
                    <a:ext uri="{9D8B030D-6E8A-4147-A177-3AD203B41FA5}">
                      <a16:colId xmlns:a16="http://schemas.microsoft.com/office/drawing/2014/main" val="20000"/>
                    </a:ext>
                  </a:extLst>
                </a:gridCol>
                <a:gridCol w="1647791">
                  <a:extLst>
                    <a:ext uri="{9D8B030D-6E8A-4147-A177-3AD203B41FA5}">
                      <a16:colId xmlns:a16="http://schemas.microsoft.com/office/drawing/2014/main" val="20001"/>
                    </a:ext>
                  </a:extLst>
                </a:gridCol>
                <a:gridCol w="1353991">
                  <a:extLst>
                    <a:ext uri="{9D8B030D-6E8A-4147-A177-3AD203B41FA5}">
                      <a16:colId xmlns:a16="http://schemas.microsoft.com/office/drawing/2014/main" val="20002"/>
                    </a:ext>
                  </a:extLst>
                </a:gridCol>
              </a:tblGrid>
              <a:tr h="782080">
                <a:tc>
                  <a:txBody>
                    <a:bodyPr/>
                    <a:lstStyle/>
                    <a:p>
                      <a:pPr>
                        <a:buNone/>
                      </a:pPr>
                      <a:r>
                        <a:rPr lang="en-US" dirty="0"/>
                        <a:t>Index</a:t>
                      </a:r>
                    </a:p>
                  </a:txBody>
                  <a:tcPr/>
                </a:tc>
                <a:tc>
                  <a:txBody>
                    <a:bodyPr/>
                    <a:lstStyle/>
                    <a:p>
                      <a:pPr lvl="0">
                        <a:buNone/>
                      </a:pPr>
                      <a:r>
                        <a:rPr lang="en-US" dirty="0"/>
                        <a:t>Patient</a:t>
                      </a:r>
                    </a:p>
                    <a:p>
                      <a:pPr lvl="0">
                        <a:buNone/>
                      </a:pPr>
                      <a:r>
                        <a:rPr lang="en-US" dirty="0"/>
                        <a:t>ID</a:t>
                      </a:r>
                    </a:p>
                  </a:txBody>
                  <a:tcPr>
                    <a:solidFill>
                      <a:schemeClr val="accent4"/>
                    </a:solidFill>
                  </a:tcPr>
                </a:tc>
                <a:tc>
                  <a:txBody>
                    <a:bodyPr/>
                    <a:lstStyle/>
                    <a:p>
                      <a:pPr>
                        <a:buNone/>
                      </a:pPr>
                      <a:r>
                        <a:rPr lang="en-US" dirty="0"/>
                        <a:t>Blood</a:t>
                      </a:r>
                    </a:p>
                    <a:p>
                      <a:pPr lvl="0">
                        <a:buNone/>
                      </a:pPr>
                      <a:r>
                        <a:rPr lang="en-US" dirty="0"/>
                        <a:t>Pressure</a:t>
                      </a:r>
                    </a:p>
                  </a:txBody>
                  <a:tcPr>
                    <a:solidFill>
                      <a:schemeClr val="accent6"/>
                    </a:solidFill>
                  </a:tcPr>
                </a:tc>
                <a:extLst>
                  <a:ext uri="{0D108BD9-81ED-4DB2-BD59-A6C34878D82A}">
                    <a16:rowId xmlns:a16="http://schemas.microsoft.com/office/drawing/2014/main" val="10000"/>
                  </a:ext>
                </a:extLst>
              </a:tr>
              <a:tr h="782080">
                <a:tc>
                  <a:txBody>
                    <a:bodyPr/>
                    <a:lstStyle/>
                    <a:p>
                      <a:pPr>
                        <a:buNone/>
                      </a:pPr>
                      <a:r>
                        <a:rPr lang="en-US" sz="2800" dirty="0"/>
                        <a:t>1</a:t>
                      </a:r>
                    </a:p>
                  </a:txBody>
                  <a:tcPr/>
                </a:tc>
                <a:tc>
                  <a:txBody>
                    <a:bodyPr/>
                    <a:lstStyle/>
                    <a:p>
                      <a:pPr>
                        <a:buNone/>
                      </a:pPr>
                      <a:r>
                        <a:rPr lang="en-US" sz="2800" dirty="0"/>
                        <a:t>1</a:t>
                      </a:r>
                    </a:p>
                  </a:txBody>
                  <a:tcPr>
                    <a:solidFill>
                      <a:schemeClr val="accent4"/>
                    </a:solidFill>
                  </a:tcPr>
                </a:tc>
                <a:tc>
                  <a:txBody>
                    <a:bodyPr/>
                    <a:lstStyle/>
                    <a:p>
                      <a:pPr>
                        <a:buNone/>
                      </a:pPr>
                      <a:r>
                        <a:rPr lang="en-US" sz="2800" dirty="0"/>
                        <a:t>140</a:t>
                      </a:r>
                    </a:p>
                  </a:txBody>
                  <a:tcPr>
                    <a:solidFill>
                      <a:schemeClr val="accent6"/>
                    </a:solidFill>
                  </a:tcPr>
                </a:tc>
                <a:extLst>
                  <a:ext uri="{0D108BD9-81ED-4DB2-BD59-A6C34878D82A}">
                    <a16:rowId xmlns:a16="http://schemas.microsoft.com/office/drawing/2014/main" val="10001"/>
                  </a:ext>
                </a:extLst>
              </a:tr>
              <a:tr h="782080">
                <a:tc>
                  <a:txBody>
                    <a:bodyPr/>
                    <a:lstStyle/>
                    <a:p>
                      <a:pPr>
                        <a:buNone/>
                      </a:pPr>
                      <a:r>
                        <a:rPr lang="en-US" sz="2800" dirty="0"/>
                        <a:t>2</a:t>
                      </a:r>
                    </a:p>
                  </a:txBody>
                  <a:tcPr/>
                </a:tc>
                <a:tc>
                  <a:txBody>
                    <a:bodyPr/>
                    <a:lstStyle/>
                    <a:p>
                      <a:pPr>
                        <a:buNone/>
                      </a:pPr>
                      <a:r>
                        <a:rPr lang="en-US" sz="2800" dirty="0"/>
                        <a:t>1</a:t>
                      </a:r>
                    </a:p>
                  </a:txBody>
                  <a:tcPr>
                    <a:solidFill>
                      <a:schemeClr val="accent4"/>
                    </a:solidFill>
                  </a:tcPr>
                </a:tc>
                <a:tc>
                  <a:txBody>
                    <a:bodyPr/>
                    <a:lstStyle/>
                    <a:p>
                      <a:pPr>
                        <a:buNone/>
                      </a:pPr>
                      <a:r>
                        <a:rPr lang="en-US" sz="2800" dirty="0"/>
                        <a:t>120</a:t>
                      </a:r>
                    </a:p>
                  </a:txBody>
                  <a:tcPr>
                    <a:solidFill>
                      <a:schemeClr val="accent6"/>
                    </a:solidFill>
                  </a:tcPr>
                </a:tc>
                <a:extLst>
                  <a:ext uri="{0D108BD9-81ED-4DB2-BD59-A6C34878D82A}">
                    <a16:rowId xmlns:a16="http://schemas.microsoft.com/office/drawing/2014/main" val="10002"/>
                  </a:ext>
                </a:extLst>
              </a:tr>
              <a:tr h="782080">
                <a:tc>
                  <a:txBody>
                    <a:bodyPr/>
                    <a:lstStyle/>
                    <a:p>
                      <a:pPr>
                        <a:buNone/>
                      </a:pPr>
                      <a:r>
                        <a:rPr lang="en-US" sz="2800" dirty="0"/>
                        <a:t>3</a:t>
                      </a:r>
                    </a:p>
                  </a:txBody>
                  <a:tcPr/>
                </a:tc>
                <a:tc>
                  <a:txBody>
                    <a:bodyPr/>
                    <a:lstStyle/>
                    <a:p>
                      <a:pPr>
                        <a:buNone/>
                      </a:pPr>
                      <a:r>
                        <a:rPr lang="en-US" sz="2800" dirty="0"/>
                        <a:t>2</a:t>
                      </a:r>
                    </a:p>
                  </a:txBody>
                  <a:tcPr>
                    <a:solidFill>
                      <a:schemeClr val="accent4"/>
                    </a:solidFill>
                  </a:tcPr>
                </a:tc>
                <a:tc>
                  <a:txBody>
                    <a:bodyPr/>
                    <a:lstStyle/>
                    <a:p>
                      <a:pPr>
                        <a:buNone/>
                      </a:pPr>
                      <a:r>
                        <a:rPr lang="en-US" sz="2800" dirty="0"/>
                        <a:t>90</a:t>
                      </a:r>
                    </a:p>
                  </a:txBody>
                  <a:tcPr>
                    <a:solidFill>
                      <a:schemeClr val="accent6"/>
                    </a:solidFill>
                  </a:tcPr>
                </a:tc>
                <a:extLst>
                  <a:ext uri="{0D108BD9-81ED-4DB2-BD59-A6C34878D82A}">
                    <a16:rowId xmlns:a16="http://schemas.microsoft.com/office/drawing/2014/main" val="10003"/>
                  </a:ext>
                </a:extLst>
              </a:tr>
              <a:tr h="782080">
                <a:tc>
                  <a:txBody>
                    <a:bodyPr/>
                    <a:lstStyle/>
                    <a:p>
                      <a:pPr>
                        <a:buNone/>
                      </a:pPr>
                      <a:r>
                        <a:rPr lang="en-US" sz="2800" dirty="0"/>
                        <a:t>4</a:t>
                      </a:r>
                    </a:p>
                  </a:txBody>
                  <a:tcPr/>
                </a:tc>
                <a:tc>
                  <a:txBody>
                    <a:bodyPr/>
                    <a:lstStyle/>
                    <a:p>
                      <a:pPr>
                        <a:buNone/>
                      </a:pPr>
                      <a:r>
                        <a:rPr lang="en-US" sz="2800" dirty="0"/>
                        <a:t>2</a:t>
                      </a:r>
                    </a:p>
                  </a:txBody>
                  <a:tcPr>
                    <a:solidFill>
                      <a:schemeClr val="accent4"/>
                    </a:solidFill>
                  </a:tcPr>
                </a:tc>
                <a:tc>
                  <a:txBody>
                    <a:bodyPr/>
                    <a:lstStyle/>
                    <a:p>
                      <a:pPr>
                        <a:buNone/>
                      </a:pPr>
                      <a:r>
                        <a:rPr lang="en-US" sz="2800" dirty="0"/>
                        <a:t>70</a:t>
                      </a:r>
                    </a:p>
                  </a:txBody>
                  <a:tcPr>
                    <a:solidFill>
                      <a:schemeClr val="accent6"/>
                    </a:solidFill>
                  </a:tcPr>
                </a:tc>
                <a:extLst>
                  <a:ext uri="{0D108BD9-81ED-4DB2-BD59-A6C34878D82A}">
                    <a16:rowId xmlns:a16="http://schemas.microsoft.com/office/drawing/2014/main" val="10004"/>
                  </a:ext>
                </a:extLst>
              </a:tr>
            </a:tbl>
          </a:graphicData>
        </a:graphic>
      </p:graphicFrame>
      <p:cxnSp>
        <p:nvCxnSpPr>
          <p:cNvPr id="12" name="Straight Arrow Connector 11"/>
          <p:cNvCxnSpPr/>
          <p:nvPr/>
        </p:nvCxnSpPr>
        <p:spPr>
          <a:xfrm>
            <a:off x="5245133" y="3385820"/>
            <a:ext cx="120777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ekstvak 1">
            <a:extLst>
              <a:ext uri="{FF2B5EF4-FFF2-40B4-BE49-F238E27FC236}">
                <a16:creationId xmlns:a16="http://schemas.microsoft.com/office/drawing/2014/main" id="{BD8731E7-F7B7-846A-D312-2AD76F5C072D}"/>
              </a:ext>
            </a:extLst>
          </p:cNvPr>
          <p:cNvSpPr txBox="1"/>
          <p:nvPr/>
        </p:nvSpPr>
        <p:spPr>
          <a:xfrm>
            <a:off x="3090110" y="1335505"/>
            <a:ext cx="57711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2800" b="1" dirty="0" err="1">
                <a:solidFill>
                  <a:srgbClr val="404040"/>
                </a:solidFill>
              </a:rPr>
              <a:t>df.groupby</a:t>
            </a:r>
            <a:r>
              <a:rPr lang="nl-NL" sz="2800" b="1" dirty="0">
                <a:solidFill>
                  <a:srgbClr val="404040"/>
                </a:solidFill>
              </a:rPr>
              <a:t>(['</a:t>
            </a:r>
            <a:r>
              <a:rPr lang="nl-NL" sz="2800" b="1" dirty="0" err="1">
                <a:solidFill>
                  <a:srgbClr val="404040"/>
                </a:solidFill>
              </a:rPr>
              <a:t>Patient</a:t>
            </a:r>
            <a:r>
              <a:rPr lang="nl-NL" sz="2800" b="1" dirty="0">
                <a:solidFill>
                  <a:srgbClr val="404040"/>
                </a:solidFill>
              </a:rPr>
              <a:t> ID']).</a:t>
            </a:r>
            <a:r>
              <a:rPr lang="nl-NL" sz="2800" b="1" dirty="0" err="1">
                <a:solidFill>
                  <a:srgbClr val="404040"/>
                </a:solidFill>
              </a:rPr>
              <a:t>mean</a:t>
            </a:r>
            <a:r>
              <a:rPr lang="nl-NL" sz="2800" b="1" dirty="0">
                <a:solidFill>
                  <a:srgbClr val="404040"/>
                </a:solidFill>
              </a:rPr>
              <a:t>()</a:t>
            </a:r>
            <a:endParaRPr lang="nl-NL" sz="2800" b="1"/>
          </a:p>
        </p:txBody>
      </p:sp>
      <p:graphicFrame>
        <p:nvGraphicFramePr>
          <p:cNvPr id="3" name="Table 9">
            <a:extLst>
              <a:ext uri="{FF2B5EF4-FFF2-40B4-BE49-F238E27FC236}">
                <a16:creationId xmlns:a16="http://schemas.microsoft.com/office/drawing/2014/main" id="{5F6B0F4E-0269-53A5-40D3-54E6105C4ED1}"/>
              </a:ext>
            </a:extLst>
          </p:cNvPr>
          <p:cNvGraphicFramePr/>
          <p:nvPr>
            <p:extLst>
              <p:ext uri="{D42A27DB-BD31-4B8C-83A1-F6EECF244321}">
                <p14:modId xmlns:p14="http://schemas.microsoft.com/office/powerpoint/2010/main" val="1077553347"/>
              </p:ext>
            </p:extLst>
          </p:nvPr>
        </p:nvGraphicFramePr>
        <p:xfrm>
          <a:off x="6766158" y="2020670"/>
          <a:ext cx="3165564" cy="2346240"/>
        </p:xfrm>
        <a:graphic>
          <a:graphicData uri="http://schemas.openxmlformats.org/drawingml/2006/table">
            <a:tbl>
              <a:tblPr firstRow="1" bandRow="1">
                <a:tableStyleId>{5C22544A-7EE6-4342-B048-85BDC9FD1C3A}</a:tableStyleId>
              </a:tblPr>
              <a:tblGrid>
                <a:gridCol w="1737697">
                  <a:extLst>
                    <a:ext uri="{9D8B030D-6E8A-4147-A177-3AD203B41FA5}">
                      <a16:colId xmlns:a16="http://schemas.microsoft.com/office/drawing/2014/main" val="20001"/>
                    </a:ext>
                  </a:extLst>
                </a:gridCol>
                <a:gridCol w="1427867">
                  <a:extLst>
                    <a:ext uri="{9D8B030D-6E8A-4147-A177-3AD203B41FA5}">
                      <a16:colId xmlns:a16="http://schemas.microsoft.com/office/drawing/2014/main" val="20002"/>
                    </a:ext>
                  </a:extLst>
                </a:gridCol>
              </a:tblGrid>
              <a:tr h="782080">
                <a:tc>
                  <a:txBody>
                    <a:bodyPr/>
                    <a:lstStyle/>
                    <a:p>
                      <a:pPr lvl="0">
                        <a:buNone/>
                      </a:pPr>
                      <a:r>
                        <a:rPr lang="en-US" dirty="0"/>
                        <a:t>Patient</a:t>
                      </a:r>
                    </a:p>
                    <a:p>
                      <a:pPr lvl="0">
                        <a:buNone/>
                      </a:pPr>
                      <a:r>
                        <a:rPr lang="en-US" dirty="0"/>
                        <a:t>ID</a:t>
                      </a:r>
                    </a:p>
                  </a:txBody>
                  <a:tcPr>
                    <a:solidFill>
                      <a:schemeClr val="accent4"/>
                    </a:solidFill>
                  </a:tcPr>
                </a:tc>
                <a:tc>
                  <a:txBody>
                    <a:bodyPr/>
                    <a:lstStyle/>
                    <a:p>
                      <a:pPr>
                        <a:buNone/>
                      </a:pPr>
                      <a:r>
                        <a:rPr lang="en-US" dirty="0"/>
                        <a:t>Blood</a:t>
                      </a:r>
                    </a:p>
                    <a:p>
                      <a:pPr lvl="0">
                        <a:buNone/>
                      </a:pPr>
                      <a:r>
                        <a:rPr lang="en-US" dirty="0"/>
                        <a:t>Pressure</a:t>
                      </a:r>
                    </a:p>
                  </a:txBody>
                  <a:tcPr>
                    <a:solidFill>
                      <a:schemeClr val="accent6"/>
                    </a:solidFill>
                  </a:tcPr>
                </a:tc>
                <a:extLst>
                  <a:ext uri="{0D108BD9-81ED-4DB2-BD59-A6C34878D82A}">
                    <a16:rowId xmlns:a16="http://schemas.microsoft.com/office/drawing/2014/main" val="10000"/>
                  </a:ext>
                </a:extLst>
              </a:tr>
              <a:tr h="782080">
                <a:tc>
                  <a:txBody>
                    <a:bodyPr/>
                    <a:lstStyle/>
                    <a:p>
                      <a:pPr>
                        <a:buNone/>
                      </a:pPr>
                      <a:r>
                        <a:rPr lang="en-US" sz="2800" dirty="0"/>
                        <a:t>1</a:t>
                      </a:r>
                    </a:p>
                  </a:txBody>
                  <a:tcPr>
                    <a:solidFill>
                      <a:schemeClr val="accent4"/>
                    </a:solidFill>
                  </a:tcPr>
                </a:tc>
                <a:tc>
                  <a:txBody>
                    <a:bodyPr/>
                    <a:lstStyle/>
                    <a:p>
                      <a:pPr>
                        <a:buNone/>
                      </a:pPr>
                      <a:r>
                        <a:rPr lang="en-US" sz="2800" dirty="0"/>
                        <a:t>130</a:t>
                      </a:r>
                    </a:p>
                  </a:txBody>
                  <a:tcPr>
                    <a:solidFill>
                      <a:schemeClr val="accent6"/>
                    </a:solidFill>
                  </a:tcPr>
                </a:tc>
                <a:extLst>
                  <a:ext uri="{0D108BD9-81ED-4DB2-BD59-A6C34878D82A}">
                    <a16:rowId xmlns:a16="http://schemas.microsoft.com/office/drawing/2014/main" val="10001"/>
                  </a:ext>
                </a:extLst>
              </a:tr>
              <a:tr h="782080">
                <a:tc>
                  <a:txBody>
                    <a:bodyPr/>
                    <a:lstStyle/>
                    <a:p>
                      <a:pPr>
                        <a:buNone/>
                      </a:pPr>
                      <a:r>
                        <a:rPr lang="en-US" sz="2800" dirty="0"/>
                        <a:t>2</a:t>
                      </a:r>
                    </a:p>
                  </a:txBody>
                  <a:tcPr>
                    <a:solidFill>
                      <a:schemeClr val="accent4"/>
                    </a:solidFill>
                  </a:tcPr>
                </a:tc>
                <a:tc>
                  <a:txBody>
                    <a:bodyPr/>
                    <a:lstStyle/>
                    <a:p>
                      <a:pPr>
                        <a:buNone/>
                      </a:pPr>
                      <a:r>
                        <a:rPr lang="en-US" sz="2800" dirty="0"/>
                        <a:t>80</a:t>
                      </a:r>
                    </a:p>
                  </a:txBody>
                  <a:tcPr>
                    <a:solidFill>
                      <a:schemeClr val="accent6"/>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38462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err="1"/>
              <a:t>Groupby</a:t>
            </a:r>
            <a:endParaRPr lang="nl-NL" dirty="0"/>
          </a:p>
        </p:txBody>
      </p:sp>
      <p:sp>
        <p:nvSpPr>
          <p:cNvPr id="3" name="Tijdelijke aanduiding voor inhoud 2"/>
          <p:cNvSpPr>
            <a:spLocks noGrp="1"/>
          </p:cNvSpPr>
          <p:nvPr>
            <p:ph idx="1"/>
          </p:nvPr>
        </p:nvSpPr>
        <p:spPr>
          <a:xfrm>
            <a:off x="951654" y="1661825"/>
            <a:ext cx="8596668" cy="3880773"/>
          </a:xfrm>
        </p:spPr>
        <p:txBody>
          <a:bodyPr>
            <a:normAutofit fontScale="62500" lnSpcReduction="20000"/>
          </a:bodyPr>
          <a:lstStyle/>
          <a:p>
            <a:r>
              <a:rPr lang="nl-NL" dirty="0"/>
              <a:t>&gt;&gt;&gt; </a:t>
            </a:r>
            <a:r>
              <a:rPr lang="nl-NL" dirty="0" err="1"/>
              <a:t>df</a:t>
            </a:r>
            <a:r>
              <a:rPr lang="nl-NL" dirty="0"/>
              <a:t> = </a:t>
            </a:r>
            <a:r>
              <a:rPr lang="nl-NL" dirty="0" err="1"/>
              <a:t>pd.DataFrame</a:t>
            </a:r>
            <a:r>
              <a:rPr lang="nl-NL" dirty="0"/>
              <a:t>({'</a:t>
            </a:r>
            <a:r>
              <a:rPr lang="nl-NL" dirty="0" err="1"/>
              <a:t>Animal</a:t>
            </a:r>
            <a:r>
              <a:rPr lang="nl-NL" dirty="0"/>
              <a:t>': ['</a:t>
            </a:r>
            <a:r>
              <a:rPr lang="nl-NL" dirty="0" err="1"/>
              <a:t>Falcon</a:t>
            </a:r>
            <a:r>
              <a:rPr lang="nl-NL" dirty="0"/>
              <a:t>', '</a:t>
            </a:r>
            <a:r>
              <a:rPr lang="nl-NL" dirty="0" err="1"/>
              <a:t>Falcon</a:t>
            </a:r>
            <a:r>
              <a:rPr lang="nl-NL" dirty="0"/>
              <a:t>',</a:t>
            </a:r>
          </a:p>
          <a:p>
            <a:r>
              <a:rPr lang="nl-NL" dirty="0"/>
              <a:t>...                               'Parrot', 'Parrot'],</a:t>
            </a:r>
          </a:p>
          <a:p>
            <a:r>
              <a:rPr lang="nl-NL" dirty="0"/>
              <a:t>...                    'Max Speed': [380., 370., 24., 26.]})</a:t>
            </a:r>
          </a:p>
          <a:p>
            <a:r>
              <a:rPr lang="nl-NL" dirty="0"/>
              <a:t>&gt;&gt;&gt; </a:t>
            </a:r>
            <a:r>
              <a:rPr lang="nl-NL" dirty="0" err="1"/>
              <a:t>df</a:t>
            </a:r>
            <a:endParaRPr lang="nl-NL" dirty="0"/>
          </a:p>
          <a:p>
            <a:r>
              <a:rPr lang="nl-NL" dirty="0"/>
              <a:t>   </a:t>
            </a:r>
            <a:r>
              <a:rPr lang="nl-NL" dirty="0" err="1"/>
              <a:t>Animal</a:t>
            </a:r>
            <a:r>
              <a:rPr lang="nl-NL" dirty="0"/>
              <a:t>  Max Speed</a:t>
            </a:r>
          </a:p>
          <a:p>
            <a:r>
              <a:rPr lang="nl-NL" dirty="0"/>
              <a:t>0  </a:t>
            </a:r>
            <a:r>
              <a:rPr lang="nl-NL" dirty="0" err="1"/>
              <a:t>Falcon</a:t>
            </a:r>
            <a:r>
              <a:rPr lang="nl-NL" dirty="0"/>
              <a:t>      380.0</a:t>
            </a:r>
          </a:p>
          <a:p>
            <a:r>
              <a:rPr lang="nl-NL" dirty="0"/>
              <a:t>1  </a:t>
            </a:r>
            <a:r>
              <a:rPr lang="nl-NL" dirty="0" err="1"/>
              <a:t>Falcon</a:t>
            </a:r>
            <a:r>
              <a:rPr lang="nl-NL" dirty="0"/>
              <a:t>      370.0</a:t>
            </a:r>
          </a:p>
          <a:p>
            <a:r>
              <a:rPr lang="nl-NL" dirty="0"/>
              <a:t>2  Parrot       24.0</a:t>
            </a:r>
          </a:p>
          <a:p>
            <a:r>
              <a:rPr lang="nl-NL" dirty="0"/>
              <a:t>3  Parrot       26.0</a:t>
            </a:r>
          </a:p>
          <a:p>
            <a:r>
              <a:rPr lang="nl-NL" dirty="0"/>
              <a:t>&gt;&gt;&gt; </a:t>
            </a:r>
            <a:r>
              <a:rPr lang="nl-NL" dirty="0" err="1"/>
              <a:t>df.groupby</a:t>
            </a:r>
            <a:r>
              <a:rPr lang="nl-NL" dirty="0"/>
              <a:t>(['</a:t>
            </a:r>
            <a:r>
              <a:rPr lang="nl-NL" dirty="0" err="1"/>
              <a:t>Animal</a:t>
            </a:r>
            <a:r>
              <a:rPr lang="nl-NL" dirty="0"/>
              <a:t>']).</a:t>
            </a:r>
            <a:r>
              <a:rPr lang="nl-NL" dirty="0" err="1"/>
              <a:t>mean</a:t>
            </a:r>
            <a:r>
              <a:rPr lang="nl-NL" dirty="0"/>
              <a:t>()</a:t>
            </a:r>
          </a:p>
          <a:p>
            <a:r>
              <a:rPr lang="nl-NL" dirty="0"/>
              <a:t>        Max Speed</a:t>
            </a:r>
          </a:p>
          <a:p>
            <a:r>
              <a:rPr lang="nl-NL" dirty="0" err="1"/>
              <a:t>Animal</a:t>
            </a:r>
            <a:endParaRPr lang="nl-NL" dirty="0"/>
          </a:p>
          <a:p>
            <a:r>
              <a:rPr lang="nl-NL" dirty="0" err="1"/>
              <a:t>Falcon</a:t>
            </a:r>
            <a:r>
              <a:rPr lang="nl-NL" dirty="0"/>
              <a:t>      375.0</a:t>
            </a:r>
          </a:p>
          <a:p>
            <a:r>
              <a:rPr lang="nl-NL" dirty="0"/>
              <a:t>Parrot       25.0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7334" y="376844"/>
            <a:ext cx="8596668" cy="604058"/>
          </a:xfrm>
        </p:spPr>
        <p:txBody>
          <a:bodyPr>
            <a:normAutofit fontScale="90000"/>
          </a:bodyPr>
          <a:lstStyle/>
          <a:p>
            <a:pPr algn="ctr"/>
            <a:r>
              <a:rPr lang="nl-NL" dirty="0" err="1"/>
              <a:t>Groupby</a:t>
            </a:r>
            <a:r>
              <a:rPr lang="nl-NL" dirty="0"/>
              <a:t> </a:t>
            </a:r>
          </a:p>
        </p:txBody>
      </p:sp>
      <p:pic>
        <p:nvPicPr>
          <p:cNvPr id="5" name="Afbeelding 4"/>
          <p:cNvPicPr>
            <a:picLocks noChangeAspect="1"/>
          </p:cNvPicPr>
          <p:nvPr/>
        </p:nvPicPr>
        <p:blipFill>
          <a:blip r:embed="rId2"/>
          <a:stretch>
            <a:fillRect/>
          </a:stretch>
        </p:blipFill>
        <p:spPr>
          <a:xfrm>
            <a:off x="579206" y="1135380"/>
            <a:ext cx="8149158" cy="473970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367578" y="475036"/>
            <a:ext cx="7941389" cy="476198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stretch>
            <a:fillRect/>
          </a:stretch>
        </p:blipFill>
        <p:spPr>
          <a:xfrm>
            <a:off x="2801389" y="185478"/>
            <a:ext cx="4131685" cy="671260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Missing </a:t>
            </a:r>
            <a:r>
              <a:rPr lang="nl-NL" dirty="0" err="1"/>
              <a:t>Values</a:t>
            </a:r>
            <a:r>
              <a:rPr lang="nl-NL" dirty="0"/>
              <a:t> &gt; div. methoden</a:t>
            </a:r>
          </a:p>
        </p:txBody>
      </p:sp>
      <p:pic>
        <p:nvPicPr>
          <p:cNvPr id="4" name="Afbeelding 3"/>
          <p:cNvPicPr>
            <a:picLocks noChangeAspect="1"/>
          </p:cNvPicPr>
          <p:nvPr/>
        </p:nvPicPr>
        <p:blipFill>
          <a:blip r:embed="rId2"/>
          <a:stretch>
            <a:fillRect/>
          </a:stretch>
        </p:blipFill>
        <p:spPr>
          <a:xfrm>
            <a:off x="3670328" y="2013527"/>
            <a:ext cx="2390775" cy="389572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02520" y="1565564"/>
            <a:ext cx="8596668" cy="628996"/>
          </a:xfrm>
        </p:spPr>
        <p:txBody>
          <a:bodyPr>
            <a:normAutofit fontScale="90000"/>
          </a:bodyPr>
          <a:lstStyle/>
          <a:p>
            <a:pPr algn="ctr"/>
            <a:r>
              <a:rPr lang="nl-NL" dirty="0"/>
              <a:t>Story telling als data analist</a:t>
            </a:r>
          </a:p>
        </p:txBody>
      </p:sp>
      <p:sp>
        <p:nvSpPr>
          <p:cNvPr id="5" name="Titel 1"/>
          <p:cNvSpPr txBox="1"/>
          <p:nvPr/>
        </p:nvSpPr>
        <p:spPr>
          <a:xfrm>
            <a:off x="796484" y="3297383"/>
            <a:ext cx="8596668" cy="62899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nl-NL" dirty="0"/>
              <a:t>Visualisaties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1990466" y="403499"/>
            <a:ext cx="5382923" cy="613855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69022" y="227215"/>
            <a:ext cx="8596668" cy="612371"/>
          </a:xfrm>
        </p:spPr>
        <p:txBody>
          <a:bodyPr>
            <a:normAutofit fontScale="90000"/>
          </a:bodyPr>
          <a:lstStyle/>
          <a:p>
            <a:pPr algn="ctr"/>
            <a:r>
              <a:rPr lang="nl-NL" dirty="0" err="1"/>
              <a:t>Seaborn</a:t>
            </a:r>
            <a:endParaRPr lang="nl-NL" dirty="0"/>
          </a:p>
        </p:txBody>
      </p:sp>
      <p:pic>
        <p:nvPicPr>
          <p:cNvPr id="6" name="Afbeelding 5"/>
          <p:cNvPicPr>
            <a:picLocks noChangeAspect="1"/>
          </p:cNvPicPr>
          <p:nvPr/>
        </p:nvPicPr>
        <p:blipFill>
          <a:blip r:embed="rId2"/>
          <a:stretch>
            <a:fillRect/>
          </a:stretch>
        </p:blipFill>
        <p:spPr>
          <a:xfrm>
            <a:off x="486207" y="1202488"/>
            <a:ext cx="8670638" cy="428391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7334" y="609600"/>
            <a:ext cx="8596668" cy="828431"/>
          </a:xfrm>
        </p:spPr>
        <p:txBody>
          <a:bodyPr/>
          <a:lstStyle/>
          <a:p>
            <a:pPr algn="ctr"/>
            <a:r>
              <a:rPr lang="nl-NL" dirty="0"/>
              <a:t>Agenda 09.00 – 12.00 uur:</a:t>
            </a:r>
          </a:p>
        </p:txBody>
      </p:sp>
      <p:sp>
        <p:nvSpPr>
          <p:cNvPr id="3" name="Tijdelijke aanduiding voor inhoud 2"/>
          <p:cNvSpPr>
            <a:spLocks noGrp="1"/>
          </p:cNvSpPr>
          <p:nvPr>
            <p:ph idx="1"/>
          </p:nvPr>
        </p:nvSpPr>
        <p:spPr>
          <a:xfrm>
            <a:off x="752231" y="1438031"/>
            <a:ext cx="10515600" cy="4351338"/>
          </a:xfrm>
        </p:spPr>
        <p:txBody>
          <a:bodyPr>
            <a:normAutofit/>
          </a:bodyPr>
          <a:lstStyle/>
          <a:p>
            <a:r>
              <a:rPr lang="nl-NL" dirty="0">
                <a:solidFill>
                  <a:srgbClr val="FF0000"/>
                </a:solidFill>
              </a:rPr>
              <a:t>Welkom.</a:t>
            </a:r>
          </a:p>
          <a:p>
            <a:r>
              <a:rPr lang="nl-NL" dirty="0"/>
              <a:t>Uitleg programma/ benoemen doel.</a:t>
            </a:r>
          </a:p>
          <a:p>
            <a:r>
              <a:rPr lang="nl-NL" dirty="0"/>
              <a:t>Programmeren etc. introductie.</a:t>
            </a:r>
          </a:p>
          <a:p>
            <a:r>
              <a:rPr lang="nl-NL" dirty="0"/>
              <a:t>Python introductie.</a:t>
            </a:r>
          </a:p>
          <a:p>
            <a:r>
              <a:rPr lang="nl-NL" dirty="0"/>
              <a:t>Python aan de slag.</a:t>
            </a:r>
          </a:p>
          <a:p>
            <a:r>
              <a:rPr lang="nl-NL" dirty="0">
                <a:solidFill>
                  <a:srgbClr val="FF0000"/>
                </a:solidFill>
              </a:rPr>
              <a:t>15 minuten pauze.</a:t>
            </a:r>
          </a:p>
          <a:p>
            <a:r>
              <a:rPr lang="nl-NL" dirty="0"/>
              <a:t>Python Pandas: de andere tool voor data analyse</a:t>
            </a:r>
          </a:p>
          <a:p>
            <a:r>
              <a:rPr lang="nl-NL" dirty="0"/>
              <a:t>Pandas introductie algemeen.</a:t>
            </a:r>
          </a:p>
          <a:p>
            <a:r>
              <a:rPr lang="nl-NL" dirty="0"/>
              <a:t>Pandas aan de slag.</a:t>
            </a:r>
          </a:p>
          <a:p>
            <a:r>
              <a:rPr lang="nl-NL" dirty="0">
                <a:solidFill>
                  <a:srgbClr val="FF0000"/>
                </a:solidFill>
              </a:rPr>
              <a:t>Wrap up en tot de volgende sessie!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err="1"/>
              <a:t>seaborn</a:t>
            </a:r>
            <a:endParaRPr lang="nl-NL" dirty="0"/>
          </a:p>
        </p:txBody>
      </p:sp>
      <p:pic>
        <p:nvPicPr>
          <p:cNvPr id="5" name="Afbeelding 4"/>
          <p:cNvPicPr>
            <a:picLocks noChangeAspect="1"/>
          </p:cNvPicPr>
          <p:nvPr/>
        </p:nvPicPr>
        <p:blipFill>
          <a:blip r:embed="rId2"/>
          <a:stretch>
            <a:fillRect/>
          </a:stretch>
        </p:blipFill>
        <p:spPr>
          <a:xfrm>
            <a:off x="1093037" y="1681162"/>
            <a:ext cx="7229475" cy="441007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p:cNvPicPr>
            <a:picLocks noChangeAspect="1"/>
          </p:cNvPicPr>
          <p:nvPr/>
        </p:nvPicPr>
        <p:blipFill>
          <a:blip r:embed="rId2"/>
          <a:stretch>
            <a:fillRect/>
          </a:stretch>
        </p:blipFill>
        <p:spPr>
          <a:xfrm>
            <a:off x="2586903" y="316579"/>
            <a:ext cx="4611919" cy="6186918"/>
          </a:xfrm>
          <a:prstGeom prst="rect">
            <a:avLst/>
          </a:prstGeom>
        </p:spPr>
      </p:pic>
    </p:spTree>
    <p:extLst>
      <p:ext uri="{BB962C8B-B14F-4D97-AF65-F5344CB8AC3E}">
        <p14:creationId xmlns:p14="http://schemas.microsoft.com/office/powerpoint/2010/main" val="41329418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02272" y="2479962"/>
            <a:ext cx="8596668" cy="2000597"/>
          </a:xfrm>
        </p:spPr>
        <p:txBody>
          <a:bodyPr>
            <a:normAutofit fontScale="90000"/>
          </a:bodyPr>
          <a:lstStyle/>
          <a:p>
            <a:pPr algn="ctr"/>
            <a:r>
              <a:rPr lang="nl-NL" dirty="0"/>
              <a:t>En nu jullie!</a:t>
            </a:r>
            <a:br>
              <a:rPr lang="nl-NL" dirty="0"/>
            </a:br>
            <a:br>
              <a:rPr lang="nl-NL" dirty="0"/>
            </a:br>
            <a:br>
              <a:rPr lang="nl-NL" dirty="0"/>
            </a:br>
            <a:endParaRPr lang="nl-NL"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err="1"/>
              <a:t>Wrap</a:t>
            </a:r>
            <a:r>
              <a:rPr lang="nl-NL" dirty="0"/>
              <a:t> Up</a:t>
            </a:r>
          </a:p>
        </p:txBody>
      </p:sp>
      <p:sp>
        <p:nvSpPr>
          <p:cNvPr id="3" name="Tijdelijke aanduiding voor inhoud 2"/>
          <p:cNvSpPr>
            <a:spLocks noGrp="1"/>
          </p:cNvSpPr>
          <p:nvPr>
            <p:ph idx="1"/>
          </p:nvPr>
        </p:nvSpPr>
        <p:spPr>
          <a:xfrm>
            <a:off x="760462" y="1828080"/>
            <a:ext cx="8596668" cy="3880773"/>
          </a:xfrm>
        </p:spPr>
        <p:txBody>
          <a:bodyPr/>
          <a:lstStyle/>
          <a:p>
            <a:r>
              <a:rPr lang="nl-NL" dirty="0"/>
              <a:t>Dank voor de aanwezigheid.</a:t>
            </a:r>
          </a:p>
          <a:p>
            <a:r>
              <a:rPr lang="nl-NL" dirty="0"/>
              <a:t>Rondje ervaringen?</a:t>
            </a:r>
          </a:p>
          <a:p>
            <a:r>
              <a:rPr lang="nl-NL" dirty="0"/>
              <a:t>Hoe verder?</a:t>
            </a:r>
          </a:p>
          <a:p>
            <a:endParaRPr lang="nl-NL"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D wallpaper: Python (programming), programming language, code | Wallpaper  Fl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6961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p:cNvSpPr/>
          <p:nvPr/>
        </p:nvSpPr>
        <p:spPr>
          <a:xfrm>
            <a:off x="1833496" y="474227"/>
            <a:ext cx="9150262" cy="923330"/>
          </a:xfrm>
          <a:prstGeom prst="rect">
            <a:avLst/>
          </a:prstGeom>
          <a:noFill/>
        </p:spPr>
        <p:txBody>
          <a:bodyPr wrap="none" lIns="91440" tIns="45720" rIns="91440" bIns="45720">
            <a:spAutoFit/>
          </a:bodyPr>
          <a:lstStyle/>
          <a:p>
            <a:pPr algn="ctr"/>
            <a:r>
              <a:rPr lang="nl-NL" sz="5400" b="1" cap="none" spc="0" dirty="0" err="1">
                <a:ln w="6600">
                  <a:solidFill>
                    <a:schemeClr val="accent2"/>
                  </a:solidFill>
                  <a:prstDash val="solid"/>
                </a:ln>
                <a:solidFill>
                  <a:srgbClr val="FFFFFF"/>
                </a:solidFill>
                <a:effectLst>
                  <a:outerShdw dist="38100" dir="2700000" algn="tl" rotWithShape="0">
                    <a:schemeClr val="accent2"/>
                  </a:outerShdw>
                </a:effectLst>
              </a:rPr>
              <a:t>Pythonista</a:t>
            </a:r>
            <a:r>
              <a:rPr lang="nl-NL" sz="5400" b="1" dirty="0" err="1">
                <a:ln w="6600">
                  <a:solidFill>
                    <a:schemeClr val="accent2"/>
                  </a:solidFill>
                  <a:prstDash val="solid"/>
                </a:ln>
                <a:solidFill>
                  <a:srgbClr val="FFFFFF"/>
                </a:solidFill>
                <a:effectLst>
                  <a:outerShdw dist="38100" dir="2700000" algn="tl" rotWithShape="0">
                    <a:schemeClr val="accent2"/>
                  </a:outerShdw>
                </a:effectLst>
              </a:rPr>
              <a:t>s</a:t>
            </a:r>
            <a:r>
              <a:rPr lang="nl-NL" sz="5400" b="1" dirty="0">
                <a:ln w="6600">
                  <a:solidFill>
                    <a:schemeClr val="accent2"/>
                  </a:solidFill>
                  <a:prstDash val="solid"/>
                </a:ln>
                <a:solidFill>
                  <a:srgbClr val="FFFFFF"/>
                </a:solidFill>
                <a:effectLst>
                  <a:outerShdw dist="38100" dir="2700000" algn="tl" rotWithShape="0">
                    <a:schemeClr val="accent2"/>
                  </a:outerShdw>
                </a:effectLst>
              </a:rPr>
              <a:t> dank jullie wel!</a:t>
            </a:r>
            <a:endParaRPr lang="nl-NL"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bijlagen</a:t>
            </a:r>
          </a:p>
        </p:txBody>
      </p:sp>
      <p:sp>
        <p:nvSpPr>
          <p:cNvPr id="3" name="Tijdelijke aanduiding voor inhoud 2"/>
          <p:cNvSpPr>
            <a:spLocks noGrp="1"/>
          </p:cNvSpPr>
          <p:nvPr>
            <p:ph idx="1"/>
          </p:nvPr>
        </p:nvSpPr>
        <p:spPr/>
        <p:txBody>
          <a:bodyPr/>
          <a:lstStyle/>
          <a:p>
            <a:r>
              <a:rPr lang="nl-NL" dirty="0"/>
              <a:t>Achter deze slide vind je diverse slides over Python, Open Source etc.</a:t>
            </a:r>
          </a:p>
        </p:txBody>
      </p:sp>
    </p:spTree>
    <p:extLst>
      <p:ext uri="{BB962C8B-B14F-4D97-AF65-F5344CB8AC3E}">
        <p14:creationId xmlns:p14="http://schemas.microsoft.com/office/powerpoint/2010/main" val="17861073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43396" y="3435221"/>
            <a:ext cx="7741920" cy="369332"/>
          </a:xfrm>
          <a:prstGeom prst="rect">
            <a:avLst/>
          </a:prstGeom>
        </p:spPr>
        <p:txBody>
          <a:bodyPr wrap="square">
            <a:spAutoFit/>
          </a:bodyPr>
          <a:lstStyle/>
          <a:p>
            <a:r>
              <a:rPr lang="en-US" dirty="0" err="1">
                <a:hlinkClick r:id="rId2"/>
              </a:rPr>
              <a:t>NumFOCUS</a:t>
            </a:r>
            <a:r>
              <a:rPr lang="en-US" dirty="0">
                <a:hlinkClick r:id="rId2"/>
              </a:rPr>
              <a:t>: A Nonprofit Supporting Open Code for Better Science</a:t>
            </a:r>
            <a:endParaRPr lang="nl-NL" dirty="0"/>
          </a:p>
        </p:txBody>
      </p:sp>
      <p:pic>
        <p:nvPicPr>
          <p:cNvPr id="2050" name="Picture 2" descr="NumFOCUS: A Nonprofit Supporting Open Code for Better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539" y="306506"/>
            <a:ext cx="7734300" cy="2581276"/>
          </a:xfrm>
          <a:prstGeom prst="rect">
            <a:avLst/>
          </a:prstGeom>
          <a:noFill/>
          <a:extLst>
            <a:ext uri="{909E8E84-426E-40DD-AFC4-6F175D3DCCD1}">
              <a14:hiddenFill xmlns:a14="http://schemas.microsoft.com/office/drawing/2010/main">
                <a:solidFill>
                  <a:srgbClr val="FFFFFF"/>
                </a:solidFill>
              </a14:hiddenFill>
            </a:ext>
          </a:extLst>
        </p:spPr>
      </p:pic>
      <p:sp>
        <p:nvSpPr>
          <p:cNvPr id="5" name="Rechthoek 4"/>
          <p:cNvSpPr/>
          <p:nvPr/>
        </p:nvSpPr>
        <p:spPr>
          <a:xfrm>
            <a:off x="4410940" y="4351992"/>
            <a:ext cx="1003416" cy="369332"/>
          </a:xfrm>
          <a:prstGeom prst="rect">
            <a:avLst/>
          </a:prstGeom>
        </p:spPr>
        <p:txBody>
          <a:bodyPr wrap="none">
            <a:spAutoFit/>
          </a:bodyPr>
          <a:lstStyle/>
          <a:p>
            <a:r>
              <a:rPr lang="nl-NL" dirty="0" err="1">
                <a:hlinkClick r:id="rId4"/>
              </a:rPr>
              <a:t>PyData</a:t>
            </a:r>
            <a:r>
              <a:rPr lang="nl-NL" dirty="0">
                <a:hlinkClick r:id="rId4"/>
              </a:rPr>
              <a:t> |</a:t>
            </a:r>
            <a:endParaRPr lang="nl-NL"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Waarom dan?</a:t>
            </a:r>
          </a:p>
        </p:txBody>
      </p:sp>
      <p:sp>
        <p:nvSpPr>
          <p:cNvPr id="3" name="Tijdelijke aanduiding voor inhoud 2"/>
          <p:cNvSpPr>
            <a:spLocks noGrp="1"/>
          </p:cNvSpPr>
          <p:nvPr>
            <p:ph idx="1"/>
          </p:nvPr>
        </p:nvSpPr>
        <p:spPr>
          <a:xfrm>
            <a:off x="838200" y="1825625"/>
            <a:ext cx="11007436" cy="4351338"/>
          </a:xfrm>
        </p:spPr>
        <p:txBody>
          <a:bodyPr/>
          <a:lstStyle/>
          <a:p>
            <a:r>
              <a:rPr lang="nl-NL" dirty="0"/>
              <a:t>Automatiseren van repetitieve taken.</a:t>
            </a:r>
          </a:p>
          <a:p>
            <a:r>
              <a:rPr lang="nl-NL" dirty="0"/>
              <a:t>Omdat het leuk is.</a:t>
            </a:r>
          </a:p>
          <a:p>
            <a:r>
              <a:rPr lang="nl-NL" dirty="0"/>
              <a:t>Overzichtelijk/ modulair: data en compute gescheiden.</a:t>
            </a:r>
          </a:p>
          <a:p>
            <a:r>
              <a:rPr lang="nl-NL" dirty="0"/>
              <a:t>Reproduceerbaar.</a:t>
            </a:r>
          </a:p>
          <a:p>
            <a:r>
              <a:rPr lang="nl-NL" dirty="0"/>
              <a:t>Voorspellen!</a:t>
            </a:r>
          </a:p>
          <a:p>
            <a:r>
              <a:rPr lang="nl-NL" dirty="0"/>
              <a:t>W.b.t. Open Source: community </a:t>
            </a:r>
            <a:r>
              <a:rPr lang="nl-NL" dirty="0" err="1"/>
              <a:t>driven</a:t>
            </a:r>
            <a:r>
              <a:rPr lang="nl-NL" dirty="0"/>
              <a:t>, door grote bedrijven gesteund.</a:t>
            </a:r>
          </a:p>
          <a:p>
            <a:r>
              <a:rPr lang="nl-NL" dirty="0"/>
              <a:t>Veiliger: grote </a:t>
            </a:r>
            <a:r>
              <a:rPr lang="nl-NL" dirty="0" err="1"/>
              <a:t>communcity’s</a:t>
            </a:r>
            <a:r>
              <a:rPr lang="nl-NL" dirty="0"/>
              <a:t> kijken mee met de code i.t.t. </a:t>
            </a:r>
            <a:r>
              <a:rPr lang="nl-NL" dirty="0" err="1"/>
              <a:t>closed</a:t>
            </a:r>
            <a:r>
              <a:rPr lang="nl-NL" dirty="0"/>
              <a:t> source tools.</a:t>
            </a:r>
          </a:p>
          <a:p>
            <a:r>
              <a:rPr lang="nl-NL" dirty="0"/>
              <a:t>Etc.</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y Python is not the programming language of the future | by Ari Joury,  PhD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0173" y="1346661"/>
            <a:ext cx="7382928" cy="48071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347133" y="138499"/>
            <a:ext cx="11772454" cy="6647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nl-NL" altLang="nl-NL" sz="1800" b="0" i="0" u="none" strike="noStrike" cap="none" normalizeH="0" baseline="0" dirty="0">
                <a:ln>
                  <a:noFill/>
                </a:ln>
                <a:solidFill>
                  <a:srgbClr val="000000"/>
                </a:solidFill>
                <a:effectLst/>
                <a:latin typeface="Söhne"/>
              </a:rPr>
              <a:t>Python is a high-level, </a:t>
            </a:r>
            <a:r>
              <a:rPr kumimoji="0" lang="nl-NL" altLang="nl-NL" sz="1800" b="0" i="0" u="none" strike="noStrike" cap="none" normalizeH="0" baseline="0" dirty="0" err="1">
                <a:ln>
                  <a:noFill/>
                </a:ln>
                <a:solidFill>
                  <a:srgbClr val="FF0000"/>
                </a:solidFill>
                <a:effectLst/>
                <a:latin typeface="Söhne"/>
              </a:rPr>
              <a:t>general-purpose</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programming</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language</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that</a:t>
            </a:r>
            <a:r>
              <a:rPr kumimoji="0" lang="nl-NL" altLang="nl-NL" sz="1800" b="0" i="0" u="none" strike="noStrike" cap="none" normalizeH="0" baseline="0" dirty="0">
                <a:ln>
                  <a:noFill/>
                </a:ln>
                <a:solidFill>
                  <a:srgbClr val="FF0000"/>
                </a:solidFill>
                <a:effectLst/>
                <a:latin typeface="Söhne"/>
              </a:rPr>
              <a:t> is easy to </a:t>
            </a:r>
            <a:r>
              <a:rPr kumimoji="0" lang="nl-NL" altLang="nl-NL" sz="1800" b="0" i="0" u="none" strike="noStrike" cap="none" normalizeH="0" baseline="0" dirty="0" err="1">
                <a:ln>
                  <a:noFill/>
                </a:ln>
                <a:solidFill>
                  <a:srgbClr val="FF0000"/>
                </a:solidFill>
                <a:effectLst/>
                <a:latin typeface="Söhne"/>
              </a:rPr>
              <a:t>learn</a:t>
            </a:r>
            <a:r>
              <a:rPr kumimoji="0" lang="nl-NL" altLang="nl-NL" sz="1800" b="0" i="0" u="none" strike="noStrike" cap="none" normalizeH="0" baseline="0" dirty="0">
                <a:ln>
                  <a:noFill/>
                </a:ln>
                <a:solidFill>
                  <a:srgbClr val="FF0000"/>
                </a:solidFill>
                <a:effectLst/>
                <a:latin typeface="Söhne"/>
              </a:rPr>
              <a:t> and </a:t>
            </a:r>
            <a:r>
              <a:rPr kumimoji="0" lang="nl-NL" altLang="nl-NL" sz="1800" b="0" i="0" u="none" strike="noStrike" cap="none" normalizeH="0" baseline="0" dirty="0" err="1">
                <a:ln>
                  <a:noFill/>
                </a:ln>
                <a:solidFill>
                  <a:srgbClr val="FF0000"/>
                </a:solidFill>
                <a:effectLst/>
                <a:latin typeface="Söhne"/>
              </a:rPr>
              <a:t>understand</a:t>
            </a:r>
            <a:r>
              <a:rPr kumimoji="0" lang="nl-NL" altLang="nl-NL" sz="1800" b="0" i="0" u="none" strike="noStrike" cap="none" normalizeH="0" baseline="0" dirty="0">
                <a:ln>
                  <a:noFill/>
                </a:ln>
                <a:solidFill>
                  <a:srgbClr val="000000"/>
                </a:solidFill>
                <a:effectLst/>
                <a:latin typeface="Söhne"/>
              </a:rPr>
              <a:t>. </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nl-NL" altLang="nl-NL" sz="1800" b="0" i="0" u="none" strike="noStrike" cap="none" normalizeH="0" baseline="0" dirty="0">
                <a:ln>
                  <a:noFill/>
                </a:ln>
                <a:solidFill>
                  <a:srgbClr val="000000"/>
                </a:solidFill>
                <a:effectLst/>
                <a:latin typeface="Söhne"/>
              </a:rPr>
              <a:t>Python has a </a:t>
            </a:r>
            <a:r>
              <a:rPr kumimoji="0" lang="nl-NL" altLang="nl-NL" sz="1800" b="0" i="0" u="none" strike="noStrike" cap="none" normalizeH="0" baseline="0" dirty="0">
                <a:ln>
                  <a:noFill/>
                </a:ln>
                <a:solidFill>
                  <a:srgbClr val="FF0000"/>
                </a:solidFill>
                <a:effectLst/>
                <a:latin typeface="Söhne"/>
              </a:rPr>
              <a:t>large and </a:t>
            </a:r>
            <a:r>
              <a:rPr kumimoji="0" lang="nl-NL" altLang="nl-NL" sz="1800" b="0" i="0" u="none" strike="noStrike" cap="none" normalizeH="0" baseline="0" dirty="0" err="1">
                <a:ln>
                  <a:noFill/>
                </a:ln>
                <a:solidFill>
                  <a:srgbClr val="FF0000"/>
                </a:solidFill>
                <a:effectLst/>
                <a:latin typeface="Söhne"/>
              </a:rPr>
              <a:t>active</a:t>
            </a:r>
            <a:r>
              <a:rPr kumimoji="0" lang="nl-NL" altLang="nl-NL" sz="1800" b="0" i="0" u="none" strike="noStrike" cap="none" normalizeH="0" baseline="0" dirty="0">
                <a:ln>
                  <a:noFill/>
                </a:ln>
                <a:solidFill>
                  <a:srgbClr val="FF0000"/>
                </a:solidFill>
                <a:effectLst/>
                <a:latin typeface="Söhne"/>
              </a:rPr>
              <a:t> community </a:t>
            </a:r>
            <a:r>
              <a:rPr kumimoji="0" lang="nl-NL" altLang="nl-NL" sz="1800" b="0" i="0" u="none" strike="noStrike" cap="none" normalizeH="0" baseline="0" dirty="0">
                <a:ln>
                  <a:noFill/>
                </a:ln>
                <a:solidFill>
                  <a:srgbClr val="000000"/>
                </a:solidFill>
                <a:effectLst/>
                <a:latin typeface="Söhne"/>
              </a:rPr>
              <a:t>of </a:t>
            </a:r>
            <a:r>
              <a:rPr kumimoji="0" lang="nl-NL" altLang="nl-NL" sz="1800" b="0" i="0" u="none" strike="noStrike" cap="none" normalizeH="0" baseline="0" dirty="0" err="1">
                <a:ln>
                  <a:noFill/>
                </a:ln>
                <a:solidFill>
                  <a:srgbClr val="000000"/>
                </a:solidFill>
                <a:effectLst/>
                <a:latin typeface="Söhne"/>
              </a:rPr>
              <a:t>developers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who</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contribute</a:t>
            </a:r>
            <a:r>
              <a:rPr kumimoji="0" lang="nl-NL" altLang="nl-NL" sz="1800" b="0" i="0" u="none" strike="noStrike" cap="none" normalizeH="0" baseline="0" dirty="0">
                <a:ln>
                  <a:noFill/>
                </a:ln>
                <a:solidFill>
                  <a:srgbClr val="000000"/>
                </a:solidFill>
                <a:effectLst/>
                <a:latin typeface="Söhne"/>
              </a:rPr>
              <a:t> to the development of the </a:t>
            </a:r>
            <a:r>
              <a:rPr kumimoji="0" lang="nl-NL" altLang="nl-NL" sz="1800" b="0" i="0" u="none" strike="noStrike" cap="none" normalizeH="0" baseline="0" dirty="0" err="1">
                <a:ln>
                  <a:noFill/>
                </a:ln>
                <a:solidFill>
                  <a:srgbClr val="000000"/>
                </a:solidFill>
                <a:effectLst/>
                <a:latin typeface="Söhne"/>
              </a:rPr>
              <a:t>language</a:t>
            </a:r>
            <a:r>
              <a:rPr kumimoji="0" lang="nl-NL" altLang="nl-NL" sz="1800" b="0" i="0" u="none" strike="noStrike" cap="none" normalizeH="0" baseline="0" dirty="0">
                <a:ln>
                  <a:noFill/>
                </a:ln>
                <a:solidFill>
                  <a:srgbClr val="000000"/>
                </a:solidFill>
                <a:effectLst/>
                <a:latin typeface="Söhne"/>
              </a:rPr>
              <a:t> and </a:t>
            </a:r>
            <a:br>
              <a:rPr kumimoji="0" lang="nl-NL" altLang="nl-NL" sz="1800" b="0" i="0" u="none" strike="noStrike" cap="none" normalizeH="0" baseline="0" dirty="0">
                <a:ln>
                  <a:noFill/>
                </a:ln>
                <a:solidFill>
                  <a:srgbClr val="000000"/>
                </a:solidFill>
                <a:effectLst/>
                <a:latin typeface="Söhne"/>
              </a:rPr>
            </a:br>
            <a:r>
              <a:rPr kumimoji="0" lang="nl-NL" altLang="nl-NL" sz="1800" b="0" i="0" u="none" strike="noStrike" cap="none" normalizeH="0" baseline="0" dirty="0" err="1">
                <a:ln>
                  <a:noFill/>
                </a:ln>
                <a:solidFill>
                  <a:srgbClr val="000000"/>
                </a:solidFill>
                <a:effectLst/>
                <a:latin typeface="Söhne"/>
              </a:rPr>
              <a:t>its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libraries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which</a:t>
            </a:r>
            <a:r>
              <a:rPr kumimoji="0" lang="nl-NL" altLang="nl-NL" sz="1800" b="0" i="0" u="none" strike="noStrike" cap="none" normalizeH="0" baseline="0" dirty="0">
                <a:ln>
                  <a:noFill/>
                </a:ln>
                <a:solidFill>
                  <a:srgbClr val="000000"/>
                </a:solidFill>
                <a:effectLst/>
                <a:latin typeface="Söhne"/>
              </a:rPr>
              <a:t> means </a:t>
            </a:r>
            <a:r>
              <a:rPr kumimoji="0" lang="nl-NL" altLang="nl-NL" sz="1800" b="0" i="0" u="none" strike="noStrike" cap="none" normalizeH="0" baseline="0" dirty="0" err="1">
                <a:ln>
                  <a:noFill/>
                </a:ln>
                <a:solidFill>
                  <a:srgbClr val="000000"/>
                </a:solidFill>
                <a:effectLst/>
                <a:latin typeface="Söhne"/>
              </a:rPr>
              <a:t>that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there</a:t>
            </a:r>
            <a:r>
              <a:rPr kumimoji="0" lang="nl-NL" altLang="nl-NL" sz="1800" b="0" i="0" u="none" strike="noStrike" cap="none" normalizeH="0" baseline="0" dirty="0">
                <a:ln>
                  <a:noFill/>
                </a:ln>
                <a:solidFill>
                  <a:srgbClr val="000000"/>
                </a:solidFill>
                <a:effectLst/>
                <a:latin typeface="Söhne"/>
              </a:rPr>
              <a:t> is </a:t>
            </a:r>
            <a:r>
              <a:rPr kumimoji="0" lang="nl-NL" altLang="nl-NL" sz="1800" b="0" i="0" u="none" strike="noStrike" cap="none" normalizeH="0" baseline="0" dirty="0">
                <a:ln>
                  <a:noFill/>
                </a:ln>
                <a:solidFill>
                  <a:srgbClr val="FF0000"/>
                </a:solidFill>
                <a:effectLst/>
                <a:latin typeface="Söhne"/>
              </a:rPr>
              <a:t>a </a:t>
            </a:r>
            <a:r>
              <a:rPr kumimoji="0" lang="nl-NL" altLang="nl-NL" sz="1800" b="0" i="0" u="none" strike="noStrike" cap="none" normalizeH="0" baseline="0" dirty="0" err="1">
                <a:ln>
                  <a:noFill/>
                </a:ln>
                <a:solidFill>
                  <a:srgbClr val="FF0000"/>
                </a:solidFill>
                <a:effectLst/>
                <a:latin typeface="Söhne"/>
              </a:rPr>
              <a:t>wealth</a:t>
            </a:r>
            <a:r>
              <a:rPr kumimoji="0" lang="nl-NL" altLang="nl-NL" sz="1800" b="0" i="0" u="none" strike="noStrike" cap="none" normalizeH="0" baseline="0" dirty="0">
                <a:ln>
                  <a:noFill/>
                </a:ln>
                <a:solidFill>
                  <a:srgbClr val="FF0000"/>
                </a:solidFill>
                <a:effectLst/>
                <a:latin typeface="Söhne"/>
              </a:rPr>
              <a:t> of resources </a:t>
            </a:r>
            <a:r>
              <a:rPr kumimoji="0" lang="nl-NL" altLang="nl-NL" sz="1800" b="0" i="0" u="none" strike="noStrike" cap="none" normalizeH="0" baseline="0" dirty="0" err="1">
                <a:ln>
                  <a:noFill/>
                </a:ln>
                <a:solidFill>
                  <a:srgbClr val="000000"/>
                </a:solidFill>
                <a:effectLst/>
                <a:latin typeface="Söhne"/>
              </a:rPr>
              <a:t>available</a:t>
            </a:r>
            <a:r>
              <a:rPr kumimoji="0" lang="nl-NL" altLang="nl-NL" sz="1800" b="0" i="0" u="none" strike="noStrike" cap="none" normalizeH="0" baseline="0" dirty="0">
                <a:ln>
                  <a:noFill/>
                </a:ln>
                <a:solidFill>
                  <a:srgbClr val="000000"/>
                </a:solidFill>
                <a:effectLst/>
                <a:latin typeface="Söhne"/>
              </a:rPr>
              <a:t> for learning and </a:t>
            </a:r>
            <a:r>
              <a:rPr kumimoji="0" lang="nl-NL" altLang="nl-NL" sz="1800" b="0" i="0" u="none" strike="noStrike" cap="none" normalizeH="0" baseline="0" dirty="0" err="1">
                <a:ln>
                  <a:noFill/>
                </a:ln>
                <a:solidFill>
                  <a:srgbClr val="000000"/>
                </a:solidFill>
                <a:effectLst/>
                <a:latin typeface="Söhne"/>
              </a:rPr>
              <a:t>using</a:t>
            </a:r>
            <a:r>
              <a:rPr kumimoji="0" lang="nl-NL" altLang="nl-NL" sz="1800" b="0" i="0" u="none" strike="noStrike" cap="none" normalizeH="0" baseline="0" dirty="0">
                <a:ln>
                  <a:noFill/>
                </a:ln>
                <a:solidFill>
                  <a:srgbClr val="000000"/>
                </a:solidFill>
                <a:effectLst/>
                <a:latin typeface="Söhne"/>
              </a:rPr>
              <a:t> Python.</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nl-NL" altLang="nl-NL" sz="1800" b="0" i="0" u="none" strike="noStrike" cap="none" normalizeH="0" baseline="0" dirty="0">
                <a:ln>
                  <a:noFill/>
                </a:ln>
                <a:solidFill>
                  <a:srgbClr val="000000"/>
                </a:solidFill>
                <a:effectLst/>
                <a:latin typeface="Söhne"/>
              </a:rPr>
              <a:t>Python has a </a:t>
            </a:r>
            <a:r>
              <a:rPr kumimoji="0" lang="nl-NL" altLang="nl-NL" sz="1800" b="0" i="0" u="none" strike="noStrike" cap="none" normalizeH="0" baseline="0" dirty="0" err="1">
                <a:ln>
                  <a:noFill/>
                </a:ln>
                <a:solidFill>
                  <a:srgbClr val="FF0000"/>
                </a:solidFill>
                <a:effectLst/>
                <a:latin typeface="Söhne"/>
              </a:rPr>
              <a:t>wide</a:t>
            </a:r>
            <a:r>
              <a:rPr kumimoji="0" lang="nl-NL" altLang="nl-NL" sz="1800" b="0" i="0" u="none" strike="noStrike" cap="none" normalizeH="0" baseline="0" dirty="0">
                <a:ln>
                  <a:noFill/>
                </a:ln>
                <a:solidFill>
                  <a:srgbClr val="FF0000"/>
                </a:solidFill>
                <a:effectLst/>
                <a:latin typeface="Söhne"/>
              </a:rPr>
              <a:t> range of </a:t>
            </a:r>
            <a:r>
              <a:rPr kumimoji="0" lang="nl-NL" altLang="nl-NL" sz="1800" b="0" i="0" u="none" strike="noStrike" cap="none" normalizeH="0" baseline="0" dirty="0" err="1">
                <a:ln>
                  <a:noFill/>
                </a:ln>
                <a:solidFill>
                  <a:srgbClr val="FF0000"/>
                </a:solidFill>
                <a:effectLst/>
                <a:latin typeface="Söhne"/>
              </a:rPr>
              <a:t>applications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including</a:t>
            </a:r>
            <a:r>
              <a:rPr kumimoji="0" lang="nl-NL" altLang="nl-NL" sz="1800" b="0" i="0" u="none" strike="noStrike" cap="none" normalizeH="0" baseline="0" dirty="0">
                <a:ln>
                  <a:noFill/>
                </a:ln>
                <a:solidFill>
                  <a:srgbClr val="000000"/>
                </a:solidFill>
                <a:effectLst/>
                <a:latin typeface="Söhne"/>
              </a:rPr>
              <a:t> web development, </a:t>
            </a:r>
            <a:r>
              <a:rPr kumimoji="0" lang="nl-NL" altLang="nl-NL" sz="1800" b="0" i="0" u="none" strike="noStrike" cap="none" normalizeH="0" baseline="0" dirty="0" err="1">
                <a:ln>
                  <a:noFill/>
                </a:ln>
                <a:solidFill>
                  <a:srgbClr val="000000"/>
                </a:solidFill>
                <a:effectLst/>
                <a:latin typeface="Söhne"/>
              </a:rPr>
              <a:t>scientific</a:t>
            </a:r>
            <a:r>
              <a:rPr kumimoji="0" lang="nl-NL" altLang="nl-NL" sz="1800" b="0" i="0" u="none" strike="noStrike" cap="none" normalizeH="0" baseline="0" dirty="0">
                <a:ln>
                  <a:noFill/>
                </a:ln>
                <a:solidFill>
                  <a:srgbClr val="000000"/>
                </a:solidFill>
                <a:effectLst/>
                <a:latin typeface="Söhne"/>
              </a:rPr>
              <a:t> computing, data analysis, and </a:t>
            </a:r>
            <a:br>
              <a:rPr kumimoji="0" lang="nl-NL" altLang="nl-NL" sz="1800" b="0" i="0" u="none" strike="noStrike" cap="none" normalizeH="0" baseline="0" dirty="0">
                <a:ln>
                  <a:noFill/>
                </a:ln>
                <a:solidFill>
                  <a:srgbClr val="000000"/>
                </a:solidFill>
                <a:effectLst/>
                <a:latin typeface="Söhne"/>
              </a:rPr>
            </a:br>
            <a:r>
              <a:rPr kumimoji="0" lang="nl-NL" altLang="nl-NL" sz="1800" b="0" i="0" u="none" strike="noStrike" cap="none" normalizeH="0" baseline="0" dirty="0" err="1">
                <a:ln>
                  <a:noFill/>
                </a:ln>
                <a:solidFill>
                  <a:srgbClr val="000000"/>
                </a:solidFill>
                <a:effectLst/>
                <a:latin typeface="Söhne"/>
              </a:rPr>
              <a:t>artificial</a:t>
            </a:r>
            <a:r>
              <a:rPr kumimoji="0" lang="nl-NL" altLang="nl-NL" sz="1800" b="0" i="0" u="none" strike="noStrike" cap="none" normalizeH="0" baseline="0" dirty="0">
                <a:ln>
                  <a:noFill/>
                </a:ln>
                <a:solidFill>
                  <a:srgbClr val="000000"/>
                </a:solidFill>
                <a:effectLst/>
                <a:latin typeface="Söhne"/>
              </a:rPr>
              <a:t> intelligence. </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nl-NL" altLang="nl-NL" sz="1800" b="0" i="0" u="none" strike="noStrike" cap="none" normalizeH="0" baseline="0" dirty="0">
                <a:ln>
                  <a:noFill/>
                </a:ln>
                <a:solidFill>
                  <a:srgbClr val="000000"/>
                </a:solidFill>
                <a:effectLst/>
                <a:latin typeface="Söhne"/>
              </a:rPr>
              <a:t>Python has a </a:t>
            </a:r>
            <a:r>
              <a:rPr kumimoji="0" lang="nl-NL" altLang="nl-NL" sz="1800" b="0" i="0" u="none" strike="noStrike" cap="none" normalizeH="0" baseline="0" dirty="0">
                <a:ln>
                  <a:noFill/>
                </a:ln>
                <a:solidFill>
                  <a:srgbClr val="FF0000"/>
                </a:solidFill>
                <a:effectLst/>
                <a:latin typeface="Söhne"/>
              </a:rPr>
              <a:t>large standard </a:t>
            </a:r>
            <a:r>
              <a:rPr kumimoji="0" lang="nl-NL" altLang="nl-NL" sz="1800" b="0" i="0" u="none" strike="noStrike" cap="none" normalizeH="0" baseline="0" dirty="0" err="1">
                <a:ln>
                  <a:noFill/>
                </a:ln>
                <a:solidFill>
                  <a:srgbClr val="FF0000"/>
                </a:solidFill>
                <a:effectLst/>
                <a:latin typeface="Söhne"/>
              </a:rPr>
              <a:t>library</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that</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includes</a:t>
            </a:r>
            <a:r>
              <a:rPr kumimoji="0" lang="nl-NL" altLang="nl-NL" sz="1800" b="0" i="0" u="none" strike="noStrike" cap="none" normalizeH="0" baseline="0" dirty="0">
                <a:ln>
                  <a:noFill/>
                </a:ln>
                <a:solidFill>
                  <a:srgbClr val="FF0000"/>
                </a:solidFill>
                <a:effectLst/>
                <a:latin typeface="Söhne"/>
              </a:rPr>
              <a:t> modules for </a:t>
            </a:r>
            <a:r>
              <a:rPr kumimoji="0" lang="nl-NL" altLang="nl-NL" sz="1800" b="0" i="0" u="none" strike="noStrike" cap="none" normalizeH="0" baseline="0" dirty="0" err="1">
                <a:ln>
                  <a:noFill/>
                </a:ln>
                <a:solidFill>
                  <a:srgbClr val="FF0000"/>
                </a:solidFill>
                <a:effectLst/>
                <a:latin typeface="Söhne"/>
              </a:rPr>
              <a:t>many</a:t>
            </a:r>
            <a:r>
              <a:rPr kumimoji="0" lang="nl-NL" altLang="nl-NL" sz="1800" b="0" i="0" u="none" strike="noStrike" cap="none" normalizeH="0" baseline="0" dirty="0">
                <a:ln>
                  <a:noFill/>
                </a:ln>
                <a:solidFill>
                  <a:srgbClr val="FF0000"/>
                </a:solidFill>
                <a:effectLst/>
                <a:latin typeface="Söhne"/>
              </a:rPr>
              <a:t> different </a:t>
            </a:r>
            <a:r>
              <a:rPr kumimoji="0" lang="nl-NL" altLang="nl-NL" sz="1800" b="0" i="0" u="none" strike="noStrike" cap="none" normalizeH="0" baseline="0" dirty="0" err="1">
                <a:ln>
                  <a:noFill/>
                </a:ln>
                <a:solidFill>
                  <a:srgbClr val="FF0000"/>
                </a:solidFill>
                <a:effectLst/>
                <a:latin typeface="Söhne"/>
              </a:rPr>
              <a:t>tasks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including</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connecting</a:t>
            </a:r>
            <a:r>
              <a:rPr kumimoji="0" lang="nl-NL" altLang="nl-NL" sz="1800" b="0" i="0" u="none" strike="noStrike" cap="none" normalizeH="0" baseline="0" dirty="0">
                <a:ln>
                  <a:noFill/>
                </a:ln>
                <a:solidFill>
                  <a:srgbClr val="000000"/>
                </a:solidFill>
                <a:effectLst/>
                <a:latin typeface="Söhne"/>
              </a:rPr>
              <a:t> </a:t>
            </a:r>
            <a:br>
              <a:rPr kumimoji="0" lang="nl-NL" altLang="nl-NL" sz="1800" b="0" i="0" u="none" strike="noStrike" cap="none" normalizeH="0" baseline="0" dirty="0">
                <a:ln>
                  <a:noFill/>
                </a:ln>
                <a:solidFill>
                  <a:srgbClr val="000000"/>
                </a:solidFill>
                <a:effectLst/>
                <a:latin typeface="Söhne"/>
              </a:rPr>
            </a:br>
            <a:r>
              <a:rPr kumimoji="0" lang="nl-NL" altLang="nl-NL" sz="1800" b="0" i="0" u="none" strike="noStrike" cap="none" normalizeH="0" baseline="0" dirty="0">
                <a:ln>
                  <a:noFill/>
                </a:ln>
                <a:solidFill>
                  <a:srgbClr val="000000"/>
                </a:solidFill>
                <a:effectLst/>
                <a:latin typeface="Söhne"/>
              </a:rPr>
              <a:t>to web servers, reading and </a:t>
            </a:r>
            <a:r>
              <a:rPr kumimoji="0" lang="nl-NL" altLang="nl-NL" sz="1800" b="0" i="0" u="none" strike="noStrike" cap="none" normalizeH="0" baseline="0" dirty="0" err="1">
                <a:ln>
                  <a:noFill/>
                </a:ln>
                <a:solidFill>
                  <a:srgbClr val="000000"/>
                </a:solidFill>
                <a:effectLst/>
                <a:latin typeface="Söhne"/>
              </a:rPr>
              <a:t>writing</a:t>
            </a:r>
            <a:r>
              <a:rPr kumimoji="0" lang="nl-NL" altLang="nl-NL" sz="1800" b="0" i="0" u="none" strike="noStrike" cap="none" normalizeH="0" baseline="0" dirty="0">
                <a:ln>
                  <a:noFill/>
                </a:ln>
                <a:solidFill>
                  <a:srgbClr val="000000"/>
                </a:solidFill>
                <a:effectLst/>
                <a:latin typeface="Söhne"/>
              </a:rPr>
              <a:t> files, and </a:t>
            </a:r>
            <a:r>
              <a:rPr kumimoji="0" lang="nl-NL" altLang="nl-NL" sz="1800" b="0" i="0" u="none" strike="noStrike" cap="none" normalizeH="0" baseline="0" dirty="0" err="1">
                <a:ln>
                  <a:noFill/>
                </a:ln>
                <a:solidFill>
                  <a:srgbClr val="000000"/>
                </a:solidFill>
                <a:effectLst/>
                <a:latin typeface="Söhne"/>
              </a:rPr>
              <a:t>working</a:t>
            </a:r>
            <a:r>
              <a:rPr kumimoji="0" lang="nl-NL" altLang="nl-NL" sz="1800" b="0" i="0" u="none" strike="noStrike" cap="none" normalizeH="0" baseline="0" dirty="0">
                <a:ln>
                  <a:noFill/>
                </a:ln>
                <a:solidFill>
                  <a:srgbClr val="000000"/>
                </a:solidFill>
                <a:effectLst/>
                <a:latin typeface="Söhne"/>
              </a:rPr>
              <a:t> with data. </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nl-NL" altLang="nl-NL" sz="1800" b="0" i="0" u="none" strike="noStrike" cap="none" normalizeH="0" baseline="0" dirty="0">
                <a:ln>
                  <a:noFill/>
                </a:ln>
                <a:solidFill>
                  <a:srgbClr val="000000"/>
                </a:solidFill>
                <a:effectLst/>
                <a:latin typeface="Söhne"/>
              </a:rPr>
              <a:t>Python is </a:t>
            </a:r>
            <a:r>
              <a:rPr kumimoji="0" lang="nl-NL" altLang="nl-NL" sz="1800" b="0" i="0" u="none" strike="noStrike" cap="none" normalizeH="0" baseline="0" dirty="0" err="1">
                <a:ln>
                  <a:noFill/>
                </a:ln>
                <a:solidFill>
                  <a:srgbClr val="000000"/>
                </a:solidFill>
                <a:effectLst/>
                <a:latin typeface="Söhne"/>
              </a:rPr>
              <a:t>highly</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expressive</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which</a:t>
            </a:r>
            <a:r>
              <a:rPr kumimoji="0" lang="nl-NL" altLang="nl-NL" sz="1800" b="0" i="0" u="none" strike="noStrike" cap="none" normalizeH="0" baseline="0" dirty="0">
                <a:ln>
                  <a:noFill/>
                </a:ln>
                <a:solidFill>
                  <a:srgbClr val="000000"/>
                </a:solidFill>
                <a:effectLst/>
                <a:latin typeface="Söhne"/>
              </a:rPr>
              <a:t> means </a:t>
            </a:r>
            <a:r>
              <a:rPr kumimoji="0" lang="nl-NL" altLang="nl-NL" sz="1800" b="0" i="0" u="none" strike="noStrike" cap="none" normalizeH="0" baseline="0" dirty="0" err="1">
                <a:ln>
                  <a:noFill/>
                </a:ln>
                <a:solidFill>
                  <a:srgbClr val="000000"/>
                </a:solidFill>
                <a:effectLst/>
                <a:latin typeface="Söhne"/>
              </a:rPr>
              <a:t>that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you</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can</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often</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write</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a:ln>
                  <a:noFill/>
                </a:ln>
                <a:solidFill>
                  <a:srgbClr val="FF0000"/>
                </a:solidFill>
                <a:effectLst/>
                <a:latin typeface="Söhne"/>
              </a:rPr>
              <a:t>code </a:t>
            </a:r>
            <a:r>
              <a:rPr kumimoji="0" lang="nl-NL" altLang="nl-NL" sz="1800" b="0" i="0" u="none" strike="noStrike" cap="none" normalizeH="0" baseline="0" dirty="0" err="1">
                <a:ln>
                  <a:noFill/>
                </a:ln>
                <a:solidFill>
                  <a:srgbClr val="FF0000"/>
                </a:solidFill>
                <a:effectLst/>
                <a:latin typeface="Söhne"/>
              </a:rPr>
              <a:t>that</a:t>
            </a:r>
            <a:r>
              <a:rPr kumimoji="0" lang="nl-NL" altLang="nl-NL" sz="1800" b="0" i="0" u="none" strike="noStrike" cap="none" normalizeH="0" baseline="0" dirty="0">
                <a:ln>
                  <a:noFill/>
                </a:ln>
                <a:solidFill>
                  <a:srgbClr val="FF0000"/>
                </a:solidFill>
                <a:effectLst/>
                <a:latin typeface="Söhne"/>
              </a:rPr>
              <a:t> is more </a:t>
            </a:r>
            <a:r>
              <a:rPr kumimoji="0" lang="nl-NL" altLang="nl-NL" sz="1800" b="0" i="0" u="none" strike="noStrike" cap="none" normalizeH="0" baseline="0" dirty="0" err="1">
                <a:ln>
                  <a:noFill/>
                </a:ln>
                <a:solidFill>
                  <a:srgbClr val="FF0000"/>
                </a:solidFill>
                <a:effectLst/>
                <a:latin typeface="Söhne"/>
              </a:rPr>
              <a:t>concise</a:t>
            </a:r>
            <a:r>
              <a:rPr kumimoji="0" lang="nl-NL" altLang="nl-NL" sz="1800" b="0" i="0" u="none" strike="noStrike" cap="none" normalizeH="0" baseline="0" dirty="0">
                <a:ln>
                  <a:noFill/>
                </a:ln>
                <a:solidFill>
                  <a:srgbClr val="FF0000"/>
                </a:solidFill>
                <a:effectLst/>
                <a:latin typeface="Söhne"/>
              </a:rPr>
              <a:t> and </a:t>
            </a:r>
            <a:r>
              <a:rPr kumimoji="0" lang="nl-NL" altLang="nl-NL" sz="1800" b="0" i="0" u="none" strike="noStrike" cap="none" normalizeH="0" baseline="0" dirty="0" err="1">
                <a:ln>
                  <a:noFill/>
                </a:ln>
                <a:solidFill>
                  <a:srgbClr val="FF0000"/>
                </a:solidFill>
                <a:effectLst/>
                <a:latin typeface="Söhne"/>
              </a:rPr>
              <a:t>easier</a:t>
            </a:r>
            <a:r>
              <a:rPr kumimoji="0" lang="nl-NL" altLang="nl-NL" sz="1800" b="0" i="0" u="none" strike="noStrike" cap="none" normalizeH="0" baseline="0" dirty="0">
                <a:ln>
                  <a:noFill/>
                </a:ln>
                <a:solidFill>
                  <a:srgbClr val="FF0000"/>
                </a:solidFill>
                <a:effectLst/>
                <a:latin typeface="Söhne"/>
              </a:rPr>
              <a:t> </a:t>
            </a:r>
            <a:br>
              <a:rPr kumimoji="0" lang="nl-NL" altLang="nl-NL" sz="1800" b="0" i="0" u="none" strike="noStrike" cap="none" normalizeH="0" baseline="0" dirty="0">
                <a:ln>
                  <a:noFill/>
                </a:ln>
                <a:solidFill>
                  <a:srgbClr val="FF0000"/>
                </a:solidFill>
                <a:effectLst/>
                <a:latin typeface="Söhne"/>
              </a:rPr>
            </a:br>
            <a:r>
              <a:rPr kumimoji="0" lang="nl-NL" altLang="nl-NL" sz="1800" b="0" i="0" u="none" strike="noStrike" cap="none" normalizeH="0" baseline="0" dirty="0">
                <a:ln>
                  <a:noFill/>
                </a:ln>
                <a:solidFill>
                  <a:srgbClr val="FF0000"/>
                </a:solidFill>
                <a:effectLst/>
                <a:latin typeface="Söhne"/>
              </a:rPr>
              <a:t>to </a:t>
            </a:r>
            <a:r>
              <a:rPr kumimoji="0" lang="nl-NL" altLang="nl-NL" sz="1800" b="0" i="0" u="none" strike="noStrike" cap="none" normalizeH="0" baseline="0" dirty="0" err="1">
                <a:ln>
                  <a:noFill/>
                </a:ln>
                <a:solidFill>
                  <a:srgbClr val="FF0000"/>
                </a:solidFill>
                <a:effectLst/>
                <a:latin typeface="Söhne"/>
              </a:rPr>
              <a:t>read</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000000"/>
                </a:solidFill>
                <a:effectLst/>
                <a:latin typeface="Söhne"/>
              </a:rPr>
              <a:t>than</a:t>
            </a:r>
            <a:r>
              <a:rPr kumimoji="0" lang="nl-NL" altLang="nl-NL" sz="1800" b="0" i="0" u="none" strike="noStrike" cap="none" normalizeH="0" baseline="0" dirty="0">
                <a:ln>
                  <a:noFill/>
                </a:ln>
                <a:solidFill>
                  <a:srgbClr val="000000"/>
                </a:solidFill>
                <a:effectLst/>
                <a:latin typeface="Söhne"/>
              </a:rPr>
              <a:t> code </a:t>
            </a:r>
            <a:r>
              <a:rPr kumimoji="0" lang="nl-NL" altLang="nl-NL" sz="1800" b="0" i="0" u="none" strike="noStrike" cap="none" normalizeH="0" baseline="0" dirty="0" err="1">
                <a:ln>
                  <a:noFill/>
                </a:ln>
                <a:solidFill>
                  <a:srgbClr val="000000"/>
                </a:solidFill>
                <a:effectLst/>
                <a:latin typeface="Söhne"/>
              </a:rPr>
              <a:t>written</a:t>
            </a:r>
            <a:r>
              <a:rPr kumimoji="0" lang="nl-NL" altLang="nl-NL" sz="1800" b="0" i="0" u="none" strike="noStrike" cap="none" normalizeH="0" baseline="0" dirty="0">
                <a:ln>
                  <a:noFill/>
                </a:ln>
                <a:solidFill>
                  <a:srgbClr val="000000"/>
                </a:solidFill>
                <a:effectLst/>
                <a:latin typeface="Söhne"/>
              </a:rPr>
              <a:t> in </a:t>
            </a:r>
            <a:r>
              <a:rPr kumimoji="0" lang="nl-NL" altLang="nl-NL" sz="1800" b="0" i="0" u="none" strike="noStrike" cap="none" normalizeH="0" baseline="0" dirty="0" err="1">
                <a:ln>
                  <a:noFill/>
                </a:ln>
                <a:solidFill>
                  <a:srgbClr val="000000"/>
                </a:solidFill>
                <a:effectLst/>
                <a:latin typeface="Söhne"/>
              </a:rPr>
              <a:t>other</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languages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This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can</a:t>
            </a:r>
            <a:r>
              <a:rPr kumimoji="0" lang="nl-NL" altLang="nl-NL" sz="1800" b="0" i="0" u="none" strike="noStrike" cap="none" normalizeH="0" baseline="0" dirty="0">
                <a:ln>
                  <a:noFill/>
                </a:ln>
                <a:solidFill>
                  <a:srgbClr val="000000"/>
                </a:solidFill>
                <a:effectLst/>
                <a:latin typeface="Söhne"/>
              </a:rPr>
              <a:t> make </a:t>
            </a:r>
            <a:r>
              <a:rPr kumimoji="0" lang="nl-NL" altLang="nl-NL" sz="1800" b="0" i="0" u="none" strike="noStrike" cap="none" normalizeH="0" baseline="0" dirty="0" err="1">
                <a:ln>
                  <a:noFill/>
                </a:ln>
                <a:solidFill>
                  <a:srgbClr val="000000"/>
                </a:solidFill>
                <a:effectLst/>
                <a:latin typeface="Söhne"/>
              </a:rPr>
              <a:t>it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easier</a:t>
            </a:r>
            <a:r>
              <a:rPr kumimoji="0" lang="nl-NL" altLang="nl-NL" sz="1800" b="0" i="0" u="none" strike="noStrike" cap="none" normalizeH="0" baseline="0" dirty="0">
                <a:ln>
                  <a:noFill/>
                </a:ln>
                <a:solidFill>
                  <a:srgbClr val="000000"/>
                </a:solidFill>
                <a:effectLst/>
                <a:latin typeface="Söhne"/>
              </a:rPr>
              <a:t> to </a:t>
            </a:r>
            <a:r>
              <a:rPr kumimoji="0" lang="nl-NL" altLang="nl-NL" sz="1800" b="0" i="0" u="none" strike="noStrike" cap="none" normalizeH="0" baseline="0" dirty="0" err="1">
                <a:ln>
                  <a:noFill/>
                </a:ln>
                <a:solidFill>
                  <a:srgbClr val="000000"/>
                </a:solidFill>
                <a:effectLst/>
                <a:latin typeface="Söhne"/>
              </a:rPr>
              <a:t>write</a:t>
            </a:r>
            <a:r>
              <a:rPr kumimoji="0" lang="nl-NL" altLang="nl-NL" sz="1800" b="0" i="0" u="none" strike="noStrike" cap="none" normalizeH="0" baseline="0" dirty="0">
                <a:ln>
                  <a:noFill/>
                </a:ln>
                <a:solidFill>
                  <a:srgbClr val="000000"/>
                </a:solidFill>
                <a:effectLst/>
                <a:latin typeface="Söhne"/>
              </a:rPr>
              <a:t> and </a:t>
            </a:r>
            <a:r>
              <a:rPr kumimoji="0" lang="nl-NL" altLang="nl-NL" sz="1800" b="0" i="0" u="none" strike="noStrike" cap="none" normalizeH="0" baseline="0" dirty="0" err="1">
                <a:ln>
                  <a:noFill/>
                </a:ln>
                <a:solidFill>
                  <a:srgbClr val="000000"/>
                </a:solidFill>
                <a:effectLst/>
                <a:latin typeface="Söhne"/>
              </a:rPr>
              <a:t>maintain</a:t>
            </a:r>
            <a:r>
              <a:rPr kumimoji="0" lang="nl-NL" altLang="nl-NL" sz="1800" b="0" i="0" u="none" strike="noStrike" cap="none" normalizeH="0" baseline="0" dirty="0">
                <a:ln>
                  <a:noFill/>
                </a:ln>
                <a:solidFill>
                  <a:srgbClr val="000000"/>
                </a:solidFill>
                <a:effectLst/>
                <a:latin typeface="Söhne"/>
              </a:rPr>
              <a:t> complex programs.</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nl-NL" altLang="nl-NL" sz="1800" b="0" i="0" u="none" strike="noStrike" cap="none" normalizeH="0" baseline="0" dirty="0">
                <a:ln>
                  <a:noFill/>
                </a:ln>
                <a:solidFill>
                  <a:srgbClr val="000000"/>
                </a:solidFill>
                <a:effectLst/>
                <a:latin typeface="Söhne"/>
              </a:rPr>
              <a:t>Python has a strong </a:t>
            </a:r>
            <a:r>
              <a:rPr kumimoji="0" lang="nl-NL" altLang="nl-NL" sz="1800" b="0" i="0" u="none" strike="noStrike" cap="none" normalizeH="0" baseline="0" dirty="0" err="1">
                <a:ln>
                  <a:noFill/>
                </a:ln>
                <a:solidFill>
                  <a:srgbClr val="000000"/>
                </a:solidFill>
                <a:effectLst/>
                <a:latin typeface="Söhne"/>
              </a:rPr>
              <a:t>emphasis</a:t>
            </a:r>
            <a:r>
              <a:rPr kumimoji="0" lang="nl-NL" altLang="nl-NL" sz="1800" b="0" i="0" u="none" strike="noStrike" cap="none" normalizeH="0" baseline="0" dirty="0">
                <a:ln>
                  <a:noFill/>
                </a:ln>
                <a:solidFill>
                  <a:srgbClr val="000000"/>
                </a:solidFill>
                <a:effectLst/>
                <a:latin typeface="Söhne"/>
              </a:rPr>
              <a:t> on </a:t>
            </a:r>
            <a:r>
              <a:rPr kumimoji="0" lang="nl-NL" altLang="nl-NL" sz="1800" b="0" i="0" u="none" strike="noStrike" cap="none" normalizeH="0" baseline="0" dirty="0" err="1">
                <a:ln>
                  <a:noFill/>
                </a:ln>
                <a:solidFill>
                  <a:srgbClr val="000000"/>
                </a:solidFill>
                <a:effectLst/>
                <a:latin typeface="Söhne"/>
              </a:rPr>
              <a:t>readability</a:t>
            </a:r>
            <a:r>
              <a:rPr kumimoji="0" lang="nl-NL" altLang="nl-NL" sz="1800" b="0" i="0" u="none" strike="noStrike" cap="none" normalizeH="0" baseline="0" dirty="0">
                <a:ln>
                  <a:noFill/>
                </a:ln>
                <a:solidFill>
                  <a:srgbClr val="000000"/>
                </a:solidFill>
                <a:effectLst/>
                <a:latin typeface="Söhne"/>
              </a:rPr>
              <a:t> and </a:t>
            </a:r>
            <a:r>
              <a:rPr kumimoji="0" lang="nl-NL" altLang="nl-NL" sz="1800" b="0" i="0" u="none" strike="noStrike" cap="none" normalizeH="0" baseline="0" dirty="0" err="1">
                <a:ln>
                  <a:noFill/>
                </a:ln>
                <a:solidFill>
                  <a:srgbClr val="000000"/>
                </a:solidFill>
                <a:effectLst/>
                <a:latin typeface="Söhne"/>
              </a:rPr>
              <a:t>simplicity</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which</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makes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it</a:t>
            </a:r>
            <a:r>
              <a:rPr kumimoji="0" lang="nl-NL" altLang="nl-NL" sz="1800" b="0" i="0" u="none" strike="noStrike" cap="none" normalizeH="0" baseline="0" dirty="0">
                <a:ln>
                  <a:noFill/>
                </a:ln>
                <a:solidFill>
                  <a:srgbClr val="000000"/>
                </a:solidFill>
                <a:effectLst/>
                <a:latin typeface="Söhne"/>
              </a:rPr>
              <a:t> a </a:t>
            </a:r>
            <a:r>
              <a:rPr kumimoji="0" lang="nl-NL" altLang="nl-NL" sz="1800" b="0" i="0" u="none" strike="noStrike" cap="none" normalizeH="0" baseline="0" dirty="0" err="1">
                <a:ln>
                  <a:noFill/>
                </a:ln>
                <a:solidFill>
                  <a:srgbClr val="FF0000"/>
                </a:solidFill>
                <a:effectLst/>
                <a:latin typeface="Söhne"/>
              </a:rPr>
              <a:t>great</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choice</a:t>
            </a:r>
            <a:r>
              <a:rPr kumimoji="0" lang="nl-NL" altLang="nl-NL" sz="1800" b="0" i="0" u="none" strike="noStrike" cap="none" normalizeH="0" baseline="0" dirty="0">
                <a:ln>
                  <a:noFill/>
                </a:ln>
                <a:solidFill>
                  <a:srgbClr val="FF0000"/>
                </a:solidFill>
                <a:effectLst/>
                <a:latin typeface="Söhne"/>
              </a:rPr>
              <a:t> for </a:t>
            </a:r>
            <a:r>
              <a:rPr kumimoji="0" lang="nl-NL" altLang="nl-NL" sz="1800" b="0" i="0" u="none" strike="noStrike" cap="none" normalizeH="0" baseline="0" dirty="0" err="1">
                <a:ln>
                  <a:noFill/>
                </a:ln>
                <a:solidFill>
                  <a:srgbClr val="FF0000"/>
                </a:solidFill>
                <a:effectLst/>
                <a:latin typeface="Söhne"/>
              </a:rPr>
              <a:t>developing</a:t>
            </a:r>
            <a:r>
              <a:rPr kumimoji="0" lang="nl-NL" altLang="nl-NL" sz="1800" b="0" i="0" u="none" strike="noStrike" cap="none" normalizeH="0" baseline="0" dirty="0">
                <a:ln>
                  <a:noFill/>
                </a:ln>
                <a:solidFill>
                  <a:srgbClr val="FF0000"/>
                </a:solidFill>
                <a:effectLst/>
                <a:latin typeface="Söhne"/>
              </a:rPr>
              <a:t> </a:t>
            </a:r>
            <a:br>
              <a:rPr kumimoji="0" lang="nl-NL" altLang="nl-NL" sz="1800" b="0" i="0" u="none" strike="noStrike" cap="none" normalizeH="0" baseline="0" dirty="0">
                <a:ln>
                  <a:noFill/>
                </a:ln>
                <a:solidFill>
                  <a:srgbClr val="FF0000"/>
                </a:solidFill>
                <a:effectLst/>
                <a:latin typeface="Söhne"/>
              </a:rPr>
            </a:br>
            <a:r>
              <a:rPr kumimoji="0" lang="nl-NL" altLang="nl-NL" sz="1800" b="0" i="0" u="none" strike="noStrike" cap="none" normalizeH="0" baseline="0" dirty="0" err="1">
                <a:ln>
                  <a:noFill/>
                </a:ln>
                <a:solidFill>
                  <a:srgbClr val="FF0000"/>
                </a:solidFill>
                <a:effectLst/>
                <a:latin typeface="Söhne"/>
              </a:rPr>
              <a:t>maintainable</a:t>
            </a:r>
            <a:r>
              <a:rPr kumimoji="0" lang="nl-NL" altLang="nl-NL" sz="1800" b="0" i="0" u="none" strike="noStrike" cap="none" normalizeH="0" baseline="0" dirty="0">
                <a:ln>
                  <a:noFill/>
                </a:ln>
                <a:solidFill>
                  <a:srgbClr val="FF0000"/>
                </a:solidFill>
                <a:effectLst/>
                <a:latin typeface="Söhne"/>
              </a:rPr>
              <a:t> software.</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Its</a:t>
            </a:r>
            <a:r>
              <a:rPr kumimoji="0" lang="nl-NL" altLang="nl-NL" sz="1800" b="0" i="0" u="none" strike="noStrike" cap="none" normalizeH="0" baseline="0" dirty="0">
                <a:ln>
                  <a:noFill/>
                </a:ln>
                <a:solidFill>
                  <a:srgbClr val="000000"/>
                </a:solidFill>
                <a:effectLst/>
                <a:latin typeface="Söhne"/>
              </a:rPr>
              <a:t> syntax is clean and easy to </a:t>
            </a:r>
            <a:r>
              <a:rPr kumimoji="0" lang="nl-NL" altLang="nl-NL" sz="1800" b="0" i="0" u="none" strike="noStrike" cap="none" normalizeH="0" baseline="0" dirty="0" err="1">
                <a:ln>
                  <a:noFill/>
                </a:ln>
                <a:solidFill>
                  <a:srgbClr val="000000"/>
                </a:solidFill>
                <a:effectLst/>
                <a:latin typeface="Söhne"/>
              </a:rPr>
              <a:t>understand</a:t>
            </a:r>
            <a:r>
              <a:rPr kumimoji="0" lang="nl-NL" altLang="nl-NL" sz="1800" b="0" i="0" u="none" strike="noStrike" cap="none" normalizeH="0" baseline="0" dirty="0">
                <a:ln>
                  <a:noFill/>
                </a:ln>
                <a:solidFill>
                  <a:srgbClr val="000000"/>
                </a:solidFill>
                <a:effectLst/>
                <a:latin typeface="Söhne"/>
              </a:rPr>
              <a:t>. </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7"/>
            </a:pPr>
            <a:r>
              <a:rPr kumimoji="0" lang="nl-NL" altLang="nl-NL" sz="1800" b="0" i="0" u="none" strike="noStrike" cap="none" normalizeH="0" baseline="0" dirty="0">
                <a:ln>
                  <a:noFill/>
                </a:ln>
                <a:solidFill>
                  <a:srgbClr val="000000"/>
                </a:solidFill>
                <a:effectLst/>
                <a:latin typeface="Söhne"/>
              </a:rPr>
              <a:t>Python is </a:t>
            </a:r>
            <a:r>
              <a:rPr kumimoji="0" lang="nl-NL" altLang="nl-NL" sz="1800" b="0" i="0" u="none" strike="noStrike" cap="none" normalizeH="0" baseline="0" dirty="0" err="1">
                <a:ln>
                  <a:noFill/>
                </a:ln>
                <a:solidFill>
                  <a:srgbClr val="000000"/>
                </a:solidFill>
                <a:effectLst/>
                <a:latin typeface="Söhne"/>
              </a:rPr>
              <a:t>an</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interpreted</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language</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which</a:t>
            </a:r>
            <a:r>
              <a:rPr kumimoji="0" lang="nl-NL" altLang="nl-NL" sz="1800" b="0" i="0" u="none" strike="noStrike" cap="none" normalizeH="0" baseline="0" dirty="0">
                <a:ln>
                  <a:noFill/>
                </a:ln>
                <a:solidFill>
                  <a:srgbClr val="000000"/>
                </a:solidFill>
                <a:effectLst/>
                <a:latin typeface="Söhne"/>
              </a:rPr>
              <a:t> means </a:t>
            </a:r>
            <a:r>
              <a:rPr kumimoji="0" lang="nl-NL" altLang="nl-NL" sz="1800" b="0" i="0" u="none" strike="noStrike" cap="none" normalizeH="0" baseline="0" dirty="0" err="1">
                <a:ln>
                  <a:noFill/>
                </a:ln>
                <a:solidFill>
                  <a:srgbClr val="000000"/>
                </a:solidFill>
                <a:effectLst/>
                <a:latin typeface="Söhne"/>
              </a:rPr>
              <a:t>that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FF0000"/>
                </a:solidFill>
                <a:effectLst/>
                <a:latin typeface="Söhne"/>
              </a:rPr>
              <a:t>you</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don't</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need</a:t>
            </a:r>
            <a:r>
              <a:rPr kumimoji="0" lang="nl-NL" altLang="nl-NL" sz="1800" b="0" i="0" u="none" strike="noStrike" cap="none" normalizeH="0" baseline="0" dirty="0">
                <a:ln>
                  <a:noFill/>
                </a:ln>
                <a:solidFill>
                  <a:srgbClr val="FF0000"/>
                </a:solidFill>
                <a:effectLst/>
                <a:latin typeface="Söhne"/>
              </a:rPr>
              <a:t> to </a:t>
            </a:r>
            <a:r>
              <a:rPr kumimoji="0" lang="nl-NL" altLang="nl-NL" sz="1800" b="0" i="0" u="none" strike="noStrike" cap="none" normalizeH="0" baseline="0" dirty="0" err="1">
                <a:ln>
                  <a:noFill/>
                </a:ln>
                <a:solidFill>
                  <a:srgbClr val="FF0000"/>
                </a:solidFill>
                <a:effectLst/>
                <a:latin typeface="Söhne"/>
              </a:rPr>
              <a:t>compile</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your</a:t>
            </a:r>
            <a:r>
              <a:rPr kumimoji="0" lang="nl-NL" altLang="nl-NL" sz="1800" b="0" i="0" u="none" strike="noStrike" cap="none" normalizeH="0" baseline="0" dirty="0">
                <a:ln>
                  <a:noFill/>
                </a:ln>
                <a:solidFill>
                  <a:srgbClr val="FF0000"/>
                </a:solidFill>
                <a:effectLst/>
                <a:latin typeface="Söhne"/>
              </a:rPr>
              <a:t> code </a:t>
            </a:r>
            <a:r>
              <a:rPr kumimoji="0" lang="nl-NL" altLang="nl-NL" sz="1800" b="0" i="0" u="none" strike="noStrike" cap="none" normalizeH="0" baseline="0" dirty="0" err="1">
                <a:ln>
                  <a:noFill/>
                </a:ln>
                <a:solidFill>
                  <a:srgbClr val="000000"/>
                </a:solidFill>
                <a:effectLst/>
                <a:latin typeface="Söhne"/>
              </a:rPr>
              <a:t>before</a:t>
            </a:r>
            <a:r>
              <a:rPr kumimoji="0" lang="nl-NL" altLang="nl-NL" sz="1800" b="0" i="0" u="none" strike="noStrike" cap="none" normalizeH="0" baseline="0" dirty="0">
                <a:ln>
                  <a:noFill/>
                </a:ln>
                <a:solidFill>
                  <a:srgbClr val="000000"/>
                </a:solidFill>
                <a:effectLst/>
                <a:latin typeface="Söhne"/>
              </a:rPr>
              <a:t> running it. </a:t>
            </a:r>
            <a:br>
              <a:rPr kumimoji="0" lang="nl-NL" altLang="nl-NL" sz="1800" b="0" i="0" u="none" strike="noStrike" cap="none" normalizeH="0" baseline="0" dirty="0">
                <a:ln>
                  <a:noFill/>
                </a:ln>
                <a:solidFill>
                  <a:srgbClr val="000000"/>
                </a:solidFill>
                <a:effectLst/>
                <a:latin typeface="Söhne"/>
              </a:rPr>
            </a:br>
            <a:r>
              <a:rPr kumimoji="0" lang="nl-NL" altLang="nl-NL" sz="1800" b="0" i="0" u="none" strike="noStrike" cap="none" normalizeH="0" baseline="0" dirty="0" err="1">
                <a:ln>
                  <a:noFill/>
                </a:ln>
                <a:solidFill>
                  <a:srgbClr val="000000"/>
                </a:solidFill>
                <a:effectLst/>
                <a:latin typeface="Söhne"/>
              </a:rPr>
              <a:t>This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can</a:t>
            </a:r>
            <a:r>
              <a:rPr kumimoji="0" lang="nl-NL" altLang="nl-NL" sz="1800" b="0" i="0" u="none" strike="noStrike" cap="none" normalizeH="0" baseline="0" dirty="0">
                <a:ln>
                  <a:noFill/>
                </a:ln>
                <a:solidFill>
                  <a:srgbClr val="000000"/>
                </a:solidFill>
                <a:effectLst/>
                <a:latin typeface="Söhne"/>
              </a:rPr>
              <a:t> make </a:t>
            </a:r>
            <a:r>
              <a:rPr kumimoji="0" lang="nl-NL" altLang="nl-NL" sz="1800" b="0" i="0" u="none" strike="noStrike" cap="none" normalizeH="0" baseline="0" dirty="0" err="1">
                <a:ln>
                  <a:noFill/>
                </a:ln>
                <a:solidFill>
                  <a:srgbClr val="000000"/>
                </a:solidFill>
                <a:effectLst/>
                <a:latin typeface="Söhne"/>
              </a:rPr>
              <a:t>it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easier</a:t>
            </a:r>
            <a:r>
              <a:rPr kumimoji="0" lang="nl-NL" altLang="nl-NL" sz="1800" b="0" i="0" u="none" strike="noStrike" cap="none" normalizeH="0" baseline="0" dirty="0">
                <a:ln>
                  <a:noFill/>
                </a:ln>
                <a:solidFill>
                  <a:srgbClr val="000000"/>
                </a:solidFill>
                <a:effectLst/>
                <a:latin typeface="Söhne"/>
              </a:rPr>
              <a:t> to </a:t>
            </a:r>
            <a:r>
              <a:rPr kumimoji="0" lang="nl-NL" altLang="nl-NL" sz="1800" b="0" i="0" u="none" strike="noStrike" cap="none" normalizeH="0" baseline="0" dirty="0" err="1">
                <a:ln>
                  <a:noFill/>
                </a:ln>
                <a:solidFill>
                  <a:srgbClr val="000000"/>
                </a:solidFill>
                <a:effectLst/>
                <a:latin typeface="Söhne"/>
              </a:rPr>
              <a:t>develop</a:t>
            </a:r>
            <a:r>
              <a:rPr kumimoji="0" lang="nl-NL" altLang="nl-NL" sz="1800" b="0" i="0" u="none" strike="noStrike" cap="none" normalizeH="0" baseline="0" dirty="0">
                <a:ln>
                  <a:noFill/>
                </a:ln>
                <a:solidFill>
                  <a:srgbClr val="000000"/>
                </a:solidFill>
                <a:effectLst/>
                <a:latin typeface="Söhne"/>
              </a:rPr>
              <a:t> and test programs, as </a:t>
            </a:r>
            <a:r>
              <a:rPr kumimoji="0" lang="nl-NL" altLang="nl-NL" sz="1800" b="0" i="0" u="none" strike="noStrike" cap="none" normalizeH="0" baseline="0" dirty="0" err="1">
                <a:ln>
                  <a:noFill/>
                </a:ln>
                <a:solidFill>
                  <a:srgbClr val="000000"/>
                </a:solidFill>
                <a:effectLst/>
                <a:latin typeface="Söhne"/>
              </a:rPr>
              <a:t>you</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can</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see</a:t>
            </a:r>
            <a:r>
              <a:rPr kumimoji="0" lang="nl-NL" altLang="nl-NL" sz="1800" b="0" i="0" u="none" strike="noStrike" cap="none" normalizeH="0" baseline="0" dirty="0">
                <a:ln>
                  <a:noFill/>
                </a:ln>
                <a:solidFill>
                  <a:srgbClr val="000000"/>
                </a:solidFill>
                <a:effectLst/>
                <a:latin typeface="Söhne"/>
              </a:rPr>
              <a:t> the results of </a:t>
            </a:r>
            <a:r>
              <a:rPr kumimoji="0" lang="nl-NL" altLang="nl-NL" sz="1800" b="0" i="0" u="none" strike="noStrike" cap="none" normalizeH="0" baseline="0" dirty="0" err="1">
                <a:ln>
                  <a:noFill/>
                </a:ln>
                <a:solidFill>
                  <a:srgbClr val="000000"/>
                </a:solidFill>
                <a:effectLst/>
                <a:latin typeface="Söhne"/>
              </a:rPr>
              <a:t>your</a:t>
            </a:r>
            <a:r>
              <a:rPr kumimoji="0" lang="nl-NL" altLang="nl-NL" sz="1800" b="0" i="0" u="none" strike="noStrike" cap="none" normalizeH="0" baseline="0" dirty="0">
                <a:ln>
                  <a:noFill/>
                </a:ln>
                <a:solidFill>
                  <a:srgbClr val="000000"/>
                </a:solidFill>
                <a:effectLst/>
                <a:latin typeface="Söhne"/>
              </a:rPr>
              <a:t> changes </a:t>
            </a:r>
            <a:r>
              <a:rPr kumimoji="0" lang="nl-NL" altLang="nl-NL" sz="1800" b="0" i="0" u="none" strike="noStrike" cap="none" normalizeH="0" baseline="0" dirty="0" err="1">
                <a:ln>
                  <a:noFill/>
                </a:ln>
                <a:solidFill>
                  <a:srgbClr val="000000"/>
                </a:solidFill>
                <a:effectLst/>
                <a:latin typeface="Söhne"/>
              </a:rPr>
              <a:t>immediately</a:t>
            </a:r>
            <a:r>
              <a:rPr kumimoji="0" lang="nl-NL" altLang="nl-NL" sz="1800" b="0" i="0" u="none" strike="noStrike" cap="none" normalizeH="0" baseline="0" dirty="0">
                <a:ln>
                  <a:noFill/>
                </a:ln>
                <a:solidFill>
                  <a:srgbClr val="000000"/>
                </a:solidFill>
                <a:effectLst/>
                <a:latin typeface="Söhne"/>
              </a:rPr>
              <a:t>.</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8"/>
            </a:pPr>
            <a:r>
              <a:rPr kumimoji="0" lang="nl-NL" altLang="nl-NL" sz="1800" b="0" i="0" u="none" strike="noStrike" cap="none" normalizeH="0" baseline="0" dirty="0">
                <a:ln>
                  <a:noFill/>
                </a:ln>
                <a:solidFill>
                  <a:srgbClr val="000000"/>
                </a:solidFill>
                <a:effectLst/>
                <a:latin typeface="Söhne"/>
              </a:rPr>
              <a:t>Python is cross-platform, </a:t>
            </a:r>
            <a:r>
              <a:rPr kumimoji="0" lang="nl-NL" altLang="nl-NL" sz="1800" b="0" i="0" u="none" strike="noStrike" cap="none" normalizeH="0" baseline="0" dirty="0" err="1">
                <a:ln>
                  <a:noFill/>
                </a:ln>
                <a:solidFill>
                  <a:srgbClr val="000000"/>
                </a:solidFill>
                <a:effectLst/>
                <a:latin typeface="Söhne"/>
              </a:rPr>
              <a:t>which</a:t>
            </a:r>
            <a:r>
              <a:rPr kumimoji="0" lang="nl-NL" altLang="nl-NL" sz="1800" b="0" i="0" u="none" strike="noStrike" cap="none" normalizeH="0" baseline="0" dirty="0">
                <a:ln>
                  <a:noFill/>
                </a:ln>
                <a:solidFill>
                  <a:srgbClr val="000000"/>
                </a:solidFill>
                <a:effectLst/>
                <a:latin typeface="Söhne"/>
              </a:rPr>
              <a:t> means </a:t>
            </a:r>
            <a:r>
              <a:rPr kumimoji="0" lang="nl-NL" altLang="nl-NL" sz="1800" b="0" i="0" u="none" strike="noStrike" cap="none" normalizeH="0" baseline="0" dirty="0" err="1">
                <a:ln>
                  <a:noFill/>
                </a:ln>
                <a:solidFill>
                  <a:srgbClr val="000000"/>
                </a:solidFill>
                <a:effectLst/>
                <a:latin typeface="Söhne"/>
              </a:rPr>
              <a:t>that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you</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can</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a:ln>
                  <a:noFill/>
                </a:ln>
                <a:solidFill>
                  <a:srgbClr val="FF0000"/>
                </a:solidFill>
                <a:effectLst/>
                <a:latin typeface="Söhne"/>
              </a:rPr>
              <a:t>run Python programs on a </a:t>
            </a:r>
            <a:r>
              <a:rPr kumimoji="0" lang="nl-NL" altLang="nl-NL" sz="1800" b="0" i="0" u="none" strike="noStrike" cap="none" normalizeH="0" baseline="0" dirty="0" err="1">
                <a:ln>
                  <a:noFill/>
                </a:ln>
                <a:solidFill>
                  <a:srgbClr val="FF0000"/>
                </a:solidFill>
                <a:effectLst/>
                <a:latin typeface="Söhne"/>
              </a:rPr>
              <a:t>wide</a:t>
            </a:r>
            <a:r>
              <a:rPr kumimoji="0" lang="nl-NL" altLang="nl-NL" sz="1800" b="0" i="0" u="none" strike="noStrike" cap="none" normalizeH="0" baseline="0" dirty="0">
                <a:ln>
                  <a:noFill/>
                </a:ln>
                <a:solidFill>
                  <a:srgbClr val="FF0000"/>
                </a:solidFill>
                <a:effectLst/>
                <a:latin typeface="Söhne"/>
              </a:rPr>
              <a:t> range of different </a:t>
            </a:r>
            <a:br>
              <a:rPr kumimoji="0" lang="nl-NL" altLang="nl-NL" sz="1800" b="0" i="0" u="none" strike="noStrike" cap="none" normalizeH="0" baseline="0" dirty="0">
                <a:ln>
                  <a:noFill/>
                </a:ln>
                <a:solidFill>
                  <a:srgbClr val="FF0000"/>
                </a:solidFill>
                <a:effectLst/>
                <a:latin typeface="Söhne"/>
              </a:rPr>
            </a:br>
            <a:r>
              <a:rPr kumimoji="0" lang="nl-NL" altLang="nl-NL" sz="1800" b="0" i="0" u="none" strike="noStrike" cap="none" normalizeH="0" baseline="0" dirty="0">
                <a:ln>
                  <a:noFill/>
                </a:ln>
                <a:solidFill>
                  <a:srgbClr val="FF0000"/>
                </a:solidFill>
                <a:effectLst/>
                <a:latin typeface="Söhne"/>
              </a:rPr>
              <a:t>operating systems,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including</a:t>
            </a:r>
            <a:r>
              <a:rPr kumimoji="0" lang="nl-NL" altLang="nl-NL" sz="1800" b="0" i="0" u="none" strike="noStrike" cap="none" normalizeH="0" baseline="0" dirty="0">
                <a:ln>
                  <a:noFill/>
                </a:ln>
                <a:solidFill>
                  <a:srgbClr val="000000"/>
                </a:solidFill>
                <a:effectLst/>
                <a:latin typeface="Söhne"/>
              </a:rPr>
              <a:t> Windows, Mac, and Linux. </a:t>
            </a:r>
          </a:p>
          <a:p>
            <a:pPr marL="0" marR="0" lvl="0" indent="0" algn="l" defTabSz="914400" rtl="0" eaLnBrk="0" fontAlgn="base" latinLnBrk="0" hangingPunct="0">
              <a:lnSpc>
                <a:spcPct val="100000"/>
              </a:lnSpc>
              <a:spcBef>
                <a:spcPct val="0"/>
              </a:spcBef>
              <a:spcAft>
                <a:spcPct val="0"/>
              </a:spcAft>
              <a:buClrTx/>
              <a:buSzTx/>
              <a:buFontTx/>
              <a:buNone/>
            </a:pPr>
            <a:endParaRPr kumimoji="0" lang="nl-NL" altLang="nl-NL" sz="1800" b="0" i="0" u="none" strike="noStrike" cap="none" normalizeH="0" baseline="0" dirty="0">
              <a:ln>
                <a:noFill/>
              </a:ln>
              <a:solidFill>
                <a:schemeClr val="tx1"/>
              </a:solidFill>
              <a:effectLst/>
              <a:latin typeface="Arial" panose="020B0604020202020204" pitchFamily="34" charset="0"/>
            </a:endParaRPr>
          </a:p>
        </p:txBody>
      </p:sp>
      <p:sp>
        <p:nvSpPr>
          <p:cNvPr id="3" name="Rechthoek 2"/>
          <p:cNvSpPr/>
          <p:nvPr/>
        </p:nvSpPr>
        <p:spPr>
          <a:xfrm>
            <a:off x="4847747" y="2092965"/>
            <a:ext cx="5108836" cy="584775"/>
          </a:xfrm>
          <a:prstGeom prst="rect">
            <a:avLst/>
          </a:prstGeom>
          <a:noFill/>
        </p:spPr>
        <p:txBody>
          <a:bodyPr wrap="square" lIns="91440" tIns="45720" rIns="91440" bIns="45720">
            <a:spAutoFit/>
          </a:bodyPr>
          <a:lstStyle/>
          <a:p>
            <a:pPr algn="ctr"/>
            <a:r>
              <a:rPr lang="nl-NL" sz="3200" dirty="0">
                <a:ln w="0"/>
                <a:solidFill>
                  <a:srgbClr val="FF0000"/>
                </a:solidFill>
              </a:rPr>
              <a:t>Om thuis door te lezen</a:t>
            </a:r>
            <a:endParaRPr lang="nl-NL" sz="3200" b="0" cap="none" spc="0" dirty="0">
              <a:ln w="0"/>
              <a:solidFill>
                <a:srgbClr val="FF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7334" y="609600"/>
            <a:ext cx="8596668" cy="781538"/>
          </a:xfrm>
        </p:spPr>
        <p:txBody>
          <a:bodyPr/>
          <a:lstStyle/>
          <a:p>
            <a:pPr algn="ctr"/>
            <a:r>
              <a:rPr lang="nl-NL" dirty="0"/>
              <a:t>Doelen voor vanochtend</a:t>
            </a:r>
          </a:p>
        </p:txBody>
      </p:sp>
      <p:sp>
        <p:nvSpPr>
          <p:cNvPr id="3" name="Tijdelijke aanduiding voor inhoud 2"/>
          <p:cNvSpPr>
            <a:spLocks noGrp="1"/>
          </p:cNvSpPr>
          <p:nvPr>
            <p:ph idx="1"/>
          </p:nvPr>
        </p:nvSpPr>
        <p:spPr>
          <a:xfrm>
            <a:off x="614811" y="1391138"/>
            <a:ext cx="8820134" cy="3880773"/>
          </a:xfrm>
        </p:spPr>
        <p:txBody>
          <a:bodyPr>
            <a:normAutofit/>
          </a:bodyPr>
          <a:lstStyle/>
          <a:p>
            <a:pPr marL="0" indent="0">
              <a:buNone/>
            </a:pPr>
            <a:r>
              <a:rPr lang="nl-NL" b="1" dirty="0"/>
              <a:t>Overall doel: </a:t>
            </a:r>
          </a:p>
          <a:p>
            <a:pPr marL="0" indent="0">
              <a:buNone/>
            </a:pPr>
            <a:r>
              <a:rPr lang="en-US" altLang="nl-NL" dirty="0"/>
              <a:t>D</a:t>
            </a:r>
            <a:r>
              <a:rPr lang="nl-NL" dirty="0"/>
              <a:t>e deelnemer verlaat enthousiast de kennismakingssessie en heeft voldoende kennis opgedaan om zelf verder te gaan met programmeren in Python, Pandas etc. </a:t>
            </a:r>
          </a:p>
          <a:p>
            <a:pPr marL="0" indent="0">
              <a:buNone/>
            </a:pPr>
            <a:r>
              <a:rPr lang="nl-NL" b="1" dirty="0"/>
              <a:t>Na afloop van deze sessie: </a:t>
            </a:r>
          </a:p>
          <a:p>
            <a:r>
              <a:rPr lang="nl-NL" dirty="0"/>
              <a:t>De deelnemer kan verwoorden wat programmeren is.</a:t>
            </a:r>
          </a:p>
          <a:p>
            <a:r>
              <a:rPr lang="nl-NL" dirty="0"/>
              <a:t>De deelnemer heeft een 1</a:t>
            </a:r>
            <a:r>
              <a:rPr lang="nl-NL" baseline="30000" dirty="0"/>
              <a:t>e</a:t>
            </a:r>
            <a:r>
              <a:rPr lang="nl-NL" dirty="0"/>
              <a:t> indruk van de </a:t>
            </a:r>
            <a:r>
              <a:rPr lang="nl-NL" dirty="0" err="1"/>
              <a:t>programmeertal</a:t>
            </a:r>
            <a:r>
              <a:rPr lang="nl-NL" dirty="0"/>
              <a:t> Python.</a:t>
            </a:r>
          </a:p>
          <a:p>
            <a:r>
              <a:rPr lang="nl-NL" dirty="0"/>
              <a:t>Idem dito pandas.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stretch>
            <a:fillRect/>
          </a:stretch>
        </p:blipFill>
        <p:spPr>
          <a:xfrm>
            <a:off x="469263" y="245745"/>
            <a:ext cx="8067675" cy="6000750"/>
          </a:xfrm>
          <a:prstGeom prst="rect">
            <a:avLst/>
          </a:prstGeom>
        </p:spPr>
      </p:pic>
      <p:sp>
        <p:nvSpPr>
          <p:cNvPr id="3" name="Rechthoek 2"/>
          <p:cNvSpPr/>
          <p:nvPr/>
        </p:nvSpPr>
        <p:spPr>
          <a:xfrm>
            <a:off x="5346511" y="2334034"/>
            <a:ext cx="5108836" cy="584775"/>
          </a:xfrm>
          <a:prstGeom prst="rect">
            <a:avLst/>
          </a:prstGeom>
          <a:noFill/>
        </p:spPr>
        <p:txBody>
          <a:bodyPr wrap="square" lIns="91440" tIns="45720" rIns="91440" bIns="45720">
            <a:spAutoFit/>
          </a:bodyPr>
          <a:lstStyle/>
          <a:p>
            <a:pPr algn="ctr"/>
            <a:r>
              <a:rPr lang="nl-NL" sz="3200" dirty="0">
                <a:ln w="0"/>
                <a:solidFill>
                  <a:srgbClr val="FF0000"/>
                </a:solidFill>
              </a:rPr>
              <a:t>Om thuis door te lezen</a:t>
            </a:r>
            <a:endParaRPr lang="nl-NL" sz="3200" b="0" cap="none" spc="0" dirty="0">
              <a:ln w="0"/>
              <a:solidFill>
                <a:srgbClr val="FF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stretch>
            <a:fillRect/>
          </a:stretch>
        </p:blipFill>
        <p:spPr>
          <a:xfrm>
            <a:off x="860107" y="341688"/>
            <a:ext cx="8277225" cy="6191250"/>
          </a:xfrm>
          <a:prstGeom prst="rect">
            <a:avLst/>
          </a:prstGeom>
        </p:spPr>
      </p:pic>
      <p:sp>
        <p:nvSpPr>
          <p:cNvPr id="3" name="Rechthoek 2"/>
          <p:cNvSpPr/>
          <p:nvPr/>
        </p:nvSpPr>
        <p:spPr>
          <a:xfrm>
            <a:off x="5487827" y="2450412"/>
            <a:ext cx="5108836" cy="584775"/>
          </a:xfrm>
          <a:prstGeom prst="rect">
            <a:avLst/>
          </a:prstGeom>
          <a:noFill/>
        </p:spPr>
        <p:txBody>
          <a:bodyPr wrap="square" lIns="91440" tIns="45720" rIns="91440" bIns="45720">
            <a:spAutoFit/>
          </a:bodyPr>
          <a:lstStyle/>
          <a:p>
            <a:pPr algn="ctr"/>
            <a:r>
              <a:rPr lang="nl-NL" sz="3200" dirty="0">
                <a:ln w="0"/>
                <a:solidFill>
                  <a:srgbClr val="FF0000"/>
                </a:solidFill>
              </a:rPr>
              <a:t>Om thuis door te lezen</a:t>
            </a:r>
            <a:endParaRPr lang="nl-NL" sz="3200" b="0" cap="none" spc="0" dirty="0">
              <a:ln w="0"/>
              <a:solidFill>
                <a:srgbClr val="FF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2558661" y="4433054"/>
            <a:ext cx="5578387" cy="369332"/>
          </a:xfrm>
          <a:prstGeom prst="rect">
            <a:avLst/>
          </a:prstGeom>
        </p:spPr>
        <p:txBody>
          <a:bodyPr wrap="none">
            <a:spAutoFit/>
          </a:bodyPr>
          <a:lstStyle/>
          <a:p>
            <a:r>
              <a:rPr lang="nl-NL" dirty="0">
                <a:hlinkClick r:id="rId2"/>
              </a:rPr>
              <a:t>The Python Tutorial — Python 3.11.2 documentation</a:t>
            </a:r>
            <a:endParaRPr lang="nl-NL"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he Python Logo | Python Software Found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408" y="2327939"/>
            <a:ext cx="5724525" cy="19335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Monty Python's Flying Circus - Monty Python's Flying Circus Logo PNG Image  | Transparent PNG Free Download on See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659092" cy="70491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11326" y="2110712"/>
            <a:ext cx="8596668" cy="3880773"/>
          </a:xfrm>
        </p:spPr>
        <p:txBody>
          <a:bodyPr/>
          <a:lstStyle/>
          <a:p>
            <a:pPr marL="0" indent="0">
              <a:buNone/>
            </a:pPr>
            <a:r>
              <a:rPr lang="nl-NL" dirty="0">
                <a:latin typeface="Arial" panose="020B0604020202020204" pitchFamily="34" charset="0"/>
                <a:cs typeface="Arial" panose="020B0604020202020204" pitchFamily="34" charset="0"/>
              </a:rPr>
              <a:t>Hij heeft de programmeertaal ontwikkeld met de volgende doelen: </a:t>
            </a:r>
            <a:br>
              <a:rPr lang="nl-NL" dirty="0">
                <a:latin typeface="Arial" panose="020B0604020202020204" pitchFamily="34" charset="0"/>
                <a:cs typeface="Arial" panose="020B0604020202020204" pitchFamily="34" charset="0"/>
              </a:rPr>
            </a:br>
            <a:r>
              <a:rPr lang="nl-NL" dirty="0">
                <a:latin typeface="Arial" panose="020B0604020202020204" pitchFamily="34" charset="0"/>
                <a:cs typeface="Arial" panose="020B0604020202020204" pitchFamily="34" charset="0"/>
              </a:rPr>
              <a:t>1: om zo goed mogelijk leesbaar te zijn, </a:t>
            </a:r>
            <a:br>
              <a:rPr lang="nl-NL" dirty="0">
                <a:latin typeface="Arial" panose="020B0604020202020204" pitchFamily="34" charset="0"/>
                <a:cs typeface="Arial" panose="020B0604020202020204" pitchFamily="34" charset="0"/>
              </a:rPr>
            </a:br>
            <a:r>
              <a:rPr lang="nl-NL" dirty="0">
                <a:latin typeface="Arial" panose="020B0604020202020204" pitchFamily="34" charset="0"/>
                <a:cs typeface="Arial" panose="020B0604020202020204" pitchFamily="34" charset="0"/>
              </a:rPr>
              <a:t>2: gratis en voor iedereen beschikbaar: open source, en </a:t>
            </a:r>
            <a:br>
              <a:rPr lang="nl-NL" dirty="0">
                <a:latin typeface="Arial" panose="020B0604020202020204" pitchFamily="34" charset="0"/>
                <a:cs typeface="Arial" panose="020B0604020202020204" pitchFamily="34" charset="0"/>
              </a:rPr>
            </a:br>
            <a:r>
              <a:rPr lang="nl-NL" dirty="0">
                <a:latin typeface="Arial" panose="020B0604020202020204" pitchFamily="34" charset="0"/>
                <a:cs typeface="Arial" panose="020B0604020202020204" pitchFamily="34" charset="0"/>
              </a:rPr>
              <a:t>3: om er alles mee te kunnen maken. </a:t>
            </a:r>
          </a:p>
          <a:p>
            <a:pPr marL="0" indent="0">
              <a:buNone/>
            </a:pPr>
            <a:endParaRPr lang="nl-NL" b="1" dirty="0"/>
          </a:p>
          <a:p>
            <a:pPr marL="0" indent="0">
              <a:buNone/>
            </a:pPr>
            <a:r>
              <a:rPr lang="nl-NL" dirty="0">
                <a:latin typeface="Arial" panose="020B0604020202020204" pitchFamily="34" charset="0"/>
                <a:cs typeface="Arial" panose="020B0604020202020204" pitchFamily="34" charset="0"/>
              </a:rPr>
              <a:t>De betekenis van de naam Python is terug te leiden naar de comedy serie “</a:t>
            </a:r>
            <a:r>
              <a:rPr lang="nl-NL" dirty="0" err="1">
                <a:latin typeface="Arial" panose="020B0604020202020204" pitchFamily="34" charset="0"/>
                <a:cs typeface="Arial" panose="020B0604020202020204" pitchFamily="34" charset="0"/>
              </a:rPr>
              <a:t>Monty</a:t>
            </a:r>
            <a:r>
              <a:rPr lang="nl-NL" dirty="0">
                <a:latin typeface="Arial" panose="020B0604020202020204" pitchFamily="34" charset="0"/>
                <a:cs typeface="Arial" panose="020B0604020202020204" pitchFamily="34" charset="0"/>
              </a:rPr>
              <a:t> </a:t>
            </a:r>
            <a:r>
              <a:rPr lang="nl-NL" dirty="0" err="1">
                <a:latin typeface="Arial" panose="020B0604020202020204" pitchFamily="34" charset="0"/>
                <a:cs typeface="Arial" panose="020B0604020202020204" pitchFamily="34" charset="0"/>
              </a:rPr>
              <a:t>Python's</a:t>
            </a:r>
            <a:r>
              <a:rPr lang="nl-NL" dirty="0">
                <a:latin typeface="Arial" panose="020B0604020202020204" pitchFamily="34" charset="0"/>
                <a:cs typeface="Arial" panose="020B0604020202020204" pitchFamily="34" charset="0"/>
              </a:rPr>
              <a:t> </a:t>
            </a:r>
            <a:r>
              <a:rPr lang="nl-NL" dirty="0" err="1">
                <a:latin typeface="Arial" panose="020B0604020202020204" pitchFamily="34" charset="0"/>
                <a:cs typeface="Arial" panose="020B0604020202020204" pitchFamily="34" charset="0"/>
              </a:rPr>
              <a:t>Flying</a:t>
            </a:r>
            <a:r>
              <a:rPr lang="nl-NL" dirty="0">
                <a:latin typeface="Arial" panose="020B0604020202020204" pitchFamily="34" charset="0"/>
                <a:cs typeface="Arial" panose="020B0604020202020204" pitchFamily="34" charset="0"/>
              </a:rPr>
              <a:t> Circus”.</a:t>
            </a:r>
          </a:p>
        </p:txBody>
      </p:sp>
      <p:sp>
        <p:nvSpPr>
          <p:cNvPr id="4" name="Tekstvak 3"/>
          <p:cNvSpPr txBox="1"/>
          <p:nvPr/>
        </p:nvSpPr>
        <p:spPr>
          <a:xfrm>
            <a:off x="411326" y="1122218"/>
            <a:ext cx="9700091" cy="646331"/>
          </a:xfrm>
          <a:prstGeom prst="rect">
            <a:avLst/>
          </a:prstGeom>
          <a:noFill/>
        </p:spPr>
        <p:txBody>
          <a:bodyPr wrap="none" rtlCol="0">
            <a:spAutoFit/>
          </a:bodyPr>
          <a:lstStyle/>
          <a:p>
            <a:r>
              <a:rPr lang="nl-NL" b="1" dirty="0">
                <a:latin typeface="Arial" panose="020B0604020202020204" pitchFamily="34" charset="0"/>
                <a:cs typeface="Arial" panose="020B0604020202020204" pitchFamily="34" charset="0"/>
              </a:rPr>
              <a:t>Python</a:t>
            </a:r>
            <a:r>
              <a:rPr lang="nl-NL" dirty="0">
                <a:latin typeface="Arial" panose="020B0604020202020204" pitchFamily="34" charset="0"/>
                <a:cs typeface="Arial" panose="020B0604020202020204" pitchFamily="34" charset="0"/>
              </a:rPr>
              <a:t> is een programmeertaal die begin jaren 90 ontworpen en ontwikkeld werd </a:t>
            </a:r>
          </a:p>
          <a:p>
            <a:r>
              <a:rPr lang="nl-NL" dirty="0">
                <a:latin typeface="Arial" panose="020B0604020202020204" pitchFamily="34" charset="0"/>
                <a:cs typeface="Arial" panose="020B0604020202020204" pitchFamily="34" charset="0"/>
              </a:rPr>
              <a:t>door Guido van Rossum, destijds verbonden aan het Centrum voor Wiskunde en Informatica.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3767667" y="94733"/>
            <a:ext cx="5292926" cy="369332"/>
          </a:xfrm>
          <a:prstGeom prst="rect">
            <a:avLst/>
          </a:prstGeom>
        </p:spPr>
        <p:txBody>
          <a:bodyPr wrap="square">
            <a:spAutoFit/>
          </a:bodyPr>
          <a:lstStyle/>
          <a:p>
            <a:r>
              <a:rPr lang="en-US" dirty="0">
                <a:hlinkClick r:id="rId2"/>
              </a:rPr>
              <a:t>Stack Overflow Developer Survey 2022</a:t>
            </a:r>
            <a:endParaRPr lang="nl-NL" dirty="0"/>
          </a:p>
        </p:txBody>
      </p:sp>
      <p:pic>
        <p:nvPicPr>
          <p:cNvPr id="5" name="Afbeelding 4"/>
          <p:cNvPicPr>
            <a:picLocks noChangeAspect="1"/>
          </p:cNvPicPr>
          <p:nvPr/>
        </p:nvPicPr>
        <p:blipFill>
          <a:blip r:embed="rId3"/>
          <a:stretch>
            <a:fillRect/>
          </a:stretch>
        </p:blipFill>
        <p:spPr>
          <a:xfrm>
            <a:off x="2277533" y="464065"/>
            <a:ext cx="6462712" cy="6260119"/>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515</TotalTime>
  <Words>1634</Words>
  <Application>Microsoft Office PowerPoint</Application>
  <PresentationFormat>Widescreen</PresentationFormat>
  <Paragraphs>194</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Facet</vt:lpstr>
      <vt:lpstr>PowerPoint Presentation</vt:lpstr>
      <vt:lpstr>Even voorstellen.</vt:lpstr>
      <vt:lpstr>PowerPoint Presentation</vt:lpstr>
      <vt:lpstr>Agenda 09.00 – 12.00 uur:</vt:lpstr>
      <vt:lpstr>Doelen voor vanochtend</vt:lpstr>
      <vt:lpstr>PowerPoint Presentation</vt:lpstr>
      <vt:lpstr>PowerPoint Presentation</vt:lpstr>
      <vt:lpstr>PowerPoint Presentation</vt:lpstr>
      <vt:lpstr>PowerPoint Presentation</vt:lpstr>
      <vt:lpstr>PowerPoint Presentation</vt:lpstr>
      <vt:lpstr>Wat is programmeren en waarom zou je?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 nu jullie!   </vt:lpstr>
      <vt:lpstr>PowerPoint Presentation</vt:lpstr>
      <vt:lpstr>pandas is a fast, powerful, flexible and easy to use open source data analysis and manipulation tool, built on top of the Python programming language.  Pandas is one of the most used open-source Python libraries to work with Structured tabular data for analysis. Pandas library is heavily used for Data Analytics, Machine learning, data science projects, and many more.  Pandas can load the data by reading CSV, JSON, SQL, many other formats and creates a DataFrame which is a structured object containing rows and columns (similar to SQL table).  User Guide — pandas 1.5.3 documentation (pydata.org)</vt:lpstr>
      <vt:lpstr>What Are the Advantages of Pandas Over Excel? </vt:lpstr>
      <vt:lpstr>Dataframe</vt:lpstr>
      <vt:lpstr>Short code</vt:lpstr>
      <vt:lpstr>Pivot DataFrame</vt:lpstr>
      <vt:lpstr>Pandas: Pivot table</vt:lpstr>
      <vt:lpstr>Pandas: Groupby</vt:lpstr>
      <vt:lpstr>Groupby</vt:lpstr>
      <vt:lpstr>Groupby </vt:lpstr>
      <vt:lpstr>PowerPoint Presentation</vt:lpstr>
      <vt:lpstr>PowerPoint Presentation</vt:lpstr>
      <vt:lpstr>Missing Values &gt; div. methoden</vt:lpstr>
      <vt:lpstr>Story telling als data analist</vt:lpstr>
      <vt:lpstr>PowerPoint Presentation</vt:lpstr>
      <vt:lpstr>Seaborn</vt:lpstr>
      <vt:lpstr>seaborn</vt:lpstr>
      <vt:lpstr>PowerPoint Presentation</vt:lpstr>
      <vt:lpstr>En nu jullie!   </vt:lpstr>
      <vt:lpstr>Wrap Up</vt:lpstr>
      <vt:lpstr>PowerPoint Presentation</vt:lpstr>
      <vt:lpstr>bijlagen</vt:lpstr>
      <vt:lpstr>PowerPoint Presentation</vt:lpstr>
      <vt:lpstr>Waarom dan?</vt:lpstr>
      <vt:lpstr>PowerPoint Presentation</vt:lpstr>
      <vt:lpstr>PowerPoint Presentation</vt:lpstr>
      <vt:lpstr>PowerPoint Presentation</vt:lpstr>
      <vt:lpstr>PowerPoint Presentation</vt:lpstr>
      <vt:lpstr>PowerPoint Presentation</vt:lpstr>
    </vt:vector>
  </TitlesOfParts>
  <Company>Hagaziekenhuis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Pronk, Jan</dc:creator>
  <cp:lastModifiedBy>Pronk, Jan</cp:lastModifiedBy>
  <cp:revision>528</cp:revision>
  <dcterms:created xsi:type="dcterms:W3CDTF">2023-03-13T18:52:28Z</dcterms:created>
  <dcterms:modified xsi:type="dcterms:W3CDTF">2023-05-23T18:56:00Z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