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56" r:id="rId4"/>
    <p:sldId id="259" r:id="rId5"/>
    <p:sldId id="292" r:id="rId6"/>
    <p:sldId id="257" r:id="rId7"/>
    <p:sldId id="258" r:id="rId8"/>
    <p:sldId id="262" r:id="rId9"/>
    <p:sldId id="328" r:id="rId10"/>
    <p:sldId id="322" r:id="rId11"/>
    <p:sldId id="263" r:id="rId12"/>
    <p:sldId id="266" r:id="rId13"/>
    <p:sldId id="265" r:id="rId14"/>
    <p:sldId id="267" r:id="rId15"/>
    <p:sldId id="268" r:id="rId16"/>
    <p:sldId id="269" r:id="rId17"/>
    <p:sldId id="270" r:id="rId18"/>
    <p:sldId id="327" r:id="rId19"/>
    <p:sldId id="271" r:id="rId20"/>
    <p:sldId id="293" r:id="rId21"/>
    <p:sldId id="264" r:id="rId22"/>
    <p:sldId id="313" r:id="rId23"/>
    <p:sldId id="414" r:id="rId24"/>
    <p:sldId id="364" r:id="rId25"/>
    <p:sldId id="366" r:id="rId26"/>
    <p:sldId id="367" r:id="rId27"/>
    <p:sldId id="368" r:id="rId28"/>
    <p:sldId id="369" r:id="rId29"/>
    <p:sldId id="370" r:id="rId30"/>
    <p:sldId id="371" r:id="rId31"/>
    <p:sldId id="415" r:id="rId32"/>
    <p:sldId id="301" r:id="rId33"/>
    <p:sldId id="294" r:id="rId34"/>
    <p:sldId id="284" r:id="rId35"/>
    <p:sldId id="289" r:id="rId36"/>
    <p:sldId id="290" r:id="rId37"/>
    <p:sldId id="295" r:id="rId38"/>
    <p:sldId id="296" r:id="rId39"/>
    <p:sldId id="372" r:id="rId40"/>
    <p:sldId id="373" r:id="rId41"/>
    <p:sldId id="298" r:id="rId42"/>
    <p:sldId id="323" r:id="rId43"/>
    <p:sldId id="324" r:id="rId44"/>
    <p:sldId id="325" r:id="rId45"/>
    <p:sldId id="326" r:id="rId46"/>
    <p:sldId id="318" r:id="rId47"/>
    <p:sldId id="320" r:id="rId48"/>
    <p:sldId id="319" r:id="rId49"/>
    <p:sldId id="315" r:id="rId50"/>
    <p:sldId id="316" r:id="rId51"/>
    <p:sldId id="314" r:id="rId52"/>
    <p:sldId id="302" r:id="rId53"/>
    <p:sldId id="312" r:id="rId54"/>
    <p:sldId id="32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smtClean="0"/>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endParaRPr lang="nl-NL" smtClean="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endParaRPr lang="nl-NL" smtClean="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endParaRPr lang="nl-NL" smtClean="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endParaRPr lang="nl-NL" smtClean="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endParaRPr lang="nl-NL" smtClean="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endParaRPr lang="nl-NL" smtClean="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endParaRPr lang="nl-NL" smtClean="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endParaRPr lang="nl-NL" smtClean="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smtClean="0"/>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smtClean="0"/>
              <a:t>Klik om de stijl te bewerken</a:t>
            </a:r>
            <a:endParaRPr lang="en-US" dirty="0"/>
          </a:p>
        </p:txBody>
      </p:sp>
      <p:sp>
        <p:nvSpPr>
          <p:cNvPr id="3" name="Content Placeholder 2"/>
          <p:cNvSpPr>
            <a:spLocks noGrp="1"/>
          </p:cNvSpPr>
          <p:nvPr>
            <p:ph idx="1" hasCustomPrompt="1"/>
          </p:nvPr>
        </p:nvSpPr>
        <p:spPr/>
        <p:txBody>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endParaRPr lang="nl-NL" smtClean="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smtClean="0"/>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endParaRPr lang="nl-NL" smtClean="0"/>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endParaRPr lang="nl-NL" smtClean="0"/>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smtClean="0"/>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smtClean="0"/>
              <a:t>Tekststijl van het model bewerken</a:t>
            </a:r>
            <a:endParaRPr lang="nl-NL" smtClean="0"/>
          </a:p>
        </p:txBody>
      </p:sp>
      <p:sp>
        <p:nvSpPr>
          <p:cNvPr id="5" name="Date Placeholder 4"/>
          <p:cNvSpPr>
            <a:spLocks noGrp="1"/>
          </p:cNvSpPr>
          <p:nvPr>
            <p:ph type="dt" sz="half" idx="10"/>
          </p:nvPr>
        </p:nvSpPr>
        <p:spPr/>
        <p:txBody>
          <a:bodyPr/>
          <a:lstStyle/>
          <a:p>
            <a:fld id="{6ACDB02D-298E-4694-859A-BF6474DEFEA3}" type="datetimeFigureOut">
              <a:rPr lang="nl-NL" smtClean="0"/>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endParaRPr lang="nl-NL" smtClean="0"/>
          </a:p>
        </p:txBody>
      </p:sp>
      <p:sp>
        <p:nvSpPr>
          <p:cNvPr id="5" name="Date Placeholder 4"/>
          <p:cNvSpPr>
            <a:spLocks noGrp="1"/>
          </p:cNvSpPr>
          <p:nvPr>
            <p:ph type="dt" sz="half" idx="10"/>
          </p:nvPr>
        </p:nvSpPr>
        <p:spPr/>
        <p:txBody>
          <a:bodyPr/>
          <a:lstStyle/>
          <a:p>
            <a:fld id="{6ACDB02D-298E-4694-859A-BF6474DEFEA3}" type="datetimeFigureOut">
              <a:rPr lang="nl-NL" smtClean="0"/>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smtClean="0"/>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smtClean="0"/>
              <a:t>Tekststijl van het model bewerken</a:t>
            </a:r>
            <a:endParaRPr lang="nl-NL" smtClean="0"/>
          </a:p>
          <a:p>
            <a:pPr lvl="1"/>
            <a:r>
              <a:rPr lang="nl-NL" smtClean="0"/>
              <a:t>Tweede niveau</a:t>
            </a:r>
            <a:endParaRPr lang="nl-NL" smtClean="0"/>
          </a:p>
          <a:p>
            <a:pPr lvl="2"/>
            <a:r>
              <a:rPr lang="nl-NL" smtClean="0"/>
              <a:t>Derde niveau</a:t>
            </a:r>
            <a:endParaRPr lang="nl-NL" smtClean="0"/>
          </a:p>
          <a:p>
            <a:pPr lvl="3"/>
            <a:r>
              <a:rPr lang="nl-NL" smtClean="0"/>
              <a:t>Vierde niveau</a:t>
            </a:r>
            <a:endParaRPr lang="nl-NL" smtClean="0"/>
          </a:p>
          <a:p>
            <a:pPr lvl="4"/>
            <a:r>
              <a:rPr lang="nl-NL" smtClean="0"/>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https://survey.stackoverflow.co/202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buvesa.com/wat-kun-je-met-python-maken-en-programmeren-voorbeelden/" TargetMode="Externa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python.org/3/tutorial/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andas.pydata.org/docs/user_guide/index.html" TargetMode="External"/><Relationship Id="rId1" Type="http://schemas.openxmlformats.org/officeDocument/2006/relationships/hyperlink" Target="https://www.python.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pydata.org/" TargetMode="External"/><Relationship Id="rId2" Type="http://schemas.openxmlformats.org/officeDocument/2006/relationships/image" Target="../media/image6.png"/><Relationship Id="rId1" Type="http://schemas.openxmlformats.org/officeDocument/2006/relationships/hyperlink" Target="https://numfocus.org/" TargetMode="Externa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regression.html" TargetMode="External"/><Relationship Id="rId4" Type="http://schemas.openxmlformats.org/officeDocument/2006/relationships/hyperlink" Target="csvdata.html" TargetMode="External"/><Relationship Id="rId3" Type="http://schemas.openxmlformats.org/officeDocument/2006/relationships/hyperlink" Target="selector.html" TargetMode="External"/><Relationship Id="rId2" Type="http://schemas.openxmlformats.org/officeDocument/2006/relationships/hyperlink" Target="bars.html" TargetMode="External"/><Relationship Id="rId1" Type="http://schemas.openxmlformats.org/officeDocument/2006/relationships/hyperlink" Target="filename.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smtClean="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smtClean="0">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smtClean="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smtClean="0">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smtClean="0">
                <a:ln w="6600">
                  <a:solidFill>
                    <a:schemeClr val="accent2"/>
                  </a:solidFill>
                  <a:prstDash val="solid"/>
                </a:ln>
                <a:solidFill>
                  <a:srgbClr val="FFFFFF"/>
                </a:solidFill>
                <a:effectLst>
                  <a:outerShdw dist="38100" dir="2700000" algn="tl" rotWithShape="0">
                    <a:schemeClr val="accent2"/>
                  </a:outerShdw>
                </a:effectLst>
              </a:rPr>
              <a:t>!</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3767667" y="94733"/>
            <a:ext cx="5292926" cy="369332"/>
          </a:xfrm>
          <a:prstGeom prst="rect">
            <a:avLst/>
          </a:prstGeom>
        </p:spPr>
        <p:txBody>
          <a:bodyPr wrap="square">
            <a:spAutoFit/>
          </a:bodyPr>
          <a:lstStyle/>
          <a:p>
            <a:r>
              <a:rPr lang="en-US" dirty="0" smtClean="0">
                <a:hlinkClick r:id="rId1"/>
              </a:rPr>
              <a:t>Stack Overflow Developer Survey 2022</a:t>
            </a:r>
            <a:endParaRPr lang="nl-NL" dirty="0"/>
          </a:p>
        </p:txBody>
      </p:sp>
      <p:pic>
        <p:nvPicPr>
          <p:cNvPr id="5" name="Afbeelding 4"/>
          <p:cNvPicPr>
            <a:picLocks noChangeAspect="1"/>
          </p:cNvPicPr>
          <p:nvPr/>
        </p:nvPicPr>
        <p:blipFill>
          <a:blip r:embed="rId2"/>
          <a:stretch>
            <a:fillRect/>
          </a:stretch>
        </p:blipFill>
        <p:spPr>
          <a:xfrm>
            <a:off x="2277533" y="464065"/>
            <a:ext cx="6462712" cy="62601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smtClean="0">
                <a:ln>
                  <a:noFill/>
                </a:ln>
                <a:solidFill>
                  <a:srgbClr val="000000"/>
                </a:solidFill>
                <a:effectLst/>
                <a:latin typeface="Söhne"/>
              </a:rPr>
              <a:t>Python is a high-level, </a:t>
            </a:r>
            <a:r>
              <a:rPr kumimoji="0" lang="nl-NL" altLang="nl-NL" sz="1800" b="0" i="0" u="none" strike="noStrike" cap="none" normalizeH="0" baseline="0" dirty="0" err="1" smtClean="0">
                <a:ln>
                  <a:noFill/>
                </a:ln>
                <a:solidFill>
                  <a:srgbClr val="FF0000"/>
                </a:solidFill>
                <a:effectLst/>
                <a:latin typeface="Söhne"/>
              </a:rPr>
              <a:t>general-purpose</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programming</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language</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that</a:t>
            </a:r>
            <a:r>
              <a:rPr kumimoji="0" lang="nl-NL" altLang="nl-NL" sz="1800" b="0" i="0" u="none" strike="noStrike" cap="none" normalizeH="0" baseline="0" dirty="0" smtClean="0">
                <a:ln>
                  <a:noFill/>
                </a:ln>
                <a:solidFill>
                  <a:srgbClr val="FF0000"/>
                </a:solidFill>
                <a:effectLst/>
                <a:latin typeface="Söhne"/>
              </a:rPr>
              <a:t> is easy to </a:t>
            </a:r>
            <a:r>
              <a:rPr kumimoji="0" lang="nl-NL" altLang="nl-NL" sz="1800" b="0" i="0" u="none" strike="noStrike" cap="none" normalizeH="0" baseline="0" dirty="0" err="1" smtClean="0">
                <a:ln>
                  <a:noFill/>
                </a:ln>
                <a:solidFill>
                  <a:srgbClr val="FF0000"/>
                </a:solidFill>
                <a:effectLst/>
                <a:latin typeface="Söhne"/>
              </a:rPr>
              <a:t>learn</a:t>
            </a:r>
            <a:r>
              <a:rPr kumimoji="0" lang="nl-NL" altLang="nl-NL" sz="1800" b="0" i="0" u="none" strike="noStrike" cap="none" normalizeH="0" baseline="0" dirty="0" smtClean="0">
                <a:ln>
                  <a:noFill/>
                </a:ln>
                <a:solidFill>
                  <a:srgbClr val="FF0000"/>
                </a:solidFill>
                <a:effectLst/>
                <a:latin typeface="Söhne"/>
              </a:rPr>
              <a:t> and </a:t>
            </a:r>
            <a:r>
              <a:rPr kumimoji="0" lang="nl-NL" altLang="nl-NL" sz="1800" b="0" i="0" u="none" strike="noStrike" cap="none" normalizeH="0" baseline="0" dirty="0" err="1" smtClean="0">
                <a:ln>
                  <a:noFill/>
                </a:ln>
                <a:solidFill>
                  <a:srgbClr val="FF0000"/>
                </a:solidFill>
                <a:effectLst/>
                <a:latin typeface="Söhne"/>
              </a:rPr>
              <a:t>understand</a:t>
            </a:r>
            <a:r>
              <a:rPr kumimoji="0" lang="nl-NL" altLang="nl-NL" sz="1800" b="0" i="0" u="none" strike="noStrike" cap="none" normalizeH="0" baseline="0" dirty="0" smtClean="0">
                <a:ln>
                  <a:noFill/>
                </a:ln>
                <a:solidFill>
                  <a:srgbClr val="000000"/>
                </a:solidFill>
                <a:effectLst/>
                <a:latin typeface="Söhne"/>
              </a:rPr>
              <a:t>.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smtClean="0">
                <a:ln>
                  <a:noFill/>
                </a:ln>
                <a:solidFill>
                  <a:srgbClr val="000000"/>
                </a:solidFill>
                <a:effectLst/>
                <a:latin typeface="Söhne"/>
              </a:rPr>
              <a:t>Python has a </a:t>
            </a:r>
            <a:r>
              <a:rPr kumimoji="0" lang="nl-NL" altLang="nl-NL" sz="1800" b="0" i="0" u="none" strike="noStrike" cap="none" normalizeH="0" baseline="0" dirty="0" smtClean="0">
                <a:ln>
                  <a:noFill/>
                </a:ln>
                <a:solidFill>
                  <a:srgbClr val="FF0000"/>
                </a:solidFill>
                <a:effectLst/>
                <a:latin typeface="Söhne"/>
              </a:rPr>
              <a:t>large and </a:t>
            </a:r>
            <a:r>
              <a:rPr kumimoji="0" lang="nl-NL" altLang="nl-NL" sz="1800" b="0" i="0" u="none" strike="noStrike" cap="none" normalizeH="0" baseline="0" dirty="0" err="1" smtClean="0">
                <a:ln>
                  <a:noFill/>
                </a:ln>
                <a:solidFill>
                  <a:srgbClr val="FF0000"/>
                </a:solidFill>
                <a:effectLst/>
                <a:latin typeface="Söhne"/>
              </a:rPr>
              <a:t>active</a:t>
            </a:r>
            <a:r>
              <a:rPr kumimoji="0" lang="nl-NL" altLang="nl-NL" sz="1800" b="0" i="0" u="none" strike="noStrike" cap="none" normalizeH="0" baseline="0" dirty="0" smtClean="0">
                <a:ln>
                  <a:noFill/>
                </a:ln>
                <a:solidFill>
                  <a:srgbClr val="FF0000"/>
                </a:solidFill>
                <a:effectLst/>
                <a:latin typeface="Söhne"/>
              </a:rPr>
              <a:t> community </a:t>
            </a:r>
            <a:r>
              <a:rPr kumimoji="0" lang="nl-NL" altLang="nl-NL" sz="1800" b="0" i="0" u="none" strike="noStrike" cap="none" normalizeH="0" baseline="0" dirty="0" smtClean="0">
                <a:ln>
                  <a:noFill/>
                </a:ln>
                <a:solidFill>
                  <a:srgbClr val="000000"/>
                </a:solidFill>
                <a:effectLst/>
                <a:latin typeface="Söhne"/>
              </a:rPr>
              <a:t>of </a:t>
            </a:r>
            <a:r>
              <a:rPr kumimoji="0" lang="nl-NL" altLang="nl-NL" sz="1800" b="0" i="0" u="none" strike="noStrike" cap="none" normalizeH="0" baseline="0" dirty="0" err="1" smtClean="0">
                <a:ln>
                  <a:noFill/>
                </a:ln>
                <a:solidFill>
                  <a:srgbClr val="000000"/>
                </a:solidFill>
                <a:effectLst/>
                <a:latin typeface="Söhne"/>
              </a:rPr>
              <a:t>developers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who</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contribute</a:t>
            </a:r>
            <a:r>
              <a:rPr kumimoji="0" lang="nl-NL" altLang="nl-NL" sz="1800" b="0" i="0" u="none" strike="noStrike" cap="none" normalizeH="0" baseline="0" dirty="0" smtClean="0">
                <a:ln>
                  <a:noFill/>
                </a:ln>
                <a:solidFill>
                  <a:srgbClr val="000000"/>
                </a:solidFill>
                <a:effectLst/>
                <a:latin typeface="Söhne"/>
              </a:rPr>
              <a:t> to the development of the </a:t>
            </a:r>
            <a:r>
              <a:rPr kumimoji="0" lang="nl-NL" altLang="nl-NL" sz="1800" b="0" i="0" u="none" strike="noStrike" cap="none" normalizeH="0" baseline="0" dirty="0" err="1" smtClean="0">
                <a:ln>
                  <a:noFill/>
                </a:ln>
                <a:solidFill>
                  <a:srgbClr val="000000"/>
                </a:solidFill>
                <a:effectLst/>
                <a:latin typeface="Söhne"/>
              </a:rPr>
              <a:t>language</a:t>
            </a:r>
            <a:r>
              <a:rPr kumimoji="0" lang="nl-NL" altLang="nl-NL" sz="1800" b="0" i="0" u="none" strike="noStrike" cap="none" normalizeH="0" baseline="0" dirty="0" smtClean="0">
                <a:ln>
                  <a:noFill/>
                </a:ln>
                <a:solidFill>
                  <a:srgbClr val="000000"/>
                </a:solidFill>
                <a:effectLst/>
                <a:latin typeface="Söhne"/>
              </a:rPr>
              <a:t> and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err="1" smtClean="0">
                <a:ln>
                  <a:noFill/>
                </a:ln>
                <a:solidFill>
                  <a:srgbClr val="000000"/>
                </a:solidFill>
                <a:effectLst/>
                <a:latin typeface="Söhne"/>
              </a:rPr>
              <a:t>its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libraries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there</a:t>
            </a:r>
            <a:r>
              <a:rPr kumimoji="0" lang="nl-NL" altLang="nl-NL" sz="1800" b="0" i="0" u="none" strike="noStrike" cap="none" normalizeH="0" baseline="0" dirty="0" smtClean="0">
                <a:ln>
                  <a:noFill/>
                </a:ln>
                <a:solidFill>
                  <a:srgbClr val="000000"/>
                </a:solidFill>
                <a:effectLst/>
                <a:latin typeface="Söhne"/>
              </a:rPr>
              <a:t> is </a:t>
            </a:r>
            <a:r>
              <a:rPr kumimoji="0" lang="nl-NL" altLang="nl-NL" sz="1800" b="0" i="0" u="none" strike="noStrike" cap="none" normalizeH="0" baseline="0" dirty="0" smtClean="0">
                <a:ln>
                  <a:noFill/>
                </a:ln>
                <a:solidFill>
                  <a:srgbClr val="FF0000"/>
                </a:solidFill>
                <a:effectLst/>
                <a:latin typeface="Söhne"/>
              </a:rPr>
              <a:t>a </a:t>
            </a:r>
            <a:r>
              <a:rPr kumimoji="0" lang="nl-NL" altLang="nl-NL" sz="1800" b="0" i="0" u="none" strike="noStrike" cap="none" normalizeH="0" baseline="0" dirty="0" err="1" smtClean="0">
                <a:ln>
                  <a:noFill/>
                </a:ln>
                <a:solidFill>
                  <a:srgbClr val="FF0000"/>
                </a:solidFill>
                <a:effectLst/>
                <a:latin typeface="Söhne"/>
              </a:rPr>
              <a:t>wealth</a:t>
            </a:r>
            <a:r>
              <a:rPr kumimoji="0" lang="nl-NL" altLang="nl-NL" sz="1800" b="0" i="0" u="none" strike="noStrike" cap="none" normalizeH="0" baseline="0" dirty="0" smtClean="0">
                <a:ln>
                  <a:noFill/>
                </a:ln>
                <a:solidFill>
                  <a:srgbClr val="FF0000"/>
                </a:solidFill>
                <a:effectLst/>
                <a:latin typeface="Söhne"/>
              </a:rPr>
              <a:t> of resources </a:t>
            </a:r>
            <a:r>
              <a:rPr kumimoji="0" lang="nl-NL" altLang="nl-NL" sz="1800" b="0" i="0" u="none" strike="noStrike" cap="none" normalizeH="0" baseline="0" dirty="0" err="1" smtClean="0">
                <a:ln>
                  <a:noFill/>
                </a:ln>
                <a:solidFill>
                  <a:srgbClr val="000000"/>
                </a:solidFill>
                <a:effectLst/>
                <a:latin typeface="Söhne"/>
              </a:rPr>
              <a:t>available</a:t>
            </a:r>
            <a:r>
              <a:rPr kumimoji="0" lang="nl-NL" altLang="nl-NL" sz="1800" b="0" i="0" u="none" strike="noStrike" cap="none" normalizeH="0" baseline="0" dirty="0" smtClean="0">
                <a:ln>
                  <a:noFill/>
                </a:ln>
                <a:solidFill>
                  <a:srgbClr val="000000"/>
                </a:solidFill>
                <a:effectLst/>
                <a:latin typeface="Söhne"/>
              </a:rPr>
              <a:t> for learning and </a:t>
            </a:r>
            <a:r>
              <a:rPr kumimoji="0" lang="nl-NL" altLang="nl-NL" sz="1800" b="0" i="0" u="none" strike="noStrike" cap="none" normalizeH="0" baseline="0" dirty="0" err="1" smtClean="0">
                <a:ln>
                  <a:noFill/>
                </a:ln>
                <a:solidFill>
                  <a:srgbClr val="000000"/>
                </a:solidFill>
                <a:effectLst/>
                <a:latin typeface="Söhne"/>
              </a:rPr>
              <a:t>using</a:t>
            </a:r>
            <a:r>
              <a:rPr kumimoji="0" lang="nl-NL" altLang="nl-NL" sz="1800" b="0" i="0" u="none" strike="noStrike" cap="none" normalizeH="0" baseline="0" dirty="0" smtClean="0">
                <a:ln>
                  <a:noFill/>
                </a:ln>
                <a:solidFill>
                  <a:srgbClr val="000000"/>
                </a:solidFill>
                <a:effectLst/>
                <a:latin typeface="Söhne"/>
              </a:rPr>
              <a:t> Python.</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smtClean="0">
                <a:ln>
                  <a:noFill/>
                </a:ln>
                <a:solidFill>
                  <a:srgbClr val="000000"/>
                </a:solidFill>
                <a:effectLst/>
                <a:latin typeface="Söhne"/>
              </a:rPr>
              <a:t>Python has a </a:t>
            </a:r>
            <a:r>
              <a:rPr kumimoji="0" lang="nl-NL" altLang="nl-NL" sz="1800" b="0" i="0" u="none" strike="noStrike" cap="none" normalizeH="0" baseline="0" dirty="0" err="1" smtClean="0">
                <a:ln>
                  <a:noFill/>
                </a:ln>
                <a:solidFill>
                  <a:srgbClr val="FF0000"/>
                </a:solidFill>
                <a:effectLst/>
                <a:latin typeface="Söhne"/>
              </a:rPr>
              <a:t>wide</a:t>
            </a:r>
            <a:r>
              <a:rPr kumimoji="0" lang="nl-NL" altLang="nl-NL" sz="1800" b="0" i="0" u="none" strike="noStrike" cap="none" normalizeH="0" baseline="0" dirty="0" smtClean="0">
                <a:ln>
                  <a:noFill/>
                </a:ln>
                <a:solidFill>
                  <a:srgbClr val="FF0000"/>
                </a:solidFill>
                <a:effectLst/>
                <a:latin typeface="Söhne"/>
              </a:rPr>
              <a:t> range of </a:t>
            </a:r>
            <a:r>
              <a:rPr kumimoji="0" lang="nl-NL" altLang="nl-NL" sz="1800" b="0" i="0" u="none" strike="noStrike" cap="none" normalizeH="0" baseline="0" dirty="0" err="1" smtClean="0">
                <a:ln>
                  <a:noFill/>
                </a:ln>
                <a:solidFill>
                  <a:srgbClr val="FF0000"/>
                </a:solidFill>
                <a:effectLst/>
                <a:latin typeface="Söhne"/>
              </a:rPr>
              <a:t>applications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including</a:t>
            </a:r>
            <a:r>
              <a:rPr kumimoji="0" lang="nl-NL" altLang="nl-NL" sz="1800" b="0" i="0" u="none" strike="noStrike" cap="none" normalizeH="0" baseline="0" dirty="0" smtClean="0">
                <a:ln>
                  <a:noFill/>
                </a:ln>
                <a:solidFill>
                  <a:srgbClr val="000000"/>
                </a:solidFill>
                <a:effectLst/>
                <a:latin typeface="Söhne"/>
              </a:rPr>
              <a:t> web development, </a:t>
            </a:r>
            <a:r>
              <a:rPr kumimoji="0" lang="nl-NL" altLang="nl-NL" sz="1800" b="0" i="0" u="none" strike="noStrike" cap="none" normalizeH="0" baseline="0" dirty="0" err="1" smtClean="0">
                <a:ln>
                  <a:noFill/>
                </a:ln>
                <a:solidFill>
                  <a:srgbClr val="000000"/>
                </a:solidFill>
                <a:effectLst/>
                <a:latin typeface="Söhne"/>
              </a:rPr>
              <a:t>scientific</a:t>
            </a:r>
            <a:r>
              <a:rPr kumimoji="0" lang="nl-NL" altLang="nl-NL" sz="1800" b="0" i="0" u="none" strike="noStrike" cap="none" normalizeH="0" baseline="0" dirty="0" smtClean="0">
                <a:ln>
                  <a:noFill/>
                </a:ln>
                <a:solidFill>
                  <a:srgbClr val="000000"/>
                </a:solidFill>
                <a:effectLst/>
                <a:latin typeface="Söhne"/>
              </a:rPr>
              <a:t> computing, data analysis, and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err="1" smtClean="0">
                <a:ln>
                  <a:noFill/>
                </a:ln>
                <a:solidFill>
                  <a:srgbClr val="000000"/>
                </a:solidFill>
                <a:effectLst/>
                <a:latin typeface="Söhne"/>
              </a:rPr>
              <a:t>artificial</a:t>
            </a:r>
            <a:r>
              <a:rPr kumimoji="0" lang="nl-NL" altLang="nl-NL" sz="1800" b="0" i="0" u="none" strike="noStrike" cap="none" normalizeH="0" baseline="0" dirty="0" smtClean="0">
                <a:ln>
                  <a:noFill/>
                </a:ln>
                <a:solidFill>
                  <a:srgbClr val="000000"/>
                </a:solidFill>
                <a:effectLst/>
                <a:latin typeface="Söhne"/>
              </a:rPr>
              <a:t> intelligence.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smtClean="0">
                <a:ln>
                  <a:noFill/>
                </a:ln>
                <a:solidFill>
                  <a:srgbClr val="000000"/>
                </a:solidFill>
                <a:effectLst/>
                <a:latin typeface="Söhne"/>
              </a:rPr>
              <a:t>Python has a </a:t>
            </a:r>
            <a:r>
              <a:rPr kumimoji="0" lang="nl-NL" altLang="nl-NL" sz="1800" b="0" i="0" u="none" strike="noStrike" cap="none" normalizeH="0" baseline="0" dirty="0" smtClean="0">
                <a:ln>
                  <a:noFill/>
                </a:ln>
                <a:solidFill>
                  <a:srgbClr val="FF0000"/>
                </a:solidFill>
                <a:effectLst/>
                <a:latin typeface="Söhne"/>
              </a:rPr>
              <a:t>large standard </a:t>
            </a:r>
            <a:r>
              <a:rPr kumimoji="0" lang="nl-NL" altLang="nl-NL" sz="1800" b="0" i="0" u="none" strike="noStrike" cap="none" normalizeH="0" baseline="0" dirty="0" err="1" smtClean="0">
                <a:ln>
                  <a:noFill/>
                </a:ln>
                <a:solidFill>
                  <a:srgbClr val="FF0000"/>
                </a:solidFill>
                <a:effectLst/>
                <a:latin typeface="Söhne"/>
              </a:rPr>
              <a:t>library</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that</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includes</a:t>
            </a:r>
            <a:r>
              <a:rPr kumimoji="0" lang="nl-NL" altLang="nl-NL" sz="1800" b="0" i="0" u="none" strike="noStrike" cap="none" normalizeH="0" baseline="0" dirty="0" smtClean="0">
                <a:ln>
                  <a:noFill/>
                </a:ln>
                <a:solidFill>
                  <a:srgbClr val="FF0000"/>
                </a:solidFill>
                <a:effectLst/>
                <a:latin typeface="Söhne"/>
              </a:rPr>
              <a:t> modules for </a:t>
            </a:r>
            <a:r>
              <a:rPr kumimoji="0" lang="nl-NL" altLang="nl-NL" sz="1800" b="0" i="0" u="none" strike="noStrike" cap="none" normalizeH="0" baseline="0" dirty="0" err="1" smtClean="0">
                <a:ln>
                  <a:noFill/>
                </a:ln>
                <a:solidFill>
                  <a:srgbClr val="FF0000"/>
                </a:solidFill>
                <a:effectLst/>
                <a:latin typeface="Söhne"/>
              </a:rPr>
              <a:t>many</a:t>
            </a:r>
            <a:r>
              <a:rPr kumimoji="0" lang="nl-NL" altLang="nl-NL" sz="1800" b="0" i="0" u="none" strike="noStrike" cap="none" normalizeH="0" baseline="0" dirty="0" smtClean="0">
                <a:ln>
                  <a:noFill/>
                </a:ln>
                <a:solidFill>
                  <a:srgbClr val="FF0000"/>
                </a:solidFill>
                <a:effectLst/>
                <a:latin typeface="Söhne"/>
              </a:rPr>
              <a:t> different </a:t>
            </a:r>
            <a:r>
              <a:rPr kumimoji="0" lang="nl-NL" altLang="nl-NL" sz="1800" b="0" i="0" u="none" strike="noStrike" cap="none" normalizeH="0" baseline="0" dirty="0" err="1" smtClean="0">
                <a:ln>
                  <a:noFill/>
                </a:ln>
                <a:solidFill>
                  <a:srgbClr val="FF0000"/>
                </a:solidFill>
                <a:effectLst/>
                <a:latin typeface="Söhne"/>
              </a:rPr>
              <a:t>tasks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including</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connecting</a:t>
            </a:r>
            <a:r>
              <a:rPr kumimoji="0" lang="nl-NL" altLang="nl-NL" sz="1800" b="0" i="0" u="none" strike="noStrike" cap="none" normalizeH="0" baseline="0" dirty="0" smtClean="0">
                <a:ln>
                  <a:noFill/>
                </a:ln>
                <a:solidFill>
                  <a:srgbClr val="000000"/>
                </a:solidFill>
                <a:effectLst/>
                <a:latin typeface="Söhne"/>
              </a:rPr>
              <a:t>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smtClean="0">
                <a:ln>
                  <a:noFill/>
                </a:ln>
                <a:solidFill>
                  <a:srgbClr val="000000"/>
                </a:solidFill>
                <a:effectLst/>
                <a:latin typeface="Söhne"/>
              </a:rPr>
              <a:t>to web servers, reading and </a:t>
            </a:r>
            <a:r>
              <a:rPr kumimoji="0" lang="nl-NL" altLang="nl-NL" sz="1800" b="0" i="0" u="none" strike="noStrike" cap="none" normalizeH="0" baseline="0" dirty="0" err="1" smtClean="0">
                <a:ln>
                  <a:noFill/>
                </a:ln>
                <a:solidFill>
                  <a:srgbClr val="000000"/>
                </a:solidFill>
                <a:effectLst/>
                <a:latin typeface="Söhne"/>
              </a:rPr>
              <a:t>writing</a:t>
            </a:r>
            <a:r>
              <a:rPr kumimoji="0" lang="nl-NL" altLang="nl-NL" sz="1800" b="0" i="0" u="none" strike="noStrike" cap="none" normalizeH="0" baseline="0" dirty="0" smtClean="0">
                <a:ln>
                  <a:noFill/>
                </a:ln>
                <a:solidFill>
                  <a:srgbClr val="000000"/>
                </a:solidFill>
                <a:effectLst/>
                <a:latin typeface="Söhne"/>
              </a:rPr>
              <a:t> files, and </a:t>
            </a:r>
            <a:r>
              <a:rPr kumimoji="0" lang="nl-NL" altLang="nl-NL" sz="1800" b="0" i="0" u="none" strike="noStrike" cap="none" normalizeH="0" baseline="0" dirty="0" err="1" smtClean="0">
                <a:ln>
                  <a:noFill/>
                </a:ln>
                <a:solidFill>
                  <a:srgbClr val="000000"/>
                </a:solidFill>
                <a:effectLst/>
                <a:latin typeface="Söhne"/>
              </a:rPr>
              <a:t>working</a:t>
            </a:r>
            <a:r>
              <a:rPr kumimoji="0" lang="nl-NL" altLang="nl-NL" sz="1800" b="0" i="0" u="none" strike="noStrike" cap="none" normalizeH="0" baseline="0" dirty="0" smtClean="0">
                <a:ln>
                  <a:noFill/>
                </a:ln>
                <a:solidFill>
                  <a:srgbClr val="000000"/>
                </a:solidFill>
                <a:effectLst/>
                <a:latin typeface="Söhne"/>
              </a:rPr>
              <a:t> with data.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smtClean="0">
                <a:ln>
                  <a:noFill/>
                </a:ln>
                <a:solidFill>
                  <a:srgbClr val="000000"/>
                </a:solidFill>
                <a:effectLst/>
                <a:latin typeface="Söhne"/>
              </a:rPr>
              <a:t>Python is </a:t>
            </a:r>
            <a:r>
              <a:rPr kumimoji="0" lang="nl-NL" altLang="nl-NL" sz="1800" b="0" i="0" u="none" strike="noStrike" cap="none" normalizeH="0" baseline="0" dirty="0" err="1" smtClean="0">
                <a:ln>
                  <a:noFill/>
                </a:ln>
                <a:solidFill>
                  <a:srgbClr val="000000"/>
                </a:solidFill>
                <a:effectLst/>
                <a:latin typeface="Söhne"/>
              </a:rPr>
              <a:t>highly</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expressive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you</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often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write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smtClean="0">
                <a:ln>
                  <a:noFill/>
                </a:ln>
                <a:solidFill>
                  <a:srgbClr val="FF0000"/>
                </a:solidFill>
                <a:effectLst/>
                <a:latin typeface="Söhne"/>
              </a:rPr>
              <a:t>code </a:t>
            </a:r>
            <a:r>
              <a:rPr kumimoji="0" lang="nl-NL" altLang="nl-NL" sz="1800" b="0" i="0" u="none" strike="noStrike" cap="none" normalizeH="0" baseline="0" dirty="0" err="1" smtClean="0">
                <a:ln>
                  <a:noFill/>
                </a:ln>
                <a:solidFill>
                  <a:srgbClr val="FF0000"/>
                </a:solidFill>
                <a:effectLst/>
                <a:latin typeface="Söhne"/>
              </a:rPr>
              <a:t>that</a:t>
            </a:r>
            <a:r>
              <a:rPr kumimoji="0" lang="nl-NL" altLang="nl-NL" sz="1800" b="0" i="0" u="none" strike="noStrike" cap="none" normalizeH="0" baseline="0" dirty="0" smtClean="0">
                <a:ln>
                  <a:noFill/>
                </a:ln>
                <a:solidFill>
                  <a:srgbClr val="FF0000"/>
                </a:solidFill>
                <a:effectLst/>
                <a:latin typeface="Söhne"/>
              </a:rPr>
              <a:t> is more </a:t>
            </a:r>
            <a:r>
              <a:rPr kumimoji="0" lang="nl-NL" altLang="nl-NL" sz="1800" b="0" i="0" u="none" strike="noStrike" cap="none" normalizeH="0" baseline="0" dirty="0" err="1" smtClean="0">
                <a:ln>
                  <a:noFill/>
                </a:ln>
                <a:solidFill>
                  <a:srgbClr val="FF0000"/>
                </a:solidFill>
                <a:effectLst/>
                <a:latin typeface="Söhne"/>
              </a:rPr>
              <a:t>concise</a:t>
            </a:r>
            <a:r>
              <a:rPr kumimoji="0" lang="nl-NL" altLang="nl-NL" sz="1800" b="0" i="0" u="none" strike="noStrike" cap="none" normalizeH="0" baseline="0" dirty="0" smtClean="0">
                <a:ln>
                  <a:noFill/>
                </a:ln>
                <a:solidFill>
                  <a:srgbClr val="FF0000"/>
                </a:solidFill>
                <a:effectLst/>
                <a:latin typeface="Söhne"/>
              </a:rPr>
              <a:t> and </a:t>
            </a:r>
            <a:r>
              <a:rPr kumimoji="0" lang="nl-NL" altLang="nl-NL" sz="1800" b="0" i="0" u="none" strike="noStrike" cap="none" normalizeH="0" baseline="0" dirty="0" err="1" smtClean="0">
                <a:ln>
                  <a:noFill/>
                </a:ln>
                <a:solidFill>
                  <a:srgbClr val="FF0000"/>
                </a:solidFill>
                <a:effectLst/>
                <a:latin typeface="Söhne"/>
              </a:rPr>
              <a:t>easier</a:t>
            </a:r>
            <a:r>
              <a:rPr kumimoji="0" lang="nl-NL" altLang="nl-NL" sz="1800" b="0" i="0" u="none" strike="noStrike" cap="none" normalizeH="0" baseline="0" dirty="0" smtClean="0">
                <a:ln>
                  <a:noFill/>
                </a:ln>
                <a:solidFill>
                  <a:srgbClr val="FF0000"/>
                </a:solidFill>
                <a:effectLst/>
                <a:latin typeface="Söhne"/>
              </a:rPr>
              <a:t> </a:t>
            </a:r>
            <a:br>
              <a:rPr kumimoji="0" lang="nl-NL" altLang="nl-NL" sz="1800" b="0" i="0" u="none" strike="noStrike" cap="none" normalizeH="0" baseline="0" dirty="0" smtClean="0">
                <a:ln>
                  <a:noFill/>
                </a:ln>
                <a:solidFill>
                  <a:srgbClr val="FF0000"/>
                </a:solidFill>
                <a:effectLst/>
                <a:latin typeface="Söhne"/>
              </a:rPr>
            </a:br>
            <a:r>
              <a:rPr kumimoji="0" lang="nl-NL" altLang="nl-NL" sz="1800" b="0" i="0" u="none" strike="noStrike" cap="none" normalizeH="0" baseline="0" dirty="0" smtClean="0">
                <a:ln>
                  <a:noFill/>
                </a:ln>
                <a:solidFill>
                  <a:srgbClr val="FF0000"/>
                </a:solidFill>
                <a:effectLst/>
                <a:latin typeface="Söhne"/>
              </a:rPr>
              <a:t>to </a:t>
            </a:r>
            <a:r>
              <a:rPr kumimoji="0" lang="nl-NL" altLang="nl-NL" sz="1800" b="0" i="0" u="none" strike="noStrike" cap="none" normalizeH="0" baseline="0" dirty="0" err="1" smtClean="0">
                <a:ln>
                  <a:noFill/>
                </a:ln>
                <a:solidFill>
                  <a:srgbClr val="FF0000"/>
                </a:solidFill>
                <a:effectLst/>
                <a:latin typeface="Söhne"/>
              </a:rPr>
              <a:t>read</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than</a:t>
            </a:r>
            <a:r>
              <a:rPr kumimoji="0" lang="nl-NL" altLang="nl-NL" sz="1800" b="0" i="0" u="none" strike="noStrike" cap="none" normalizeH="0" baseline="0" dirty="0" smtClean="0">
                <a:ln>
                  <a:noFill/>
                </a:ln>
                <a:solidFill>
                  <a:srgbClr val="000000"/>
                </a:solidFill>
                <a:effectLst/>
                <a:latin typeface="Söhne"/>
              </a:rPr>
              <a:t> code </a:t>
            </a:r>
            <a:r>
              <a:rPr kumimoji="0" lang="nl-NL" altLang="nl-NL" sz="1800" b="0" i="0" u="none" strike="noStrike" cap="none" normalizeH="0" baseline="0" dirty="0" err="1" smtClean="0">
                <a:ln>
                  <a:noFill/>
                </a:ln>
                <a:solidFill>
                  <a:srgbClr val="000000"/>
                </a:solidFill>
                <a:effectLst/>
                <a:latin typeface="Söhne"/>
              </a:rPr>
              <a:t>written</a:t>
            </a:r>
            <a:r>
              <a:rPr kumimoji="0" lang="nl-NL" altLang="nl-NL" sz="1800" b="0" i="0" u="none" strike="noStrike" cap="none" normalizeH="0" baseline="0" dirty="0" smtClean="0">
                <a:ln>
                  <a:noFill/>
                </a:ln>
                <a:solidFill>
                  <a:srgbClr val="000000"/>
                </a:solidFill>
                <a:effectLst/>
                <a:latin typeface="Söhne"/>
              </a:rPr>
              <a:t> in </a:t>
            </a:r>
            <a:r>
              <a:rPr kumimoji="0" lang="nl-NL" altLang="nl-NL" sz="1800" b="0" i="0" u="none" strike="noStrike" cap="none" normalizeH="0" baseline="0" dirty="0" err="1" smtClean="0">
                <a:ln>
                  <a:noFill/>
                </a:ln>
                <a:solidFill>
                  <a:srgbClr val="000000"/>
                </a:solidFill>
                <a:effectLst/>
                <a:latin typeface="Söhne"/>
              </a:rPr>
              <a:t>other</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languages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This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make </a:t>
            </a:r>
            <a:r>
              <a:rPr kumimoji="0" lang="nl-NL" altLang="nl-NL" sz="1800" b="0" i="0" u="none" strike="noStrike" cap="none" normalizeH="0" baseline="0" dirty="0" err="1" smtClean="0">
                <a:ln>
                  <a:noFill/>
                </a:ln>
                <a:solidFill>
                  <a:srgbClr val="000000"/>
                </a:solidFill>
                <a:effectLst/>
                <a:latin typeface="Söhne"/>
              </a:rPr>
              <a:t>it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easier</a:t>
            </a:r>
            <a:r>
              <a:rPr kumimoji="0" lang="nl-NL" altLang="nl-NL" sz="1800" b="0" i="0" u="none" strike="noStrike" cap="none" normalizeH="0" baseline="0" dirty="0" smtClean="0">
                <a:ln>
                  <a:noFill/>
                </a:ln>
                <a:solidFill>
                  <a:srgbClr val="000000"/>
                </a:solidFill>
                <a:effectLst/>
                <a:latin typeface="Söhne"/>
              </a:rPr>
              <a:t> to </a:t>
            </a:r>
            <a:r>
              <a:rPr kumimoji="0" lang="nl-NL" altLang="nl-NL" sz="1800" b="0" i="0" u="none" strike="noStrike" cap="none" normalizeH="0" baseline="0" dirty="0" err="1" smtClean="0">
                <a:ln>
                  <a:noFill/>
                </a:ln>
                <a:solidFill>
                  <a:srgbClr val="000000"/>
                </a:solidFill>
                <a:effectLst/>
                <a:latin typeface="Söhne"/>
              </a:rPr>
              <a:t>write</a:t>
            </a:r>
            <a:r>
              <a:rPr kumimoji="0" lang="nl-NL" altLang="nl-NL" sz="1800" b="0" i="0" u="none" strike="noStrike" cap="none" normalizeH="0" baseline="0" dirty="0" smtClean="0">
                <a:ln>
                  <a:noFill/>
                </a:ln>
                <a:solidFill>
                  <a:srgbClr val="000000"/>
                </a:solidFill>
                <a:effectLst/>
                <a:latin typeface="Söhne"/>
              </a:rPr>
              <a:t> and </a:t>
            </a:r>
            <a:r>
              <a:rPr kumimoji="0" lang="nl-NL" altLang="nl-NL" sz="1800" b="0" i="0" u="none" strike="noStrike" cap="none" normalizeH="0" baseline="0" dirty="0" err="1" smtClean="0">
                <a:ln>
                  <a:noFill/>
                </a:ln>
                <a:solidFill>
                  <a:srgbClr val="000000"/>
                </a:solidFill>
                <a:effectLst/>
                <a:latin typeface="Söhne"/>
              </a:rPr>
              <a:t>maintain</a:t>
            </a:r>
            <a:r>
              <a:rPr kumimoji="0" lang="nl-NL" altLang="nl-NL" sz="1800" b="0" i="0" u="none" strike="noStrike" cap="none" normalizeH="0" baseline="0" dirty="0" smtClean="0">
                <a:ln>
                  <a:noFill/>
                </a:ln>
                <a:solidFill>
                  <a:srgbClr val="000000"/>
                </a:solidFill>
                <a:effectLst/>
                <a:latin typeface="Söhne"/>
              </a:rPr>
              <a:t> complex programs.</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smtClean="0">
                <a:ln>
                  <a:noFill/>
                </a:ln>
                <a:solidFill>
                  <a:srgbClr val="000000"/>
                </a:solidFill>
                <a:effectLst/>
                <a:latin typeface="Söhne"/>
              </a:rPr>
              <a:t>Python has a strong </a:t>
            </a:r>
            <a:r>
              <a:rPr kumimoji="0" lang="nl-NL" altLang="nl-NL" sz="1800" b="0" i="0" u="none" strike="noStrike" cap="none" normalizeH="0" baseline="0" dirty="0" err="1" smtClean="0">
                <a:ln>
                  <a:noFill/>
                </a:ln>
                <a:solidFill>
                  <a:srgbClr val="000000"/>
                </a:solidFill>
                <a:effectLst/>
                <a:latin typeface="Söhne"/>
              </a:rPr>
              <a:t>emphasis</a:t>
            </a:r>
            <a:r>
              <a:rPr kumimoji="0" lang="nl-NL" altLang="nl-NL" sz="1800" b="0" i="0" u="none" strike="noStrike" cap="none" normalizeH="0" baseline="0" dirty="0" smtClean="0">
                <a:ln>
                  <a:noFill/>
                </a:ln>
                <a:solidFill>
                  <a:srgbClr val="000000"/>
                </a:solidFill>
                <a:effectLst/>
                <a:latin typeface="Söhne"/>
              </a:rPr>
              <a:t> on </a:t>
            </a:r>
            <a:r>
              <a:rPr kumimoji="0" lang="nl-NL" altLang="nl-NL" sz="1800" b="0" i="0" u="none" strike="noStrike" cap="none" normalizeH="0" baseline="0" dirty="0" err="1" smtClean="0">
                <a:ln>
                  <a:noFill/>
                </a:ln>
                <a:solidFill>
                  <a:srgbClr val="000000"/>
                </a:solidFill>
                <a:effectLst/>
                <a:latin typeface="Söhne"/>
              </a:rPr>
              <a:t>readability</a:t>
            </a:r>
            <a:r>
              <a:rPr kumimoji="0" lang="nl-NL" altLang="nl-NL" sz="1800" b="0" i="0" u="none" strike="noStrike" cap="none" normalizeH="0" baseline="0" dirty="0" smtClean="0">
                <a:ln>
                  <a:noFill/>
                </a:ln>
                <a:solidFill>
                  <a:srgbClr val="000000"/>
                </a:solidFill>
                <a:effectLst/>
                <a:latin typeface="Söhne"/>
              </a:rPr>
              <a:t> and </a:t>
            </a:r>
            <a:r>
              <a:rPr kumimoji="0" lang="nl-NL" altLang="nl-NL" sz="1800" b="0" i="0" u="none" strike="noStrike" cap="none" normalizeH="0" baseline="0" dirty="0" err="1" smtClean="0">
                <a:ln>
                  <a:noFill/>
                </a:ln>
                <a:solidFill>
                  <a:srgbClr val="000000"/>
                </a:solidFill>
                <a:effectLst/>
                <a:latin typeface="Söhne"/>
              </a:rPr>
              <a:t>simplicity</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makes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it</a:t>
            </a:r>
            <a:r>
              <a:rPr kumimoji="0" lang="nl-NL" altLang="nl-NL" sz="1800" b="0" i="0" u="none" strike="noStrike" cap="none" normalizeH="0" baseline="0" dirty="0" smtClean="0">
                <a:ln>
                  <a:noFill/>
                </a:ln>
                <a:solidFill>
                  <a:srgbClr val="000000"/>
                </a:solidFill>
                <a:effectLst/>
                <a:latin typeface="Söhne"/>
              </a:rPr>
              <a:t> a </a:t>
            </a:r>
            <a:r>
              <a:rPr kumimoji="0" lang="nl-NL" altLang="nl-NL" sz="1800" b="0" i="0" u="none" strike="noStrike" cap="none" normalizeH="0" baseline="0" dirty="0" err="1" smtClean="0">
                <a:ln>
                  <a:noFill/>
                </a:ln>
                <a:solidFill>
                  <a:srgbClr val="FF0000"/>
                </a:solidFill>
                <a:effectLst/>
                <a:latin typeface="Söhne"/>
              </a:rPr>
              <a:t>great</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choice</a:t>
            </a:r>
            <a:r>
              <a:rPr kumimoji="0" lang="nl-NL" altLang="nl-NL" sz="1800" b="0" i="0" u="none" strike="noStrike" cap="none" normalizeH="0" baseline="0" dirty="0" smtClean="0">
                <a:ln>
                  <a:noFill/>
                </a:ln>
                <a:solidFill>
                  <a:srgbClr val="FF0000"/>
                </a:solidFill>
                <a:effectLst/>
                <a:latin typeface="Söhne"/>
              </a:rPr>
              <a:t> for </a:t>
            </a:r>
            <a:r>
              <a:rPr kumimoji="0" lang="nl-NL" altLang="nl-NL" sz="1800" b="0" i="0" u="none" strike="noStrike" cap="none" normalizeH="0" baseline="0" dirty="0" err="1" smtClean="0">
                <a:ln>
                  <a:noFill/>
                </a:ln>
                <a:solidFill>
                  <a:srgbClr val="FF0000"/>
                </a:solidFill>
                <a:effectLst/>
                <a:latin typeface="Söhne"/>
              </a:rPr>
              <a:t>developing</a:t>
            </a:r>
            <a:r>
              <a:rPr kumimoji="0" lang="nl-NL" altLang="nl-NL" sz="1800" b="0" i="0" u="none" strike="noStrike" cap="none" normalizeH="0" baseline="0" dirty="0" smtClean="0">
                <a:ln>
                  <a:noFill/>
                </a:ln>
                <a:solidFill>
                  <a:srgbClr val="FF0000"/>
                </a:solidFill>
                <a:effectLst/>
                <a:latin typeface="Söhne"/>
              </a:rPr>
              <a:t> </a:t>
            </a:r>
            <a:br>
              <a:rPr kumimoji="0" lang="nl-NL" altLang="nl-NL" sz="1800" b="0" i="0" u="none" strike="noStrike" cap="none" normalizeH="0" baseline="0" dirty="0" smtClean="0">
                <a:ln>
                  <a:noFill/>
                </a:ln>
                <a:solidFill>
                  <a:srgbClr val="FF0000"/>
                </a:solidFill>
                <a:effectLst/>
                <a:latin typeface="Söhne"/>
              </a:rPr>
            </a:br>
            <a:r>
              <a:rPr kumimoji="0" lang="nl-NL" altLang="nl-NL" sz="1800" b="0" i="0" u="none" strike="noStrike" cap="none" normalizeH="0" baseline="0" dirty="0" err="1" smtClean="0">
                <a:ln>
                  <a:noFill/>
                </a:ln>
                <a:solidFill>
                  <a:srgbClr val="FF0000"/>
                </a:solidFill>
                <a:effectLst/>
                <a:latin typeface="Söhne"/>
              </a:rPr>
              <a:t>maintainable</a:t>
            </a:r>
            <a:r>
              <a:rPr kumimoji="0" lang="nl-NL" altLang="nl-NL" sz="1800" b="0" i="0" u="none" strike="noStrike" cap="none" normalizeH="0" baseline="0" dirty="0" smtClean="0">
                <a:ln>
                  <a:noFill/>
                </a:ln>
                <a:solidFill>
                  <a:srgbClr val="FF0000"/>
                </a:solidFill>
                <a:effectLst/>
                <a:latin typeface="Söhne"/>
              </a:rPr>
              <a:t> software.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Its</a:t>
            </a:r>
            <a:r>
              <a:rPr kumimoji="0" lang="nl-NL" altLang="nl-NL" sz="1800" b="0" i="0" u="none" strike="noStrike" cap="none" normalizeH="0" baseline="0" dirty="0" smtClean="0">
                <a:ln>
                  <a:noFill/>
                </a:ln>
                <a:solidFill>
                  <a:srgbClr val="000000"/>
                </a:solidFill>
                <a:effectLst/>
                <a:latin typeface="Söhne"/>
              </a:rPr>
              <a:t> syntax is clean and easy to </a:t>
            </a:r>
            <a:r>
              <a:rPr kumimoji="0" lang="nl-NL" altLang="nl-NL" sz="1800" b="0" i="0" u="none" strike="noStrike" cap="none" normalizeH="0" baseline="0" dirty="0" err="1" smtClean="0">
                <a:ln>
                  <a:noFill/>
                </a:ln>
                <a:solidFill>
                  <a:srgbClr val="000000"/>
                </a:solidFill>
                <a:effectLst/>
                <a:latin typeface="Söhne"/>
              </a:rPr>
              <a:t>understand</a:t>
            </a:r>
            <a:r>
              <a:rPr kumimoji="0" lang="nl-NL" altLang="nl-NL" sz="1800" b="0" i="0" u="none" strike="noStrike" cap="none" normalizeH="0" baseline="0" dirty="0" smtClean="0">
                <a:ln>
                  <a:noFill/>
                </a:ln>
                <a:solidFill>
                  <a:srgbClr val="000000"/>
                </a:solidFill>
                <a:effectLst/>
                <a:latin typeface="Söhne"/>
              </a:rPr>
              <a:t>.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smtClean="0">
                <a:ln>
                  <a:noFill/>
                </a:ln>
                <a:solidFill>
                  <a:srgbClr val="000000"/>
                </a:solidFill>
                <a:effectLst/>
                <a:latin typeface="Söhne"/>
              </a:rPr>
              <a:t>Python is </a:t>
            </a:r>
            <a:r>
              <a:rPr kumimoji="0" lang="nl-NL" altLang="nl-NL" sz="1800" b="0" i="0" u="none" strike="noStrike" cap="none" normalizeH="0" baseline="0" dirty="0" err="1" smtClean="0">
                <a:ln>
                  <a:noFill/>
                </a:ln>
                <a:solidFill>
                  <a:srgbClr val="000000"/>
                </a:solidFill>
                <a:effectLst/>
                <a:latin typeface="Söhne"/>
              </a:rPr>
              <a:t>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interpreted</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language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you</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don't</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need</a:t>
            </a:r>
            <a:r>
              <a:rPr kumimoji="0" lang="nl-NL" altLang="nl-NL" sz="1800" b="0" i="0" u="none" strike="noStrike" cap="none" normalizeH="0" baseline="0" dirty="0" smtClean="0">
                <a:ln>
                  <a:noFill/>
                </a:ln>
                <a:solidFill>
                  <a:srgbClr val="FF0000"/>
                </a:solidFill>
                <a:effectLst/>
                <a:latin typeface="Söhne"/>
              </a:rPr>
              <a:t> to </a:t>
            </a:r>
            <a:r>
              <a:rPr kumimoji="0" lang="nl-NL" altLang="nl-NL" sz="1800" b="0" i="0" u="none" strike="noStrike" cap="none" normalizeH="0" baseline="0" dirty="0" err="1" smtClean="0">
                <a:ln>
                  <a:noFill/>
                </a:ln>
                <a:solidFill>
                  <a:srgbClr val="FF0000"/>
                </a:solidFill>
                <a:effectLst/>
                <a:latin typeface="Söhne"/>
              </a:rPr>
              <a:t>compile</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your</a:t>
            </a:r>
            <a:r>
              <a:rPr kumimoji="0" lang="nl-NL" altLang="nl-NL" sz="1800" b="0" i="0" u="none" strike="noStrike" cap="none" normalizeH="0" baseline="0" dirty="0" smtClean="0">
                <a:ln>
                  <a:noFill/>
                </a:ln>
                <a:solidFill>
                  <a:srgbClr val="FF0000"/>
                </a:solidFill>
                <a:effectLst/>
                <a:latin typeface="Söhne"/>
              </a:rPr>
              <a:t> code </a:t>
            </a:r>
            <a:r>
              <a:rPr kumimoji="0" lang="nl-NL" altLang="nl-NL" sz="1800" b="0" i="0" u="none" strike="noStrike" cap="none" normalizeH="0" baseline="0" dirty="0" err="1" smtClean="0">
                <a:ln>
                  <a:noFill/>
                </a:ln>
                <a:solidFill>
                  <a:srgbClr val="000000"/>
                </a:solidFill>
                <a:effectLst/>
                <a:latin typeface="Söhne"/>
              </a:rPr>
              <a:t>before</a:t>
            </a:r>
            <a:r>
              <a:rPr kumimoji="0" lang="nl-NL" altLang="nl-NL" sz="1800" b="0" i="0" u="none" strike="noStrike" cap="none" normalizeH="0" baseline="0" dirty="0" smtClean="0">
                <a:ln>
                  <a:noFill/>
                </a:ln>
                <a:solidFill>
                  <a:srgbClr val="000000"/>
                </a:solidFill>
                <a:effectLst/>
                <a:latin typeface="Söhne"/>
              </a:rPr>
              <a:t> running it.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err="1" smtClean="0">
                <a:ln>
                  <a:noFill/>
                </a:ln>
                <a:solidFill>
                  <a:srgbClr val="000000"/>
                </a:solidFill>
                <a:effectLst/>
                <a:latin typeface="Söhne"/>
              </a:rPr>
              <a:t>This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make </a:t>
            </a:r>
            <a:r>
              <a:rPr kumimoji="0" lang="nl-NL" altLang="nl-NL" sz="1800" b="0" i="0" u="none" strike="noStrike" cap="none" normalizeH="0" baseline="0" dirty="0" err="1" smtClean="0">
                <a:ln>
                  <a:noFill/>
                </a:ln>
                <a:solidFill>
                  <a:srgbClr val="000000"/>
                </a:solidFill>
                <a:effectLst/>
                <a:latin typeface="Söhne"/>
              </a:rPr>
              <a:t>it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easier</a:t>
            </a:r>
            <a:r>
              <a:rPr kumimoji="0" lang="nl-NL" altLang="nl-NL" sz="1800" b="0" i="0" u="none" strike="noStrike" cap="none" normalizeH="0" baseline="0" dirty="0" smtClean="0">
                <a:ln>
                  <a:noFill/>
                </a:ln>
                <a:solidFill>
                  <a:srgbClr val="000000"/>
                </a:solidFill>
                <a:effectLst/>
                <a:latin typeface="Söhne"/>
              </a:rPr>
              <a:t> to </a:t>
            </a:r>
            <a:r>
              <a:rPr kumimoji="0" lang="nl-NL" altLang="nl-NL" sz="1800" b="0" i="0" u="none" strike="noStrike" cap="none" normalizeH="0" baseline="0" dirty="0" err="1" smtClean="0">
                <a:ln>
                  <a:noFill/>
                </a:ln>
                <a:solidFill>
                  <a:srgbClr val="000000"/>
                </a:solidFill>
                <a:effectLst/>
                <a:latin typeface="Söhne"/>
              </a:rPr>
              <a:t>develop</a:t>
            </a:r>
            <a:r>
              <a:rPr kumimoji="0" lang="nl-NL" altLang="nl-NL" sz="1800" b="0" i="0" u="none" strike="noStrike" cap="none" normalizeH="0" baseline="0" dirty="0" smtClean="0">
                <a:ln>
                  <a:noFill/>
                </a:ln>
                <a:solidFill>
                  <a:srgbClr val="000000"/>
                </a:solidFill>
                <a:effectLst/>
                <a:latin typeface="Söhne"/>
              </a:rPr>
              <a:t> and test programs, as </a:t>
            </a:r>
            <a:r>
              <a:rPr kumimoji="0" lang="nl-NL" altLang="nl-NL" sz="1800" b="0" i="0" u="none" strike="noStrike" cap="none" normalizeH="0" baseline="0" dirty="0" err="1" smtClean="0">
                <a:ln>
                  <a:noFill/>
                </a:ln>
                <a:solidFill>
                  <a:srgbClr val="000000"/>
                </a:solidFill>
                <a:effectLst/>
                <a:latin typeface="Söhne"/>
              </a:rPr>
              <a:t>you</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see</a:t>
            </a:r>
            <a:r>
              <a:rPr kumimoji="0" lang="nl-NL" altLang="nl-NL" sz="1800" b="0" i="0" u="none" strike="noStrike" cap="none" normalizeH="0" baseline="0" dirty="0" smtClean="0">
                <a:ln>
                  <a:noFill/>
                </a:ln>
                <a:solidFill>
                  <a:srgbClr val="000000"/>
                </a:solidFill>
                <a:effectLst/>
                <a:latin typeface="Söhne"/>
              </a:rPr>
              <a:t> the results of </a:t>
            </a:r>
            <a:r>
              <a:rPr kumimoji="0" lang="nl-NL" altLang="nl-NL" sz="1800" b="0" i="0" u="none" strike="noStrike" cap="none" normalizeH="0" baseline="0" dirty="0" err="1" smtClean="0">
                <a:ln>
                  <a:noFill/>
                </a:ln>
                <a:solidFill>
                  <a:srgbClr val="000000"/>
                </a:solidFill>
                <a:effectLst/>
                <a:latin typeface="Söhne"/>
              </a:rPr>
              <a:t>your</a:t>
            </a:r>
            <a:r>
              <a:rPr kumimoji="0" lang="nl-NL" altLang="nl-NL" sz="1800" b="0" i="0" u="none" strike="noStrike" cap="none" normalizeH="0" baseline="0" dirty="0" smtClean="0">
                <a:ln>
                  <a:noFill/>
                </a:ln>
                <a:solidFill>
                  <a:srgbClr val="000000"/>
                </a:solidFill>
                <a:effectLst/>
                <a:latin typeface="Söhne"/>
              </a:rPr>
              <a:t> changes </a:t>
            </a:r>
            <a:r>
              <a:rPr kumimoji="0" lang="nl-NL" altLang="nl-NL" sz="1800" b="0" i="0" u="none" strike="noStrike" cap="none" normalizeH="0" baseline="0" dirty="0" err="1" smtClean="0">
                <a:ln>
                  <a:noFill/>
                </a:ln>
                <a:solidFill>
                  <a:srgbClr val="000000"/>
                </a:solidFill>
                <a:effectLst/>
                <a:latin typeface="Söhne"/>
              </a:rPr>
              <a:t>immediately</a:t>
            </a:r>
            <a:r>
              <a:rPr kumimoji="0" lang="nl-NL" altLang="nl-NL" sz="1800" b="0" i="0" u="none" strike="noStrike" cap="none" normalizeH="0" baseline="0" dirty="0" smtClean="0">
                <a:ln>
                  <a:noFill/>
                </a:ln>
                <a:solidFill>
                  <a:srgbClr val="000000"/>
                </a:solidFill>
                <a:effectLst/>
                <a:latin typeface="Söhne"/>
              </a:rPr>
              <a:t>.</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smtClean="0">
                <a:ln>
                  <a:noFill/>
                </a:ln>
                <a:solidFill>
                  <a:srgbClr val="000000"/>
                </a:solidFill>
                <a:effectLst/>
                <a:latin typeface="Söhne"/>
              </a:rPr>
              <a:t>Python is cross-platform,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you</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smtClean="0">
                <a:ln>
                  <a:noFill/>
                </a:ln>
                <a:solidFill>
                  <a:srgbClr val="FF0000"/>
                </a:solidFill>
                <a:effectLst/>
                <a:latin typeface="Söhne"/>
              </a:rPr>
              <a:t>run Python programs on a </a:t>
            </a:r>
            <a:r>
              <a:rPr kumimoji="0" lang="nl-NL" altLang="nl-NL" sz="1800" b="0" i="0" u="none" strike="noStrike" cap="none" normalizeH="0" baseline="0" dirty="0" err="1" smtClean="0">
                <a:ln>
                  <a:noFill/>
                </a:ln>
                <a:solidFill>
                  <a:srgbClr val="FF0000"/>
                </a:solidFill>
                <a:effectLst/>
                <a:latin typeface="Söhne"/>
              </a:rPr>
              <a:t>wide</a:t>
            </a:r>
            <a:r>
              <a:rPr kumimoji="0" lang="nl-NL" altLang="nl-NL" sz="1800" b="0" i="0" u="none" strike="noStrike" cap="none" normalizeH="0" baseline="0" dirty="0" smtClean="0">
                <a:ln>
                  <a:noFill/>
                </a:ln>
                <a:solidFill>
                  <a:srgbClr val="FF0000"/>
                </a:solidFill>
                <a:effectLst/>
                <a:latin typeface="Söhne"/>
              </a:rPr>
              <a:t> range of different </a:t>
            </a:r>
            <a:br>
              <a:rPr kumimoji="0" lang="nl-NL" altLang="nl-NL" sz="1800" b="0" i="0" u="none" strike="noStrike" cap="none" normalizeH="0" baseline="0" dirty="0" smtClean="0">
                <a:ln>
                  <a:noFill/>
                </a:ln>
                <a:solidFill>
                  <a:srgbClr val="FF0000"/>
                </a:solidFill>
                <a:effectLst/>
                <a:latin typeface="Söhne"/>
              </a:rPr>
            </a:br>
            <a:r>
              <a:rPr kumimoji="0" lang="nl-NL" altLang="nl-NL" sz="1800" b="0" i="0" u="none" strike="noStrike" cap="none" normalizeH="0" baseline="0" dirty="0" smtClean="0">
                <a:ln>
                  <a:noFill/>
                </a:ln>
                <a:solidFill>
                  <a:srgbClr val="FF0000"/>
                </a:solidFill>
                <a:effectLst/>
                <a:latin typeface="Söhne"/>
              </a:rPr>
              <a:t>operating systems,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including</a:t>
            </a:r>
            <a:r>
              <a:rPr kumimoji="0" lang="nl-NL" altLang="nl-NL" sz="1800" b="0" i="0" u="none" strike="noStrike" cap="none" normalizeH="0" baseline="0" dirty="0" smtClean="0">
                <a:ln>
                  <a:noFill/>
                </a:ln>
                <a:solidFill>
                  <a:srgbClr val="000000"/>
                </a:solidFill>
                <a:effectLst/>
                <a:latin typeface="Söhne"/>
              </a:rPr>
              <a:t> Windows, Mac, and Linux. </a:t>
            </a: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smtClean="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Noem dan eens voorbeelden…..</a:t>
            </a:r>
            <a:endParaRPr lang="nl-NL" dirty="0"/>
          </a:p>
        </p:txBody>
      </p:sp>
      <p:sp>
        <p:nvSpPr>
          <p:cNvPr id="3" name="Tijdelijke aanduiding voor inhoud 2"/>
          <p:cNvSpPr>
            <a:spLocks noGrp="1"/>
          </p:cNvSpPr>
          <p:nvPr>
            <p:ph idx="1"/>
          </p:nvPr>
        </p:nvSpPr>
        <p:spPr>
          <a:xfrm>
            <a:off x="677334" y="1720014"/>
            <a:ext cx="8596668" cy="3880773"/>
          </a:xfrm>
        </p:spPr>
        <p:txBody>
          <a:bodyPr/>
          <a:lstStyle/>
          <a:p>
            <a:r>
              <a:rPr lang="nl-NL" dirty="0" smtClean="0"/>
              <a:t>Automatiseren (van repetitieve taken)</a:t>
            </a:r>
            <a:endParaRPr lang="nl-NL" dirty="0" smtClean="0"/>
          </a:p>
          <a:p>
            <a:r>
              <a:rPr lang="nl-NL" dirty="0" smtClean="0"/>
              <a:t>Web development</a:t>
            </a:r>
            <a:endParaRPr lang="nl-NL" dirty="0" smtClean="0"/>
          </a:p>
          <a:p>
            <a:r>
              <a:rPr lang="nl-NL" dirty="0" smtClean="0"/>
              <a:t>Interactieve widgets/ - apps (Dash, </a:t>
            </a:r>
            <a:r>
              <a:rPr lang="nl-NL" dirty="0" err="1" smtClean="0"/>
              <a:t>Tkinter</a:t>
            </a:r>
            <a:r>
              <a:rPr lang="nl-NL" dirty="0" smtClean="0"/>
              <a:t> etc.)</a:t>
            </a:r>
            <a:endParaRPr lang="nl-NL" dirty="0" smtClean="0"/>
          </a:p>
          <a:p>
            <a:r>
              <a:rPr lang="nl-NL" dirty="0" smtClean="0"/>
              <a:t>Wiskunde en fysica (</a:t>
            </a:r>
            <a:r>
              <a:rPr lang="nl-NL" dirty="0" err="1" smtClean="0"/>
              <a:t>Numpy</a:t>
            </a:r>
            <a:r>
              <a:rPr lang="nl-NL" dirty="0" smtClean="0"/>
              <a:t>, </a:t>
            </a:r>
            <a:r>
              <a:rPr lang="nl-NL" dirty="0" err="1" smtClean="0"/>
              <a:t>SciPy</a:t>
            </a:r>
            <a:r>
              <a:rPr lang="nl-NL" dirty="0" smtClean="0"/>
              <a:t>)</a:t>
            </a:r>
            <a:endParaRPr lang="nl-NL" dirty="0" smtClean="0"/>
          </a:p>
          <a:p>
            <a:r>
              <a:rPr lang="nl-NL" dirty="0" smtClean="0"/>
              <a:t>Machine Learning en AI</a:t>
            </a:r>
            <a:endParaRPr lang="nl-NL" dirty="0" smtClean="0"/>
          </a:p>
          <a:p>
            <a:r>
              <a:rPr lang="nl-NL" dirty="0" smtClean="0"/>
              <a:t>Data analyse</a:t>
            </a:r>
            <a:endParaRPr lang="nl-NL" dirty="0" smtClean="0"/>
          </a:p>
          <a:p>
            <a:r>
              <a:rPr lang="nl-NL" dirty="0" smtClean="0"/>
              <a:t>Web </a:t>
            </a:r>
            <a:r>
              <a:rPr lang="nl-NL" dirty="0" err="1" smtClean="0"/>
              <a:t>scraping</a:t>
            </a:r>
            <a:endParaRPr lang="nl-NL" dirty="0" smtClean="0"/>
          </a:p>
          <a:p>
            <a:r>
              <a:rPr lang="nl-NL" dirty="0" smtClean="0"/>
              <a:t>Games</a:t>
            </a:r>
            <a:endParaRPr lang="nl-NL" dirty="0" smtClean="0"/>
          </a:p>
          <a:p>
            <a:endParaRPr lang="nl-N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drijven die gebruik maken van pyth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4890" y="345739"/>
            <a:ext cx="8780011" cy="5203414"/>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918448" y="5925671"/>
            <a:ext cx="8142935" cy="369332"/>
          </a:xfrm>
          <a:prstGeom prst="rect">
            <a:avLst/>
          </a:prstGeom>
          <a:noFill/>
        </p:spPr>
        <p:txBody>
          <a:bodyPr wrap="none" rtlCol="0">
            <a:spAutoFit/>
          </a:bodyPr>
          <a:lstStyle/>
          <a:p>
            <a:r>
              <a:rPr lang="nl-NL" smtClean="0"/>
              <a:t>Bron: </a:t>
            </a:r>
            <a:r>
              <a:rPr lang="nl-NL" smtClean="0">
                <a:hlinkClick r:id="rId2"/>
              </a:rPr>
              <a:t>Wat kun je met Python maken en programmeren? </a:t>
            </a:r>
            <a:r>
              <a:rPr lang="nl-NL" dirty="0" smtClean="0">
                <a:hlinkClick r:id="rId2"/>
              </a:rPr>
              <a:t>(voorbeelden) (buvesa.com)</a:t>
            </a:r>
            <a:endParaRPr lang="nl-N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1"/>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smtClean="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1"/>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smtClean="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0"/>
            <a:ext cx="8596668" cy="687754"/>
          </a:xfrm>
        </p:spPr>
        <p:txBody>
          <a:bodyPr/>
          <a:lstStyle/>
          <a:p>
            <a:pPr algn="ctr"/>
            <a:r>
              <a:rPr lang="nl-NL" dirty="0" smtClean="0"/>
              <a:t>Kenmerkend:</a:t>
            </a:r>
            <a:endParaRPr lang="nl-NL" dirty="0"/>
          </a:p>
        </p:txBody>
      </p:sp>
      <p:sp>
        <p:nvSpPr>
          <p:cNvPr id="3" name="Tijdelijke aanduiding voor inhoud 2"/>
          <p:cNvSpPr>
            <a:spLocks noGrp="1"/>
          </p:cNvSpPr>
          <p:nvPr>
            <p:ph idx="1"/>
          </p:nvPr>
        </p:nvSpPr>
        <p:spPr>
          <a:xfrm>
            <a:off x="763303" y="687753"/>
            <a:ext cx="8596668" cy="6002215"/>
          </a:xfrm>
        </p:spPr>
        <p:txBody>
          <a:bodyPr>
            <a:normAutofit/>
          </a:bodyPr>
          <a:lstStyle/>
          <a:p>
            <a:r>
              <a:rPr lang="nl-NL" sz="1600" dirty="0" smtClean="0"/>
              <a:t>Strong and </a:t>
            </a:r>
            <a:r>
              <a:rPr lang="nl-NL" sz="1600" dirty="0" err="1" smtClean="0"/>
              <a:t>dynamically</a:t>
            </a:r>
            <a:r>
              <a:rPr lang="nl-NL" sz="1600" dirty="0" smtClean="0"/>
              <a:t> </a:t>
            </a:r>
            <a:r>
              <a:rPr lang="nl-NL" sz="1600" dirty="0" err="1" smtClean="0"/>
              <a:t>typed</a:t>
            </a:r>
            <a:r>
              <a:rPr lang="nl-NL" sz="1600" dirty="0" smtClean="0"/>
              <a:t>: variabelen hebben een type en dat type kan ‘on the </a:t>
            </a:r>
            <a:r>
              <a:rPr lang="nl-NL" sz="1600" dirty="0" err="1" smtClean="0"/>
              <a:t>fly</a:t>
            </a:r>
            <a:r>
              <a:rPr lang="nl-NL" sz="1600" dirty="0" smtClean="0"/>
              <a:t>’ veranderen. Voorbeeld:</a:t>
            </a:r>
            <a:br>
              <a:rPr lang="nl-NL" sz="1600" dirty="0" smtClean="0"/>
            </a:br>
            <a:br>
              <a:rPr lang="nl-NL" sz="1600" dirty="0" smtClean="0"/>
            </a:br>
            <a:r>
              <a:rPr lang="nl-NL" sz="1600" dirty="0" smtClean="0"/>
              <a:t>x = 10</a:t>
            </a:r>
            <a:br>
              <a:rPr lang="nl-NL" sz="1600" dirty="0" smtClean="0"/>
            </a:br>
            <a:r>
              <a:rPr lang="nl-NL" sz="1600" dirty="0" smtClean="0"/>
              <a:t>print(x)</a:t>
            </a:r>
            <a:br>
              <a:rPr lang="nl-NL" sz="1600" dirty="0" smtClean="0"/>
            </a:br>
            <a:r>
              <a:rPr lang="nl-NL" sz="1600" dirty="0" smtClean="0"/>
              <a:t>10</a:t>
            </a:r>
            <a:br>
              <a:rPr lang="nl-NL" sz="1600" dirty="0" smtClean="0"/>
            </a:br>
            <a:r>
              <a:rPr lang="nl-NL" sz="1600" dirty="0" smtClean="0"/>
              <a:t>Dit geeft de waarde 10 aan de variabele x en print deze. Als je direct daarna dit schrijft:</a:t>
            </a:r>
            <a:br>
              <a:rPr lang="nl-NL" sz="1600" dirty="0" smtClean="0"/>
            </a:br>
            <a:r>
              <a:rPr lang="nl-NL" sz="1600" dirty="0" smtClean="0"/>
              <a:t>x = ‘Hallo’</a:t>
            </a:r>
            <a:br>
              <a:rPr lang="nl-NL" sz="1600" dirty="0" smtClean="0"/>
            </a:br>
            <a:r>
              <a:rPr lang="nl-NL" sz="1600" dirty="0" smtClean="0"/>
              <a:t>print(x)</a:t>
            </a:r>
            <a:br>
              <a:rPr lang="nl-NL" sz="1600" dirty="0" smtClean="0"/>
            </a:br>
            <a:r>
              <a:rPr lang="nl-NL" sz="1600" dirty="0" smtClean="0"/>
              <a:t>Hallo</a:t>
            </a:r>
            <a:br>
              <a:rPr lang="nl-NL" sz="1600" dirty="0" smtClean="0"/>
            </a:br>
            <a:r>
              <a:rPr lang="nl-NL" sz="1600" dirty="0" smtClean="0"/>
              <a:t>x heeft nu de waarde (string) ‘Hallo’ en niet meer 10.</a:t>
            </a:r>
            <a:br>
              <a:rPr lang="nl-NL" sz="1600" dirty="0" smtClean="0"/>
            </a:br>
            <a:endParaRPr lang="nl-NL" sz="1600" dirty="0" smtClean="0"/>
          </a:p>
          <a:p>
            <a:r>
              <a:rPr lang="nl-NL" sz="1600" dirty="0" err="1" smtClean="0"/>
              <a:t>Indention</a:t>
            </a:r>
            <a:r>
              <a:rPr lang="nl-NL" sz="1600" dirty="0" smtClean="0"/>
              <a:t> &gt; inspringing. In Python verplicht om een blok code aan te geven.</a:t>
            </a:r>
            <a:br>
              <a:rPr lang="nl-NL" sz="1600" dirty="0" smtClean="0"/>
            </a:br>
            <a:r>
              <a:rPr lang="nl-NL" sz="1600" dirty="0" smtClean="0"/>
              <a:t>4 spaties/ tab…</a:t>
            </a:r>
            <a:br>
              <a:rPr lang="nl-NL" sz="1600" dirty="0" smtClean="0"/>
            </a:br>
            <a:br>
              <a:rPr lang="nl-NL" sz="1600" dirty="0" smtClean="0"/>
            </a:br>
            <a:r>
              <a:rPr lang="nl-NL" sz="1600" dirty="0" err="1" smtClean="0"/>
              <a:t>Def</a:t>
            </a:r>
            <a:r>
              <a:rPr lang="nl-NL" sz="1600" dirty="0" smtClean="0"/>
              <a:t> </a:t>
            </a:r>
            <a:r>
              <a:rPr lang="nl-NL" sz="1600" dirty="0" err="1" smtClean="0"/>
              <a:t>mijn_functie</a:t>
            </a:r>
            <a:r>
              <a:rPr lang="nl-NL" sz="1600" dirty="0" smtClean="0"/>
              <a:t>():</a:t>
            </a:r>
            <a:br>
              <a:rPr lang="nl-NL" sz="1600" dirty="0" smtClean="0"/>
            </a:br>
            <a:r>
              <a:rPr lang="nl-NL" sz="1600" dirty="0" smtClean="0"/>
              <a:t>    print(‘Hello World’)</a:t>
            </a:r>
            <a:endParaRPr lang="nl-NL" sz="1600" dirty="0" smtClean="0"/>
          </a:p>
          <a:p>
            <a:endParaRPr lang="nl-NL" sz="1600" dirty="0" smtClean="0"/>
          </a:p>
          <a:p>
            <a:endParaRPr lang="nl-NL"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Programmeren</a:t>
            </a:r>
            <a:endParaRPr lang="nl-NL" dirty="0"/>
          </a:p>
        </p:txBody>
      </p:sp>
      <p:sp>
        <p:nvSpPr>
          <p:cNvPr id="3" name="Tijdelijke aanduiding voor inhoud 2"/>
          <p:cNvSpPr>
            <a:spLocks noGrp="1"/>
          </p:cNvSpPr>
          <p:nvPr>
            <p:ph idx="1"/>
          </p:nvPr>
        </p:nvSpPr>
        <p:spPr>
          <a:xfrm>
            <a:off x="810338" y="1570385"/>
            <a:ext cx="8596668" cy="3880773"/>
          </a:xfrm>
        </p:spPr>
        <p:txBody>
          <a:bodyPr/>
          <a:lstStyle/>
          <a:p>
            <a:pPr>
              <a:lnSpc>
                <a:spcPct val="150000"/>
              </a:lnSpc>
            </a:pPr>
            <a:r>
              <a:rPr lang="en-US" dirty="0" smtClean="0"/>
              <a:t>The </a:t>
            </a:r>
            <a:r>
              <a:rPr lang="en-US" dirty="0"/>
              <a:t>purpose of programming is to find a sequence of instructions that will automate the performance of a task (which can be as complex as an operating system</a:t>
            </a:r>
            <a:r>
              <a:rPr lang="en-US" dirty="0" smtClean="0"/>
              <a:t>), </a:t>
            </a:r>
            <a:r>
              <a:rPr lang="en-US" dirty="0"/>
              <a:t>often for solving a given problem.</a:t>
            </a:r>
            <a:endParaRPr lang="nl-NL" dirty="0" smtClean="0"/>
          </a:p>
          <a:p>
            <a:endParaRPr lang="nl-NL" dirty="0"/>
          </a:p>
          <a:p>
            <a:r>
              <a:rPr lang="nl-NL" dirty="0" smtClean="0"/>
              <a:t>Automatiseren, problemen oplossen, voorspellen.</a:t>
            </a:r>
            <a:br>
              <a:rPr lang="nl-NL" dirty="0" smtClean="0"/>
            </a:br>
            <a:endParaRPr lang="nl-NL" dirty="0" smtClean="0"/>
          </a:p>
          <a:p>
            <a:endParaRPr lang="nl-NL"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4658" y="2213957"/>
            <a:ext cx="8596668" cy="1320800"/>
          </a:xfrm>
        </p:spPr>
        <p:txBody>
          <a:bodyPr/>
          <a:lstStyle/>
          <a:p>
            <a:pPr algn="ctr"/>
            <a:r>
              <a:rPr lang="nl-NL" dirty="0" smtClean="0"/>
              <a:t>Je eerste programma</a:t>
            </a:r>
            <a:endParaRPr lang="nl-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3095" y="948026"/>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214" y="3097787"/>
            <a:ext cx="2804864" cy="11720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9572" y="3027714"/>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559" y="4495596"/>
            <a:ext cx="5391150" cy="192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3978374" y="2568632"/>
            <a:ext cx="2001895" cy="369332"/>
          </a:xfrm>
          <a:prstGeom prst="rect">
            <a:avLst/>
          </a:prstGeom>
          <a:noFill/>
        </p:spPr>
        <p:txBody>
          <a:bodyPr wrap="none" rtlCol="0">
            <a:spAutoFit/>
          </a:bodyPr>
          <a:lstStyle/>
          <a:p>
            <a:r>
              <a:rPr lang="nl-NL" dirty="0" smtClean="0"/>
              <a:t>Print(‘Hello World’)</a:t>
            </a:r>
            <a:endParaRPr lang="nl-NL" dirty="0"/>
          </a:p>
        </p:txBody>
      </p:sp>
      <p:sp>
        <p:nvSpPr>
          <p:cNvPr id="4" name="Rechthoek 3"/>
          <p:cNvSpPr/>
          <p:nvPr/>
        </p:nvSpPr>
        <p:spPr>
          <a:xfrm>
            <a:off x="3220796" y="3017212"/>
            <a:ext cx="3517053" cy="923330"/>
          </a:xfrm>
          <a:prstGeom prst="rect">
            <a:avLst/>
          </a:prstGeom>
          <a:noFill/>
        </p:spPr>
        <p:txBody>
          <a:bodyPr wrap="none" lIns="91440" tIns="45720" rIns="91440" bIns="45720">
            <a:spAutoFit/>
          </a:bodyPr>
          <a:lstStyle/>
          <a:p>
            <a:pPr algn="ctr"/>
            <a:r>
              <a:rPr lang="nl-NL" sz="5400" b="0" cap="none" spc="0" dirty="0" smtClean="0">
                <a:ln w="0"/>
                <a:solidFill>
                  <a:schemeClr val="tx1"/>
                </a:solidFill>
                <a:effectLst>
                  <a:outerShdw blurRad="38100" dist="19050" dir="2700000" algn="tl" rotWithShape="0">
                    <a:schemeClr val="dk1">
                      <a:alpha val="40000"/>
                    </a:schemeClr>
                  </a:outerShdw>
                </a:effectLst>
              </a:rPr>
              <a:t>Hello World</a:t>
            </a:r>
            <a:endParaRPr lang="nl-NL"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xit" presetSubtype="4" fill="hold" grpId="0" nodeType="withEffect">
                                  <p:stCondLst>
                                    <p:cond delay="0"/>
                                  </p:stCondLst>
                                  <p:childTnLst>
                                    <p:animEffect transition="out" filter="wipe(down)">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1"/>
              </a:rPr>
              <a:t>The Python Tutorial — Python 3.11.2 documentation</a:t>
            </a:r>
            <a:endParaRPr lang="nl-N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en-US" altLang="nl-NL" dirty="0" smtClean="0"/>
              <a:t>Stijl </a:t>
            </a:r>
            <a:r>
              <a:rPr lang="nl-NL" dirty="0" smtClean="0"/>
              <a:t>v</a:t>
            </a:r>
            <a:r>
              <a:rPr lang="en-US" altLang="nl-NL" dirty="0" smtClean="0"/>
              <a:t>an</a:t>
            </a:r>
            <a:r>
              <a:rPr lang="nl-NL" dirty="0" smtClean="0"/>
              <a:t> </a:t>
            </a:r>
            <a:r>
              <a:rPr lang="en-US" altLang="nl-NL" dirty="0" smtClean="0"/>
              <a:t>workshop</a:t>
            </a:r>
            <a:endParaRPr lang="en-US" altLang="nl-NL" dirty="0" smtClean="0"/>
          </a:p>
        </p:txBody>
      </p:sp>
      <p:sp>
        <p:nvSpPr>
          <p:cNvPr id="3" name="Tijdelijke aanduiding voor inhoud 2"/>
          <p:cNvSpPr>
            <a:spLocks noGrp="1"/>
          </p:cNvSpPr>
          <p:nvPr>
            <p:ph idx="1"/>
          </p:nvPr>
        </p:nvSpPr>
        <p:spPr>
          <a:xfrm>
            <a:off x="614811" y="1391138"/>
            <a:ext cx="8596668" cy="3880773"/>
          </a:xfrm>
        </p:spPr>
        <p:txBody>
          <a:bodyPr>
            <a:normAutofit/>
          </a:bodyPr>
          <a:lstStyle/>
          <a:p>
            <a:pPr marL="0" indent="0">
              <a:buNone/>
            </a:pPr>
            <a:endParaRPr lang="nl-NL" b="1" dirty="0" smtClean="0"/>
          </a:p>
          <a:p>
            <a:r>
              <a:rPr lang="en-US" altLang="nl-NL" dirty="0" smtClean="0"/>
              <a:t>Kort, maar krachtige introductie</a:t>
            </a:r>
            <a:r>
              <a:rPr lang="nl-NL" dirty="0" smtClean="0"/>
              <a:t>.</a:t>
            </a:r>
            <a:endParaRPr lang="nl-NL" dirty="0" smtClean="0"/>
          </a:p>
          <a:p>
            <a:r>
              <a:rPr lang="en-US" altLang="nl-NL" dirty="0" smtClean="0"/>
              <a:t>Interactief (discussie, advies etc</a:t>
            </a:r>
            <a:r>
              <a:rPr lang="nl-NL" dirty="0" smtClean="0"/>
              <a:t>.</a:t>
            </a:r>
            <a:r>
              <a:rPr lang="en-US" altLang="nl-NL" dirty="0" smtClean="0"/>
              <a:t>)</a:t>
            </a:r>
            <a:endParaRPr lang="nl-NL"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Data &amp; Compute</a:t>
            </a:r>
            <a:endParaRPr lang="en-US" altLang="nl-NL"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accent1"/>
                </a:solidFill>
                <a:effectLst>
                  <a:outerShdw blurRad="38100" dist="25400" dir="5400000" algn="ctr" rotWithShape="0">
                    <a:srgbClr val="6E747A">
                      <a:alpha val="43000"/>
                    </a:srgbClr>
                  </a:outerShdw>
                </a:effectLst>
              </a:rPr>
              <a:t>Data </a:t>
            </a:r>
            <a:r>
              <a:rPr lang="en-US" altLang="nl-NL" dirty="0" smtClean="0">
                <a:solidFill>
                  <a:schemeClr val="tx1"/>
                </a:solidFill>
              </a:rPr>
              <a:t>&amp; Compute</a:t>
            </a:r>
            <a:endParaRPr lang="en-US" altLang="nl-NL" dirty="0" smtClean="0">
              <a:solidFill>
                <a:schemeClr val="tx1"/>
              </a:solidFill>
            </a:endParaRPr>
          </a:p>
        </p:txBody>
      </p:sp>
      <p:sp>
        <p:nvSpPr>
          <p:cNvPr id="5" name="Text Box 4"/>
          <p:cNvSpPr txBox="1"/>
          <p:nvPr/>
        </p:nvSpPr>
        <p:spPr>
          <a:xfrm>
            <a:off x="476885" y="1753235"/>
            <a:ext cx="9830435" cy="3415030"/>
          </a:xfrm>
          <a:prstGeom prst="rect">
            <a:avLst/>
          </a:prstGeom>
          <a:noFill/>
        </p:spPr>
        <p:txBody>
          <a:bodyPr wrap="square" rtlCol="0">
            <a:spAutoFit/>
          </a:bodyPr>
          <a:p>
            <a:pPr marL="342900" indent="-342900">
              <a:buFont typeface="Arial" panose="020B0604020202020204" pitchFamily="34" charset="0"/>
              <a:buChar char="•"/>
            </a:pPr>
            <a:r>
              <a:rPr lang="en-US" sz="2400">
                <a:sym typeface="+mn-ea"/>
              </a:rPr>
              <a:t> Data moet ingeladen worden in een Python programma: </a:t>
            </a:r>
            <a:endParaRPr lang="en-US" sz="2400"/>
          </a:p>
          <a:p>
            <a:r>
              <a:rPr lang="en-US" sz="2400">
                <a:sym typeface="+mn-ea"/>
              </a:rPr>
              <a:t>	- </a:t>
            </a:r>
            <a:r>
              <a:rPr lang="en-US" sz="2400" b="1">
                <a:sym typeface="+mn-ea"/>
              </a:rPr>
              <a:t>Extern</a:t>
            </a:r>
            <a:r>
              <a:rPr lang="en-US" sz="2400">
                <a:sym typeface="+mn-ea"/>
              </a:rPr>
              <a:t>: </a:t>
            </a:r>
            <a:r>
              <a:rPr lang="en-US" sz="2400">
                <a:sym typeface="+mn-ea"/>
              </a:rPr>
              <a:t>in de vorm van b.v. een Excel of tekstbestandje</a:t>
            </a:r>
            <a:r>
              <a:rPr lang="en-US" sz="2400">
                <a:sym typeface="+mn-ea"/>
              </a:rPr>
              <a:t> </a:t>
            </a:r>
            <a:endParaRPr lang="en-US" sz="2400"/>
          </a:p>
          <a:p>
            <a:r>
              <a:rPr lang="en-US" sz="2400">
                <a:sym typeface="+mn-ea"/>
              </a:rPr>
              <a:t>	- </a:t>
            </a:r>
            <a:r>
              <a:rPr lang="en-US" sz="2400" b="1">
                <a:sym typeface="+mn-ea"/>
              </a:rPr>
              <a:t>Intern</a:t>
            </a:r>
            <a:r>
              <a:rPr lang="en-US" sz="2400">
                <a:sym typeface="+mn-ea"/>
              </a:rPr>
              <a:t>: Data kan aangemaakt worden in Python zelf</a:t>
            </a:r>
            <a:endParaRPr lang="en-US" sz="2400"/>
          </a:p>
          <a:p>
            <a:endParaRPr lang="en-US" sz="2400"/>
          </a:p>
          <a:p>
            <a:pPr marL="342900" indent="-342900">
              <a:buFont typeface="Arial" panose="020B0604020202020204" pitchFamily="34" charset="0"/>
              <a:buChar char="•"/>
            </a:pPr>
            <a:r>
              <a:rPr lang="en-US" sz="2400">
                <a:sym typeface="+mn-ea"/>
              </a:rPr>
              <a:t>Data ‘leeft’ in je Python programma in de vorm van een </a:t>
            </a:r>
            <a:r>
              <a:rPr lang="en-US" sz="2400" i="1">
                <a:sym typeface="+mn-ea"/>
              </a:rPr>
              <a:t>variabele. </a:t>
            </a:r>
            <a:r>
              <a:rPr lang="en-US" sz="2400">
                <a:sym typeface="+mn-ea"/>
              </a:rPr>
              <a:t>Dit is dus een stukje opslag.</a:t>
            </a:r>
            <a:endParaRPr lang="en-US" sz="2400" i="1"/>
          </a:p>
          <a:p>
            <a:endParaRPr lang="en-US" sz="2400" i="1"/>
          </a:p>
          <a:p>
            <a:pPr marL="342900" indent="-342900">
              <a:buFont typeface="Arial" panose="020B0604020202020204" pitchFamily="34" charset="0"/>
              <a:buChar char="•"/>
            </a:pPr>
            <a:r>
              <a:rPr lang="en-US" sz="2400">
                <a:sym typeface="+mn-ea"/>
              </a:rPr>
              <a:t>Zo’n variabele geef jij als gebruiker een naam. Ook geef je aan welke data  in die variabele opgeslagen moet worden.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accent1"/>
                </a:solidFill>
                <a:effectLst>
                  <a:outerShdw blurRad="38100" dist="25400" dir="5400000" algn="ctr" rotWithShape="0">
                    <a:srgbClr val="6E747A">
                      <a:alpha val="43000"/>
                    </a:srgbClr>
                  </a:outerShdw>
                </a:effectLst>
              </a:rPr>
              <a:t>Data </a:t>
            </a:r>
            <a:r>
              <a:rPr lang="en-US" altLang="nl-NL" dirty="0" smtClean="0">
                <a:solidFill>
                  <a:schemeClr val="tx1"/>
                </a:solidFill>
              </a:rPr>
              <a:t>&amp; Compute</a:t>
            </a:r>
            <a:endParaRPr lang="en-US" altLang="nl-NL" dirty="0" smtClean="0">
              <a:solidFill>
                <a:schemeClr val="tx1"/>
              </a:solidFill>
            </a:endParaRPr>
          </a:p>
        </p:txBody>
      </p:sp>
      <p:pic>
        <p:nvPicPr>
          <p:cNvPr id="6" name="Picture 5"/>
          <p:cNvPicPr>
            <a:picLocks noChangeAspect="1"/>
          </p:cNvPicPr>
          <p:nvPr/>
        </p:nvPicPr>
        <p:blipFill>
          <a:blip r:embed="rId1"/>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p>
            <a:pPr algn="ctr"/>
            <a:r>
              <a:rPr lang="en-US" sz="6000">
                <a:solidFill>
                  <a:srgbClr val="0070C0"/>
                </a:solidFill>
                <a:latin typeface="Courier" charset="0"/>
                <a:cs typeface="Courier" charset="0"/>
              </a:rPr>
              <a:t>var</a:t>
            </a:r>
            <a:endParaRPr lang="en-US" sz="6000">
              <a:solidFill>
                <a:srgbClr val="0070C0"/>
              </a:solidFill>
              <a:latin typeface="Courier" charset="0"/>
              <a:cs typeface="Courier" charset="0"/>
            </a:endParaRPr>
          </a:p>
        </p:txBody>
      </p:sp>
      <p:sp>
        <p:nvSpPr>
          <p:cNvPr id="7" name="Text Box 6"/>
          <p:cNvSpPr txBox="1"/>
          <p:nvPr/>
        </p:nvSpPr>
        <p:spPr>
          <a:xfrm>
            <a:off x="3506470" y="3188970"/>
            <a:ext cx="1656080" cy="1014730"/>
          </a:xfrm>
          <a:prstGeom prst="rect">
            <a:avLst/>
          </a:prstGeom>
          <a:noFill/>
        </p:spPr>
        <p:txBody>
          <a:bodyPr wrap="square" rtlCol="0">
            <a:spAutoFit/>
          </a:bodyPr>
          <a:p>
            <a:pPr algn="ctr"/>
            <a:r>
              <a:rPr lang="en-US" sz="6000">
                <a:latin typeface="Courier" charset="0"/>
                <a:cs typeface="Courier" charset="0"/>
              </a:rPr>
              <a:t>=</a:t>
            </a:r>
            <a:endParaRPr lang="en-US" sz="6000">
              <a:latin typeface="Courier" charset="0"/>
              <a:cs typeface="Courier" charset="0"/>
            </a:endParaRPr>
          </a:p>
        </p:txBody>
      </p:sp>
      <p:sp>
        <p:nvSpPr>
          <p:cNvPr id="8" name="Text Box 7"/>
          <p:cNvSpPr txBox="1"/>
          <p:nvPr/>
        </p:nvSpPr>
        <p:spPr>
          <a:xfrm>
            <a:off x="5035550" y="3188970"/>
            <a:ext cx="2853055" cy="1014730"/>
          </a:xfrm>
          <a:prstGeom prst="rect">
            <a:avLst/>
          </a:prstGeom>
          <a:noFill/>
        </p:spPr>
        <p:txBody>
          <a:bodyPr wrap="square" rtlCol="0">
            <a:spAutoFit/>
          </a:bodyPr>
          <a:p>
            <a:pPr algn="ctr"/>
            <a:r>
              <a:rPr lang="en-US" sz="6000">
                <a:solidFill>
                  <a:schemeClr val="accent4"/>
                </a:solidFill>
                <a:latin typeface="Courier" charset="0"/>
                <a:cs typeface="Courier" charset="0"/>
              </a:rPr>
              <a:t>“ hal l o”</a:t>
            </a:r>
            <a:endParaRPr lang="en-US" sz="6000">
              <a:solidFill>
                <a:schemeClr val="accent4"/>
              </a:solidFill>
              <a:latin typeface="Courier" charset="0"/>
              <a:cs typeface="Courier" charset="0"/>
            </a:endParaRPr>
          </a:p>
        </p:txBody>
      </p:sp>
      <p:pic>
        <p:nvPicPr>
          <p:cNvPr id="9" name="Picture 8"/>
          <p:cNvPicPr>
            <a:picLocks noChangeAspect="1"/>
          </p:cNvPicPr>
          <p:nvPr/>
        </p:nvPicPr>
        <p:blipFill>
          <a:blip r:embed="rId2"/>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endParaRPr lang="en-US" sz="2400">
              <a:sym typeface="+mn-ea"/>
            </a:endParaRP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8" grpId="0"/>
      <p:bldP spid="7" grpId="1"/>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accent1"/>
                </a:solidFill>
                <a:effectLst>
                  <a:outerShdw blurRad="38100" dist="25400" dir="5400000" algn="ctr" rotWithShape="0">
                    <a:srgbClr val="6E747A">
                      <a:alpha val="43000"/>
                    </a:srgbClr>
                  </a:outerShdw>
                </a:effectLst>
              </a:rPr>
              <a:t>Data </a:t>
            </a:r>
            <a:r>
              <a:rPr lang="en-US" altLang="nl-NL" dirty="0" smtClean="0">
                <a:solidFill>
                  <a:schemeClr val="tx1"/>
                </a:solidFill>
              </a:rPr>
              <a:t>&amp; Compute</a:t>
            </a:r>
            <a:endParaRPr lang="en-US" altLang="nl-NL" dirty="0" smtClean="0">
              <a:solidFill>
                <a:schemeClr val="tx1"/>
              </a:solidFill>
            </a:endParaRPr>
          </a:p>
        </p:txBody>
      </p:sp>
      <p:pic>
        <p:nvPicPr>
          <p:cNvPr id="6" name="Picture 5"/>
          <p:cNvPicPr>
            <a:picLocks noChangeAspect="1"/>
          </p:cNvPicPr>
          <p:nvPr/>
        </p:nvPicPr>
        <p:blipFill>
          <a:blip r:embed="rId1"/>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p>
            <a:pPr algn="ctr"/>
            <a:r>
              <a:rPr lang="en-US" sz="6000">
                <a:solidFill>
                  <a:srgbClr val="0070C0"/>
                </a:solidFill>
                <a:latin typeface="Courier" charset="0"/>
                <a:cs typeface="Courier" charset="0"/>
              </a:rPr>
              <a:t>var</a:t>
            </a:r>
            <a:endParaRPr lang="en-US" sz="6000">
              <a:solidFill>
                <a:srgbClr val="0070C0"/>
              </a:solidFill>
              <a:latin typeface="Courier" charset="0"/>
              <a:cs typeface="Courier" charset="0"/>
            </a:endParaRPr>
          </a:p>
        </p:txBody>
      </p:sp>
      <p:sp>
        <p:nvSpPr>
          <p:cNvPr id="7" name="Text Box 6"/>
          <p:cNvSpPr txBox="1"/>
          <p:nvPr/>
        </p:nvSpPr>
        <p:spPr>
          <a:xfrm>
            <a:off x="3506470" y="3188970"/>
            <a:ext cx="1656080" cy="1014730"/>
          </a:xfrm>
          <a:prstGeom prst="rect">
            <a:avLst/>
          </a:prstGeom>
          <a:noFill/>
        </p:spPr>
        <p:txBody>
          <a:bodyPr wrap="square" rtlCol="0">
            <a:spAutoFit/>
          </a:bodyPr>
          <a:p>
            <a:pPr algn="ctr"/>
            <a:r>
              <a:rPr lang="en-US" sz="6000">
                <a:latin typeface="Courier" charset="0"/>
                <a:cs typeface="Courier" charset="0"/>
              </a:rPr>
              <a:t>=</a:t>
            </a:r>
            <a:endParaRPr lang="en-US" sz="6000">
              <a:latin typeface="Courier" charset="0"/>
              <a:cs typeface="Courier" charset="0"/>
            </a:endParaRPr>
          </a:p>
        </p:txBody>
      </p:sp>
      <p:sp>
        <p:nvSpPr>
          <p:cNvPr id="8" name="Text Box 7"/>
          <p:cNvSpPr txBox="1"/>
          <p:nvPr/>
        </p:nvSpPr>
        <p:spPr>
          <a:xfrm>
            <a:off x="5035550" y="3188970"/>
            <a:ext cx="2853055" cy="1014730"/>
          </a:xfrm>
          <a:prstGeom prst="rect">
            <a:avLst/>
          </a:prstGeom>
          <a:noFill/>
        </p:spPr>
        <p:txBody>
          <a:bodyPr wrap="square" rtlCol="0">
            <a:spAutoFit/>
          </a:bodyPr>
          <a:p>
            <a:pPr algn="ctr"/>
            <a:r>
              <a:rPr lang="en-US" sz="6000">
                <a:solidFill>
                  <a:schemeClr val="accent4"/>
                </a:solidFill>
                <a:latin typeface="Courier" charset="0"/>
                <a:cs typeface="Courier" charset="0"/>
              </a:rPr>
              <a:t>42</a:t>
            </a:r>
            <a:endParaRPr lang="en-US" sz="6000">
              <a:solidFill>
                <a:schemeClr val="accent4"/>
              </a:solidFill>
              <a:latin typeface="Courier" charset="0"/>
              <a:cs typeface="Courier" charset="0"/>
            </a:endParaRPr>
          </a:p>
        </p:txBody>
      </p:sp>
      <p:sp>
        <p:nvSpPr>
          <p:cNvPr id="10" name="Text Box 9"/>
          <p:cNvSpPr txBox="1"/>
          <p:nvPr/>
        </p:nvSpPr>
        <p:spPr>
          <a:xfrm>
            <a:off x="476885" y="1753235"/>
            <a:ext cx="9830435" cy="1568450"/>
          </a:xfrm>
          <a:prstGeom prst="rect">
            <a:avLst/>
          </a:prstGeom>
          <a:noFill/>
        </p:spPr>
        <p:txBody>
          <a:bodyPr wrap="square" rtlCol="0">
            <a:spAutoFit/>
          </a:bodyPr>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endParaRPr lang="en-US" sz="2400">
              <a:sym typeface="+mn-ea"/>
            </a:endParaRP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8" grpId="0"/>
      <p:bldP spid="7" grpId="1"/>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tx1"/>
                </a:solidFill>
                <a:effectLst>
                  <a:outerShdw blurRad="38100" dist="19050" dir="2700000" algn="tl" rotWithShape="0">
                    <a:schemeClr val="dk1">
                      <a:alpha val="40000"/>
                    </a:schemeClr>
                  </a:outerShdw>
                </a:effectLst>
              </a:rPr>
              <a:t>Data </a:t>
            </a:r>
            <a:r>
              <a:rPr lang="en-US" altLang="nl-NL" dirty="0" smtClean="0">
                <a:solidFill>
                  <a:schemeClr val="tx1"/>
                </a:solidFill>
              </a:rPr>
              <a:t>&amp; </a:t>
            </a:r>
            <a:r>
              <a:rPr lang="en-US" altLang="nl-NL" dirty="0" smtClean="0">
                <a:solidFill>
                  <a:schemeClr val="accent1"/>
                </a:solidFill>
                <a:effectLst>
                  <a:outerShdw blurRad="38100" dist="25400" dir="5400000" algn="ctr" rotWithShape="0">
                    <a:srgbClr val="6E747A">
                      <a:alpha val="43000"/>
                    </a:srgbClr>
                  </a:outerShdw>
                </a:effectLst>
              </a:rPr>
              <a:t>Compute</a:t>
            </a:r>
            <a:endParaRPr lang="en-US" altLang="nl-NL" dirty="0" smtClean="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476885" y="1753235"/>
            <a:ext cx="9830435" cy="2676525"/>
          </a:xfrm>
          <a:prstGeom prst="rect">
            <a:avLst/>
          </a:prstGeom>
          <a:noFill/>
        </p:spPr>
        <p:txBody>
          <a:bodyPr wrap="square" rtlCol="0">
            <a:spAutoFit/>
          </a:bodyPr>
          <a:p>
            <a:pPr marL="342900" indent="-342900">
              <a:buFont typeface="Arial" panose="020B0604020202020204" pitchFamily="34" charset="0"/>
              <a:buChar char="•"/>
            </a:pPr>
            <a:r>
              <a:rPr lang="en-US" sz="2400">
                <a:sym typeface="+mn-ea"/>
              </a:rPr>
              <a:t>Op variabelen kunnen we computaties uitvoeren en de uitkomst hiervan weer opslaan in een (andere) variabele.</a:t>
            </a:r>
            <a:endParaRPr lang="en-US" sz="2400"/>
          </a:p>
          <a:p>
            <a:pPr marL="342900" indent="-342900">
              <a:buFont typeface="Arial" panose="020B0604020202020204" pitchFamily="34" charset="0"/>
              <a:buChar char="•"/>
            </a:pPr>
            <a:r>
              <a:rPr lang="en-US" sz="2400">
                <a:sym typeface="+mn-ea"/>
              </a:rPr>
              <a:t>Het is handig om hiervoor in het Python programma een </a:t>
            </a:r>
            <a:r>
              <a:rPr lang="en-US" sz="2400" i="1">
                <a:sym typeface="+mn-ea"/>
              </a:rPr>
              <a:t>functie </a:t>
            </a:r>
            <a:r>
              <a:rPr lang="en-US" sz="2400">
                <a:sym typeface="+mn-ea"/>
              </a:rPr>
              <a:t>te maken.</a:t>
            </a:r>
            <a:endParaRPr lang="en-US" sz="2400"/>
          </a:p>
          <a:p>
            <a:pPr marL="342900" indent="-342900">
              <a:buFont typeface="Arial" panose="020B0604020202020204" pitchFamily="34" charset="0"/>
              <a:buChar char="•"/>
            </a:pPr>
            <a:r>
              <a:rPr lang="en-US" sz="2400">
                <a:sym typeface="+mn-ea"/>
              </a:rPr>
              <a:t>Een functie is een herbruikbaar stukje code die een stukje input verwerkt en vervolgens het resultaat als uitvoer teruggeeft aan de gebruiker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tx1"/>
                </a:solidFill>
                <a:effectLst>
                  <a:outerShdw blurRad="38100" dist="19050" dir="2700000" algn="tl" rotWithShape="0">
                    <a:schemeClr val="dk1">
                      <a:alpha val="40000"/>
                    </a:schemeClr>
                  </a:outerShdw>
                </a:effectLst>
              </a:rPr>
              <a:t>Data </a:t>
            </a:r>
            <a:r>
              <a:rPr lang="en-US" altLang="nl-NL" dirty="0" smtClean="0">
                <a:solidFill>
                  <a:schemeClr val="tx1"/>
                </a:solidFill>
              </a:rPr>
              <a:t>&amp; </a:t>
            </a:r>
            <a:r>
              <a:rPr lang="en-US" altLang="nl-NL" dirty="0" smtClean="0">
                <a:solidFill>
                  <a:schemeClr val="accent1"/>
                </a:solidFill>
                <a:effectLst>
                  <a:outerShdw blurRad="38100" dist="25400" dir="5400000" algn="ctr" rotWithShape="0">
                    <a:srgbClr val="6E747A">
                      <a:alpha val="43000"/>
                    </a:srgbClr>
                  </a:outerShdw>
                </a:effectLst>
              </a:rPr>
              <a:t>Compute</a:t>
            </a:r>
            <a:endParaRPr lang="en-US" altLang="nl-NL" dirty="0" smtClean="0">
              <a:solidFill>
                <a:schemeClr val="accent1"/>
              </a:solidFill>
              <a:effectLst>
                <a:outerShdw blurRad="38100" dist="25400" dir="5400000" algn="ctr" rotWithShape="0">
                  <a:srgbClr val="6E747A">
                    <a:alpha val="43000"/>
                  </a:srgbClr>
                </a:outerShdw>
              </a:effectLst>
            </a:endParaRPr>
          </a:p>
        </p:txBody>
      </p:sp>
      <p:sp>
        <p:nvSpPr>
          <p:cNvPr id="2" name="Text Box 1"/>
          <p:cNvSpPr txBox="1"/>
          <p:nvPr/>
        </p:nvSpPr>
        <p:spPr>
          <a:xfrm>
            <a:off x="59690" y="1771650"/>
            <a:ext cx="9830435" cy="1568450"/>
          </a:xfrm>
          <a:prstGeom prst="rect">
            <a:avLst/>
          </a:prstGeom>
          <a:noFill/>
        </p:spPr>
        <p:txBody>
          <a:bodyPr wrap="square" rtlCol="0">
            <a:spAutoFit/>
          </a:bodyPr>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endParaRPr lang="en-US" sz="2400"/>
          </a:p>
          <a:p>
            <a:pPr marL="342900" indent="-342900">
              <a:buFont typeface="Arial" panose="020B0604020202020204" pitchFamily="34" charset="0"/>
              <a:buChar char="•"/>
            </a:pPr>
            <a:endParaRPr lang="en-US" sz="2400"/>
          </a:p>
        </p:txBody>
      </p:sp>
      <p:sp>
        <p:nvSpPr>
          <p:cNvPr id="9" name="Text Box 8"/>
          <p:cNvSpPr txBox="1"/>
          <p:nvPr/>
        </p:nvSpPr>
        <p:spPr>
          <a:xfrm>
            <a:off x="1758950" y="2646680"/>
            <a:ext cx="8345170" cy="706755"/>
          </a:xfrm>
          <a:prstGeom prst="rect">
            <a:avLst/>
          </a:prstGeom>
          <a:noFill/>
        </p:spPr>
        <p:txBody>
          <a:bodyPr wrap="square" rtlCol="0">
            <a:spAutoFit/>
          </a:bodyPr>
          <a:p>
            <a:pPr algn="ctr"/>
            <a:r>
              <a:rPr lang="en-US" sz="4000">
                <a:solidFill>
                  <a:schemeClr val="accent4"/>
                </a:solidFill>
                <a:latin typeface="Courier" charset="0"/>
                <a:cs typeface="Courier" charset="0"/>
              </a:rPr>
              <a:t>som =</a:t>
            </a:r>
            <a:r>
              <a:rPr lang="en-US" sz="4000">
                <a:solidFill>
                  <a:srgbClr val="00B050"/>
                </a:solidFill>
                <a:latin typeface="Courier" charset="0"/>
                <a:cs typeface="Courier" charset="0"/>
              </a:rPr>
              <a:t> opt el l en(</a:t>
            </a:r>
            <a:r>
              <a:rPr lang="en-US" sz="4000">
                <a:solidFill>
                  <a:srgbClr val="0070C0"/>
                </a:solidFill>
                <a:latin typeface="Courier" charset="0"/>
                <a:cs typeface="Courier" charset="0"/>
              </a:rPr>
              <a:t>get al 1, get al 2</a:t>
            </a:r>
            <a:r>
              <a:rPr lang="en-US" sz="4000">
                <a:solidFill>
                  <a:srgbClr val="00B050"/>
                </a:solidFill>
                <a:latin typeface="Courier" charset="0"/>
                <a:cs typeface="Courier" charset="0"/>
              </a:rPr>
              <a:t>)</a:t>
            </a:r>
            <a:endParaRPr lang="en-US" sz="4000">
              <a:solidFill>
                <a:srgbClr val="00B050"/>
              </a:solidFill>
              <a:latin typeface="Courier" charset="0"/>
              <a:cs typeface="Courier" charset="0"/>
            </a:endParaRPr>
          </a:p>
        </p:txBody>
      </p:sp>
      <p:pic>
        <p:nvPicPr>
          <p:cNvPr id="10" name="Picture 9"/>
          <p:cNvPicPr>
            <a:picLocks noChangeAspect="1"/>
          </p:cNvPicPr>
          <p:nvPr/>
        </p:nvPicPr>
        <p:blipFill>
          <a:blip r:embed="rId1"/>
          <a:stretch>
            <a:fillRect/>
          </a:stretch>
        </p:blipFill>
        <p:spPr>
          <a:xfrm flipH="1">
            <a:off x="2485390" y="3507740"/>
            <a:ext cx="4885055" cy="3350260"/>
          </a:xfrm>
          <a:prstGeom prst="rect">
            <a:avLst/>
          </a:prstGeom>
        </p:spPr>
      </p:pic>
      <p:cxnSp>
        <p:nvCxnSpPr>
          <p:cNvPr id="11" name="Straight Arrow Connector 10"/>
          <p:cNvCxnSpPr/>
          <p:nvPr/>
        </p:nvCxnSpPr>
        <p:spPr>
          <a:xfrm flipH="1">
            <a:off x="7068820" y="3353435"/>
            <a:ext cx="468000" cy="34480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562860" y="3267075"/>
            <a:ext cx="280035" cy="80835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tx1"/>
                </a:solidFill>
                <a:effectLst>
                  <a:outerShdw blurRad="38100" dist="19050" dir="2700000" algn="tl" rotWithShape="0">
                    <a:schemeClr val="dk1">
                      <a:alpha val="40000"/>
                    </a:schemeClr>
                  </a:outerShdw>
                </a:effectLst>
              </a:rPr>
              <a:t>Data </a:t>
            </a:r>
            <a:r>
              <a:rPr lang="en-US" altLang="nl-NL" dirty="0" smtClean="0">
                <a:solidFill>
                  <a:schemeClr val="tx1"/>
                </a:solidFill>
              </a:rPr>
              <a:t>&amp; </a:t>
            </a:r>
            <a:r>
              <a:rPr lang="en-US" altLang="nl-NL" dirty="0" smtClean="0">
                <a:solidFill>
                  <a:schemeClr val="accent1"/>
                </a:solidFill>
                <a:effectLst>
                  <a:outerShdw blurRad="38100" dist="25400" dir="5400000" algn="ctr" rotWithShape="0">
                    <a:srgbClr val="6E747A">
                      <a:alpha val="43000"/>
                    </a:srgbClr>
                  </a:outerShdw>
                </a:effectLst>
              </a:rPr>
              <a:t>Compute</a:t>
            </a:r>
            <a:endParaRPr lang="en-US" altLang="nl-NL" dirty="0" smtClean="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1938020"/>
          </a:xfrm>
          <a:prstGeom prst="rect">
            <a:avLst/>
          </a:prstGeom>
          <a:noFill/>
        </p:spPr>
        <p:txBody>
          <a:bodyPr wrap="square" rtlCol="0">
            <a:spAutoFit/>
          </a:bodyPr>
          <a:p>
            <a:pPr marL="342900" indent="-342900">
              <a:buFont typeface="Arial" panose="020B0604020202020204" pitchFamily="34" charset="0"/>
              <a:buChar char="•"/>
            </a:pPr>
            <a:r>
              <a:rPr lang="en-US" sz="2400"/>
              <a:t>Hoe weet Python wat die functie dan moet doen?</a:t>
            </a:r>
            <a:endParaRPr lang="en-US" sz="2400"/>
          </a:p>
          <a:p>
            <a:pPr marL="342900" indent="-342900">
              <a:buFont typeface="Arial" panose="020B0604020202020204" pitchFamily="34" charset="0"/>
              <a:buChar char="•"/>
            </a:pPr>
            <a:r>
              <a:rPr lang="en-US" sz="2400"/>
              <a:t>Dat doe je door een functiedefinitie te schrijven. </a:t>
            </a:r>
            <a:r>
              <a:rPr lang="en-US" sz="2400">
                <a:sym typeface="+mn-ea"/>
              </a:rPr>
              <a:t>Dit beschrijft wat je functie precies moet doen. </a:t>
            </a:r>
            <a:endParaRPr lang="en-US" sz="2400">
              <a:sym typeface="+mn-ea"/>
            </a:endParaRPr>
          </a:p>
          <a:p>
            <a:pPr marL="342900" indent="-342900">
              <a:buFont typeface="Arial" panose="020B0604020202020204" pitchFamily="34" charset="0"/>
              <a:buChar char="•"/>
            </a:pPr>
            <a:r>
              <a:rPr lang="en-US" sz="2400"/>
              <a:t>Je begint een functiedefinitie met </a:t>
            </a:r>
            <a:r>
              <a:rPr lang="en-US" sz="2400" b="1">
                <a:solidFill>
                  <a:schemeClr val="accent2"/>
                </a:solidFill>
              </a:rPr>
              <a:t>def</a:t>
            </a:r>
            <a:endParaRPr lang="en-US" sz="2400" b="1"/>
          </a:p>
          <a:p>
            <a:pPr marL="342900" indent="-342900">
              <a:buFont typeface="Arial" panose="020B0604020202020204" pitchFamily="34" charset="0"/>
              <a:buChar char="•"/>
            </a:pPr>
            <a:r>
              <a:rPr lang="en-US" sz="2400"/>
              <a:t>Op het eind geef je het eindresultaat terug als uitvoer met </a:t>
            </a:r>
            <a:r>
              <a:rPr lang="en-US" sz="2400" b="1">
                <a:solidFill>
                  <a:schemeClr val="accent4"/>
                </a:solidFill>
              </a:rPr>
              <a:t>return</a:t>
            </a:r>
            <a:endParaRPr lang="en-US" sz="2400" b="1">
              <a:solidFill>
                <a:schemeClr val="accent4"/>
              </a:solidFill>
            </a:endParaRPr>
          </a:p>
        </p:txBody>
      </p:sp>
      <p:sp>
        <p:nvSpPr>
          <p:cNvPr id="4" name="Text Box 3"/>
          <p:cNvSpPr txBox="1"/>
          <p:nvPr/>
        </p:nvSpPr>
        <p:spPr>
          <a:xfrm>
            <a:off x="677545" y="4587240"/>
            <a:ext cx="8345170" cy="1938020"/>
          </a:xfrm>
          <a:prstGeom prst="rect">
            <a:avLst/>
          </a:prstGeom>
          <a:noFill/>
        </p:spPr>
        <p:txBody>
          <a:bodyPr wrap="square" rtlCol="0">
            <a:spAutoFit/>
          </a:bodyPr>
          <a:p>
            <a:pPr algn="ctr"/>
            <a:r>
              <a:rPr lang="en-US" sz="4000">
                <a:solidFill>
                  <a:srgbClr val="00B050"/>
                </a:solidFill>
                <a:latin typeface="Courier" charset="0"/>
                <a:cs typeface="Courier" charset="0"/>
              </a:rPr>
              <a:t>def  opt el l en(</a:t>
            </a:r>
            <a:r>
              <a:rPr lang="en-US" sz="4000">
                <a:solidFill>
                  <a:srgbClr val="0070C0"/>
                </a:solidFill>
                <a:latin typeface="Courier" charset="0"/>
                <a:cs typeface="Courier" charset="0"/>
              </a:rPr>
              <a:t>get al 1, get al 2</a:t>
            </a:r>
            <a:r>
              <a:rPr lang="en-US" sz="4000">
                <a:solidFill>
                  <a:srgbClr val="00B050"/>
                </a:solidFill>
                <a:latin typeface="Courier" charset="0"/>
                <a:cs typeface="Courier" charset="0"/>
              </a:rPr>
              <a:t>):</a:t>
            </a:r>
            <a:endParaRPr lang="en-US" sz="4000">
              <a:solidFill>
                <a:schemeClr val="tx1"/>
              </a:solidFill>
              <a:latin typeface="Courier" charset="0"/>
              <a:cs typeface="Courier" charset="0"/>
            </a:endParaRPr>
          </a:p>
          <a:p>
            <a:pPr algn="l"/>
            <a:r>
              <a:rPr lang="en-US" sz="4000">
                <a:solidFill>
                  <a:schemeClr val="tx1"/>
                </a:solidFill>
                <a:latin typeface="Courier" charset="0"/>
                <a:cs typeface="Courier" charset="0"/>
              </a:rPr>
              <a:t>       </a:t>
            </a:r>
            <a:r>
              <a:rPr lang="en-US" sz="4000">
                <a:solidFill>
                  <a:srgbClr val="00B050"/>
                </a:solidFill>
                <a:latin typeface="Courier" charset="0"/>
                <a:cs typeface="Courier" charset="0"/>
              </a:rPr>
              <a:t>som = get al 1 + get al 2</a:t>
            </a:r>
            <a:endParaRPr lang="en-US" sz="4000">
              <a:solidFill>
                <a:schemeClr val="tx1"/>
              </a:solidFill>
              <a:latin typeface="Courier" charset="0"/>
              <a:cs typeface="Courier" charset="0"/>
            </a:endParaRPr>
          </a:p>
          <a:p>
            <a:pPr algn="l"/>
            <a:r>
              <a:rPr lang="en-US" sz="4000">
                <a:solidFill>
                  <a:schemeClr val="tx1"/>
                </a:solidFill>
                <a:latin typeface="Courier" charset="0"/>
                <a:cs typeface="Courier" charset="0"/>
              </a:rPr>
              <a:t>	</a:t>
            </a:r>
            <a:r>
              <a:rPr lang="en-US" sz="4000">
                <a:solidFill>
                  <a:schemeClr val="accent4"/>
                </a:solidFill>
                <a:latin typeface="Courier" charset="0"/>
                <a:cs typeface="Courier" charset="0"/>
              </a:rPr>
              <a:t>r et ur n som</a:t>
            </a:r>
            <a:endParaRPr lang="en-US" sz="4000">
              <a:solidFill>
                <a:schemeClr val="accent4"/>
              </a:solidFill>
              <a:latin typeface="Courier" charset="0"/>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smtClean="0"/>
              <a:t>Agenda 09.00 – 12.00 uur:</a:t>
            </a:r>
            <a:endParaRPr lang="nl-NL" dirty="0"/>
          </a:p>
        </p:txBody>
      </p:sp>
      <p:sp>
        <p:nvSpPr>
          <p:cNvPr id="3" name="Tijdelijke aanduiding voor inhoud 2"/>
          <p:cNvSpPr>
            <a:spLocks noGrp="1"/>
          </p:cNvSpPr>
          <p:nvPr>
            <p:ph idx="1"/>
          </p:nvPr>
        </p:nvSpPr>
        <p:spPr>
          <a:xfrm>
            <a:off x="752231" y="1438031"/>
            <a:ext cx="10515600" cy="4351338"/>
          </a:xfrm>
        </p:spPr>
        <p:txBody>
          <a:bodyPr>
            <a:normAutofit fontScale="92500" lnSpcReduction="20000"/>
          </a:bodyPr>
          <a:lstStyle/>
          <a:p>
            <a:r>
              <a:rPr lang="nl-NL" dirty="0" smtClean="0">
                <a:solidFill>
                  <a:srgbClr val="FF0000"/>
                </a:solidFill>
              </a:rPr>
              <a:t>Welkom.</a:t>
            </a:r>
            <a:endParaRPr lang="nl-NL" dirty="0" smtClean="0">
              <a:solidFill>
                <a:srgbClr val="FF0000"/>
              </a:solidFill>
            </a:endParaRPr>
          </a:p>
          <a:p>
            <a:r>
              <a:rPr lang="nl-NL" dirty="0" smtClean="0"/>
              <a:t>Uitleg programma/ benoemen doel.</a:t>
            </a:r>
            <a:endParaRPr lang="nl-NL" dirty="0" smtClean="0"/>
          </a:p>
          <a:p>
            <a:r>
              <a:rPr lang="nl-NL" dirty="0" smtClean="0"/>
              <a:t>Programmeren etc. introductie.</a:t>
            </a:r>
            <a:endParaRPr lang="nl-NL" dirty="0"/>
          </a:p>
          <a:p>
            <a:r>
              <a:rPr lang="nl-NL" dirty="0" smtClean="0"/>
              <a:t>Python introductie.</a:t>
            </a:r>
            <a:endParaRPr lang="nl-NL" dirty="0" smtClean="0"/>
          </a:p>
          <a:p>
            <a:r>
              <a:rPr lang="nl-NL" dirty="0" smtClean="0"/>
              <a:t>Python aan de slag.</a:t>
            </a:r>
            <a:endParaRPr lang="nl-NL" dirty="0" smtClean="0"/>
          </a:p>
          <a:p>
            <a:r>
              <a:rPr lang="nl-NL" dirty="0" smtClean="0">
                <a:solidFill>
                  <a:srgbClr val="FF0000"/>
                </a:solidFill>
              </a:rPr>
              <a:t>15 minuten pauze.</a:t>
            </a:r>
            <a:endParaRPr lang="nl-NL" dirty="0" smtClean="0">
              <a:solidFill>
                <a:srgbClr val="FF0000"/>
              </a:solidFill>
            </a:endParaRPr>
          </a:p>
          <a:p>
            <a:r>
              <a:rPr lang="nl-NL" dirty="0" smtClean="0"/>
              <a:t>Python Pandas: de andere tool voor data analyse</a:t>
            </a:r>
            <a:endParaRPr lang="nl-NL" dirty="0" smtClean="0"/>
          </a:p>
          <a:p>
            <a:r>
              <a:rPr lang="nl-NL" dirty="0" smtClean="0"/>
              <a:t>Pandas introductie algemeen.</a:t>
            </a:r>
            <a:endParaRPr lang="nl-NL" dirty="0" smtClean="0"/>
          </a:p>
          <a:p>
            <a:r>
              <a:rPr lang="nl-NL" dirty="0" smtClean="0"/>
              <a:t>Pandas aan de slag.</a:t>
            </a:r>
            <a:endParaRPr lang="nl-NL" dirty="0" smtClean="0"/>
          </a:p>
          <a:p>
            <a:r>
              <a:rPr lang="nl-NL" dirty="0" smtClean="0">
                <a:solidFill>
                  <a:srgbClr val="FF0000"/>
                </a:solidFill>
              </a:rPr>
              <a:t>15 minuten pauze.</a:t>
            </a:r>
            <a:endParaRPr lang="nl-NL" dirty="0" smtClean="0">
              <a:solidFill>
                <a:srgbClr val="FF0000"/>
              </a:solidFill>
            </a:endParaRPr>
          </a:p>
          <a:p>
            <a:r>
              <a:rPr lang="nl-NL" i="1" dirty="0" smtClean="0"/>
              <a:t>Machine Learning? Een korte introductie.</a:t>
            </a:r>
            <a:endParaRPr lang="nl-NL" i="1" dirty="0" smtClean="0"/>
          </a:p>
          <a:p>
            <a:r>
              <a:rPr lang="nl-NL" i="1" dirty="0" smtClean="0"/>
              <a:t>(Machine Learning aan de slag</a:t>
            </a:r>
            <a:r>
              <a:rPr lang="nl-NL" i="1" dirty="0"/>
              <a:t> </a:t>
            </a:r>
            <a:r>
              <a:rPr lang="nl-NL" i="1" dirty="0" smtClean="0"/>
              <a:t>&gt;&gt; onder voorbehoud).</a:t>
            </a:r>
            <a:endParaRPr lang="nl-NL" i="1" dirty="0" smtClean="0"/>
          </a:p>
          <a:p>
            <a:r>
              <a:rPr lang="nl-NL" dirty="0" err="1" smtClean="0"/>
              <a:t>Wrap</a:t>
            </a:r>
            <a:r>
              <a:rPr lang="nl-NL" dirty="0" smtClean="0"/>
              <a:t> up.</a:t>
            </a:r>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Waar Python code uitvoeren?</a:t>
            </a:r>
            <a:endParaRPr lang="en-US" altLang="nl-NL" dirty="0" smtClean="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2676525"/>
          </a:xfrm>
          <a:prstGeom prst="rect">
            <a:avLst/>
          </a:prstGeom>
          <a:noFill/>
        </p:spPr>
        <p:txBody>
          <a:bodyPr wrap="square" rtlCol="0">
            <a:spAutoFit/>
          </a:bodyPr>
          <a:p>
            <a:pPr marL="342900" indent="-342900">
              <a:buFont typeface="Arial" panose="020B0604020202020204" pitchFamily="34" charset="0"/>
              <a:buChar char="•"/>
            </a:pPr>
            <a:r>
              <a:rPr lang="en-US" sz="2400" b="1">
                <a:sym typeface="+mn-ea"/>
              </a:rPr>
              <a:t>Google Colab:</a:t>
            </a:r>
            <a:r>
              <a:rPr lang="en-US" sz="2400">
                <a:sym typeface="+mn-ea"/>
              </a:rPr>
              <a:t> Platform om Jupyter Notebook te runnen.</a:t>
            </a:r>
            <a:endParaRPr lang="en-US" sz="2400"/>
          </a:p>
          <a:p>
            <a:pPr marL="342900" indent="-342900">
              <a:buFont typeface="Arial" panose="020B0604020202020204" pitchFamily="34" charset="0"/>
              <a:buChar char="•"/>
            </a:pPr>
            <a:r>
              <a:rPr lang="en-US" sz="2400" b="1">
                <a:sym typeface="+mn-ea"/>
              </a:rPr>
              <a:t>Jupyter Notebook:</a:t>
            </a:r>
            <a:r>
              <a:rPr lang="en-US" sz="2400">
                <a:sym typeface="+mn-ea"/>
              </a:rPr>
              <a:t> Programma om Python code te runnen</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a:sym typeface="+mn-ea"/>
              </a:rPr>
              <a:t>Demo:</a:t>
            </a:r>
            <a:r>
              <a:rPr lang="en-US" sz="2400">
                <a:sym typeface="+mn-ea"/>
              </a:rPr>
              <a:t> hoe run je in een Notebook een stukje Python code</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a:sym typeface="+mn-ea"/>
              </a:rPr>
              <a:t>Opdrachten: </a:t>
            </a:r>
            <a:r>
              <a:rPr lang="en-US" sz="2400">
                <a:sym typeface="+mn-ea"/>
              </a:rPr>
              <a:t>Stukje code is al geschreven. Overal waar &lt;INVULLEN&gt; staat, moet deze code aangevuld worden.</a:t>
            </a:r>
            <a:endParaRPr lang="en-US" sz="2400" b="1">
              <a:solidFill>
                <a:schemeClr val="accent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sz="6000" dirty="0" smtClean="0"/>
              <a:t>En nu jullie!</a:t>
            </a:r>
            <a:br>
              <a:rPr lang="nl-NL" sz="6000" dirty="0" smtClean="0"/>
            </a:br>
            <a:br>
              <a:rPr lang="nl-NL" sz="6000" dirty="0" smtClean="0"/>
            </a:br>
            <a:br>
              <a:rPr lang="nl-NL" sz="6000" dirty="0"/>
            </a:br>
            <a:endParaRPr lang="nl-NL" sz="6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ix Data Scientist Frustrations and Career Success Roadblock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0753" y="198063"/>
            <a:ext cx="7620000" cy="6238875"/>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p:cNvSpPr/>
          <p:nvPr/>
        </p:nvSpPr>
        <p:spPr>
          <a:xfrm>
            <a:off x="2759606" y="423641"/>
            <a:ext cx="6606296" cy="923330"/>
          </a:xfrm>
          <a:prstGeom prst="rect">
            <a:avLst/>
          </a:prstGeom>
          <a:noFill/>
        </p:spPr>
        <p:txBody>
          <a:bodyPr wrap="none" lIns="91440" tIns="45720" rIns="91440" bIns="45720">
            <a:spAutoFit/>
          </a:bodyPr>
          <a:lstStyle/>
          <a:p>
            <a:pPr algn="ctr"/>
            <a:r>
              <a:rPr lang="nl-NL"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Ken je dat gevoel….</a:t>
            </a:r>
            <a:endParaRPr lang="nl-N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a:t>
            </a:r>
            <a:r>
              <a:rPr lang="en-US" sz="2000" dirty="0" smtClean="0">
                <a:solidFill>
                  <a:schemeClr val="tx1"/>
                </a:solidFill>
              </a:rPr>
              <a:t>, built </a:t>
            </a:r>
            <a:r>
              <a:rPr lang="en-US" sz="2000" dirty="0">
                <a:solidFill>
                  <a:schemeClr val="tx1"/>
                </a:solidFill>
              </a:rPr>
              <a:t>on top of the </a:t>
            </a:r>
            <a:r>
              <a:rPr lang="en-US" sz="2000" dirty="0">
                <a:solidFill>
                  <a:schemeClr val="tx1"/>
                </a:solidFill>
                <a:hlinkClick r:id="rId1"/>
              </a:rPr>
              <a:t>Python</a:t>
            </a:r>
            <a:r>
              <a:rPr lang="en-US" sz="2000" dirty="0">
                <a:solidFill>
                  <a:schemeClr val="tx1"/>
                </a:solidFill>
              </a:rPr>
              <a:t> programming language</a:t>
            </a:r>
            <a:r>
              <a:rPr lang="en-US" sz="2000" dirty="0" smtClean="0">
                <a:solidFill>
                  <a:schemeClr val="tx1"/>
                </a:solidFill>
              </a:rPr>
              <a:t>.</a:t>
            </a:r>
            <a:br>
              <a:rPr lang="en-US" sz="2000" dirty="0" smtClean="0">
                <a:solidFill>
                  <a:schemeClr val="tx1"/>
                </a:solidFill>
              </a:rPr>
            </a:br>
            <a:br>
              <a:rPr lang="en-US" sz="2000" dirty="0" smtClean="0">
                <a:solidFill>
                  <a:schemeClr val="tx1"/>
                </a:solidFill>
              </a:rPr>
            </a:br>
            <a:r>
              <a:rPr lang="en-US" sz="2000" dirty="0" smtClean="0">
                <a:solidFill>
                  <a:schemeClr val="tx1"/>
                </a:solidFill>
              </a:rPr>
              <a:t>Pandas </a:t>
            </a:r>
            <a:r>
              <a:rPr lang="en-US" sz="2000" dirty="0">
                <a:solidFill>
                  <a:schemeClr val="tx1"/>
                </a:solidFill>
              </a:rPr>
              <a:t>is one of the most used open-source Python libraries to work with Structured tabular data for analysis. Pandas library is heavily used for Data Analytics, Machine learning, data science projects, and many more</a:t>
            </a:r>
            <a:r>
              <a:rPr lang="en-US" sz="2000" dirty="0" smtClean="0">
                <a:solidFill>
                  <a:schemeClr val="tx1"/>
                </a:solidFill>
              </a:rPr>
              <a:t>.</a:t>
            </a:r>
            <a:br>
              <a:rPr lang="en-US" sz="2000" dirty="0" smtClean="0">
                <a:solidFill>
                  <a:schemeClr val="tx1"/>
                </a:solidFill>
              </a:rPr>
            </a:b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r>
              <a:rPr lang="en-US" sz="2000" dirty="0" smtClean="0">
                <a:solidFill>
                  <a:schemeClr val="tx1"/>
                </a:solidFill>
              </a:rPr>
              <a:t>).</a:t>
            </a:r>
            <a:br>
              <a:rPr lang="en-US" sz="2000" dirty="0" smtClean="0">
                <a:solidFill>
                  <a:schemeClr val="tx1"/>
                </a:solidFill>
              </a:rPr>
            </a:br>
            <a:br>
              <a:rPr lang="en-US" sz="2000" dirty="0" smtClean="0">
                <a:solidFill>
                  <a:schemeClr val="tx1"/>
                </a:solidFill>
              </a:rPr>
            </a:br>
            <a:r>
              <a:rPr lang="nl-NL" sz="2000" dirty="0">
                <a:hlinkClick r:id="rId2"/>
              </a:rPr>
              <a:t>User Guide — pandas 1.5.3 documentation (pydata.org)</a:t>
            </a:r>
            <a:endParaRPr lang="nl-NL" sz="20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smtClean="0"/>
              <a:t>Because </a:t>
            </a:r>
            <a:r>
              <a:rPr lang="en-US" dirty="0"/>
              <a:t>it is built on </a:t>
            </a:r>
            <a:r>
              <a:rPr lang="en-US" dirty="0" err="1"/>
              <a:t>NumPy</a:t>
            </a:r>
            <a:r>
              <a:rPr lang="en-US" dirty="0"/>
              <a:t> (Numerical Python), Pandas boasts several </a:t>
            </a:r>
            <a:r>
              <a:rPr lang="en-US" dirty="0" smtClean="0"/>
              <a:t>advantages:</a:t>
            </a:r>
            <a:endParaRPr lang="en-US" dirty="0"/>
          </a:p>
          <a:p>
            <a:r>
              <a:rPr lang="en-US" b="1" dirty="0" smtClean="0"/>
              <a:t>Scalability</a:t>
            </a:r>
            <a:r>
              <a:rPr lang="en-US" b="1" dirty="0"/>
              <a:t> </a:t>
            </a:r>
            <a:r>
              <a:rPr lang="en-US" dirty="0"/>
              <a:t>-  Pandas is only limited by hardware and can manipulate larger quantities of data.</a:t>
            </a:r>
            <a:endParaRPr lang="en-US" dirty="0"/>
          </a:p>
          <a:p>
            <a:r>
              <a:rPr lang="en-US" b="1" dirty="0"/>
              <a:t>Speed </a:t>
            </a:r>
            <a:r>
              <a:rPr lang="en-US" dirty="0"/>
              <a:t>-  Pandas is much faster than Excel, which is especially noticeable when working with larger quantities of data.</a:t>
            </a:r>
            <a:endParaRPr lang="en-US" dirty="0"/>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endParaRPr lang="en-US" dirty="0"/>
          </a:p>
          <a:p>
            <a:r>
              <a:rPr lang="en-US" b="1" dirty="0"/>
              <a:t>Interpretability </a:t>
            </a:r>
            <a:r>
              <a:rPr lang="en-US" dirty="0"/>
              <a:t>-  It is very easy to interpret what happens when each task is run, and it is relatively easy to find and fix errors.</a:t>
            </a:r>
            <a:endParaRPr lang="en-US" dirty="0"/>
          </a:p>
          <a:p>
            <a:r>
              <a:rPr lang="en-US" b="1" dirty="0"/>
              <a:t>Advanced Functions </a:t>
            </a:r>
            <a:r>
              <a:rPr lang="en-US" dirty="0"/>
              <a:t>- Performing advanced statistical analysis and creating complex visualizations is very straightforward.</a:t>
            </a:r>
            <a:endParaRPr lang="en-US" dirty="0"/>
          </a:p>
          <a:p>
            <a:r>
              <a:rPr lang="en-US" dirty="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Dataframe</a:t>
            </a:r>
            <a:endParaRPr lang="nl-NL" dirty="0"/>
          </a:p>
        </p:txBody>
      </p:sp>
      <p:pic>
        <p:nvPicPr>
          <p:cNvPr id="1026" name="Picture 2" descr="Python Pandas Tutorial: A Complete Introduction for Beginners – LearnDataSc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Short code</a:t>
            </a:r>
            <a:endParaRPr lang="nl-NL" dirty="0"/>
          </a:p>
        </p:txBody>
      </p:sp>
      <p:pic>
        <p:nvPicPr>
          <p:cNvPr id="4" name="Afbeelding 3"/>
          <p:cNvPicPr>
            <a:picLocks noChangeAspect="1"/>
          </p:cNvPicPr>
          <p:nvPr/>
        </p:nvPicPr>
        <p:blipFill>
          <a:blip r:embed="rId1"/>
          <a:stretch>
            <a:fillRect/>
          </a:stretch>
        </p:blipFill>
        <p:spPr>
          <a:xfrm>
            <a:off x="677334" y="1930400"/>
            <a:ext cx="1885950" cy="3619500"/>
          </a:xfrm>
          <a:prstGeom prst="rect">
            <a:avLst/>
          </a:prstGeom>
        </p:spPr>
      </p:pic>
      <p:pic>
        <p:nvPicPr>
          <p:cNvPr id="5" name="Afbeelding 4"/>
          <p:cNvPicPr>
            <a:picLocks noChangeAspect="1"/>
          </p:cNvPicPr>
          <p:nvPr/>
        </p:nvPicPr>
        <p:blipFill>
          <a:blip r:embed="rId2"/>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3"/>
          <a:stretch>
            <a:fillRect/>
          </a:stretch>
        </p:blipFill>
        <p:spPr>
          <a:xfrm>
            <a:off x="6959484" y="2058987"/>
            <a:ext cx="1714500" cy="336232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Pivot </a:t>
            </a:r>
            <a:r>
              <a:rPr lang="nl-NL" dirty="0" err="1" smtClean="0"/>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p>
            <a:pPr marL="342900" indent="-342900">
              <a:buFont typeface="Arial" panose="020B0604020202020204" pitchFamily="34" charset="0"/>
              <a:buChar char="•"/>
            </a:pPr>
            <a:r>
              <a:rPr lang="en-US" sz="2400"/>
              <a:t>Pivot table is hetzelfde als een draaitable</a:t>
            </a:r>
            <a:endParaRPr lang="en-US" sz="2400"/>
          </a:p>
          <a:p>
            <a:pPr marL="342900" indent="-342900">
              <a:buFont typeface="Arial" panose="020B0604020202020204" pitchFamily="34" charset="0"/>
              <a:buChar char="•"/>
            </a:pPr>
            <a:r>
              <a:rPr lang="en-US" sz="2400"/>
              <a:t>Technisch gesproken doe je dit:</a:t>
            </a:r>
            <a:endParaRPr lang="en-US" sz="2400"/>
          </a:p>
          <a:p>
            <a:pPr marL="800100" lvl="1" indent="-342900">
              <a:buFont typeface="Arial" panose="020B0604020202020204" pitchFamily="34" charset="0"/>
              <a:buChar char="•"/>
            </a:pPr>
            <a:r>
              <a:rPr lang="en-US" sz="2400"/>
              <a:t> Selecteer twee kolommen en pak hieruit de unieke waardes. </a:t>
            </a:r>
            <a:endParaRPr lang="en-US" sz="2400"/>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endParaRPr lang="en-US" sz="2400"/>
          </a:p>
          <a:p>
            <a:pPr marL="800100" lvl="1" indent="-342900">
              <a:buFont typeface="Arial" panose="020B0604020202020204" pitchFamily="34" charset="0"/>
              <a:buChar char="•"/>
            </a:pPr>
            <a:r>
              <a:rPr lang="en-US" sz="2400"/>
              <a:t>Zo zie je veel makkelijker patronen in deze drie kolommen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endParaRPr lang="en-US" altLang="zh-CN">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gridCol w="1082675"/>
                <a:gridCol w="889635"/>
                <a:gridCol w="1212850"/>
              </a:tblGrid>
              <a:tr h="661670">
                <a:tc>
                  <a:txBody>
                    <a:bodyPr/>
                    <a:p>
                      <a:pPr>
                        <a:buNone/>
                      </a:pPr>
                      <a:r>
                        <a:rPr lang="en-US"/>
                        <a:t>Index</a:t>
                      </a:r>
                      <a:endParaRPr lang="en-US"/>
                    </a:p>
                  </a:txBody>
                  <a:tcPr/>
                </a:tc>
                <a:tc>
                  <a:txBody>
                    <a:bodyPr/>
                    <a:p>
                      <a:pPr>
                        <a:buNone/>
                      </a:pPr>
                      <a:r>
                        <a:rPr lang="en-US"/>
                        <a:t>Leeftijd</a:t>
                      </a:r>
                      <a:endParaRPr lang="en-US"/>
                    </a:p>
                  </a:txBody>
                  <a:tcPr>
                    <a:solidFill>
                      <a:schemeClr val="accent4"/>
                    </a:solidFill>
                  </a:tcPr>
                </a:tc>
                <a:tc>
                  <a:txBody>
                    <a:bodyPr/>
                    <a:p>
                      <a:pPr>
                        <a:buNone/>
                      </a:pPr>
                      <a:r>
                        <a:rPr lang="en-US"/>
                        <a:t>BMI</a:t>
                      </a:r>
                      <a:endParaRPr lang="en-US"/>
                    </a:p>
                  </a:txBody>
                  <a:tcPr>
                    <a:solidFill>
                      <a:schemeClr val="accent6"/>
                    </a:solidFill>
                  </a:tcPr>
                </a:tc>
                <a:tc>
                  <a:txBody>
                    <a:bodyPr/>
                    <a:p>
                      <a:pPr>
                        <a:buNone/>
                      </a:pPr>
                      <a:r>
                        <a:rPr lang="en-US"/>
                        <a:t>hart</a:t>
                      </a:r>
                      <a:endParaRPr lang="en-US"/>
                    </a:p>
                    <a:p>
                      <a:pPr>
                        <a:buNone/>
                      </a:pPr>
                      <a:r>
                        <a:rPr lang="en-US"/>
                        <a:t>conditie</a:t>
                      </a:r>
                      <a:endParaRPr lang="en-US"/>
                    </a:p>
                  </a:txBody>
                  <a:tcPr>
                    <a:solidFill>
                      <a:schemeClr val="accent2"/>
                    </a:solidFill>
                  </a:tcPr>
                </a:tc>
              </a:tr>
              <a:tr h="661670">
                <a:tc>
                  <a:txBody>
                    <a:bodyPr/>
                    <a:p>
                      <a:pPr>
                        <a:buNone/>
                      </a:pPr>
                      <a:r>
                        <a:rPr lang="en-US"/>
                        <a:t>1</a:t>
                      </a:r>
                      <a:endParaRPr lang="en-US"/>
                    </a:p>
                  </a:txBody>
                  <a:tcPr/>
                </a:tc>
                <a:tc>
                  <a:txBody>
                    <a:bodyPr/>
                    <a:p>
                      <a:pPr>
                        <a:buNone/>
                      </a:pPr>
                      <a:r>
                        <a:rPr lang="en-US"/>
                        <a:t>20</a:t>
                      </a:r>
                      <a:endParaRPr lang="en-US"/>
                    </a:p>
                  </a:txBody>
                  <a:tcPr>
                    <a:solidFill>
                      <a:schemeClr val="accent4"/>
                    </a:solidFill>
                  </a:tcPr>
                </a:tc>
                <a:tc>
                  <a:txBody>
                    <a:bodyPr/>
                    <a:p>
                      <a:pPr>
                        <a:buNone/>
                      </a:pPr>
                      <a:r>
                        <a:rPr lang="en-US"/>
                        <a:t>21</a:t>
                      </a:r>
                      <a:endParaRPr lang="en-US"/>
                    </a:p>
                  </a:txBody>
                  <a:tcPr>
                    <a:solidFill>
                      <a:schemeClr val="accent6"/>
                    </a:solidFill>
                  </a:tcPr>
                </a:tc>
                <a:tc>
                  <a:txBody>
                    <a:bodyPr/>
                    <a:p>
                      <a:pPr>
                        <a:buNone/>
                      </a:pPr>
                      <a:r>
                        <a:rPr lang="en-US"/>
                        <a:t>100</a:t>
                      </a:r>
                      <a:endParaRPr lang="en-US"/>
                    </a:p>
                  </a:txBody>
                  <a:tcPr>
                    <a:solidFill>
                      <a:schemeClr val="accent2"/>
                    </a:solidFill>
                  </a:tcPr>
                </a:tc>
              </a:tr>
              <a:tr h="661670">
                <a:tc>
                  <a:txBody>
                    <a:bodyPr/>
                    <a:p>
                      <a:pPr>
                        <a:buNone/>
                      </a:pPr>
                      <a:r>
                        <a:rPr lang="en-US"/>
                        <a:t>2</a:t>
                      </a:r>
                      <a:endParaRPr lang="en-US"/>
                    </a:p>
                  </a:txBody>
                  <a:tcPr/>
                </a:tc>
                <a:tc>
                  <a:txBody>
                    <a:bodyPr/>
                    <a:p>
                      <a:pPr>
                        <a:buNone/>
                      </a:pPr>
                      <a:r>
                        <a:rPr lang="en-US"/>
                        <a:t>70</a:t>
                      </a:r>
                      <a:endParaRPr lang="en-US"/>
                    </a:p>
                  </a:txBody>
                  <a:tcPr>
                    <a:solidFill>
                      <a:schemeClr val="accent4"/>
                    </a:solidFill>
                  </a:tcPr>
                </a:tc>
                <a:tc>
                  <a:txBody>
                    <a:bodyPr/>
                    <a:p>
                      <a:pPr>
                        <a:buNone/>
                      </a:pPr>
                      <a:r>
                        <a:rPr lang="en-US"/>
                        <a:t>30</a:t>
                      </a:r>
                      <a:endParaRPr lang="en-US"/>
                    </a:p>
                  </a:txBody>
                  <a:tcPr>
                    <a:solidFill>
                      <a:schemeClr val="accent6"/>
                    </a:solidFill>
                  </a:tcPr>
                </a:tc>
                <a:tc>
                  <a:txBody>
                    <a:bodyPr/>
                    <a:p>
                      <a:pPr>
                        <a:buNone/>
                      </a:pPr>
                      <a:r>
                        <a:rPr lang="en-US"/>
                        <a:t>60</a:t>
                      </a:r>
                      <a:endParaRPr lang="en-US"/>
                    </a:p>
                  </a:txBody>
                  <a:tcPr>
                    <a:solidFill>
                      <a:schemeClr val="accent2"/>
                    </a:solidFill>
                  </a:tcPr>
                </a:tc>
              </a:tr>
              <a:tr h="661670">
                <a:tc>
                  <a:txBody>
                    <a:bodyPr/>
                    <a:p>
                      <a:pPr>
                        <a:buNone/>
                      </a:pPr>
                      <a:r>
                        <a:rPr lang="en-US"/>
                        <a:t>3</a:t>
                      </a:r>
                      <a:endParaRPr lang="en-US"/>
                    </a:p>
                  </a:txBody>
                  <a:tcPr/>
                </a:tc>
                <a:tc>
                  <a:txBody>
                    <a:bodyPr/>
                    <a:p>
                      <a:pPr>
                        <a:buNone/>
                      </a:pPr>
                      <a:r>
                        <a:rPr lang="en-US"/>
                        <a:t>35</a:t>
                      </a:r>
                      <a:endParaRPr lang="en-US"/>
                    </a:p>
                  </a:txBody>
                  <a:tcPr>
                    <a:solidFill>
                      <a:schemeClr val="accent4"/>
                    </a:solidFill>
                  </a:tcPr>
                </a:tc>
                <a:tc>
                  <a:txBody>
                    <a:bodyPr/>
                    <a:p>
                      <a:pPr>
                        <a:buNone/>
                      </a:pPr>
                      <a:r>
                        <a:rPr lang="en-US"/>
                        <a:t>25</a:t>
                      </a:r>
                      <a:endParaRPr lang="en-US"/>
                    </a:p>
                  </a:txBody>
                  <a:tcPr>
                    <a:solidFill>
                      <a:schemeClr val="accent6"/>
                    </a:solidFill>
                  </a:tcPr>
                </a:tc>
                <a:tc>
                  <a:txBody>
                    <a:bodyPr/>
                    <a:p>
                      <a:pPr>
                        <a:buNone/>
                      </a:pPr>
                      <a:r>
                        <a:rPr lang="en-US"/>
                        <a:t>80</a:t>
                      </a:r>
                      <a:endParaRPr lang="en-US"/>
                    </a:p>
                  </a:txBody>
                  <a:tcPr>
                    <a:solidFill>
                      <a:schemeClr val="accent2"/>
                    </a:solidFill>
                  </a:tcPr>
                </a:tc>
              </a:tr>
              <a:tr h="661670">
                <a:tc>
                  <a:txBody>
                    <a:bodyPr/>
                    <a:p>
                      <a:pPr>
                        <a:buNone/>
                      </a:pPr>
                      <a:r>
                        <a:rPr lang="en-US"/>
                        <a:t>4</a:t>
                      </a:r>
                      <a:endParaRPr lang="en-US"/>
                    </a:p>
                  </a:txBody>
                  <a:tcPr/>
                </a:tc>
                <a:tc>
                  <a:txBody>
                    <a:bodyPr/>
                    <a:p>
                      <a:pPr>
                        <a:buNone/>
                      </a:pPr>
                      <a:r>
                        <a:rPr lang="en-US"/>
                        <a:t>70</a:t>
                      </a:r>
                      <a:endParaRPr lang="en-US"/>
                    </a:p>
                  </a:txBody>
                  <a:tcPr>
                    <a:solidFill>
                      <a:schemeClr val="accent4"/>
                    </a:solidFill>
                  </a:tcPr>
                </a:tc>
                <a:tc>
                  <a:txBody>
                    <a:bodyPr/>
                    <a:p>
                      <a:pPr>
                        <a:buNone/>
                      </a:pPr>
                      <a:r>
                        <a:rPr lang="en-US"/>
                        <a:t>21</a:t>
                      </a:r>
                      <a:endParaRPr lang="en-US"/>
                    </a:p>
                  </a:txBody>
                  <a:tcPr>
                    <a:solidFill>
                      <a:schemeClr val="accent6"/>
                    </a:solidFill>
                  </a:tcPr>
                </a:tc>
                <a:tc>
                  <a:txBody>
                    <a:bodyPr/>
                    <a:p>
                      <a:pPr>
                        <a:buNone/>
                      </a:pPr>
                      <a:r>
                        <a:rPr lang="en-US"/>
                        <a:t>85</a:t>
                      </a:r>
                      <a:endParaRPr lang="en-US"/>
                    </a:p>
                  </a:txBody>
                  <a:tcPr>
                    <a:solidFill>
                      <a:schemeClr val="accent2"/>
                    </a:solidFill>
                  </a:tcPr>
                </a:tc>
              </a:tr>
              <a:tr h="661670">
                <a:tc>
                  <a:txBody>
                    <a:bodyPr/>
                    <a:p>
                      <a:pPr>
                        <a:buNone/>
                      </a:pPr>
                      <a:r>
                        <a:rPr lang="en-US"/>
                        <a:t>........</a:t>
                      </a:r>
                      <a:endParaRPr lang="en-US"/>
                    </a:p>
                  </a:txBody>
                  <a:tcPr/>
                </a:tc>
                <a:tc>
                  <a:txBody>
                    <a:bodyPr/>
                    <a:p>
                      <a:pPr>
                        <a:buNone/>
                      </a:pPr>
                      <a:r>
                        <a:rPr lang="en-US"/>
                        <a:t>..........</a:t>
                      </a:r>
                      <a:endParaRPr lang="en-US"/>
                    </a:p>
                  </a:txBody>
                  <a:tcPr>
                    <a:solidFill>
                      <a:schemeClr val="accent4"/>
                    </a:solidFill>
                  </a:tcPr>
                </a:tc>
                <a:tc>
                  <a:txBody>
                    <a:bodyPr/>
                    <a:p>
                      <a:pPr>
                        <a:buNone/>
                      </a:pPr>
                      <a:r>
                        <a:rPr lang="en-US"/>
                        <a:t>.........</a:t>
                      </a:r>
                      <a:endParaRPr lang="en-US"/>
                    </a:p>
                  </a:txBody>
                  <a:tcPr>
                    <a:solidFill>
                      <a:schemeClr val="accent6"/>
                    </a:solidFill>
                  </a:tcPr>
                </a:tc>
                <a:tc>
                  <a:txBody>
                    <a:bodyPr/>
                    <a:p>
                      <a:pPr>
                        <a:buNone/>
                      </a:pPr>
                      <a:r>
                        <a:rPr lang="en-US"/>
                        <a:t>..........</a:t>
                      </a:r>
                      <a:endParaRPr lang="en-US"/>
                    </a:p>
                  </a:txBody>
                  <a:tcPr>
                    <a:solidFill>
                      <a:schemeClr val="accent2"/>
                    </a:solidFill>
                  </a:tcPr>
                </a:tc>
              </a:tr>
              <a:tr h="661670">
                <a:tc>
                  <a:txBody>
                    <a:bodyPr/>
                    <a:p>
                      <a:pPr>
                        <a:buNone/>
                      </a:pPr>
                      <a:r>
                        <a:rPr lang="en-US"/>
                        <a:t>5</a:t>
                      </a:r>
                      <a:endParaRPr lang="en-US"/>
                    </a:p>
                  </a:txBody>
                  <a:tcPr/>
                </a:tc>
                <a:tc>
                  <a:txBody>
                    <a:bodyPr/>
                    <a:p>
                      <a:pPr>
                        <a:buNone/>
                      </a:pPr>
                      <a:r>
                        <a:rPr lang="en-US"/>
                        <a:t>20</a:t>
                      </a:r>
                      <a:endParaRPr lang="en-US"/>
                    </a:p>
                  </a:txBody>
                  <a:tcPr>
                    <a:solidFill>
                      <a:schemeClr val="accent4"/>
                    </a:solidFill>
                  </a:tcPr>
                </a:tc>
                <a:tc>
                  <a:txBody>
                    <a:bodyPr/>
                    <a:p>
                      <a:pPr>
                        <a:buNone/>
                      </a:pPr>
                      <a:r>
                        <a:rPr lang="en-US"/>
                        <a:t>30</a:t>
                      </a:r>
                      <a:endParaRPr lang="en-US"/>
                    </a:p>
                  </a:txBody>
                  <a:tcPr>
                    <a:solidFill>
                      <a:schemeClr val="accent6"/>
                    </a:solidFill>
                  </a:tcPr>
                </a:tc>
                <a:tc>
                  <a:txBody>
                    <a:bodyPr/>
                    <a:p>
                      <a:pPr>
                        <a:buNone/>
                      </a:pPr>
                      <a:r>
                        <a:rPr lang="en-US"/>
                        <a:t>90</a:t>
                      </a:r>
                      <a:endParaRPr lang="en-US"/>
                    </a:p>
                  </a:txBody>
                  <a:tcPr>
                    <a:solidFill>
                      <a:schemeClr val="accent2"/>
                    </a:solidFill>
                  </a:tcPr>
                </a:tc>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gridCol w="1082675"/>
                <a:gridCol w="889635"/>
                <a:gridCol w="1212850"/>
              </a:tblGrid>
              <a:tr h="661670">
                <a:tc>
                  <a:txBody>
                    <a:bodyPr/>
                    <a:p>
                      <a:pPr>
                        <a:buNone/>
                      </a:pPr>
                      <a:r>
                        <a:rPr lang="en-US"/>
                        <a:t>Leeftijd\BMI</a:t>
                      </a:r>
                      <a:endParaRPr lang="en-US"/>
                    </a:p>
                  </a:txBody>
                  <a:tcPr/>
                </a:tc>
                <a:tc>
                  <a:txBody>
                    <a:bodyPr/>
                    <a:p>
                      <a:pPr>
                        <a:buNone/>
                      </a:pPr>
                      <a:r>
                        <a:rPr lang="en-US"/>
                        <a:t>21</a:t>
                      </a:r>
                      <a:endParaRPr lang="en-US"/>
                    </a:p>
                  </a:txBody>
                  <a:tcPr>
                    <a:solidFill>
                      <a:schemeClr val="accent6"/>
                    </a:solidFill>
                  </a:tcPr>
                </a:tc>
                <a:tc>
                  <a:txBody>
                    <a:bodyPr/>
                    <a:p>
                      <a:pPr>
                        <a:buNone/>
                      </a:pPr>
                      <a:r>
                        <a:rPr lang="en-US"/>
                        <a:t>25</a:t>
                      </a:r>
                      <a:endParaRPr lang="en-US"/>
                    </a:p>
                  </a:txBody>
                  <a:tcPr>
                    <a:solidFill>
                      <a:schemeClr val="accent6"/>
                    </a:solidFill>
                  </a:tcPr>
                </a:tc>
                <a:tc>
                  <a:txBody>
                    <a:bodyPr/>
                    <a:p>
                      <a:pPr>
                        <a:buNone/>
                      </a:pPr>
                      <a:r>
                        <a:rPr lang="en-US"/>
                        <a:t>30</a:t>
                      </a:r>
                      <a:endParaRPr lang="en-US"/>
                    </a:p>
                  </a:txBody>
                  <a:tcPr>
                    <a:solidFill>
                      <a:schemeClr val="accent6"/>
                    </a:solidFill>
                  </a:tcPr>
                </a:tc>
              </a:tr>
              <a:tr h="661670">
                <a:tc>
                  <a:txBody>
                    <a:bodyPr/>
                    <a:p>
                      <a:pPr>
                        <a:buNone/>
                      </a:pPr>
                      <a:r>
                        <a:rPr lang="en-US"/>
                        <a:t>20</a:t>
                      </a:r>
                      <a:endParaRPr lang="en-US"/>
                    </a:p>
                  </a:txBody>
                  <a:tcPr>
                    <a:solidFill>
                      <a:schemeClr val="accent4"/>
                    </a:solidFill>
                  </a:tcPr>
                </a:tc>
                <a:tc>
                  <a:txBody>
                    <a:bodyPr/>
                    <a:p>
                      <a:pPr>
                        <a:buNone/>
                      </a:pPr>
                      <a:r>
                        <a:rPr lang="en-US"/>
                        <a:t>100</a:t>
                      </a:r>
                      <a:endParaRPr lang="en-US"/>
                    </a:p>
                  </a:txBody>
                  <a:tcPr>
                    <a:solidFill>
                      <a:schemeClr val="accent2"/>
                    </a:solidFill>
                  </a:tcPr>
                </a:tc>
                <a:tc>
                  <a:txBody>
                    <a:bodyPr/>
                    <a:p>
                      <a:pPr>
                        <a:buNone/>
                      </a:pPr>
                      <a:r>
                        <a:rPr lang="en-US"/>
                        <a:t>95</a:t>
                      </a:r>
                      <a:endParaRPr lang="en-US"/>
                    </a:p>
                  </a:txBody>
                  <a:tcPr>
                    <a:solidFill>
                      <a:schemeClr val="accent2">
                        <a:lumMod val="60000"/>
                        <a:lumOff val="40000"/>
                      </a:schemeClr>
                    </a:solidFill>
                  </a:tcPr>
                </a:tc>
                <a:tc>
                  <a:txBody>
                    <a:bodyPr/>
                    <a:p>
                      <a:pPr>
                        <a:buNone/>
                      </a:pPr>
                      <a:r>
                        <a:rPr lang="en-US"/>
                        <a:t>90</a:t>
                      </a:r>
                      <a:endParaRPr lang="en-US"/>
                    </a:p>
                  </a:txBody>
                  <a:tcPr>
                    <a:solidFill>
                      <a:schemeClr val="accent2">
                        <a:lumMod val="40000"/>
                        <a:lumOff val="60000"/>
                      </a:schemeClr>
                    </a:solidFill>
                  </a:tcPr>
                </a:tc>
              </a:tr>
              <a:tr h="661670">
                <a:tc>
                  <a:txBody>
                    <a:bodyPr/>
                    <a:p>
                      <a:pPr>
                        <a:buNone/>
                      </a:pPr>
                      <a:r>
                        <a:rPr lang="en-US"/>
                        <a:t>35</a:t>
                      </a:r>
                      <a:endParaRPr lang="en-US"/>
                    </a:p>
                  </a:txBody>
                  <a:tcPr>
                    <a:solidFill>
                      <a:schemeClr val="accent4"/>
                    </a:solidFill>
                  </a:tcPr>
                </a:tc>
                <a:tc>
                  <a:txBody>
                    <a:bodyPr/>
                    <a:p>
                      <a:pPr>
                        <a:buNone/>
                      </a:pPr>
                      <a:r>
                        <a:rPr lang="en-US"/>
                        <a:t>90</a:t>
                      </a:r>
                      <a:endParaRPr lang="en-US"/>
                    </a:p>
                  </a:txBody>
                  <a:tcPr>
                    <a:solidFill>
                      <a:schemeClr val="accent2">
                        <a:lumMod val="40000"/>
                        <a:lumOff val="60000"/>
                      </a:schemeClr>
                    </a:solidFill>
                  </a:tcPr>
                </a:tc>
                <a:tc>
                  <a:txBody>
                    <a:bodyPr/>
                    <a:p>
                      <a:pPr>
                        <a:buNone/>
                      </a:pPr>
                      <a:r>
                        <a:rPr lang="en-US"/>
                        <a:t>80</a:t>
                      </a:r>
                      <a:endParaRPr lang="en-US"/>
                    </a:p>
                  </a:txBody>
                  <a:tcPr>
                    <a:solidFill>
                      <a:schemeClr val="accent3">
                        <a:lumMod val="60000"/>
                        <a:lumOff val="40000"/>
                      </a:schemeClr>
                    </a:solidFill>
                  </a:tcPr>
                </a:tc>
                <a:tc>
                  <a:txBody>
                    <a:bodyPr/>
                    <a:p>
                      <a:pPr>
                        <a:buNone/>
                      </a:pPr>
                      <a:r>
                        <a:rPr lang="en-US"/>
                        <a:t>70</a:t>
                      </a:r>
                      <a:endParaRPr lang="en-US"/>
                    </a:p>
                  </a:txBody>
                  <a:tcPr>
                    <a:solidFill>
                      <a:schemeClr val="accent4">
                        <a:lumMod val="40000"/>
                        <a:lumOff val="60000"/>
                      </a:schemeClr>
                    </a:solidFill>
                  </a:tcPr>
                </a:tc>
              </a:tr>
              <a:tr h="661670">
                <a:tc>
                  <a:txBody>
                    <a:bodyPr/>
                    <a:p>
                      <a:pPr>
                        <a:buNone/>
                      </a:pPr>
                      <a:r>
                        <a:rPr lang="en-US"/>
                        <a:t>70</a:t>
                      </a:r>
                      <a:endParaRPr lang="en-US"/>
                    </a:p>
                  </a:txBody>
                  <a:tcPr>
                    <a:solidFill>
                      <a:schemeClr val="accent4"/>
                    </a:solidFill>
                  </a:tcPr>
                </a:tc>
                <a:tc>
                  <a:txBody>
                    <a:bodyPr/>
                    <a:p>
                      <a:pPr>
                        <a:buNone/>
                      </a:pPr>
                      <a:r>
                        <a:rPr lang="en-US"/>
                        <a:t>85</a:t>
                      </a:r>
                      <a:endParaRPr lang="en-US"/>
                    </a:p>
                  </a:txBody>
                  <a:tcPr>
                    <a:solidFill>
                      <a:schemeClr val="accent2">
                        <a:lumMod val="20000"/>
                        <a:lumOff val="80000"/>
                      </a:schemeClr>
                    </a:solidFill>
                  </a:tcPr>
                </a:tc>
                <a:tc>
                  <a:txBody>
                    <a:bodyPr/>
                    <a:p>
                      <a:pPr>
                        <a:buNone/>
                      </a:pPr>
                      <a:r>
                        <a:rPr lang="en-US"/>
                        <a:t>75</a:t>
                      </a:r>
                      <a:endParaRPr lang="en-US"/>
                    </a:p>
                  </a:txBody>
                  <a:tcPr>
                    <a:solidFill>
                      <a:schemeClr val="accent4">
                        <a:lumMod val="20000"/>
                        <a:lumOff val="80000"/>
                      </a:schemeClr>
                    </a:solidFill>
                  </a:tcPr>
                </a:tc>
                <a:tc>
                  <a:txBody>
                    <a:bodyPr/>
                    <a:p>
                      <a:pPr>
                        <a:buNone/>
                      </a:pPr>
                      <a:r>
                        <a:rPr lang="en-US"/>
                        <a:t>60</a:t>
                      </a:r>
                      <a:endParaRPr lang="en-US"/>
                    </a:p>
                  </a:txBody>
                  <a:tcPr>
                    <a:solidFill>
                      <a:schemeClr val="accent5">
                        <a:lumMod val="60000"/>
                        <a:lumOff val="40000"/>
                      </a:schemeClr>
                    </a:solidFill>
                  </a:tcPr>
                </a:tc>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smtClean="0"/>
              <a:t>Doelen voor vanochtend</a:t>
            </a:r>
            <a:endParaRPr lang="nl-NL" dirty="0"/>
          </a:p>
        </p:txBody>
      </p:sp>
      <p:sp>
        <p:nvSpPr>
          <p:cNvPr id="3" name="Tijdelijke aanduiding voor inhoud 2"/>
          <p:cNvSpPr>
            <a:spLocks noGrp="1"/>
          </p:cNvSpPr>
          <p:nvPr>
            <p:ph idx="1"/>
          </p:nvPr>
        </p:nvSpPr>
        <p:spPr>
          <a:xfrm>
            <a:off x="614811" y="1391138"/>
            <a:ext cx="8596668" cy="3880773"/>
          </a:xfrm>
        </p:spPr>
        <p:txBody>
          <a:bodyPr>
            <a:normAutofit/>
          </a:bodyPr>
          <a:lstStyle/>
          <a:p>
            <a:pPr marL="0" indent="0">
              <a:buNone/>
            </a:pPr>
            <a:r>
              <a:rPr lang="nl-NL" b="1" dirty="0" smtClean="0"/>
              <a:t>Overall doel: </a:t>
            </a:r>
            <a:endParaRPr lang="nl-NL" b="1" dirty="0" smtClean="0"/>
          </a:p>
          <a:p>
            <a:pPr marL="0" indent="0">
              <a:buNone/>
            </a:pPr>
            <a:r>
              <a:rPr lang="en-US" altLang="nl-NL" dirty="0" smtClean="0"/>
              <a:t>D</a:t>
            </a:r>
            <a:r>
              <a:rPr lang="nl-NL" dirty="0" smtClean="0"/>
              <a:t>e deelnemer verlaat enthousiast de kennismakingssessie en heeft voldoende kennis opgedaan om zich zelfstandig verder te verdiepen in Python, Pandas etc. en Machine Learning.</a:t>
            </a:r>
            <a:endParaRPr lang="nl-NL" dirty="0"/>
          </a:p>
          <a:p>
            <a:pPr marL="0" indent="0">
              <a:buNone/>
            </a:pPr>
            <a:r>
              <a:rPr lang="nl-NL" b="1" dirty="0" smtClean="0"/>
              <a:t>Na afloop van deze sessie: </a:t>
            </a:r>
            <a:endParaRPr lang="nl-NL" b="1" dirty="0" smtClean="0"/>
          </a:p>
          <a:p>
            <a:r>
              <a:rPr lang="nl-NL" dirty="0" smtClean="0"/>
              <a:t>De deelnemer kan verwoorden wat programmeren</a:t>
            </a:r>
            <a:r>
              <a:rPr lang="nl-NL" dirty="0"/>
              <a:t> </a:t>
            </a:r>
            <a:r>
              <a:rPr lang="nl-NL" dirty="0" smtClean="0"/>
              <a:t>is.</a:t>
            </a:r>
            <a:endParaRPr lang="nl-NL" dirty="0" smtClean="0"/>
          </a:p>
          <a:p>
            <a:r>
              <a:rPr lang="nl-NL" dirty="0" smtClean="0"/>
              <a:t>De deelnemer heeft een 1</a:t>
            </a:r>
            <a:r>
              <a:rPr lang="nl-NL" baseline="30000" dirty="0" smtClean="0"/>
              <a:t>e</a:t>
            </a:r>
            <a:r>
              <a:rPr lang="nl-NL" dirty="0" smtClean="0"/>
              <a:t> indruk van de </a:t>
            </a:r>
            <a:r>
              <a:rPr lang="nl-NL" dirty="0" err="1" smtClean="0"/>
              <a:t>programmeertal</a:t>
            </a:r>
            <a:r>
              <a:rPr lang="nl-NL" dirty="0" smtClean="0"/>
              <a:t> Python.</a:t>
            </a:r>
            <a:endParaRPr lang="nl-NL" dirty="0" smtClean="0"/>
          </a:p>
          <a:p>
            <a:r>
              <a:rPr lang="nl-NL" dirty="0" smtClean="0"/>
              <a:t>Idem dito pandas.</a:t>
            </a:r>
            <a:endParaRPr lang="nl-NL" dirty="0" smtClean="0"/>
          </a:p>
          <a:p>
            <a:r>
              <a:rPr lang="nl-NL" dirty="0" smtClean="0"/>
              <a:t>Idem dito ML.</a:t>
            </a:r>
            <a:endParaRPr lang="nl-NL"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Missing </a:t>
            </a:r>
            <a:r>
              <a:rPr lang="nl-NL" dirty="0" err="1" smtClean="0"/>
              <a:t>Values</a:t>
            </a:r>
            <a:r>
              <a:rPr lang="nl-NL" dirty="0" smtClean="0"/>
              <a:t> &gt; div. methoden</a:t>
            </a:r>
            <a:endParaRPr lang="nl-NL" dirty="0"/>
          </a:p>
        </p:txBody>
      </p:sp>
      <p:pic>
        <p:nvPicPr>
          <p:cNvPr id="4" name="Afbeelding 3"/>
          <p:cNvPicPr>
            <a:picLocks noChangeAspect="1"/>
          </p:cNvPicPr>
          <p:nvPr/>
        </p:nvPicPr>
        <p:blipFill>
          <a:blip r:embed="rId1"/>
          <a:stretch>
            <a:fillRect/>
          </a:stretch>
        </p:blipFill>
        <p:spPr>
          <a:xfrm>
            <a:off x="3670328" y="2013527"/>
            <a:ext cx="2390775" cy="38957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smtClean="0"/>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endParaRPr lang="nl-NL" dirty="0"/>
          </a:p>
          <a:p>
            <a:r>
              <a:rPr lang="nl-NL" dirty="0"/>
              <a:t>...                               'Parrot', 'Parrot'],</a:t>
            </a:r>
            <a:endParaRPr lang="nl-NL" dirty="0"/>
          </a:p>
          <a:p>
            <a:r>
              <a:rPr lang="nl-NL" dirty="0"/>
              <a:t>...                    'Max Speed': [380., 370., 24., 26.]})</a:t>
            </a:r>
            <a:endParaRPr lang="nl-NL" dirty="0"/>
          </a:p>
          <a:p>
            <a:r>
              <a:rPr lang="nl-NL" dirty="0"/>
              <a:t>&gt;&gt;&gt; </a:t>
            </a:r>
            <a:r>
              <a:rPr lang="nl-NL" dirty="0" err="1"/>
              <a:t>df</a:t>
            </a:r>
            <a:endParaRPr lang="nl-NL" dirty="0"/>
          </a:p>
          <a:p>
            <a:r>
              <a:rPr lang="nl-NL" dirty="0"/>
              <a:t>   </a:t>
            </a:r>
            <a:r>
              <a:rPr lang="nl-NL" dirty="0" err="1"/>
              <a:t>Animal</a:t>
            </a:r>
            <a:r>
              <a:rPr lang="nl-NL" dirty="0"/>
              <a:t>  Max Speed</a:t>
            </a:r>
            <a:endParaRPr lang="nl-NL" dirty="0"/>
          </a:p>
          <a:p>
            <a:r>
              <a:rPr lang="nl-NL" dirty="0"/>
              <a:t>0  </a:t>
            </a:r>
            <a:r>
              <a:rPr lang="nl-NL" dirty="0" err="1"/>
              <a:t>Falcon</a:t>
            </a:r>
            <a:r>
              <a:rPr lang="nl-NL" dirty="0"/>
              <a:t>      380.0</a:t>
            </a:r>
            <a:endParaRPr lang="nl-NL" dirty="0"/>
          </a:p>
          <a:p>
            <a:r>
              <a:rPr lang="nl-NL" dirty="0"/>
              <a:t>1  </a:t>
            </a:r>
            <a:r>
              <a:rPr lang="nl-NL" dirty="0" err="1"/>
              <a:t>Falcon</a:t>
            </a:r>
            <a:r>
              <a:rPr lang="nl-NL" dirty="0"/>
              <a:t>      370.0</a:t>
            </a:r>
            <a:endParaRPr lang="nl-NL" dirty="0"/>
          </a:p>
          <a:p>
            <a:r>
              <a:rPr lang="nl-NL" dirty="0"/>
              <a:t>2  Parrot       24.0</a:t>
            </a:r>
            <a:endParaRPr lang="nl-NL" dirty="0"/>
          </a:p>
          <a:p>
            <a:r>
              <a:rPr lang="nl-NL" dirty="0"/>
              <a:t>3  Parrot       26.0</a:t>
            </a:r>
            <a:endParaRPr lang="nl-NL" dirty="0"/>
          </a:p>
          <a:p>
            <a:r>
              <a:rPr lang="nl-NL" dirty="0"/>
              <a:t>&gt;&gt;&gt; </a:t>
            </a:r>
            <a:r>
              <a:rPr lang="nl-NL" dirty="0" err="1"/>
              <a:t>df.groupby</a:t>
            </a:r>
            <a:r>
              <a:rPr lang="nl-NL" dirty="0"/>
              <a:t>(['</a:t>
            </a:r>
            <a:r>
              <a:rPr lang="nl-NL" dirty="0" err="1"/>
              <a:t>Animal</a:t>
            </a:r>
            <a:r>
              <a:rPr lang="nl-NL" dirty="0"/>
              <a:t>']).</a:t>
            </a:r>
            <a:r>
              <a:rPr lang="nl-NL" dirty="0" err="1"/>
              <a:t>mean</a:t>
            </a:r>
            <a:r>
              <a:rPr lang="nl-NL" dirty="0"/>
              <a:t>()</a:t>
            </a:r>
            <a:endParaRPr lang="nl-NL" dirty="0"/>
          </a:p>
          <a:p>
            <a:r>
              <a:rPr lang="nl-NL" dirty="0"/>
              <a:t>        Max Speed</a:t>
            </a:r>
            <a:endParaRPr lang="nl-NL" dirty="0"/>
          </a:p>
          <a:p>
            <a:r>
              <a:rPr lang="nl-NL" dirty="0" err="1"/>
              <a:t>Animal</a:t>
            </a:r>
            <a:endParaRPr lang="nl-NL" dirty="0"/>
          </a:p>
          <a:p>
            <a:r>
              <a:rPr lang="nl-NL" dirty="0" err="1"/>
              <a:t>Falcon</a:t>
            </a:r>
            <a:r>
              <a:rPr lang="nl-NL" dirty="0"/>
              <a:t>      375.0</a:t>
            </a:r>
            <a:endParaRPr lang="nl-NL" dirty="0"/>
          </a:p>
          <a:p>
            <a:r>
              <a:rPr lang="nl-NL" dirty="0"/>
              <a:t>Parrot       25.0</a:t>
            </a:r>
            <a:endParaRPr lang="nl-NL"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smtClean="0"/>
              <a:t>Groupby</a:t>
            </a:r>
            <a:r>
              <a:rPr lang="nl-NL" dirty="0" smtClean="0"/>
              <a:t> </a:t>
            </a:r>
            <a:endParaRPr lang="nl-NL" dirty="0"/>
          </a:p>
        </p:txBody>
      </p:sp>
      <p:pic>
        <p:nvPicPr>
          <p:cNvPr id="5" name="Afbeelding 4"/>
          <p:cNvPicPr>
            <a:picLocks noChangeAspect="1"/>
          </p:cNvPicPr>
          <p:nvPr/>
        </p:nvPicPr>
        <p:blipFill>
          <a:blip r:embed="rId1"/>
          <a:stretch>
            <a:fillRect/>
          </a:stretch>
        </p:blipFill>
        <p:spPr>
          <a:xfrm>
            <a:off x="579206" y="1135380"/>
            <a:ext cx="8149158" cy="4739702"/>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1"/>
          <a:stretch>
            <a:fillRect/>
          </a:stretch>
        </p:blipFill>
        <p:spPr>
          <a:xfrm>
            <a:off x="367578" y="475036"/>
            <a:ext cx="7941389" cy="476198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1"/>
          <a:stretch>
            <a:fillRect/>
          </a:stretch>
        </p:blipFill>
        <p:spPr>
          <a:xfrm>
            <a:off x="2801389" y="185478"/>
            <a:ext cx="4131685" cy="671260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smtClean="0"/>
              <a:t>Story telling als data analist</a:t>
            </a:r>
            <a:endParaRPr lang="nl-NL" dirty="0"/>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smtClean="0"/>
              <a:t>Visualisaties </a:t>
            </a:r>
            <a:endParaRPr lang="nl-NL"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Veel visualisatie modules</a:t>
            </a:r>
            <a:endParaRPr lang="nl-NL" dirty="0"/>
          </a:p>
        </p:txBody>
      </p:sp>
      <p:sp>
        <p:nvSpPr>
          <p:cNvPr id="3" name="Tijdelijke aanduiding voor inhoud 2"/>
          <p:cNvSpPr>
            <a:spLocks noGrp="1"/>
          </p:cNvSpPr>
          <p:nvPr>
            <p:ph idx="1"/>
          </p:nvPr>
        </p:nvSpPr>
        <p:spPr/>
        <p:txBody>
          <a:bodyPr/>
          <a:lstStyle/>
          <a:p>
            <a:r>
              <a:rPr lang="nl-NL" dirty="0" smtClean="0"/>
              <a:t>Pandas zelf</a:t>
            </a:r>
            <a:endParaRPr lang="nl-NL" dirty="0" smtClean="0"/>
          </a:p>
          <a:p>
            <a:r>
              <a:rPr lang="nl-NL" dirty="0" err="1" smtClean="0"/>
              <a:t>Matplotlib</a:t>
            </a:r>
            <a:endParaRPr lang="nl-NL" dirty="0" smtClean="0"/>
          </a:p>
          <a:p>
            <a:r>
              <a:rPr lang="nl-NL" dirty="0" err="1" smtClean="0"/>
              <a:t>Seaborn</a:t>
            </a:r>
            <a:endParaRPr lang="nl-NL" dirty="0" smtClean="0"/>
          </a:p>
          <a:p>
            <a:r>
              <a:rPr lang="nl-NL" dirty="0" smtClean="0"/>
              <a:t>Plotly</a:t>
            </a:r>
            <a:endParaRPr lang="nl-NL" dirty="0" smtClean="0"/>
          </a:p>
          <a:p>
            <a:r>
              <a:rPr lang="nl-NL" dirty="0" err="1" smtClean="0"/>
              <a:t>Ggplot</a:t>
            </a:r>
            <a:endParaRPr lang="nl-NL" dirty="0" smtClean="0"/>
          </a:p>
          <a:p>
            <a:r>
              <a:rPr lang="nl-NL" dirty="0" smtClean="0"/>
              <a:t>Etc.</a:t>
            </a:r>
            <a:endParaRPr lang="nl-NL" dirty="0" smtClean="0"/>
          </a:p>
          <a:p>
            <a:r>
              <a:rPr lang="nl-NL" dirty="0" smtClean="0"/>
              <a:t>Etc.</a:t>
            </a:r>
            <a:endParaRPr lang="nl-NL"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1"/>
          <a:stretch>
            <a:fillRect/>
          </a:stretch>
        </p:blipFill>
        <p:spPr>
          <a:xfrm>
            <a:off x="1990466" y="403499"/>
            <a:ext cx="5382923" cy="613855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smtClean="0"/>
              <a:t>Seaborn</a:t>
            </a:r>
            <a:endParaRPr lang="nl-NL" dirty="0"/>
          </a:p>
        </p:txBody>
      </p:sp>
      <p:pic>
        <p:nvPicPr>
          <p:cNvPr id="6" name="Afbeelding 5"/>
          <p:cNvPicPr>
            <a:picLocks noChangeAspect="1"/>
          </p:cNvPicPr>
          <p:nvPr/>
        </p:nvPicPr>
        <p:blipFill>
          <a:blip r:embed="rId1"/>
          <a:stretch>
            <a:fillRect/>
          </a:stretch>
        </p:blipFill>
        <p:spPr>
          <a:xfrm>
            <a:off x="486207" y="1202488"/>
            <a:ext cx="8670638" cy="4283912"/>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smtClean="0"/>
              <a:t>seaborn</a:t>
            </a:r>
            <a:endParaRPr lang="nl-NL" dirty="0"/>
          </a:p>
        </p:txBody>
      </p:sp>
      <p:pic>
        <p:nvPicPr>
          <p:cNvPr id="5" name="Afbeelding 4"/>
          <p:cNvPicPr>
            <a:picLocks noChangeAspect="1"/>
          </p:cNvPicPr>
          <p:nvPr/>
        </p:nvPicPr>
        <p:blipFill>
          <a:blip r:embed="rId1"/>
          <a:stretch>
            <a:fillRect/>
          </a:stretch>
        </p:blipFill>
        <p:spPr>
          <a:xfrm>
            <a:off x="1093037" y="1681162"/>
            <a:ext cx="7229475" cy="44100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smtClean="0">
                <a:hlinkClick r:id="rId1"/>
              </a:rPr>
              <a:t>NumFOCUS</a:t>
            </a:r>
            <a:r>
              <a:rPr lang="en-US" dirty="0" smtClean="0">
                <a:hlinkClick r:id="rId1"/>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smtClean="0">
                <a:hlinkClick r:id="rId3"/>
              </a:rPr>
              <a:t>PyData</a:t>
            </a:r>
            <a:r>
              <a:rPr lang="nl-NL" dirty="0" smtClean="0">
                <a:hlinkClick r:id="rId3"/>
              </a:rPr>
              <a:t> |</a:t>
            </a:r>
            <a:endParaRPr lang="nl-NL"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77334" y="1528822"/>
            <a:ext cx="8596668" cy="3880773"/>
          </a:xfrm>
        </p:spPr>
        <p:txBody>
          <a:bodyPr/>
          <a:lstStyle/>
          <a:p>
            <a:r>
              <a:rPr lang="nl-NL" dirty="0" smtClean="0">
                <a:hlinkClick r:id="rId1" action="ppaction://hlinkfile"/>
              </a:rPr>
              <a:t>Voorbeeld 1</a:t>
            </a:r>
            <a:endParaRPr lang="nl-NL" dirty="0" smtClean="0"/>
          </a:p>
          <a:p>
            <a:r>
              <a:rPr lang="nl-NL" dirty="0" smtClean="0">
                <a:hlinkClick r:id="rId2" action="ppaction://hlinkfile"/>
              </a:rPr>
              <a:t>Voorbeeld 2</a:t>
            </a:r>
            <a:endParaRPr lang="nl-NL" dirty="0" smtClean="0"/>
          </a:p>
          <a:p>
            <a:r>
              <a:rPr lang="nl-NL" dirty="0" smtClean="0">
                <a:hlinkClick r:id="rId3" action="ppaction://hlinkfile"/>
              </a:rPr>
              <a:t>Voorbeeld 3</a:t>
            </a:r>
            <a:endParaRPr lang="nl-NL" dirty="0" smtClean="0"/>
          </a:p>
          <a:p>
            <a:r>
              <a:rPr lang="nl-NL" dirty="0" smtClean="0">
                <a:hlinkClick r:id="rId4" action="ppaction://hlinkfile"/>
              </a:rPr>
              <a:t>Voorbeeld 4</a:t>
            </a:r>
            <a:endParaRPr lang="nl-NL" dirty="0" smtClean="0"/>
          </a:p>
          <a:p>
            <a:r>
              <a:rPr lang="nl-NL" dirty="0" smtClean="0">
                <a:hlinkClick r:id="rId5" action="ppaction://hlinkfile"/>
              </a:rPr>
              <a:t>Voorbeeld 5</a:t>
            </a:r>
            <a:endParaRPr lang="nl-NL" dirty="0" smtClean="0"/>
          </a:p>
          <a:p>
            <a:endParaRPr lang="nl-NL" dirty="0"/>
          </a:p>
        </p:txBody>
      </p:sp>
      <p:sp>
        <p:nvSpPr>
          <p:cNvPr id="2" name="AutoShape 2" descr="data:image/png;base64,iVBORw0KGgoAAAANSUhEUgAAAYUAAAEMCAYAAAArnKpYAAAABHNCSVQICAgIfAhkiAAAAAlwSFlzAAALEgAACxIB0t1+/AAAADh0RVh0U29mdHdhcmUAbWF0cGxvdGxpYiB2ZXJzaW9uMy4yLjIsIGh0dHA6Ly9tYXRwbG90bGliLm9yZy+WH4yJAAAgAElEQVR4nO3df3zP9f7/8dv23g+hdzNsxrA4h6bImEgcNTqUadERhyTO6YcUHYea8dn8yhpOKrNQ59NZh5NLOJlN4hSlHyInpTVSLNF+sTUz7Nf7/fr+4dPra21jYa/3ftyvl0uXS+/Xr+fjudX7vtev59PNMAwDERERwN3VBYiISO2hUBAREZNCQURETAoFERExKRRERMTk4eoCrkRRURGpqam0bNkSm83m6nJEROoEh8MBQJs2bfDwKB8DdToUUlNTGTt2rKvLEBGpk9577z0CAwPLLavTodCyZUsA1qxZQ6tWrVxcjYhI3ZCVlVXlH9R1OhR+vmTUqlWrCmknIiK/nm40i4iIybJQ2LFjB/feey8RERHcc889bNu2DYD09HRGjRrF4MGDGTVqFN9//71VJYmIyC9YcvnIMAyefvpp1qxZQ6dOnTh48CB//OMfGTRoEDExMYwZM4aIiAiSkpKIjo7m9ddft6IsEbGY0+nk+PHjnDlzxtWlNAhNmjQhMDAQd/fq//1v2T0Fd3d3Tp8+DcDp06fx8/Pjp59+Ii0tjddeew2A8PBw5s+fT15eHr6+vlaVJiIWOXnyJG5ubnTu3PlXfVHJr+d0Ovnxxx85efIkfn5+1d7PklBwc3PjhRde4PHHH6dx48acOXOGVatWkZmZib+/v3nD2Gaz4efnR2ZmZoVQKCgooKCgoNyyrKwsK8oXkaskPz+foKAgBYIF3N3d8ff35+jRo7UvFMrKyli5ciUJCQn07NmT//73vzz11FMsWrSo2sdITEwkPj6+BqsUkZrmcDjw9PR0dRkNhqenJ2VlZb9qH0tC4cCBA+Tk5NCzZ08AevbsyTXXXIO3tzfZ2dk4HA5sNhsOh4OcnBwCAgIqHGP8+PEMHz683LKLPWsrIrWTm5ubq0toMC7nZ23JOVyrVq3IysriyJEjABw+fJjc3Fzat29PcHAwKSkpAKSkpBAcHFzp/QS73U5gYGC5f/TCWt1RWuZskG1L/RcSEsKxY8dcXcZVY8mZQsuWLZkzZw5Tp041k2vhwoX4+PgwZ84cIiMjSUhIwG63ExcXZ0VJYjFPD3eiEj52SdsLH7/NJe1Kw7Bv3z5Xl3BVWfb00T333MM999xTYXnHjh1Zt26dVWWIiMhF6BEAEal3Vq1aRf/+/QkJCWHw4MHs2rWLZcuWMWXKFJ566ilCQkIYPnw4Bw8eNPfJzs7mySefpE+fPoSFhZV7X8rhcLBixQoGDRpESEgII0aMIDMzE4DOnTtz9OhRAEpKSoiLi+P222+nb9++REdHU1RUBEBeXh6PPvoooaGh3HLLLYwZMwans/Zd2lQoiEi9cuTIEdasWcP69evZt28ff//732nTpg1wflTQIUOGsGfPHsLDw3n88ccpLS3F6XQyadIkOnfuzM6dO0lMTCQxMZEPP/wQgNdee43NmzezatUqPv/8cxYuXEijRo0qtL1kyRLS09PZuHEj27ZtIycnh+XLl5vH8Pf3Z9euXXz88cdMmzatVt50VyiISL1is9koKSnh8OHDlJaWEhgYSLt27QC48cYbGTJkCJ6enkyYMIGSkhK+/PJLvvrqK/Ly8njiiSfw8vKibdu23H///bz99tsArFu3jqlTp9KhQwfc3Ny44YYbaNasWbl2DcPgzTffJCoqCh8fH5o2bcqjjz7K5s2bAfDw8ODEiRNkZGTg6elJaGhorQyFOj1KqojIL7Vv356oqCiWLVvGd999R79+/YiMjAQo98Tizy935eTkAJCTk0NoaKi53uFwmJ+zsrLMYKlKXl4e586dY8SIEeYywzDMS0R/+tOfiI+PZ+LEiQCMGjWKRx555Cr0+OpSKIhIvTNs2DCGDRtGYWEh0dHRLFmyhHbt2pUbBcHpdJKdnY2fnx82m43AwEBzoM5fatWqFT/88AOdOnWqss1mzZrRqFEjNm/ejL+/f4X1TZs2JTIyksjISA4dOsT48ePp2rUrt95665V3+CrS5SMRqVeOHDnCrl27KCkpwcvLC29vb3NYja+//ppt27ZRVlZGYmIiXl5e3HzzzXTr1o0mTZqwatUqioqKcDgcHDp0iP379wMwcuRIXnzxRb7//nsMw+DgwYP89NNP5dp1d3dn5MiRLFy4kNzcXOD8zeuf70vs2LGDo0ePYhgG1157LTabrVZePlIoiEi9UlJSwt/+9jd69+5Nv379yMvLY9q0aQAMHDiQt99+m169epGUlMSyZcvw9PTEZrOxYsUKDh48yMCBA+nTpw+zZ8+msLAQgAkTJnDXXXcxceJEevTowaxZsyguLq7Q9owZM2jfvj33338/PXr04KGHHiI9PR2Ao0ePMmHCBEJCQhg1ahR//OMf6dOnj3U/mGpyMwzDcHURl+v48eMMHDiw0nlGpfbRy2ty4MABgoODXdL2smXLOHr0KEuWLHFJ+65S2c/8Yt+dOlMQERGTQkFEREx6+khEGoQnn3zS1SXUCTpTEBERk0JBRERMCgURETEpFERExKRQEBERk0JBRFyqpqZLre5xT506Rbdu3ViwYEGV24wbN44dO3Zc8lhhYWEcOnQIgFmzZrF3797qFVuLWPJI6vHjx5k8ebL5+fTp0xQWFrJnzx7S09OJjIwkPz8fHx8f4uLiCAoKsqIsEakFamqq1uq+yZ6SksLNN9/M5s2befrpp/Hy8roq7T/77LNX5ThWsyQUAgMDSUpKMj8/++yzOBwOAGJiYhgzZgwREREkJSURHR1dbsYjEZGatGHDBmbMmMHKlSt57733uOuuu/juu++YOXMmZ8+epVOnTuXGOcrJyWHBggVkZGRQXFzM0KFDeeyxxyocd9y4cUycOJE77riDwsJCYmNj+eabbyguLqZ3797MnDkTm81mZVerxfLLRyUlJSQnJ3PfffeRm5tLWloa4eHhAISHh5OWlkZeXp7VZYlIA3Tw4EHy8/Pp06cPI0aMYMOGDQA8/fTTjBkzhs2bNzN+/Hi++uorc59nnnmGcePGsX79ejZs2MDOnTv5+OOLn+nExsbSq1cv1q9fT1JSEnl5eWZbtY3lbzRv374df39/brzxRlJTU/H39zfT0maz4efnR2ZmJr6+vuX2KygooKCgoNyyC8dGFxH5tdavX09ERARubm78/ve/Z8GCBfz4448cOnSIiIgIALp3727Oo3D27Fn27NlT7g/XM2fOcPjwYW67rerLVdu3b2f//v289tprABQVFVU650JtYHkobNiwgfvuu+9X75eYmEh8fHwNVCQiDVFJSQkpKSl4eXmZl7dLS0t56623qtzH6XTi5ubG+vXr8fT0rHZbhmGQkJBA27Ztr7jummbp5aPs7Gw+++wzhg0bBkBAQADZ2dnm/QWHw0FOTg4BAQEV9h0/fjzvvfdeuX/WrFljZfkiUo+89957XH/99ezcuZPt27ezfft2/vd//5dNmzbRqVMnkpOTAdi/f7/5RFHTpk3p2bMnq1atMo+TmZnJiRMnLtpWWFgYq1atMr/r8vLyOHbsWA317MpYeqbw1ltvMWDAAHPC6+bNmxMcHExKSgoRERGkpKQQHBxc4dIRgN1ux263W1muiFigtMxZI3NelJY58fSo+u/eDRs2mH+g/iwkJASn00lkZCSLFy/mlVdeoVOnTnTt2tXcZsmSJcTGxpr7NmnShGeffZaWLVtW2VZUVBSLFy82L1V5enoSFRVVK88cLJ1kZ/DgwcyaNYvf/e535rLDhw8TGRlJQUEBdruduLg4OnToUK3jaZKdukWT7IgrJ9lpqH7tJDuWnils3bq1wrKOHTuybt06K8sQEZEq6I1mERExKRRERMSkUBAREZNCQURETAoFERExWf5Gs4jIhQxHKW626r8dfLWPW1paSkJCAm+//TZeXl7YbDb69OlDhw4d+Oijj3jppZcq7PPee++xd+9ennnmmcuqbffu3ZSWltKvX7/L2r8mKRRExKXcbJ5krI6+6sdt/cC8am03c+ZMiouL2bBhA02bNqWsrIwNGzZQUlJS5T4DBw5k4MCBl13bnj17OHv2bJWhUFZWhoeHa76eFQoi0mB9//33vPvuu3zwwQc0bdoUAA8PD0aNGsW///1vCgsLeeqpp/j222+59tprWbZsGS1btuTf//4377//Pi+99BK7d+9m4cKF3Hzzzezbtw83NzeWLl1Kx44dOXLkCDNnzuTcuXM4nU6GDx9Ov379WLt2LU6nk08++YShQ4dy9913c9999zFixAg+/fRT7r//foKCgnjhhRcoLi7G4XDw2GOPMXToUOD8sNw33HAD+/bt49SpU9x1111MmzbtqvxMFAoi0mClpaXRvn17rrvuukrXf/XVV2zatImAgABmz57N6tWr+ctf/lJhu++++47Y2FjmzZvHyy+/TEJCAn/729/417/+RVhYGI8++ihwfpa36667jtGjR3P27Fnz8tPx48fJz8+na9eu5rJTp07xr3/9C5vNxsmTJxkxYgT9+vUzaz18+DBr166luLiY0aNHExISwh133HHFPxPdaBYRqUKPHj3MATpvvvlmfvjhh0q3u/766+nSpQtwfqjtnwe769WrF+vWreOFF15g165dFx2/zdvbm7vuusv8nJeXx5QpUwgPD+dPf/oTp06dIj093Vx/77334uHhQZMmTbj77rv59NNPr7i/oFAQkQasS5cuHD16lFOnTlW63tvb2/x3m81mjnL6SxdO4enu7k5ZWRlwfry3NWvW0K5dO1555RVmzJhRZS3XXHMNbm5u5uc5c+Zwyy23kJycTFJSEq1atSo3A1xNUSiISIMVFBREWFgY0dHRFBYWAueH8F+3bh1nz5694uMfPXqUli1bMmLECCZPnmzO4Na0aVNOnz590X1Pnz5NmzZtcHNz4+OPP+bo0aPl1m/atImysjLOnj3Lli1b6NOnzxXXC7qnICIN3HPPPcfy5cu577778PT0xOl0MmDAAK6//vorPvaWLVtITk7G09MTNzc3oqKiABg0aBAbN24kIiLCvNH8S3/961+ZO3cuy5Yto2vXrnTu3Lnc+g4dOjB69GjzRvPVuJ8AFg+dfbVp6Oy6RUNnS2XDOLv6PYW6aNy4cUycOLFaQfBrh87W5SMRcama+uKur4FQ03T5SESkjvnnP/9ZY8fWmYKIiJgsO1MoLi5m4cKF7Nq1C29vb7p37878+fNJT08nMjKS/Px8fHx8iIuLIygoyKqyRETkApaFwuLFi/H29mbr1q24ublx8uRJAGJiYhgzZgwREREkJSURHR3N66+/blVZIiJyAUsuH505c4aNGzcydepU8+WMFi1akJubS1paGuHh4QCEh4eTlpZGXl6eFWWJiMgvWHKmcOzYMXx8fIiPj2f37t00adKEqVOn0qhRI/z9/bHZbMD5Nwb9/PzIzMzE19e33DEKCgooKCgotywrK8uK8kVEGgxLQsHhcHDs2DG6dOnCM888w5dffsljjz3Giy++WO1jJCYmEh8fX4NViogrlDnK8LBd/a+i6h63tLSUFStWkJKSgoeHBzabjaCgIKZMmcJvfvOby2r73Xffxc/Pj27dul3W/q5kSSgEBATg4eFhXia6+eabadasGY0aNSI7OxuHw2GOK5KTk2MOQHWh8ePHM3z48HLLsrKyGDt2rBVdEJEa4mHzYO6OpVf9uDF3VBzNtDIzZ86kqKiIdevWYbfbMQyDDz74gPT09CsKhZtuukmhUBVfX1969+7Nxx9/TL9+/UhPTyc3N5egoCCCg4NJSUkhIiKClJQUgoODK1w6ArDb7RcdYVBE5Ne6cD6Fn79f3NzcuP322wEoKSlh6dKlfPbZZ5SUlNC5c2fmzJlDkyZNiIyMxMvLi++//56srCy6d+9OXFwcH330Edu3b+eTTz5h3bp1TJgwgXvvvZdVq1axadMmALp27crs2bNp0qQJZ86cYcGCBea4SBERETz88MMu+XmAhe8pzJ07l5UrVzJs2DCmTZvGokWLsNvtzJkzh9WrVzN48GBWr17N3LlzrSpJRBq4S82n8Oqrr3Lttdeyfv16Nm3ahJ+fH6tWrTLXf/vtt7zyyiukpKTw9ddf88knn9C/f3/CwsJ45JFHSEpK4t577+WDDz5g06ZNrF27luTkZBwOBwkJCQAkJCTgdDpJTk5m7dq1bNy4kQ8++MCS/lfGskdS27ZtW+lbeB07dmTdunVWlSEiUqXvvvuOv/71rxQVFdG/f3+++OILCgsL2bp1K3D+zOGGG24wtx80aJA5vHaXLl344YcfuO22imNt7dq1i7vvvtuc3e3+++9n4cKF5rqoqCjc3Nxo2rQpQ4cOZdeuXQwYMKCmu1spDXMhIg3Wz/MpFBQUYLfb+c1vfkNSUhKrV68mNTUVwzCIiYnh1ltvrXT/6s63UJdomAsRabCCgoIYOHAgs2fPLje/wc9zKYSFhfGPf/yDoqIiAAoLCzl8+PAlj/vL+RJuvfVWtmzZQmFhIYZhsH79evr27Wuu27BhA4ZhUFhYyNtvv22ucwWdKYiIS5U5yqr9pNCvPW51HkmNjY0lISGBP/zhD3h4eGC32/Hz8+ORRx6hU6dOxMfH84c//AE3Nzfc3Nx44okn6Nix40WPec899zBz5kzeeecd80bzN998w+jRowG46aabmDRpEgCPP/448+fPZ9iwYea+v/vd766w95dP8ymIZTSfglQ2tr/ULM2nICIil02hICIiJoWCiFiqDl+xrnMu52etUBARy9hsNkpLS11dRoNRWlqKh8eve55IoSAilvHx8SE7Oxun0+nqUuo9p9NJdnZ2lW9rV0WPpIqIZVq0aMHx48f55ptvXF1Kg9CkSRNatGjxq/ZRKIiIZdzd3WnXrp2ry5CL0OUjERExKRRERMSkUBAREZNCQURETAoFERExKRQamNIyPR8uIlXTI6kNjKeHu0tGK9VIpSJ1g2WhEBYWhpeXlzlT0fTp083p7qKjoykuLqZNmzYsXryY5s2bW1WWiIhcwNIzhZdeeolOnTqZn51OJzNmzCA2NpbQ0FASEhJYsmQJsbGxVpYlIiL/x6X3FFJTU/H29iY0NBSA0aNH884771S6bUFBAcePHy/3T1ZWlpXliojUe5aeKUyfPh3DMOjZsyfTpk0jMzOT1q1bm+t9fX1xOp3k5+fj4+NTbt/ExETi4+OtLFdEpMGxLBTWrFlDQEAAJSUlPPvss8ybN48777yz2vuPHz+e4cOHl1uWlZXF2LFjr3apIiINlmWXjwICAgDw8vJizJgxfP755wQEBJCRkWFuk5eXh7u7e4WzBAC73U5gYGC5f1q1amVV+SIiDYIloXD27FlOnz4NnJ8J6O233yY4OJibbrqJoqIi9u7dC8DatWsZMmSIFSWJiEglLLl8lJuby5NPPonD4cDpdNKxY0diYmJwd3dn0aJFxMTElHskVUREXMOSUGjbti0bN26sdF2PHj1ITk62ogwREbkEDXMhIiKmaofCli1bKl1e1XsFIiJS91Q7FGbNmlXp8ujo6KtWjIiIuNYl7ykcO3YMOP/U0M//fuE6Ly+vmqlMREQsd8lQuPPOO3Fzc8MwjAovm7Vo0YInn3yyxooTERFrXTIUDh48CMADDzzA6tWra7wgERFxnWrfU1AgiIjUf9V+T+HYsWO88MILHDhwgLNnz5Zb9/7771/tukRExAWqHQrTp0+nbdu2PPPMM1xzzTU1WZOIiLhItUPh22+/5Y033sDdXe+7iYjUV9X+hu/VqxdpaWk1WYtIjSgtczaodkWuRLXPFNq0acOf//xn7rzzTlq0aFFu3dSpU696YSJXi6eHO1EJH1ve7sLHb7O8TZErVe1QOHfuHHfccQdlZWWaBlNEpJ6qdijExsbWZB0iIlIL/KpHUqvStm3bq1KMiIi4VrVD4cLhLn7m5uYGwIEDB65+ZSJy2UrLnHh6WP+koMPpxOaCJxQNwzC/j+TKVDsUfh7u4mcnTpwgPj6e0NDQq16UiFwZV95cn7tjqeXtxtzxF8vbrK8uO9JbtmzJrFmzeP7553/VfvHx8XTu3JlDhw4B8MUXX3DPPfcwePBgJk6cSG5u7uWWJCIiV+iKzvOOHDnCuXPnqr39119/zRdffEGbNm0AcDqdzJgxg+joaLZu3UpoaChLliy5kpJEROQKVPvy0ZgxY8pdszt37hzfffcdkydPrtb+JSUlzJs3j7/97W88+OCDAKSmpuLt7W1egho9ejQDBw6s9EmngoICCgoKyi3To7EiIldXtUNh5MiR5T5fc8013HDDDQQFBVVr/xdffJF77rmHwMBAc1lmZiatW7c2P/v6+uJ0OsnPz8fHx6fc/omJicTHx1e3XJEGrbTM4ZKX50rLHJa3KVdXtUNh+PDhl93Ivn37SE1NZfr06Zd9jPHjx1eoISsri7Fjx172MUXqK08PGxmrrZ8qt/UD8yxvU66uaodCaWkpL7/8MklJSeTk5ODn50dERASPPfbYJafk/Oyzzzh8+DADBw4Ezn+Z/+lPf2LcuHFkZGSY2+Xl5eHu7l7hLAHAbrdjt9urW66IiFyGaofC4sWL2b9/P3PnzqV169ZkZGSQkJBAYWEhUVFRF933kUce4ZFHHjE/h4WFsWLFCn7zm9/w5ptvsnfvXkJDQ1m7di1Dhgy5/N6IiMgVqXYovPPOOyQlJdGsWTMAOnToQJcuXYiIiLhkKFTF3d2dRYsWERMTQ3FxMW3atGHx4sWXdSwREbly1Q6FC99krs7yi9m+fbv57z169CA5OflXH0NERK6+ar+nMGTIECZNmsSHH37I4cOH2blzJ5MnT9blHhGReqTaZwozZszg5ZdfZt68eeTk5ODv78/QoUOZNGlSTdYnIiIWuuSZwn//+18WL16Ml5cXU6dO5T//+Q9ffvkl27Zto6SkRLOxiYjUI5cMhZUrV9KrV69K1/Xu3ZsVK1Zc9aJERMQ1LhkKBw4coH///pWu69u3L6mpqVe9KBERcY1L3lMoLCyktLQUm81WYV1ZWRlnzpypkcJE5PI5y0pd8nax4Si1vE25ui4ZCh06dOCjjz5i0KBBFdZ99NFHdOjQoUYKE5HL5+7hqXkN5LJc8vLRQw89RExMDNu2bcPpdALnh7zetm0bc+bMYcKECTVepIiIWOOSZwrDhg3j5MmTPPPMM5SWluLj40N+fj6enp5MmTKF8PBwK+oUERELVOs9hQkTJjBy5Ej27dtnDmsdEhJC06ZNa7o+ERGxULVfXmvatGmVTyGJiEj9cEXTcYqISP2iUBAREZNCQURETAoFERExKRRERMSkUBAREVO1H0m9Uo8//jjHjx/H3d2dxo0b8z//8z8EBweTnp5OZGSk+f5DXFwcQUFBVpUlIiIXsCwU4uLiuPbaawF49913iYqK4q233iImJoYxY8YQERFBUlIS0dHRvP7661aVJSIiF7Ds8tHPgQDnR151c3MjNzeXtLQ0c6iM8PBw0tLSyMvLs6osERG5gGVnCgCzZs3i448/xjAMXn31VTIzM/H39zeH5bbZbPj5+ZGZmYmvr2+5fQsKCigoKCi3LCsry7LaRUQaAktD4dlnnwVg48aNLFq0iKlTp1Z738TEROLj42uqNBERweJQ+Nm9995LdHQ0rVq1Ijs7G4fDgc1mw+FwkJOTQ0BAQIV9xo8fz/Dhw8sty8rKYuzYsVaVLSJS71kSCmfOnKGgoMD8st++fTvXXXcdzZs3Jzg4mJSUFCIiIkhJSSE4OLjCpSMAu92O3W63olwRkQbLklA4d+4cU6dO5dy5c7i7u3PdddexYsUK3NzcmDNnDpGRkSQkJGC324mLi7OiJBERqYQlodCiRQvefPPNStd17NiRdevWWVGGiIhcgt5oFpE6zzCMBtl2TXDJjWYRkavJzc2NuTuWuqTtmDv+4pJ2a4rOFERExKRQEBERk0JBRERMCgURETEpFERExKRQEBERk0JBRERMCgURETEpFERExKRQEBERk0JBRERMCgURETEpFERExKRQEBERk4bOdoHSMieeHspjq5SWOVn4+G0uaNeBp4fN8nZFroQlofDTTz/x9NNP88MPP+Dl5UX79u2ZN28evr6+fPHFF0RHR1NcXEybNm1YvHgxzZs3t6Isl/H0cCcq4WOXtO2KL0dX8/RwJ2N1tOXttn5gnuVtilwpS0LBzc2NP//5z/Tu3RuAuLg4lixZwoIFC5gxYwaxsbGEhoaSkJDAkiVLiI2NtaIssZCr/lr/uW0RqR5LQsHHx8cMBIDu3bvzxhtvkJqaire3N6GhoQCMHj2agQMHKhTqIVf9tQ76i13k17D8noLT6eSNN94gLCyMzMxMWrduba7z9fXF6XSSn5+Pj49Puf0KCgooKCgotywrK8uSmkVEGgrLQ2H+/Pk0btyYBx54gP/85z/V3i8xMZH4+PgarExERCwNhbi4OI4ePcqKFStwd3cnICCAjIwMc31eXh7u7u4VzhIAxo8fz/Dhw8sty8rKYuzYsTVet4hIQ2FZKDz//POkpqayatUqvLy8ALjpppsoKipi7969hIaGsnbtWoYMGVLp/na7HbvdblW5IiINkiWh8O2337Jy5UqCgoIYPXo0AIGBgSxfvpxFixYRExNT7pFUERFxDUtC4be//S3ffPNNpet69OhBcnKyFWWIiMgl6LVaERExKRRERMSkUBAREZNCQURETAoFERExKRRERMSkUBAREZNCQURETAoFkRriynkcNIeEdQzDqFftajpOkRqiGfYaBjc3N+buWGp5uzF3/KVGjqszBRERMSkURETEpFAQERGTQkFEREwKBRERMSkURETEpFAQERGTJaEQFxdHWFgYnTt35tChQ+by9PR0Ro0axeDBgxk1ahTff/+9FeWIiEgVLHl5beDAgTz44IOMHTu23PKYmBjGjBlDREQESUlJREdH8/rrr1tRkkiNKy1zuOwlstIyh0valbrPklAIDU9UCA0AABAvSURBVA2tsCw3N5e0tDRee+01AMLDw5k/fz55eXn4+vpaUZZIjfL0sJGxOtolbbd+YJ5L2pW6z2XDXGRmZuLv74/NZgPAZrPh5+dHZmZmpaFQUFBAQUFBuWVZWVmW1Coi0lDUmbGPEhMTiY+Pd3UZIiL1mstCISAggOzsbBwOBzabDYfDQU5ODgEBAZVuP378eIYPH15uWVZWVoX7FCIicvlcFgrNmzcnODiYlJQUIiIiSElJITg4uMr7CXa7HbvdbnGVIiINiyWhsGDBArZt28bJkyeZMGECPj4+bN68mTlz5hAZGUlCQgJ2u524uDgrymnQSsucLnkiRuP7i9QNloTC7NmzmT17doXlHTt2ZN26dVaUIP/H08PdJU/E6GkYkbpBbzSLiIhJoSAiIiaFgoiImBQKIiJiUiiIiIhJoSAiIiaFgoiImBQKIiJiUiiIiIhJoSAiIiaFgoiImBQKIiJiUiiIiIipzsy8VhNKy5x4elifi66d0F1DWItI1Rp0KHh6uBOV8LHl7S58/DZN6C4itZIuH4mIiKlBnymI1CTDUeqyMzPDUeqSdqXuUyiI1BA3mydzdyx1Sdsxd/zFJe1K3VcrLh+lp6czatQoBg8ezKhRo/j+++9dXZKISINUK0IhJiaGMWPGsHXrVsaMGUN0tGtuwoqINHQuv3yUm5tLWloar732GgDh4eHMnz+fvLw8fH19ze0KCgooKCgot++PP/4IQFZW1mW3f6bg5GXve7mOHz9OTv4Zy9sFcLqobVe168q2ncePU3iy4NIb1oDjLmq7obXryraPHz9+2fte7DvTzTAM47KPfBWkpqbyzDPPsHnzZnPZ3XffzeLFi7nxxhvNZcuWLSM+Pt4VJYqI1EvvvfcegYGB5Za5/EyhusaPH8/w4cPLLSspKeHYsWMEBQVhs9mA8wk4duxY1qxZQ6tWrVxR6lVTn/oC9as/9akvoP7UZjXRF4fDAVDp8VweCgEBAWRnZ+NwOLDZbDgcDnJycggICCi3nd1ux263V9i/Q4cOlR63VatWFRKwrqpPfYH61Z/61BdQf2ozq/ri8hvNzZs3Jzg4mJSUFABSUlIIDg4udz9BRESs4fIzBYA5c+YQGRlJQkICdruduLg4V5ckItIg1YpQ6NixI+vWrXN1GSIiDZ5tzpw5c1xdxNXm7e1N79698fb2dnUpV6w+9QXqV3/qU19A/anNrOyLyx9JFRGR2sPlN5pFRKT2UCiIiIipVtxorq64uDi2bt3Kjz/+SHJyMp06deL48eNMnjzZ3Ob06dMUFhayZ88e4Pxge5GRkeTn5+Pj40NcXBxBQUEu6kF5lfUHYMeOHbz44osYhoFhGDzxxBP8/ve/B2pvf6rqy/vvv8+LL75IWVkZ1113HbGxsbRt2xaovX0B+Omnn3j66af54Ycf8PLyon379sybNw9fX1+++OILoqOjKS4upk2bNixevJjmzZsDXHRdbezLX//6V3bv3s2JEyf4/PPPadKkiblfbewLVN2fU6dOER0dzYkTJ/Dw8KBr167ExMTQqFEjALZv386iRYtwOBzceOONxMbGcs0119TKvvj4+PDHP/6Rc+fOAdCyZUvmzp1rvqdQo78bow757LPPjIyMDOOOO+4wvvnmm0q3WbBggTF37lzz87hx44yNGzcahmEYGzduNMaNG2dJrdVRWX+cTqcRGhpqfj5w4IDRvXt3w+FwGIZRe/tTWV/y8/ONW265xThy5IhhGOfrnThxorlPbe2LYRjGTz/9ZHz66afm5+eee86YOXOm4XA4jEGDBhmfffaZYRiGsXz5ciMyMtIwDOOi61ypqr4YhmF88sknxsmTJ41OnToZhYWF5ja1tS+GUXV/jh07Znz99deGYZyvf+rUqUZ8fLxhGIZRWFho9O3b10hPTzcMwzCioqKMZcuWWV77L13sd1NQUGAu/8c//mFMnjzZMIya/93UqctHoaGhFd50vlBJSQnJycncd999wP8fbC88PBw4P9heWloaeXl5ltR7KVX1x93dndOnTwPnz3z8/Pxwd3ev1f2prC9Hjx6lRYsWXH/99QAMGDCAjz76iLy8vFrdFwAfHx969+5tfu7evTsZGRmkpqbi7e1NaGgoAKNHj+add94BuOg6V6qqLwC33nprpX9h1ta+QNX9CQwMpEuXLsD5/4e6detm9nPnzp3cdNNN5pno6NGj2bJli+W1/9LFfjfXXnutubywsBB39/Nf1zX9u6lTl48uZfv27fj7+5sD6WVmZuLv72+Oi2Sz2fDz8yMzM7PWvjHt5ubGCy+8wOOPP07jxo05c+YMq1atAupef66//npOnjzJ/v376datG8nJycD5fhiGUWf64nQ6eeONNwgLCyMzM5PWrVub63x9fXE6neTn5190nY+PjytKr+DCvlxMXegLVN2foqIiNmzYwLRp04CK/WndujWZmZmW1noplfXl4YcfJi0tjWbNmvH3v/8dqPnfTZ06U7iUDRs2mGcJdVVZWRkrV64kISGBHTt28PLLL/PUU09x5oxrhp2+Etdeey1Lly4lNjaWESNGkJubi91uN4Ogrpg/fz6NGzfmgQcecHUpV6w+9QUq709ZWRl/+ctf6NOnDwMHDnRhdb9OZX155ZVX+PDDDxk6dCgvv/yyJXXUm1DIzs7ms88+Y9iwYeayCwfbA6ocbK82OXDgADk5OfTs2ROAnj17cs0113D48OE62Z++ffvyxhtv8O9//5sHHniAoqIi2rVrV2f6EhcXx9GjR3nhhRdwd3cnICDAPL0HyMvLw93dHR8fn4uuqw1+2ZeLqe19gcr743A4mD59Otdddx2zZ882t/1lfzIyMmrVf2sX+924u7vzhz/8gaSkJKDmfzf1JhTeeustBgwYQLNmzcxldXGwvVatWpGVlcWRI0cAOHz4MLm5ubRr165O9ufEiRPA+VPj559/ntGjR9O4ceM60Zfnn3+e1NRUli9fjpeXFwA33XQTRUVF7N27F4C1a9cyZMiQS65ztcr6cjG1uS9QeX+cTieRkZHYbDaeffZZ3NzczO379+/PV199ZU71u3btWu666y5XlF5BZX3Jy8srd3/tnXfeoXPnzkDN/27q1BvNCxYsYNu2bZw8eZJmzZrh4+NjTs4zePBgZs2axe9+97ty+xw+fJjIyEgKCgrMwfaqGm7balX1Z9OmTbzyyivmf9RTpkxh0KBBQO3tT1V9mTVrFp9//jmlpaXcdtttREVFma/q19a+AHz77beEh4cTFBRkPtIYGBjI8uXL+fzzz4mJiSn3OGCLFi0ALrrOVS7WlyeeeIL9+/eTnZ2Nn58fnTp1Mq9d18a+QNX9GTlyJI8++iidOnUy/9ru0aMHMTExALz77rssXrwYp9NJcHAwzz33HI0bN3ZZP6DqvkyZMoWZM2dSWloKQJs2bZg1a5b5OHdN/m7qVCiIiEjNqjeXj0RE5MopFERExKRQEBERk0JBRERMCgURETEpFMSljhw5QkREBCEhIdxyyy0sXboUgL179zJ48GAXV1fe7t27KzzybJVly5Yxffp0l7QtDYtCQVzq1VdfpXfv3uzbt6/cmC+hoaFs3brVhZW5jivDR0ShIC6VkZHBb3/7W1eXYSorK3N1CSIupVAQl3nwwQfZvXs38+bNIyQkxHx7Eyr+tRwWFsbKlSu5++676dWrFzNnzqS4uLjctitWrKB3796EhYWxadMmc9+SkhLi4uK4/fbb6du3L9HR0RQVFZXbd9WqVdx2223MnDmz2vVnZ2fz5JNP0qdPH8LCwnj99dfNdcuWLWPq1Kk8/fTThISEMHToUL766itz/ddff829995LSEgIU6ZM4amnnmLp0qWcPXuWhx9+mJycHEJCQggJCSE7OxuA0tLSKo9XlbCwMF599VWGDRtG9+7diYqK4uTJk/z5z38mJCSEhx56iFOnTgFw/PhxOnfuzIYNGxgwYAC9evXijTfeYP/+/QwbNozQ0FDmzZtX7Z+P1E0KBXGZ119/ndDQUKKjo9m3bx+enp4X3T45OZm///3v/Oc//yE9PZ2EhARz3cmTJ/npp5/48MMPee6554iOjjbHj1qyZAnp6els3LiRbdu2kZOTw/Lly8vte+rUKXbs2MH8+fOrVbvT6WTSpEl07tyZnTt3kpiYSGJiIh9++KG5zfbt2xk6dCh79+4lLCzMPHZJSQlPPPEEw4cPZ8+ePYSHh/Puu+8C0LhxY1555RX8/PzYt28f+/btw9/f/6LHu5Rt27bx2muvsXXrVnbs2MHDDz/MtGnT+PTTT3E6nfzzn/8st/2XX37Jtm3bWLp0KQsXLmTFihX84x//YPPmzWzZssWc1VDqJ4WC1Bljx44lICAAHx8fJk2aZI579bOpU6fi5eXFLbfcwoABA9iyZQuGYfDmm28SFRWFj48PTZs25dFHHy23r7u7O1OmTMHLy8scf+ZSvvrqK/Ly8njiiSfw8vKibdu23H///bz99tvmNj179mTAgAHYbDYiIiI4ePAgcP5Lt6ysjAcffBBPT09+//vf07Vr10u2WdXxLuWBBx6gRYsW+Pv7ExoaSrdu3ejSpQve3t7ceeedpKWlldt+8uTJeHt7069fPxo3bkx4eDjNmzc39//l9lK/1KtJdqR+u3Co49atW5OTk2N+ttvt5QY3+3l9Xl4e586dY8SIEeY6wzBwOp3m52bNmpmD9FXXjz/+SE5Ojjn7FZwftvnCzxcOUNaoUSOKi4spKysjJycHf3//cqN4VmcY56qO5+Fx8f+NL9zP29u7wnHOnj1bbvsLZ2Lz9vau8PmX20v9olCQOuPCmbIyMjLw8/MzPxcUFHD27FkzGDIzM/ntb39Ls2bNaNSoEZs3bzYvw/zShV/O1RUQEEBgYCDbtm371fu2bNmS7OxsDMMw287MzDRHwLycekSuFl0+kjrjX//6F1lZWeTn57NixQruvvvucuuXLVtGSUkJe/fu5f3332fIkCG4u7szcuRIFi5cSG5uLnD+BvGF1/4vR7du3WjSpAmrVq2iqKgIh8PBoUOH2L9//yX37d69OzabjdWrV1NWVsa7775b7qZx8+bNyc/PN+fpFrGSQkHqjPDwcCZOnMigQYNo164dkyZNMte1aNECu91O//79mT59OnPmzKFjx44AzJgxg/bt23P//ffTo0cPHnroIdLT06+oFpvNxooVKzh48CADBw6kT58+zJ49m8LCwkvu6+XlxbJly1i/fj29evVi06ZN3H777eYEKx07dmTo0KEMGjSI0NBQ8+kjEStoPgWpE8LCwliwYAF9+/atsG737t3MmDGDnTt3uqCyq2PkyJGMHj26zs8xLnWfzhREXGDPnj2cOHGCsrIy3nrrLb755hv69+/v6rJEdKNZ5EIrVqxg5cqVFZb37NmTV1999aq1k56ezlNPPcW5c+cIDAzkpZdeKnfjvLoyMjIYOnRopes2b95M69atr7RUaWB0+UhEREy6fCQiIiaFgoiImBQKIiJiUiiIiIhJoSAiIiaFgoiImP4ftHCcwBbYRM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nl-NL"/>
          </a:p>
        </p:txBody>
      </p:sp>
      <p:sp>
        <p:nvSpPr>
          <p:cNvPr id="4" name="AutoShape 4" descr="data:image/png;base64,iVBORw0KGgoAAAANSUhEUgAAAYUAAAEMCAYAAAArnKpYAAAABHNCSVQICAgIfAhkiAAAAAlwSFlzAAALEgAACxIB0t1+/AAAADh0RVh0U29mdHdhcmUAbWF0cGxvdGxpYiB2ZXJzaW9uMy4yLjIsIGh0dHA6Ly9tYXRwbG90bGliLm9yZy+WH4yJAAAgAElEQVR4nO3df3zP9f7/8dv23g+hdzNsxrA4h6bImEgcNTqUadERhyTO6YcUHYea8dn8yhpOKrNQ59NZh5NLOJlN4hSlHyInpTVSLNF+sTUz7Nf7/fr+4dPra21jYa/3ftyvl0uXS+/Xr+fjudX7vtev59PNMAwDERERwN3VBYiISO2hUBAREZNCQURETAoFERExKRRERMTk4eoCrkRRURGpqam0bNkSm83m6nJEROoEh8MBQJs2bfDwKB8DdToUUlNTGTt2rKvLEBGpk9577z0CAwPLLavTodCyZUsA1qxZQ6tWrVxcjYhI3ZCVlVXlH9R1OhR+vmTUqlWrCmknIiK/nm40i4iIybJQ2LFjB/feey8RERHcc889bNu2DYD09HRGjRrF4MGDGTVqFN9//71VJYmIyC9YcvnIMAyefvpp1qxZQ6dOnTh48CB//OMfGTRoEDExMYwZM4aIiAiSkpKIjo7m9ddft6IsEbGY0+nk+PHjnDlzxtWlNAhNmjQhMDAQd/fq//1v2T0Fd3d3Tp8+DcDp06fx8/Pjp59+Ii0tjddeew2A8PBw5s+fT15eHr6+vlaVJiIWOXnyJG5ubnTu3PlXfVHJr+d0Ovnxxx85efIkfn5+1d7PklBwc3PjhRde4PHHH6dx48acOXOGVatWkZmZib+/v3nD2Gaz4efnR2ZmZoVQKCgooKCgoNyyrKwsK8oXkaskPz+foKAgBYIF3N3d8ff35+jRo7UvFMrKyli5ciUJCQn07NmT//73vzz11FMsWrSo2sdITEwkPj6+BqsUkZrmcDjw9PR0dRkNhqenJ2VlZb9qH0tC4cCBA+Tk5NCzZ08AevbsyTXXXIO3tzfZ2dk4HA5sNhsOh4OcnBwCAgIqHGP8+PEMHz683LKLPWsrIrWTm5ubq0toMC7nZ23JOVyrVq3IysriyJEjABw+fJjc3Fzat29PcHAwKSkpAKSkpBAcHFzp/QS73U5gYGC5f/TCWt1RWuZskG1L/RcSEsKxY8dcXcZVY8mZQsuWLZkzZw5Tp041k2vhwoX4+PgwZ84cIiMjSUhIwG63ExcXZ0VJYjFPD3eiEj52SdsLH7/NJe1Kw7Bv3z5Xl3BVWfb00T333MM999xTYXnHjh1Zt26dVWWIiMhF6BEAEal3Vq1aRf/+/QkJCWHw4MHs2rWLZcuWMWXKFJ566ilCQkIYPnw4Bw8eNPfJzs7mySefpE+fPoSFhZV7X8rhcLBixQoGDRpESEgII0aMIDMzE4DOnTtz9OhRAEpKSoiLi+P222+nb9++REdHU1RUBEBeXh6PPvoooaGh3HLLLYwZMwans/Zd2lQoiEi9cuTIEdasWcP69evZt28ff//732nTpg1wflTQIUOGsGfPHsLDw3n88ccpLS3F6XQyadIkOnfuzM6dO0lMTCQxMZEPP/wQgNdee43NmzezatUqPv/8cxYuXEijRo0qtL1kyRLS09PZuHEj27ZtIycnh+XLl5vH8Pf3Z9euXXz88cdMmzatVt50VyiISL1is9koKSnh8OHDlJaWEhgYSLt27QC48cYbGTJkCJ6enkyYMIGSkhK+/PJLvvrqK/Ly8njiiSfw8vKibdu23H///bz99tsArFu3jqlTp9KhQwfc3Ny44YYbaNasWbl2DcPgzTffJCoqCh8fH5o2bcqjjz7K5s2bAfDw8ODEiRNkZGTg6elJaGhorQyFOj1KqojIL7Vv356oqCiWLVvGd999R79+/YiMjAQo98Tizy935eTkAJCTk0NoaKi53uFwmJ+zsrLMYKlKXl4e586dY8SIEeYywzDMS0R/+tOfiI+PZ+LEiQCMGjWKRx555Cr0+OpSKIhIvTNs2DCGDRtGYWEh0dHRLFmyhHbt2pUbBcHpdJKdnY2fnx82m43AwEBzoM5fatWqFT/88AOdOnWqss1mzZrRqFEjNm/ejL+/f4X1TZs2JTIyksjISA4dOsT48ePp2rUrt95665V3+CrS5SMRqVeOHDnCrl27KCkpwcvLC29vb3NYja+//ppt27ZRVlZGYmIiXl5e3HzzzXTr1o0mTZqwatUqioqKcDgcHDp0iP379wMwcuRIXnzxRb7//nsMw+DgwYP89NNP5dp1d3dn5MiRLFy4kNzcXOD8zeuf70vs2LGDo0ePYhgG1157LTabrVZePlIoiEi9UlJSwt/+9jd69+5Nv379yMvLY9q0aQAMHDiQt99+m169epGUlMSyZcvw9PTEZrOxYsUKDh48yMCBA+nTpw+zZ8+msLAQgAkTJnDXXXcxceJEevTowaxZsyguLq7Q9owZM2jfvj33338/PXr04KGHHiI9PR2Ao0ePMmHCBEJCQhg1ahR//OMf6dOnj3U/mGpyMwzDcHURl+v48eMMHDiw0nlGpfbRy2ty4MABgoODXdL2smXLOHr0KEuWLHFJ+65S2c/8Yt+dOlMQERGTQkFEREx6+khEGoQnn3zS1SXUCTpTEBERk0JBRERMCgURETEpFERExKRQEBERk0JBRFyqpqZLre5xT506Rbdu3ViwYEGV24wbN44dO3Zc8lhhYWEcOnQIgFmzZrF3797qFVuLWPJI6vHjx5k8ebL5+fTp0xQWFrJnzx7S09OJjIwkPz8fHx8f4uLiCAoKsqIsEakFamqq1uq+yZ6SksLNN9/M5s2befrpp/Hy8roq7T/77LNX5ThWsyQUAgMDSUpKMj8/++yzOBwOAGJiYhgzZgwREREkJSURHR1dbsYjEZGatGHDBmbMmMHKlSt57733uOuuu/juu++YOXMmZ8+epVOnTuXGOcrJyWHBggVkZGRQXFzM0KFDeeyxxyocd9y4cUycOJE77riDwsJCYmNj+eabbyguLqZ3797MnDkTm81mZVerxfLLRyUlJSQnJ3PfffeRm5tLWloa4eHhAISHh5OWlkZeXp7VZYlIA3Tw4EHy8/Pp06cPI0aMYMOGDQA8/fTTjBkzhs2bNzN+/Hi++uorc59nnnmGcePGsX79ejZs2MDOnTv5+OOLn+nExsbSq1cv1q9fT1JSEnl5eWZbtY3lbzRv374df39/brzxRlJTU/H39zfT0maz4efnR2ZmJr6+vuX2KygooKCgoNyyC8dGFxH5tdavX09ERARubm78/ve/Z8GCBfz4448cOnSIiIgIALp3727Oo3D27Fn27NlT7g/XM2fOcPjwYW67rerLVdu3b2f//v289tprABQVFVU650JtYHkobNiwgfvuu+9X75eYmEh8fHwNVCQiDVFJSQkpKSl4eXmZl7dLS0t56623qtzH6XTi5ubG+vXr8fT0rHZbhmGQkJBA27Ztr7jummbp5aPs7Gw+++wzhg0bBkBAQADZ2dnm/QWHw0FOTg4BAQEV9h0/fjzvvfdeuX/WrFljZfkiUo+89957XH/99ezcuZPt27ezfft2/vd//5dNmzbRqVMnkpOTAdi/f7/5RFHTpk3p2bMnq1atMo+TmZnJiRMnLtpWWFgYq1atMr/r8vLyOHbsWA317MpYeqbw1ltvMWDAAHPC6+bNmxMcHExKSgoRERGkpKQQHBxc4dIRgN1ux263W1muiFigtMxZI3NelJY58fSo+u/eDRs2mH+g/iwkJASn00lkZCSLFy/mlVdeoVOnTnTt2tXcZsmSJcTGxpr7NmnShGeffZaWLVtW2VZUVBSLFy82L1V5enoSFRVVK88cLJ1kZ/DgwcyaNYvf/e535rLDhw8TGRlJQUEBdruduLg4OnToUK3jaZKdukWT7IgrJ9lpqH7tJDuWnils3bq1wrKOHTuybt06K8sQEZEq6I1mERExKRRERMSkUBAREZNCQURETAoFERExWf5Gs4jIhQxHKW626r8dfLWPW1paSkJCAm+//TZeXl7YbDb69OlDhw4d+Oijj3jppZcq7PPee++xd+9ennnmmcuqbffu3ZSWltKvX7/L2r8mKRRExKXcbJ5krI6+6sdt/cC8am03c+ZMiouL2bBhA02bNqWsrIwNGzZQUlJS5T4DBw5k4MCBl13bnj17OHv2bJWhUFZWhoeHa76eFQoi0mB9//33vPvuu3zwwQc0bdoUAA8PD0aNGsW///1vCgsLeeqpp/j222+59tprWbZsGS1btuTf//4377//Pi+99BK7d+9m4cKF3Hzzzezbtw83NzeWLl1Kx44dOXLkCDNnzuTcuXM4nU6GDx9Ov379WLt2LU6nk08++YShQ4dy9913c9999zFixAg+/fRT7r//foKCgnjhhRcoLi7G4XDw2GOPMXToUOD8sNw33HAD+/bt49SpU9x1111MmzbtqvxMFAoi0mClpaXRvn17rrvuukrXf/XVV2zatImAgABmz57N6tWr+ctf/lJhu++++47Y2FjmzZvHyy+/TEJCAn/729/417/+RVhYGI8++ihwfpa36667jtGjR3P27Fnz8tPx48fJz8+na9eu5rJTp07xr3/9C5vNxsmTJxkxYgT9+vUzaz18+DBr166luLiY0aNHExISwh133HHFPxPdaBYRqUKPHj3MATpvvvlmfvjhh0q3u/766+nSpQtwfqjtnwe769WrF+vWreOFF15g165dFx2/zdvbm7vuusv8nJeXx5QpUwgPD+dPf/oTp06dIj093Vx/77334uHhQZMmTbj77rv59NNPr7i/oFAQkQasS5cuHD16lFOnTlW63tvb2/x3m81mjnL6SxdO4enu7k5ZWRlwfry3NWvW0K5dO1555RVmzJhRZS3XXHMNbm5u5uc5c+Zwyy23kJycTFJSEq1atSo3A1xNUSiISIMVFBREWFgY0dHRFBYWAueH8F+3bh1nz5694uMfPXqUli1bMmLECCZPnmzO4Na0aVNOnz590X1Pnz5NmzZtcHNz4+OPP+bo0aPl1m/atImysjLOnj3Lli1b6NOnzxXXC7qnICIN3HPPPcfy5cu577778PT0xOl0MmDAAK6//vorPvaWLVtITk7G09MTNzc3oqKiABg0aBAbN24kIiLCvNH8S3/961+ZO3cuy5Yto2vXrnTu3Lnc+g4dOjB69GjzRvPVuJ8AFg+dfbVp6Oy6RUNnS2XDOLv6PYW6aNy4cUycOLFaQfBrh87W5SMRcama+uKur4FQ03T5SESkjvnnP/9ZY8fWmYKIiJgsO1MoLi5m4cKF7Nq1C29vb7p37878+fNJT08nMjKS/Px8fHx8iIuLIygoyKqyRETkApaFwuLFi/H29mbr1q24ublx8uRJAGJiYhgzZgwREREkJSURHR3N66+/blVZIiJyAUsuH505c4aNGzcydepU8+WMFi1akJubS1paGuHh4QCEh4eTlpZGXl6eFWWJiMgvWHKmcOzYMXx8fIiPj2f37t00adKEqVOn0qhRI/z9/bHZbMD5Nwb9/PzIzMzE19e33DEKCgooKCgotywrK8uK8kVEGgxLQsHhcHDs2DG6dOnCM888w5dffsljjz3Giy++WO1jJCYmEh8fX4NViogrlDnK8LBd/a+i6h63tLSUFStWkJKSgoeHBzabjaCgIKZMmcJvfvOby2r73Xffxc/Pj27dul3W/q5kSSgEBATg4eFhXia6+eabadasGY0aNSI7OxuHw2GOK5KTk2MOQHWh8ePHM3z48HLLsrKyGDt2rBVdEJEa4mHzYO6OpVf9uDF3VBzNtDIzZ86kqKiIdevWYbfbMQyDDz74gPT09CsKhZtuukmhUBVfX1969+7Nxx9/TL9+/UhPTyc3N5egoCCCg4NJSUkhIiKClJQUgoODK1w6ArDb7RcdYVBE5Ne6cD6Fn79f3NzcuP322wEoKSlh6dKlfPbZZ5SUlNC5c2fmzJlDkyZNiIyMxMvLi++//56srCy6d+9OXFwcH330Edu3b+eTTz5h3bp1TJgwgXvvvZdVq1axadMmALp27crs2bNp0qQJZ86cYcGCBea4SBERETz88MMu+XmAhe8pzJ07l5UrVzJs2DCmTZvGokWLsNvtzJkzh9WrVzN48GBWr17N3LlzrSpJRBq4S82n8Oqrr3Lttdeyfv16Nm3ahJ+fH6tWrTLXf/vtt7zyyiukpKTw9ddf88knn9C/f3/CwsJ45JFHSEpK4t577+WDDz5g06ZNrF27luTkZBwOBwkJCQAkJCTgdDpJTk5m7dq1bNy4kQ8++MCS/lfGskdS27ZtW+lbeB07dmTdunVWlSEiUqXvvvuOv/71rxQVFdG/f3+++OILCgsL2bp1K3D+zOGGG24wtx80aJA5vHaXLl344YcfuO22imNt7dq1i7vvvtuc3e3+++9n4cKF5rqoqCjc3Nxo2rQpQ4cOZdeuXQwYMKCmu1spDXMhIg3Wz/MpFBQUYLfb+c1vfkNSUhKrV68mNTUVwzCIiYnh1ltvrXT/6s63UJdomAsRabCCgoIYOHAgs2fPLje/wc9zKYSFhfGPf/yDoqIiAAoLCzl8+PAlj/vL+RJuvfVWtmzZQmFhIYZhsH79evr27Wuu27BhA4ZhUFhYyNtvv22ucwWdKYiIS5U5yqr9pNCvPW51HkmNjY0lISGBP/zhD3h4eGC32/Hz8+ORRx6hU6dOxMfH84c//AE3Nzfc3Nx44okn6Nix40WPec899zBz5kzeeecd80bzN998w+jRowG46aabmDRpEgCPP/448+fPZ9iwYea+v/vd766w95dP8ymIZTSfglQ2tr/ULM2nICIil02hICIiJoWCiFiqDl+xrnMu52etUBARy9hsNkpLS11dRoNRWlqKh8eve55IoSAilvHx8SE7Oxun0+nqUuo9p9NJdnZ2lW9rV0WPpIqIZVq0aMHx48f55ptvXF1Kg9CkSRNatGjxq/ZRKIiIZdzd3WnXrp2ry5CL0OUjERExKRRERMSkUBAREZNCQURETAoFERExKRQamNIyPR8uIlXTI6kNjKeHu0tGK9VIpSJ1g2WhEBYWhpeXlzlT0fTp083p7qKjoykuLqZNmzYsXryY5s2bW1WWiIhcwNIzhZdeeolOnTqZn51OJzNmzCA2NpbQ0FASEhJYsmQJsbGxVpYlIiL/x6X3FFJTU/H29iY0NBSA0aNH884771S6bUFBAcePHy/3T1ZWlpXliojUe5aeKUyfPh3DMOjZsyfTpk0jMzOT1q1bm+t9fX1xOp3k5+fj4+NTbt/ExETi4+OtLFdEpMGxLBTWrFlDQEAAJSUlPPvss8ybN48777yz2vuPHz+e4cOHl1uWlZXF2LFjr3apIiINlmWXjwICAgDw8vJizJgxfP755wQEBJCRkWFuk5eXh7u7e4WzBAC73U5gYGC5f1q1amVV+SIiDYIloXD27FlOnz4NnJ8J6O233yY4OJibbrqJoqIi9u7dC8DatWsZMmSIFSWJiEglLLl8lJuby5NPPonD4cDpdNKxY0diYmJwd3dn0aJFxMTElHskVUREXMOSUGjbti0bN26sdF2PHj1ITk62ogwREbkEDXMhIiKmaofCli1bKl1e1XsFIiJS91Q7FGbNmlXp8ujo6KtWjIiIuNYl7ykcO3YMOP/U0M//fuE6Ly+vmqlMREQsd8lQuPPOO3Fzc8MwjAovm7Vo0YInn3yyxooTERFrXTIUDh48CMADDzzA6tWra7wgERFxnWrfU1AgiIjUf9V+T+HYsWO88MILHDhwgLNnz5Zb9/7771/tukRExAWqHQrTp0+nbdu2PPPMM1xzzTU1WZOIiLhItUPh22+/5Y033sDdXe+7iYjUV9X+hu/VqxdpaWk1WYtIjSgtczaodkWuRLXPFNq0acOf//xn7rzzTlq0aFFu3dSpU696YSJXi6eHO1EJH1ve7sLHb7O8TZErVe1QOHfuHHfccQdlZWWaBlNEpJ6qdijExsbWZB0iIlIL/KpHUqvStm3bq1KMiIi4VrVD4cLhLn7m5uYGwIEDB65+ZSJy2UrLnHh6WP+koMPpxOaCJxQNwzC/j+TKVDsUfh7u4mcnTpwgPj6e0NDQq16UiFwZV95cn7tjqeXtxtzxF8vbrK8uO9JbtmzJrFmzeP7553/VfvHx8XTu3JlDhw4B8MUXX3DPPfcwePBgJk6cSG5u7uWWJCIiV+iKzvOOHDnCuXPnqr39119/zRdffEGbNm0AcDqdzJgxg+joaLZu3UpoaChLliy5kpJEROQKVPvy0ZgxY8pdszt37hzfffcdkydPrtb+JSUlzJs3j7/97W88+OCDAKSmpuLt7W1egho9ejQDBw6s9EmngoICCgoKyi3To7EiIldXtUNh5MiR5T5fc8013HDDDQQFBVVr/xdffJF77rmHwMBAc1lmZiatW7c2P/v6+uJ0OsnPz8fHx6fc/omJicTHx1e3XJEGrbTM4ZKX50rLHJa3KVdXtUNh+PDhl93Ivn37SE1NZfr06Zd9jPHjx1eoISsri7Fjx172MUXqK08PGxmrrZ8qt/UD8yxvU66uaodCaWkpL7/8MklJSeTk5ODn50dERASPPfbYJafk/Oyzzzh8+DADBw4Ezn+Z/+lPf2LcuHFkZGSY2+Xl5eHu7l7hLAHAbrdjt9urW66IiFyGaofC4sWL2b9/P3PnzqV169ZkZGSQkJBAYWEhUVFRF933kUce4ZFHHjE/h4WFsWLFCn7zm9/w5ptvsnfvXkJDQ1m7di1Dhgy5/N6IiMgVqXYovPPOOyQlJdGsWTMAOnToQJcuXYiIiLhkKFTF3d2dRYsWERMTQ3FxMW3atGHx4sWXdSwREbly1Q6FC99krs7yi9m+fbv57z169CA5OflXH0NERK6+ar+nMGTIECZNmsSHH37I4cOH2blzJ5MnT9blHhGReqTaZwozZszg5ZdfZt68eeTk5ODv78/QoUOZNGlSTdYnIiIWuuSZwn//+18WL16Ml5cXU6dO5T//+Q9ffvkl27Zto6SkRLOxiYjUI5cMhZUrV9KrV69K1/Xu3ZsVK1Zc9aJERMQ1LhkKBw4coH///pWu69u3L6mpqVe9KBERcY1L3lMoLCyktLQUm81WYV1ZWRlnzpypkcJE5PI5y0pd8nax4Si1vE25ui4ZCh06dOCjjz5i0KBBFdZ99NFHdOjQoUYKE5HL5+7hqXkN5LJc8vLRQw89RExMDNu2bcPpdALnh7zetm0bc+bMYcKECTVepIiIWOOSZwrDhg3j5MmTPPPMM5SWluLj40N+fj6enp5MmTKF8PBwK+oUERELVOs9hQkTJjBy5Ej27dtnDmsdEhJC06ZNa7o+ERGxULVfXmvatGmVTyGJiEj9cEXTcYqISP2iUBAREZNCQURETAoFERExKRRERMSkUBAREVO1H0m9Uo8//jjHjx/H3d2dxo0b8z//8z8EBweTnp5OZGSk+f5DXFwcQUFBVpUlIiIXsCwU4uLiuPbaawF49913iYqK4q233iImJoYxY8YQERFBUlIS0dHRvP7661aVJSIiF7Ds8tHPgQDnR151c3MjNzeXtLQ0c6iM8PBw0tLSyMvLs6osERG5gGVnCgCzZs3i448/xjAMXn31VTIzM/H39zeH5bbZbPj5+ZGZmYmvr2+5fQsKCigoKCi3LCsry7LaRUQaAktD4dlnnwVg48aNLFq0iKlTp1Z738TEROLj42uqNBERweJQ+Nm9995LdHQ0rVq1Ijs7G4fDgc1mw+FwkJOTQ0BAQIV9xo8fz/Dhw8sty8rKYuzYsVaVLSJS71kSCmfOnKGgoMD8st++fTvXXXcdzZs3Jzg4mJSUFCIiIkhJSSE4OLjCpSMAu92O3W63olwRkQbLklA4d+4cU6dO5dy5c7i7u3PdddexYsUK3NzcmDNnDpGRkSQkJGC324mLi7OiJBERqYQlodCiRQvefPPNStd17NiRdevWWVGGiIhcgt5oFpE6zzCMBtl2TXDJjWYRkavJzc2NuTuWuqTtmDv+4pJ2a4rOFERExKRQEBERk0JBRERMCgURETEpFERExKRQEBERk0JBRERMCgURETEpFERExKRQEBERk0JBRERMCgURETEpFERExKRQEBERk4bOdoHSMieeHspjq5SWOVn4+G0uaNeBp4fN8nZFroQlofDTTz/x9NNP88MPP+Dl5UX79u2ZN28evr6+fPHFF0RHR1NcXEybNm1YvHgxzZs3t6Isl/H0cCcq4WOXtO2KL0dX8/RwJ2N1tOXttn5gnuVtilwpS0LBzc2NP//5z/Tu3RuAuLg4lixZwoIFC5gxYwaxsbGEhoaSkJDAkiVLiI2NtaIssZCr/lr/uW0RqR5LQsHHx8cMBIDu3bvzxhtvkJqaire3N6GhoQCMHj2agQMHKhTqIVf9tQ76i13k17D8noLT6eSNN94gLCyMzMxMWrduba7z9fXF6XSSn5+Pj49Puf0KCgooKCgotywrK8uSmkVEGgrLQ2H+/Pk0btyYBx54gP/85z/V3i8xMZH4+PgarExERCwNhbi4OI4ePcqKFStwd3cnICCAjIwMc31eXh7u7u4VzhIAxo8fz/Dhw8sty8rKYuzYsTVet4hIQ2FZKDz//POkpqayatUqvLy8ALjpppsoKipi7969hIaGsnbtWoYMGVLp/na7HbvdblW5IiINkiWh8O2337Jy5UqCgoIYPXo0AIGBgSxfvpxFixYRExNT7pFUERFxDUtC4be//S3ffPNNpet69OhBcnKyFWWIiMgl6LVaERExKRRERMSkUBAREZNCQURETAoFERExKRRERMSkUBAREZNCQURETAoFkRriynkcNIeEdQzDqFftajpOkRqiGfYaBjc3N+buWGp5uzF3/KVGjqszBRERMSkURETEpFAQERGTQkFEREwKBRERMSkURETEpFAQERGTJaEQFxdHWFgYnTt35tChQ+by9PR0Ro0axeDBgxk1ahTff/+9FeWIiEgVLHl5beDAgTz44IOMHTu23PKYmBjGjBlDREQESUlJREdH8/rrr1tRkkiNKy1zuOwlstIyh0valbrPklAIDU9UCA0AABAvSURBVA2tsCw3N5e0tDRee+01AMLDw5k/fz55eXn4+vpaUZZIjfL0sJGxOtolbbd+YJ5L2pW6z2XDXGRmZuLv74/NZgPAZrPh5+dHZmZmpaFQUFBAQUFBuWVZWVmW1Coi0lDUmbGPEhMTiY+Pd3UZIiL1mstCISAggOzsbBwOBzabDYfDQU5ODgEBAZVuP378eIYPH15uWVZWVoX7FCIicvlcFgrNmzcnODiYlJQUIiIiSElJITg4uMr7CXa7HbvdbnGVIiINiyWhsGDBArZt28bJkyeZMGECPj4+bN68mTlz5hAZGUlCQgJ2u524uDgrymnQSsucLnkiRuP7i9QNloTC7NmzmT17doXlHTt2ZN26dVaUIP/H08PdJU/E6GkYkbpBbzSLiIhJoSAiIiaFgoiImBQKIiJiUiiIiIhJoSAiIiaFgoiImBQKIiJiUiiIiIhJoSAiIiaFgoiImBQKIiJiUiiIiIipzsy8VhNKy5x4elifi66d0F1DWItI1Rp0KHh6uBOV8LHl7S58/DZN6C4itZIuH4mIiKlBnymI1CTDUeqyMzPDUeqSdqXuUyiI1BA3mydzdyx1Sdsxd/zFJe1K3VcrLh+lp6czatQoBg8ezKhRo/j+++9dXZKISINUK0IhJiaGMWPGsHXrVsaMGUN0tGtuwoqINHQuv3yUm5tLWloar732GgDh4eHMnz+fvLw8fH19ze0KCgooKCgot++PP/4IQFZW1mW3f6bg5GXve7mOHz9OTv4Zy9sFcLqobVe168q2ncePU3iy4NIb1oDjLmq7obXryraPHz9+2fte7DvTzTAM47KPfBWkpqbyzDPPsHnzZnPZ3XffzeLFi7nxxhvNZcuWLSM+Pt4VJYqI1EvvvfcegYGB5Za5/EyhusaPH8/w4cPLLSspKeHYsWMEBQVhs9mA8wk4duxY1qxZQ6tWrVxR6lVTn/oC9as/9akvoP7UZjXRF4fDAVDp8VweCgEBAWRnZ+NwOLDZbDgcDnJycggICCi3nd1ux263V9i/Q4cOlR63VatWFRKwrqpPfYH61Z/61BdQf2ozq/ri8hvNzZs3Jzg4mJSUFABSUlIIDg4udz9BRESs4fIzBYA5c+YQGRlJQkICdruduLg4V5ckItIg1YpQ6NixI+vWrXN1GSIiDZ5tzpw5c1xdxNXm7e1N79698fb2dnUpV6w+9QXqV3/qU19A/anNrOyLyx9JFRGR2sPlN5pFRKT2UCiIiIipVtxorq64uDi2bt3Kjz/+SHJyMp06deL48eNMnjzZ3Ob06dMUFhayZ88e4Pxge5GRkeTn5+Pj40NcXBxBQUEu6kF5lfUHYMeOHbz44osYhoFhGDzxxBP8/ve/B2pvf6rqy/vvv8+LL75IWVkZ1113HbGxsbRt2xaovX0B+Omnn3j66af54Ycf8PLyon379sybNw9fX1+++OILoqOjKS4upk2bNixevJjmzZsDXHRdbezLX//6V3bv3s2JEyf4/PPPadKkiblfbewLVN2fU6dOER0dzYkTJ/Dw8KBr167ExMTQqFEjALZv386iRYtwOBzceOONxMbGcs0119TKvvj4+PDHP/6Rc+fOAdCyZUvmzp1rvqdQo78bow757LPPjIyMDOOOO+4wvvnmm0q3WbBggTF37lzz87hx44yNGzcahmEYGzduNMaNG2dJrdVRWX+cTqcRGhpqfj5w4IDRvXt3w+FwGIZRe/tTWV/y8/ONW265xThy5IhhGOfrnThxorlPbe2LYRjGTz/9ZHz66afm5+eee86YOXOm4XA4jEGDBhmfffaZYRiGsXz5ciMyMtIwDOOi61ypqr4YhmF88sknxsmTJ41OnToZhYWF5ja1tS+GUXV/jh07Znz99deGYZyvf+rUqUZ8fLxhGIZRWFho9O3b10hPTzcMwzCioqKMZcuWWV77L13sd1NQUGAu/8c//mFMnjzZMIya/93UqctHoaGhFd50vlBJSQnJycncd999wP8fbC88PBw4P9heWloaeXl5ltR7KVX1x93dndOnTwPnz3z8/Pxwd3ev1f2prC9Hjx6lRYsWXH/99QAMGDCAjz76iLy8vFrdFwAfHx969+5tfu7evTsZGRmkpqbi7e1NaGgoAKNHj+add94BuOg6V6qqLwC33nprpX9h1ta+QNX9CQwMpEuXLsD5/4e6detm9nPnzp3cdNNN5pno6NGj2bJli+W1/9LFfjfXXnutubywsBB39/Nf1zX9u6lTl48uZfv27fj7+5sD6WVmZuLv72+Oi2Sz2fDz8yMzM7PWvjHt5ubGCy+8wOOPP07jxo05c+YMq1atAupef66//npOnjzJ/v376datG8nJycD5fhiGUWf64nQ6eeONNwgLCyMzM5PWrVub63x9fXE6neTn5190nY+PjytKr+DCvlxMXegLVN2foqIiNmzYwLRp04CK/WndujWZmZmW1noplfXl4YcfJi0tjWbNmvH3v/8dqPnfTZ06U7iUDRs2mGcJdVVZWRkrV64kISGBHTt28PLLL/PUU09x5oxrhp2+Etdeey1Lly4lNjaWESNGkJubi91uN4Ogrpg/fz6NGzfmgQcecHUpV6w+9QUq709ZWRl/+ctf6NOnDwMHDnRhdb9OZX155ZVX+PDDDxk6dCgvv/yyJXXUm1DIzs7ms88+Y9iwYeayCwfbA6ocbK82OXDgADk5OfTs2ROAnj17cs0113D48OE62Z++ffvyxhtv8O9//5sHHniAoqIi2rVrV2f6EhcXx9GjR3nhhRdwd3cnICDAPL0HyMvLw93dHR8fn4uuqw1+2ZeLqe19gcr743A4mD59Otdddx2zZ882t/1lfzIyMmrVf2sX+924u7vzhz/8gaSkJKDmfzf1JhTeeustBgwYQLNmzcxldXGwvVatWpGVlcWRI0cAOHz4MLm5ubRr165O9ufEiRPA+VPj559/ntGjR9O4ceM60Zfnn3+e1NRUli9fjpeXFwA33XQTRUVF7N27F4C1a9cyZMiQS65ztcr6cjG1uS9QeX+cTieRkZHYbDaeffZZ3NzczO379+/PV199ZU71u3btWu666y5XlF5BZX3Jy8srd3/tnXfeoXPnzkDN/27q1BvNCxYsYNu2bZw8eZJmzZrh4+NjTs4zePBgZs2axe9+97ty+xw+fJjIyEgKCgrMwfaqGm7balX1Z9OmTbzyyivmf9RTpkxh0KBBQO3tT1V9mTVrFp9//jmlpaXcdtttREVFma/q19a+AHz77beEh4cTFBRkPtIYGBjI8uXL+fzzz4mJiSn3OGCLFi0ALrrOVS7WlyeeeIL9+/eTnZ2Nn58fnTp1Mq9d18a+QNX9GTlyJI8++iidOnUy/9ru0aMHMTExALz77rssXrwYp9NJcHAwzz33HI0bN3ZZP6DqvkyZMoWZM2dSWloKQJs2bZg1a5b5OHdN/m7qVCiIiEjNqjeXj0RE5MopFERExKRQEBERk0JBRERMCgURETEpFMSljhw5QkREBCEhIdxyyy0sXboUgL179zJ48GAXV1fe7t27KzzybJVly5Yxffp0l7QtDYtCQVzq1VdfpXfv3uzbt6/cmC+hoaFs3brVhZW5jivDR0ShIC6VkZHBb3/7W1eXYSorK3N1CSIupVAQl3nwwQfZvXs38+bNIyQkxHx7Eyr+tRwWFsbKlSu5++676dWrFzNnzqS4uLjctitWrKB3796EhYWxadMmc9+SkhLi4uK4/fbb6du3L9HR0RQVFZXbd9WqVdx2223MnDmz2vVnZ2fz5JNP0qdPH8LCwnj99dfNdcuWLWPq1Kk8/fTThISEMHToUL766itz/ddff829995LSEgIU6ZM4amnnmLp0qWcPXuWhx9+mJycHEJCQggJCSE7OxuA0tLSKo9XlbCwMF599VWGDRtG9+7diYqK4uTJk/z5z38mJCSEhx56iFOnTgFw/PhxOnfuzIYNGxgwYAC9evXijTfeYP/+/QwbNozQ0FDmzZtX7Z+P1E0KBXGZ119/ndDQUKKjo9m3bx+enp4X3T45OZm///3v/Oc//yE9PZ2EhARz3cmTJ/npp5/48MMPee6554iOjjbHj1qyZAnp6els3LiRbdu2kZOTw/Lly8vte+rUKXbs2MH8+fOrVbvT6WTSpEl07tyZnTt3kpiYSGJiIh9++KG5zfbt2xk6dCh79+4lLCzMPHZJSQlPPPEEw4cPZ8+ePYSHh/Puu+8C0LhxY1555RX8/PzYt28f+/btw9/f/6LHu5Rt27bx2muvsXXrVnbs2MHDDz/MtGnT+PTTT3E6nfzzn/8st/2XX37Jtm3bWLp0KQsXLmTFihX84x//YPPmzWzZssWc1VDqJ4WC1Bljx44lICAAHx8fJk2aZI579bOpU6fi5eXFLbfcwoABA9iyZQuGYfDmm28SFRWFj48PTZs25dFHHy23r7u7O1OmTMHLy8scf+ZSvvrqK/Ly8njiiSfw8vKibdu23H///bz99tvmNj179mTAgAHYbDYiIiI4ePAgcP5Lt6ysjAcffBBPT09+//vf07Vr10u2WdXxLuWBBx6gRYsW+Pv7ExoaSrdu3ejSpQve3t7ceeedpKWlldt+8uTJeHt7069fPxo3bkx4eDjNmzc39//l9lK/1KtJdqR+u3Co49atW5OTk2N+ttvt5QY3+3l9Xl4e586dY8SIEeY6wzBwOp3m52bNmpmD9FXXjz/+SE5Ojjn7FZwftvnCzxcOUNaoUSOKi4spKysjJycHf3//cqN4VmcY56qO5+Fx8f+NL9zP29u7wnHOnj1bbvsLZ2Lz9vau8PmX20v9olCQOuPCmbIyMjLw8/MzPxcUFHD27FkzGDIzM/ntb39Ls2bNaNSoEZs3bzYvw/zShV/O1RUQEEBgYCDbtm371fu2bNmS7OxsDMMw287MzDRHwLycekSuFl0+kjrjX//6F1lZWeTn57NixQruvvvucuuXLVtGSUkJe/fu5f3332fIkCG4u7szcuRIFi5cSG5uLnD+BvGF1/4vR7du3WjSpAmrVq2iqKgIh8PBoUOH2L9//yX37d69OzabjdWrV1NWVsa7775b7qZx8+bNyc/PN+fpFrGSQkHqjPDwcCZOnMigQYNo164dkyZNMte1aNECu91O//79mT59OnPmzKFjx44AzJgxg/bt23P//ffTo0cPHnroIdLT06+oFpvNxooVKzh48CADBw6kT58+zJ49m8LCwkvu6+XlxbJly1i/fj29evVi06ZN3H777eYEKx07dmTo0KEMGjSI0NBQ8+kjEStoPgWpE8LCwliwYAF9+/atsG737t3MmDGDnTt3uqCyq2PkyJGMHj26zs8xLnWfzhREXGDPnj2cOHGCsrIy3nrrLb755hv69+/v6rJEdKNZ5EIrVqxg5cqVFZb37NmTV1999aq1k56ezlNPPcW5c+cIDAzkpZdeKnfjvLoyMjIYOnRopes2b95M69atr7RUaWB0+UhEREy6fCQiIiaFgoiImBQKIiJiUiiIiIhJoSAiIiaFgoiImP4ftHCcwBbYRM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nl-NL"/>
          </a:p>
        </p:txBody>
      </p:sp>
      <p:sp>
        <p:nvSpPr>
          <p:cNvPr id="6" name="Titel 1"/>
          <p:cNvSpPr>
            <a:spLocks noGrp="1"/>
          </p:cNvSpPr>
          <p:nvPr>
            <p:ph type="title"/>
          </p:nvPr>
        </p:nvSpPr>
        <p:spPr>
          <a:xfrm>
            <a:off x="677334" y="609600"/>
            <a:ext cx="8596668" cy="695498"/>
          </a:xfrm>
        </p:spPr>
        <p:txBody>
          <a:bodyPr/>
          <a:lstStyle/>
          <a:p>
            <a:pPr algn="ctr"/>
            <a:r>
              <a:rPr lang="nl-NL" dirty="0" smtClean="0"/>
              <a:t>Plotly voorbeelden</a:t>
            </a:r>
            <a:endParaRPr lang="nl-NL"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smtClean="0"/>
              <a:t>En nu jullie!</a:t>
            </a:r>
            <a:br>
              <a:rPr lang="nl-NL" dirty="0" smtClean="0"/>
            </a:br>
            <a:br>
              <a:rPr lang="nl-NL" dirty="0" smtClean="0"/>
            </a:br>
            <a:br>
              <a:rPr lang="nl-NL" dirty="0"/>
            </a:br>
            <a:endParaRPr lang="nl-NL"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smtClean="0"/>
              <a:t>Wrap</a:t>
            </a:r>
            <a:r>
              <a:rPr lang="nl-NL" dirty="0" smtClean="0"/>
              <a:t> Up</a:t>
            </a:r>
            <a:endParaRPr lang="nl-NL" dirty="0"/>
          </a:p>
        </p:txBody>
      </p:sp>
      <p:sp>
        <p:nvSpPr>
          <p:cNvPr id="3" name="Tijdelijke aanduiding voor inhoud 2"/>
          <p:cNvSpPr>
            <a:spLocks noGrp="1"/>
          </p:cNvSpPr>
          <p:nvPr>
            <p:ph idx="1"/>
          </p:nvPr>
        </p:nvSpPr>
        <p:spPr>
          <a:xfrm>
            <a:off x="760462" y="1828080"/>
            <a:ext cx="8596668" cy="3880773"/>
          </a:xfrm>
        </p:spPr>
        <p:txBody>
          <a:bodyPr/>
          <a:lstStyle/>
          <a:p>
            <a:r>
              <a:rPr lang="nl-NL" dirty="0" smtClean="0"/>
              <a:t>Dank voor de aanwezigheid.</a:t>
            </a:r>
            <a:endParaRPr lang="nl-NL" dirty="0" smtClean="0"/>
          </a:p>
          <a:p>
            <a:r>
              <a:rPr lang="nl-NL" dirty="0" smtClean="0"/>
              <a:t>Rondje ervaringen?</a:t>
            </a:r>
            <a:endParaRPr lang="nl-NL" dirty="0" smtClean="0"/>
          </a:p>
          <a:p>
            <a:r>
              <a:rPr lang="nl-NL" dirty="0" smtClean="0"/>
              <a:t>Hoe verder?</a:t>
            </a:r>
            <a:endParaRPr lang="nl-NL" dirty="0" smtClean="0"/>
          </a:p>
          <a:p>
            <a:endParaRPr lang="nl-NL"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smtClean="0">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smtClean="0">
                <a:ln w="6600">
                  <a:solidFill>
                    <a:schemeClr val="accent2"/>
                  </a:solidFill>
                  <a:prstDash val="solid"/>
                </a:ln>
                <a:solidFill>
                  <a:srgbClr val="FFFFFF"/>
                </a:solidFill>
                <a:effectLst>
                  <a:outerShdw dist="38100" dir="2700000" algn="tl" rotWithShape="0">
                    <a:schemeClr val="accent2"/>
                  </a:outerShdw>
                </a:effectLst>
              </a:rPr>
              <a:t>s</a:t>
            </a:r>
            <a:r>
              <a:rPr lang="nl-NL" sz="5400" b="1" dirty="0" smtClean="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Waarom dan?</a:t>
            </a:r>
            <a:endParaRPr lang="nl-NL" dirty="0"/>
          </a:p>
        </p:txBody>
      </p:sp>
      <p:sp>
        <p:nvSpPr>
          <p:cNvPr id="3" name="Tijdelijke aanduiding voor inhoud 2"/>
          <p:cNvSpPr>
            <a:spLocks noGrp="1"/>
          </p:cNvSpPr>
          <p:nvPr>
            <p:ph idx="1"/>
          </p:nvPr>
        </p:nvSpPr>
        <p:spPr>
          <a:xfrm>
            <a:off x="838200" y="1825625"/>
            <a:ext cx="11007436" cy="4351338"/>
          </a:xfrm>
        </p:spPr>
        <p:txBody>
          <a:bodyPr/>
          <a:lstStyle/>
          <a:p>
            <a:r>
              <a:rPr lang="nl-NL" dirty="0" smtClean="0"/>
              <a:t>Automatiseren van repetitieve taken.</a:t>
            </a:r>
            <a:endParaRPr lang="nl-NL" dirty="0" smtClean="0"/>
          </a:p>
          <a:p>
            <a:r>
              <a:rPr lang="nl-NL" dirty="0" smtClean="0"/>
              <a:t>Omdat het leuk is.</a:t>
            </a:r>
            <a:endParaRPr lang="nl-NL" dirty="0" smtClean="0"/>
          </a:p>
          <a:p>
            <a:r>
              <a:rPr lang="nl-NL" dirty="0" smtClean="0"/>
              <a:t>Overzichtelijk/ modulair: data en compute gescheiden.</a:t>
            </a:r>
            <a:endParaRPr lang="nl-NL" dirty="0" smtClean="0"/>
          </a:p>
          <a:p>
            <a:r>
              <a:rPr lang="nl-NL" dirty="0" smtClean="0"/>
              <a:t>Reproduceerbaar.</a:t>
            </a:r>
            <a:endParaRPr lang="nl-NL" dirty="0" smtClean="0"/>
          </a:p>
          <a:p>
            <a:r>
              <a:rPr lang="nl-NL" dirty="0" smtClean="0"/>
              <a:t>Voorspellen!</a:t>
            </a:r>
            <a:endParaRPr lang="nl-NL" dirty="0" smtClean="0"/>
          </a:p>
          <a:p>
            <a:r>
              <a:rPr lang="nl-NL" dirty="0" smtClean="0"/>
              <a:t>W.b.t. Open Source: community </a:t>
            </a:r>
            <a:r>
              <a:rPr lang="nl-NL" dirty="0" err="1" smtClean="0"/>
              <a:t>driven</a:t>
            </a:r>
            <a:r>
              <a:rPr lang="nl-NL" dirty="0" smtClean="0"/>
              <a:t>, door grote bedrijven gesteund.</a:t>
            </a:r>
            <a:endParaRPr lang="nl-NL" dirty="0" smtClean="0"/>
          </a:p>
          <a:p>
            <a:r>
              <a:rPr lang="nl-NL" dirty="0" smtClean="0"/>
              <a:t>Veiliger: grote </a:t>
            </a:r>
            <a:r>
              <a:rPr lang="nl-NL" dirty="0" err="1" smtClean="0"/>
              <a:t>communcity’s</a:t>
            </a:r>
            <a:r>
              <a:rPr lang="nl-NL" dirty="0" smtClean="0"/>
              <a:t> kijken mee met de code i.t.t. </a:t>
            </a:r>
            <a:r>
              <a:rPr lang="nl-NL" dirty="0" err="1" smtClean="0"/>
              <a:t>closed</a:t>
            </a:r>
            <a:r>
              <a:rPr lang="nl-NL" dirty="0" smtClean="0"/>
              <a:t> source tools.</a:t>
            </a:r>
            <a:endParaRPr lang="nl-NL" dirty="0" smtClean="0"/>
          </a:p>
          <a:p>
            <a:r>
              <a:rPr lang="nl-NL" dirty="0" smtClean="0"/>
              <a:t>Etc.</a:t>
            </a:r>
            <a:endParaRPr lang="nl-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1408" y="2327939"/>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nty Python's Flying Circus - Monty Python's Flying Circus Logo PNG Image  | Transparent PNG Free Download on Seek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659092" cy="7049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smtClean="0">
                <a:latin typeface="Arial" panose="020B0604020202020204" pitchFamily="34" charset="0"/>
                <a:cs typeface="Arial" panose="020B0604020202020204" pitchFamily="34" charset="0"/>
              </a:rPr>
            </a:br>
            <a:r>
              <a:rPr lang="nl-NL" dirty="0" smtClean="0">
                <a:latin typeface="Arial" panose="020B0604020202020204" pitchFamily="34" charset="0"/>
                <a:cs typeface="Arial" panose="020B0604020202020204" pitchFamily="34" charset="0"/>
              </a:rPr>
              <a:t>1: om </a:t>
            </a:r>
            <a:r>
              <a:rPr lang="nl-NL" dirty="0">
                <a:latin typeface="Arial" panose="020B0604020202020204" pitchFamily="34" charset="0"/>
                <a:cs typeface="Arial" panose="020B0604020202020204" pitchFamily="34" charset="0"/>
              </a:rPr>
              <a:t>zo goed mogelijk leesbaar te zijn, </a:t>
            </a:r>
            <a:br>
              <a:rPr lang="nl-NL" dirty="0" smtClean="0">
                <a:latin typeface="Arial" panose="020B0604020202020204" pitchFamily="34" charset="0"/>
                <a:cs typeface="Arial" panose="020B0604020202020204" pitchFamily="34" charset="0"/>
              </a:rPr>
            </a:br>
            <a:r>
              <a:rPr lang="nl-NL" dirty="0" smtClean="0">
                <a:latin typeface="Arial" panose="020B0604020202020204" pitchFamily="34" charset="0"/>
                <a:cs typeface="Arial" panose="020B0604020202020204" pitchFamily="34" charset="0"/>
              </a:rPr>
              <a:t>2: gratis </a:t>
            </a:r>
            <a:r>
              <a:rPr lang="nl-NL" dirty="0">
                <a:latin typeface="Arial" panose="020B0604020202020204" pitchFamily="34" charset="0"/>
                <a:cs typeface="Arial" panose="020B0604020202020204" pitchFamily="34" charset="0"/>
              </a:rPr>
              <a:t>en voor iedereen beschikbaar: open source, en </a:t>
            </a:r>
            <a:br>
              <a:rPr lang="nl-NL" dirty="0" smtClean="0">
                <a:latin typeface="Arial" panose="020B0604020202020204" pitchFamily="34" charset="0"/>
                <a:cs typeface="Arial" panose="020B0604020202020204" pitchFamily="34" charset="0"/>
              </a:rPr>
            </a:br>
            <a:r>
              <a:rPr lang="nl-NL" dirty="0" smtClean="0">
                <a:latin typeface="Arial" panose="020B0604020202020204" pitchFamily="34" charset="0"/>
                <a:cs typeface="Arial" panose="020B0604020202020204" pitchFamily="34" charset="0"/>
              </a:rPr>
              <a:t>3: om </a:t>
            </a:r>
            <a:r>
              <a:rPr lang="nl-NL" dirty="0">
                <a:latin typeface="Arial" panose="020B0604020202020204" pitchFamily="34" charset="0"/>
                <a:cs typeface="Arial" panose="020B0604020202020204" pitchFamily="34" charset="0"/>
              </a:rPr>
              <a:t>er alles mee te kunnen maken. </a:t>
            </a:r>
            <a:endParaRPr lang="nl-NL" dirty="0" smtClean="0">
              <a:latin typeface="Arial" panose="020B0604020202020204" pitchFamily="34" charset="0"/>
              <a:cs typeface="Arial" panose="020B0604020202020204" pitchFamily="34" charset="0"/>
            </a:endParaRPr>
          </a:p>
          <a:p>
            <a:pPr marL="0" indent="0">
              <a:buNone/>
            </a:pPr>
            <a:endParaRPr lang="nl-NL" b="1" dirty="0"/>
          </a:p>
          <a:p>
            <a:pPr marL="0" indent="0">
              <a:buNone/>
            </a:pPr>
            <a:r>
              <a:rPr lang="nl-NL" dirty="0" smtClean="0">
                <a:latin typeface="Arial" panose="020B0604020202020204" pitchFamily="34" charset="0"/>
                <a:cs typeface="Arial" panose="020B0604020202020204" pitchFamily="34" charset="0"/>
              </a:rPr>
              <a:t>De </a:t>
            </a:r>
            <a:r>
              <a:rPr lang="nl-NL" dirty="0">
                <a:latin typeface="Arial" panose="020B0604020202020204" pitchFamily="34" charset="0"/>
                <a:cs typeface="Arial" panose="020B0604020202020204" pitchFamily="34" charset="0"/>
              </a:rPr>
              <a:t>betekenis van de naam Python is terug te leiden naar </a:t>
            </a:r>
            <a:r>
              <a:rPr lang="nl-NL" dirty="0" smtClean="0">
                <a:latin typeface="Arial" panose="020B0604020202020204" pitchFamily="34" charset="0"/>
                <a:cs typeface="Arial" panose="020B0604020202020204" pitchFamily="34" charset="0"/>
              </a:rPr>
              <a:t>de comedy </a:t>
            </a:r>
            <a:r>
              <a:rPr lang="nl-NL" dirty="0">
                <a:latin typeface="Arial" panose="020B0604020202020204" pitchFamily="34" charset="0"/>
                <a:cs typeface="Arial" panose="020B0604020202020204" pitchFamily="34" charset="0"/>
              </a:rPr>
              <a:t>serie </a:t>
            </a: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Monty</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Python's</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Flying</a:t>
            </a:r>
            <a:r>
              <a:rPr lang="nl-NL" dirty="0">
                <a:latin typeface="Arial" panose="020B0604020202020204" pitchFamily="34" charset="0"/>
                <a:cs typeface="Arial" panose="020B0604020202020204" pitchFamily="34" charset="0"/>
              </a:rPr>
              <a:t> Circus”.</a:t>
            </a:r>
            <a:endParaRPr lang="nl-NL" dirty="0">
              <a:latin typeface="Arial" panose="020B0604020202020204" pitchFamily="34" charset="0"/>
              <a:cs typeface="Arial" panose="020B0604020202020204" pitchFamily="34" charset="0"/>
            </a:endParaRPr>
          </a:p>
        </p:txBody>
      </p:sp>
      <p:sp>
        <p:nvSpPr>
          <p:cNvPr id="4" name="Tekstvak 3"/>
          <p:cNvSpPr txBox="1"/>
          <p:nvPr/>
        </p:nvSpPr>
        <p:spPr>
          <a:xfrm>
            <a:off x="411326" y="1122218"/>
            <a:ext cx="9700091"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programmeertaal die begin jaren 90 ontworpen en ontwikkeld werd </a:t>
            </a:r>
            <a:endParaRPr lang="nl-NL" dirty="0" smtClean="0">
              <a:latin typeface="Arial" panose="020B0604020202020204" pitchFamily="34" charset="0"/>
              <a:cs typeface="Arial" panose="020B0604020202020204" pitchFamily="34" charset="0"/>
            </a:endParaRPr>
          </a:p>
          <a:p>
            <a:r>
              <a:rPr lang="nl-NL" dirty="0" smtClean="0">
                <a:latin typeface="Arial" panose="020B0604020202020204" pitchFamily="34" charset="0"/>
                <a:cs typeface="Arial" panose="020B0604020202020204" pitchFamily="34" charset="0"/>
              </a:rPr>
              <a:t>door </a:t>
            </a:r>
            <a:r>
              <a:rPr lang="nl-NL" dirty="0">
                <a:latin typeface="Arial" panose="020B0604020202020204" pitchFamily="34" charset="0"/>
                <a:cs typeface="Arial" panose="020B0604020202020204" pitchFamily="34" charset="0"/>
              </a:rPr>
              <a:t>Guido van Rossum, destijds verbonden aan het Centrum voor Wiskunde </a:t>
            </a:r>
            <a:r>
              <a:rPr lang="nl-NL" dirty="0" smtClean="0">
                <a:latin typeface="Arial" panose="020B0604020202020204" pitchFamily="34" charset="0"/>
                <a:cs typeface="Arial" panose="020B0604020202020204" pitchFamily="34" charset="0"/>
              </a:rPr>
              <a:t>en Informatica.</a:t>
            </a:r>
            <a:endParaRPr lang="nl-NL"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8917</Words>
  <Application>WPS Presentation</Application>
  <PresentationFormat>Breedbeeld</PresentationFormat>
  <Paragraphs>356</Paragraphs>
  <Slides>53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53</vt:i4>
      </vt:variant>
    </vt:vector>
  </HeadingPairs>
  <TitlesOfParts>
    <vt:vector size="69" baseType="lpstr">
      <vt:lpstr>Arial</vt:lpstr>
      <vt:lpstr>SimSun</vt:lpstr>
      <vt:lpstr>Wingdings</vt:lpstr>
      <vt:lpstr>Wingdings 3</vt:lpstr>
      <vt:lpstr>Webdings</vt:lpstr>
      <vt:lpstr>Arial</vt:lpstr>
      <vt:lpstr>Trebuchet MS</vt:lpstr>
      <vt:lpstr>Microsoft YaHei</vt:lpstr>
      <vt:lpstr>Droid Sans Fallback</vt:lpstr>
      <vt:lpstr>Arial Unicode MS</vt:lpstr>
      <vt:lpstr>Calibri</vt:lpstr>
      <vt:lpstr>Söhne</vt:lpstr>
      <vt:lpstr>Comfortaa Light</vt:lpstr>
      <vt:lpstr>Courier</vt:lpstr>
      <vt:lpstr>OpenSymbol</vt:lpstr>
      <vt:lpstr>Facet</vt:lpstr>
      <vt:lpstr>PowerPoint 演示文稿</vt:lpstr>
      <vt:lpstr>PowerPoint 演示文稿</vt:lpstr>
      <vt:lpstr>Agenda 09.00 – 12.00 uur:</vt:lpstr>
      <vt:lpstr>Doelen voor vanochtend</vt:lpstr>
      <vt:lpstr>PowerPoint 演示文稿</vt:lpstr>
      <vt:lpstr>Waarom dan?</vt:lpstr>
      <vt:lpstr>PowerPoint 演示文稿</vt:lpstr>
      <vt:lpstr>PowerPoint 演示文稿</vt:lpstr>
      <vt:lpstr>PowerPoint 演示文稿</vt:lpstr>
      <vt:lpstr>PowerPoint 演示文稿</vt:lpstr>
      <vt:lpstr>PowerPoint 演示文稿</vt:lpstr>
      <vt:lpstr>PowerPoint 演示文稿</vt:lpstr>
      <vt:lpstr>Noem dan eens voorbeelden…..</vt:lpstr>
      <vt:lpstr>PowerPoint 演示文稿</vt:lpstr>
      <vt:lpstr>PowerPoint 演示文稿</vt:lpstr>
      <vt:lpstr>PowerPoint 演示文稿</vt:lpstr>
      <vt:lpstr>Kenmerkend:</vt:lpstr>
      <vt:lpstr>Programmeren</vt:lpstr>
      <vt:lpstr>Je eerste programma</vt:lpstr>
      <vt:lpstr>PowerPoint 演示文稿</vt:lpstr>
      <vt:lpstr>PowerPoint 演示文稿</vt:lpstr>
      <vt:lpstr>Stijl van workshop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 nu jullie!   </vt:lpstr>
      <vt:lpstr>PowerPoint 演示文稿</vt:lpstr>
      <vt:lpstr>PowerPoint 演示文稿</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Missing Values &gt; div. methoden</vt:lpstr>
      <vt:lpstr>Groupby</vt:lpstr>
      <vt:lpstr>Groupby </vt:lpstr>
      <vt:lpstr>PowerPoint 演示文稿</vt:lpstr>
      <vt:lpstr>PowerPoint 演示文稿</vt:lpstr>
      <vt:lpstr>Story telling als data analist</vt:lpstr>
      <vt:lpstr>Veel visualisatie modules</vt:lpstr>
      <vt:lpstr>PowerPoint 演示文稿</vt:lpstr>
      <vt:lpstr>Seaborn</vt:lpstr>
      <vt:lpstr>seaborn</vt:lpstr>
      <vt:lpstr>Plotly voorbeelden</vt:lpstr>
      <vt:lpstr>En nu jullie!   </vt:lpstr>
      <vt:lpstr>Wrap Up</vt:lpstr>
      <vt:lpstr>PowerPoint 演示文稿</vt:lpstr>
    </vt:vector>
  </TitlesOfParts>
  <Company>Hagaziekenhuis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cookiefactory</cp:lastModifiedBy>
  <cp:revision>199</cp:revision>
  <dcterms:created xsi:type="dcterms:W3CDTF">2023-03-13T18:52:28Z</dcterms:created>
  <dcterms:modified xsi:type="dcterms:W3CDTF">2023-03-13T18:52:28Z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