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e72nnh47UeupzIXuYf8ER2T6a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AFC1E-BA78-4CE5-9339-D8EF1D767F14}">
  <a:tblStyle styleId="{931AFC1E-BA78-4CE5-9339-D8EF1D767F14}"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2" name="Shape 22"/>
        <p:cNvGrpSpPr/>
        <p:nvPr/>
      </p:nvGrpSpPr>
      <p:grpSpPr>
        <a:xfrm>
          <a:off x="0" y="0"/>
          <a:ext cx="0" cy="0"/>
          <a:chOff x="0" y="0"/>
          <a:chExt cx="0" cy="0"/>
        </a:xfrm>
      </p:grpSpPr>
      <p:sp>
        <p:nvSpPr>
          <p:cNvPr id="23" name="Google Shape;23;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bijschrift">
  <p:cSld name="Titel en bijschrift">
    <p:spTree>
      <p:nvGrpSpPr>
        <p:cNvPr id="90" name="Shape 90"/>
        <p:cNvGrpSpPr/>
        <p:nvPr/>
      </p:nvGrpSpPr>
      <p:grpSpPr>
        <a:xfrm>
          <a:off x="0" y="0"/>
          <a:ext cx="0" cy="0"/>
          <a:chOff x="0" y="0"/>
          <a:chExt cx="0" cy="0"/>
        </a:xfrm>
      </p:grpSpPr>
      <p:sp>
        <p:nvSpPr>
          <p:cNvPr id="91" name="Google Shape;91;p6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eraat met bijschrift">
  <p:cSld name="Citeraat met bijschrift">
    <p:spTree>
      <p:nvGrpSpPr>
        <p:cNvPr id="96" name="Shape 96"/>
        <p:cNvGrpSpPr/>
        <p:nvPr/>
      </p:nvGrpSpPr>
      <p:grpSpPr>
        <a:xfrm>
          <a:off x="0" y="0"/>
          <a:ext cx="0" cy="0"/>
          <a:chOff x="0" y="0"/>
          <a:chExt cx="0" cy="0"/>
        </a:xfrm>
      </p:grpSpPr>
      <p:sp>
        <p:nvSpPr>
          <p:cNvPr id="97" name="Google Shape;97;p6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6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
        <p:nvSpPr>
          <p:cNvPr id="103" name="Google Shape;103;p6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nl-NL" sz="8000">
                <a:solidFill>
                  <a:srgbClr val="BFE471"/>
                </a:solidFill>
                <a:latin typeface="Arial"/>
                <a:ea typeface="Arial"/>
                <a:cs typeface="Arial"/>
                <a:sym typeface="Arial"/>
              </a:rPr>
              <a:t>“</a:t>
            </a:r>
            <a:endParaRPr/>
          </a:p>
        </p:txBody>
      </p:sp>
      <p:sp>
        <p:nvSpPr>
          <p:cNvPr id="104" name="Google Shape;104;p6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nl-NL"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amkaartje">
  <p:cSld name="Naamkaartje">
    <p:spTree>
      <p:nvGrpSpPr>
        <p:cNvPr id="105" name="Shape 105"/>
        <p:cNvGrpSpPr/>
        <p:nvPr/>
      </p:nvGrpSpPr>
      <p:grpSpPr>
        <a:xfrm>
          <a:off x="0" y="0"/>
          <a:ext cx="0" cy="0"/>
          <a:chOff x="0" y="0"/>
          <a:chExt cx="0" cy="0"/>
        </a:xfrm>
      </p:grpSpPr>
      <p:sp>
        <p:nvSpPr>
          <p:cNvPr id="106" name="Google Shape;106;p6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erte naamkaartje">
  <p:cSld name="Offerte naamkaartje">
    <p:spTree>
      <p:nvGrpSpPr>
        <p:cNvPr id="111" name="Shape 111"/>
        <p:cNvGrpSpPr/>
        <p:nvPr/>
      </p:nvGrpSpPr>
      <p:grpSpPr>
        <a:xfrm>
          <a:off x="0" y="0"/>
          <a:ext cx="0" cy="0"/>
          <a:chOff x="0" y="0"/>
          <a:chExt cx="0" cy="0"/>
        </a:xfrm>
      </p:grpSpPr>
      <p:sp>
        <p:nvSpPr>
          <p:cNvPr id="112" name="Google Shape;112;p6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6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6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
        <p:nvSpPr>
          <p:cNvPr id="118" name="Google Shape;118;p6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nl-NL" sz="8000">
                <a:solidFill>
                  <a:srgbClr val="BFE471"/>
                </a:solidFill>
                <a:latin typeface="Arial"/>
                <a:ea typeface="Arial"/>
                <a:cs typeface="Arial"/>
                <a:sym typeface="Arial"/>
              </a:rPr>
              <a:t>“</a:t>
            </a:r>
            <a:endParaRPr/>
          </a:p>
        </p:txBody>
      </p:sp>
      <p:sp>
        <p:nvSpPr>
          <p:cNvPr id="119" name="Google Shape;119;p6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nl-NL"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ar of onwaar">
  <p:cSld name="Waar of onwaar">
    <p:spTree>
      <p:nvGrpSpPr>
        <p:cNvPr id="120" name="Shape 120"/>
        <p:cNvGrpSpPr/>
        <p:nvPr/>
      </p:nvGrpSpPr>
      <p:grpSpPr>
        <a:xfrm>
          <a:off x="0" y="0"/>
          <a:ext cx="0" cy="0"/>
          <a:chOff x="0" y="0"/>
          <a:chExt cx="0" cy="0"/>
        </a:xfrm>
      </p:grpSpPr>
      <p:sp>
        <p:nvSpPr>
          <p:cNvPr id="121" name="Google Shape;121;p6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6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6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127" name="Shape 127"/>
        <p:cNvGrpSpPr/>
        <p:nvPr/>
      </p:nvGrpSpPr>
      <p:grpSpPr>
        <a:xfrm>
          <a:off x="0" y="0"/>
          <a:ext cx="0" cy="0"/>
          <a:chOff x="0" y="0"/>
          <a:chExt cx="0" cy="0"/>
        </a:xfrm>
      </p:grpSpPr>
      <p:sp>
        <p:nvSpPr>
          <p:cNvPr id="128" name="Google Shape;128;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6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133" name="Shape 133"/>
        <p:cNvGrpSpPr/>
        <p:nvPr/>
      </p:nvGrpSpPr>
      <p:grpSpPr>
        <a:xfrm>
          <a:off x="0" y="0"/>
          <a:ext cx="0" cy="0"/>
          <a:chOff x="0" y="0"/>
          <a:chExt cx="0" cy="0"/>
        </a:xfrm>
      </p:grpSpPr>
      <p:sp>
        <p:nvSpPr>
          <p:cNvPr id="134" name="Google Shape;134;p7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7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showMasterSp="0" type="title">
  <p:cSld name="TITLE">
    <p:spTree>
      <p:nvGrpSpPr>
        <p:cNvPr id="28" name="Shape 28"/>
        <p:cNvGrpSpPr/>
        <p:nvPr/>
      </p:nvGrpSpPr>
      <p:grpSpPr>
        <a:xfrm>
          <a:off x="0" y="0"/>
          <a:ext cx="0" cy="0"/>
          <a:chOff x="0" y="0"/>
          <a:chExt cx="0" cy="0"/>
        </a:xfrm>
      </p:grpSpPr>
      <p:grpSp>
        <p:nvGrpSpPr>
          <p:cNvPr id="29" name="Google Shape;29;p56"/>
          <p:cNvGrpSpPr/>
          <p:nvPr/>
        </p:nvGrpSpPr>
        <p:grpSpPr>
          <a:xfrm>
            <a:off x="0" y="-8467"/>
            <a:ext cx="12192000" cy="6866467"/>
            <a:chOff x="0" y="-8467"/>
            <a:chExt cx="12192000" cy="6866467"/>
          </a:xfrm>
        </p:grpSpPr>
        <p:cxnSp>
          <p:nvCxnSpPr>
            <p:cNvPr id="30" name="Google Shape;30;p5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5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5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5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5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5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5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5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45" name="Shape 45"/>
        <p:cNvGrpSpPr/>
        <p:nvPr/>
      </p:nvGrpSpPr>
      <p:grpSpPr>
        <a:xfrm>
          <a:off x="0" y="0"/>
          <a:ext cx="0" cy="0"/>
          <a:chOff x="0" y="0"/>
          <a:chExt cx="0" cy="0"/>
        </a:xfrm>
      </p:grpSpPr>
      <p:sp>
        <p:nvSpPr>
          <p:cNvPr id="46" name="Google Shape;46;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5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54" name="Shape 54"/>
        <p:cNvGrpSpPr/>
        <p:nvPr/>
      </p:nvGrpSpPr>
      <p:grpSpPr>
        <a:xfrm>
          <a:off x="0" y="0"/>
          <a:ext cx="0" cy="0"/>
          <a:chOff x="0" y="0"/>
          <a:chExt cx="0" cy="0"/>
        </a:xfrm>
      </p:grpSpPr>
      <p:sp>
        <p:nvSpPr>
          <p:cNvPr id="55" name="Google Shape;55;p5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60" name="Shape 60"/>
        <p:cNvGrpSpPr/>
        <p:nvPr/>
      </p:nvGrpSpPr>
      <p:grpSpPr>
        <a:xfrm>
          <a:off x="0" y="0"/>
          <a:ext cx="0" cy="0"/>
          <a:chOff x="0" y="0"/>
          <a:chExt cx="0" cy="0"/>
        </a:xfrm>
      </p:grpSpPr>
      <p:sp>
        <p:nvSpPr>
          <p:cNvPr id="61" name="Google Shape;61;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6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67" name="Shape 67"/>
        <p:cNvGrpSpPr/>
        <p:nvPr/>
      </p:nvGrpSpPr>
      <p:grpSpPr>
        <a:xfrm>
          <a:off x="0" y="0"/>
          <a:ext cx="0" cy="0"/>
          <a:chOff x="0" y="0"/>
          <a:chExt cx="0" cy="0"/>
        </a:xfrm>
      </p:grpSpPr>
      <p:sp>
        <p:nvSpPr>
          <p:cNvPr id="68" name="Google Shape;68;p6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6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6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6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6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76" name="Shape 76"/>
        <p:cNvGrpSpPr/>
        <p:nvPr/>
      </p:nvGrpSpPr>
      <p:grpSpPr>
        <a:xfrm>
          <a:off x="0" y="0"/>
          <a:ext cx="0" cy="0"/>
          <a:chOff x="0" y="0"/>
          <a:chExt cx="0" cy="0"/>
        </a:xfrm>
      </p:grpSpPr>
      <p:sp>
        <p:nvSpPr>
          <p:cNvPr id="77" name="Google Shape;77;p6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6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6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83" name="Shape 83"/>
        <p:cNvGrpSpPr/>
        <p:nvPr/>
      </p:nvGrpSpPr>
      <p:grpSpPr>
        <a:xfrm>
          <a:off x="0" y="0"/>
          <a:ext cx="0" cy="0"/>
          <a:chOff x="0" y="0"/>
          <a:chExt cx="0" cy="0"/>
        </a:xfrm>
      </p:grpSpPr>
      <p:sp>
        <p:nvSpPr>
          <p:cNvPr id="84" name="Google Shape;84;p6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3"/>
          <p:cNvSpPr/>
          <p:nvPr>
            <p:ph idx="2" type="pic"/>
          </p:nvPr>
        </p:nvSpPr>
        <p:spPr>
          <a:xfrm>
            <a:off x="677334" y="609600"/>
            <a:ext cx="8596668" cy="3845718"/>
          </a:xfrm>
          <a:prstGeom prst="rect">
            <a:avLst/>
          </a:prstGeom>
          <a:noFill/>
          <a:ln>
            <a:noFill/>
          </a:ln>
        </p:spPr>
      </p:sp>
      <p:sp>
        <p:nvSpPr>
          <p:cNvPr id="86" name="Google Shape;86;p6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4"/>
          <p:cNvGrpSpPr/>
          <p:nvPr/>
        </p:nvGrpSpPr>
        <p:grpSpPr>
          <a:xfrm>
            <a:off x="0" y="-8467"/>
            <a:ext cx="12192000" cy="6866467"/>
            <a:chOff x="0" y="-8467"/>
            <a:chExt cx="12192000" cy="6866467"/>
          </a:xfrm>
        </p:grpSpPr>
        <p:cxnSp>
          <p:nvCxnSpPr>
            <p:cNvPr id="7" name="Google Shape;7;p5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5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5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5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5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5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5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5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buvesa.com/wat-kun-je-met-python-maken-en-programmeren-voorbeeld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python.org/" TargetMode="External"/><Relationship Id="rId4" Type="http://schemas.openxmlformats.org/officeDocument/2006/relationships/hyperlink" Target="https://pandas.pydata.org/docs/user_guide/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s://numfocus.org/" TargetMode="External"/><Relationship Id="rId4" Type="http://schemas.openxmlformats.org/officeDocument/2006/relationships/image" Target="../media/image33.png"/><Relationship Id="rId5" Type="http://schemas.openxmlformats.org/officeDocument/2006/relationships/hyperlink" Target="https://pydata.or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cs.python.org/3/tutorial/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urvey.stackoverflow.co/2022/"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HD wallpaper: Python (programming), programming language, code | Wallpaper  Flare" id="143" name="Google Shape;143;p1"/>
          <p:cNvPicPr preferRelativeResize="0"/>
          <p:nvPr/>
        </p:nvPicPr>
        <p:blipFill rotWithShape="1">
          <a:blip r:embed="rId3">
            <a:alphaModFix/>
          </a:blip>
          <a:srcRect b="0" l="0" r="0" t="0"/>
          <a:stretch/>
        </p:blipFill>
        <p:spPr>
          <a:xfrm>
            <a:off x="0" y="0"/>
            <a:ext cx="12269612" cy="6858000"/>
          </a:xfrm>
          <a:prstGeom prst="rect">
            <a:avLst/>
          </a:prstGeom>
          <a:noFill/>
          <a:ln>
            <a:noFill/>
          </a:ln>
        </p:spPr>
      </p:pic>
      <p:sp>
        <p:nvSpPr>
          <p:cNvPr id="144" name="Google Shape;144;p1"/>
          <p:cNvSpPr/>
          <p:nvPr/>
        </p:nvSpPr>
        <p:spPr>
          <a:xfrm>
            <a:off x="1730932" y="474227"/>
            <a:ext cx="935538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nl-NL" sz="5400" u="none" cap="none" strike="noStrike">
                <a:solidFill>
                  <a:srgbClr val="FFFFFF"/>
                </a:solidFill>
                <a:latin typeface="Trebuchet MS"/>
                <a:ea typeface="Trebuchet MS"/>
                <a:cs typeface="Trebuchet MS"/>
                <a:sym typeface="Trebuchet MS"/>
              </a:rPr>
              <a:t>Welkom, wannebee Pythonista!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bedrijven die gebruik maken van python" id="196" name="Google Shape;196;p10"/>
          <p:cNvPicPr preferRelativeResize="0"/>
          <p:nvPr/>
        </p:nvPicPr>
        <p:blipFill rotWithShape="1">
          <a:blip r:embed="rId3">
            <a:alphaModFix/>
          </a:blip>
          <a:srcRect b="0" l="0" r="0" t="0"/>
          <a:stretch/>
        </p:blipFill>
        <p:spPr>
          <a:xfrm>
            <a:off x="1674890" y="345739"/>
            <a:ext cx="8780011" cy="5203414"/>
          </a:xfrm>
          <a:prstGeom prst="rect">
            <a:avLst/>
          </a:prstGeom>
          <a:noFill/>
          <a:ln>
            <a:noFill/>
          </a:ln>
        </p:spPr>
      </p:pic>
      <p:sp>
        <p:nvSpPr>
          <p:cNvPr id="197" name="Google Shape;197;p10"/>
          <p:cNvSpPr txBox="1"/>
          <p:nvPr/>
        </p:nvSpPr>
        <p:spPr>
          <a:xfrm>
            <a:off x="1918448" y="5925671"/>
            <a:ext cx="81429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a:solidFill>
                  <a:schemeClr val="dk1"/>
                </a:solidFill>
                <a:latin typeface="Trebuchet MS"/>
                <a:ea typeface="Trebuchet MS"/>
                <a:cs typeface="Trebuchet MS"/>
                <a:sym typeface="Trebuchet MS"/>
              </a:rPr>
              <a:t>Bron: </a:t>
            </a:r>
            <a:r>
              <a:rPr lang="nl-NL" sz="1800" u="sng">
                <a:solidFill>
                  <a:schemeClr val="dk1"/>
                </a:solidFill>
                <a:latin typeface="Trebuchet MS"/>
                <a:ea typeface="Trebuchet MS"/>
                <a:cs typeface="Trebuchet MS"/>
                <a:sym typeface="Trebuchet MS"/>
                <a:hlinkClick r:id="rId4">
                  <a:extLst>
                    <a:ext uri="{A12FA001-AC4F-418D-AE19-62706E023703}">
                      <ahyp:hlinkClr val="tx"/>
                    </a:ext>
                  </a:extLst>
                </a:hlinkClick>
              </a:rPr>
              <a:t>Wat kun je met Python maken en programmeren? (voorbeelden) (buvesa.com)</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Wat is programmeren en waarom zou je?</a:t>
            </a:r>
            <a:endParaRPr/>
          </a:p>
        </p:txBody>
      </p:sp>
      <p:sp>
        <p:nvSpPr>
          <p:cNvPr id="203" name="Google Shape;203;p11"/>
          <p:cNvSpPr txBox="1"/>
          <p:nvPr>
            <p:ph idx="1" type="body"/>
          </p:nvPr>
        </p:nvSpPr>
        <p:spPr>
          <a:xfrm>
            <a:off x="619145" y="1487258"/>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nl-NL"/>
              <a:t>Programmeren is het schrijven van een computerprogramma, een concrete reeks instructies die een computer kan uitvoeren.</a:t>
            </a:r>
            <a:br>
              <a:rPr lang="nl-NL"/>
            </a:br>
            <a:endParaRPr/>
          </a:p>
          <a:p>
            <a:pPr indent="-342900" lvl="0" marL="342900" rtl="0" algn="l">
              <a:spcBef>
                <a:spcPts val="1000"/>
              </a:spcBef>
              <a:spcAft>
                <a:spcPts val="0"/>
              </a:spcAft>
              <a:buSzPct val="79999"/>
              <a:buChar char="►"/>
            </a:pPr>
            <a:r>
              <a:rPr lang="nl-NL"/>
              <a:t>Software, AI etc. steeds belangrijker in ons werk en leven. </a:t>
            </a:r>
            <a:br>
              <a:rPr lang="nl-NL"/>
            </a:br>
            <a:endParaRPr/>
          </a:p>
          <a:p>
            <a:pPr indent="-342900" lvl="0" marL="342900" rtl="0" algn="l">
              <a:spcBef>
                <a:spcPts val="1000"/>
              </a:spcBef>
              <a:spcAft>
                <a:spcPts val="0"/>
              </a:spcAft>
              <a:buSzPct val="79999"/>
              <a:buChar char="►"/>
            </a:pPr>
            <a:r>
              <a:rPr lang="nl-NL"/>
              <a:t>'Computational thinking is een manier om verschijnselen te begrijpen en verklaren. Het betekent eigenlijk in kleine stappen nadenken over hoe je een eenvoudige of uitdagende vraag of probleem kunt herformuleren en oplossen. En dan op een manier die ook door een computer kan worden uitgevoerd.'</a:t>
            </a:r>
            <a:endParaRPr/>
          </a:p>
          <a:p>
            <a:pPr indent="-342900" lvl="0" marL="342900" rtl="0" algn="l">
              <a:spcBef>
                <a:spcPts val="1000"/>
              </a:spcBef>
              <a:spcAft>
                <a:spcPts val="0"/>
              </a:spcAft>
              <a:buSzPct val="79999"/>
              <a:buChar char="►"/>
            </a:pPr>
            <a:r>
              <a:rPr lang="nl-NL"/>
              <a:t>'Die stapsgewijze manier van denken vormt de basis van programmeren, oftewel: apparaten en machines te laten doen wat je wil.</a:t>
            </a:r>
            <a:br>
              <a:rPr lang="nl-NL"/>
            </a:br>
            <a:endParaRPr/>
          </a:p>
          <a:p>
            <a:pPr indent="-342900" lvl="0" marL="342900" rtl="0" algn="l">
              <a:spcBef>
                <a:spcPts val="1000"/>
              </a:spcBef>
              <a:spcAft>
                <a:spcPts val="0"/>
              </a:spcAft>
              <a:buSzPct val="79999"/>
              <a:buChar char="►"/>
            </a:pPr>
            <a:r>
              <a:rPr lang="nl-NL"/>
              <a:t>Compute en data houd je gescheiden. Inzicht wat gebeurd, reproduceerbaar.</a:t>
            </a:r>
            <a:br>
              <a:rPr lang="nl-NL"/>
            </a:br>
            <a:endParaRPr/>
          </a:p>
          <a:p>
            <a:pPr indent="-342900" lvl="0" marL="342900" rtl="0" algn="l">
              <a:spcBef>
                <a:spcPts val="1000"/>
              </a:spcBef>
              <a:spcAft>
                <a:spcPts val="0"/>
              </a:spcAft>
              <a:buSzPct val="79999"/>
              <a:buChar char="►"/>
            </a:pPr>
            <a:r>
              <a:rPr lang="nl-NL"/>
              <a:t>Automatiseren, inzichten, voorspellen.</a:t>
            </a:r>
            <a:br>
              <a:rPr lang="nl-NL"/>
            </a:br>
            <a:endParaRPr/>
          </a:p>
          <a:p>
            <a:pPr indent="-265176" lvl="0" marL="342900" rtl="0" algn="l">
              <a:spcBef>
                <a:spcPts val="1000"/>
              </a:spcBef>
              <a:spcAft>
                <a:spcPts val="0"/>
              </a:spcAft>
              <a:buSzPct val="79999"/>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Data &amp; Compute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a:t>
            </a:r>
            <a:r>
              <a:rPr lang="nl-NL" sz="3600">
                <a:solidFill>
                  <a:schemeClr val="accent1"/>
                </a:solidFill>
                <a:latin typeface="Trebuchet MS"/>
                <a:ea typeface="Trebuchet MS"/>
                <a:cs typeface="Trebuchet MS"/>
                <a:sym typeface="Trebuchet MS"/>
              </a:rPr>
              <a:t>Data </a:t>
            </a:r>
            <a:r>
              <a:rPr lang="nl-NL" sz="3600">
                <a:solidFill>
                  <a:schemeClr val="dk1"/>
                </a:solidFill>
                <a:latin typeface="Trebuchet MS"/>
                <a:ea typeface="Trebuchet MS"/>
                <a:cs typeface="Trebuchet MS"/>
                <a:sym typeface="Trebuchet MS"/>
              </a:rPr>
              <a:t>&amp; Compute</a:t>
            </a:r>
            <a:endParaRPr/>
          </a:p>
        </p:txBody>
      </p:sp>
      <p:sp>
        <p:nvSpPr>
          <p:cNvPr id="214" name="Google Shape;214;p13"/>
          <p:cNvSpPr txBox="1"/>
          <p:nvPr/>
        </p:nvSpPr>
        <p:spPr>
          <a:xfrm>
            <a:off x="476885" y="1753235"/>
            <a:ext cx="9830435" cy="34150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 Data moet ingeladen worden in een Python programma: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nl-NL" sz="2400">
                <a:solidFill>
                  <a:schemeClr val="dk1"/>
                </a:solidFill>
                <a:latin typeface="Trebuchet MS"/>
                <a:ea typeface="Trebuchet MS"/>
                <a:cs typeface="Trebuchet MS"/>
                <a:sym typeface="Trebuchet MS"/>
              </a:rPr>
              <a:t>	- </a:t>
            </a:r>
            <a:r>
              <a:rPr b="1" lang="nl-NL" sz="2400">
                <a:solidFill>
                  <a:schemeClr val="dk1"/>
                </a:solidFill>
                <a:latin typeface="Trebuchet MS"/>
                <a:ea typeface="Trebuchet MS"/>
                <a:cs typeface="Trebuchet MS"/>
                <a:sym typeface="Trebuchet MS"/>
              </a:rPr>
              <a:t>Extern</a:t>
            </a:r>
            <a:r>
              <a:rPr lang="nl-NL" sz="2400">
                <a:solidFill>
                  <a:schemeClr val="dk1"/>
                </a:solidFill>
                <a:latin typeface="Trebuchet MS"/>
                <a:ea typeface="Trebuchet MS"/>
                <a:cs typeface="Trebuchet MS"/>
                <a:sym typeface="Trebuchet MS"/>
              </a:rPr>
              <a:t>: in de vorm van b.v. een Excel of tekstbestandje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nl-NL" sz="2400">
                <a:solidFill>
                  <a:schemeClr val="dk1"/>
                </a:solidFill>
                <a:latin typeface="Trebuchet MS"/>
                <a:ea typeface="Trebuchet MS"/>
                <a:cs typeface="Trebuchet MS"/>
                <a:sym typeface="Trebuchet MS"/>
              </a:rPr>
              <a:t>	- </a:t>
            </a:r>
            <a:r>
              <a:rPr b="1" lang="nl-NL" sz="2400">
                <a:solidFill>
                  <a:schemeClr val="dk1"/>
                </a:solidFill>
                <a:latin typeface="Trebuchet MS"/>
                <a:ea typeface="Trebuchet MS"/>
                <a:cs typeface="Trebuchet MS"/>
                <a:sym typeface="Trebuchet MS"/>
              </a:rPr>
              <a:t>Intern</a:t>
            </a:r>
            <a:r>
              <a:rPr lang="nl-NL" sz="2400">
                <a:solidFill>
                  <a:schemeClr val="dk1"/>
                </a:solidFill>
                <a:latin typeface="Trebuchet MS"/>
                <a:ea typeface="Trebuchet MS"/>
                <a:cs typeface="Trebuchet MS"/>
                <a:sym typeface="Trebuchet MS"/>
              </a:rPr>
              <a:t>: Data kan aangemaakt worden in Python zelf</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Data ‘leeft’ in je Python programma in de vorm van een </a:t>
            </a:r>
            <a:r>
              <a:rPr i="1" lang="nl-NL" sz="2400">
                <a:solidFill>
                  <a:schemeClr val="dk1"/>
                </a:solidFill>
                <a:latin typeface="Trebuchet MS"/>
                <a:ea typeface="Trebuchet MS"/>
                <a:cs typeface="Trebuchet MS"/>
                <a:sym typeface="Trebuchet MS"/>
              </a:rPr>
              <a:t>variabele. </a:t>
            </a:r>
            <a:r>
              <a:rPr lang="nl-NL" sz="2400">
                <a:solidFill>
                  <a:schemeClr val="dk1"/>
                </a:solidFill>
                <a:latin typeface="Trebuchet MS"/>
                <a:ea typeface="Trebuchet MS"/>
                <a:cs typeface="Trebuchet MS"/>
                <a:sym typeface="Trebuchet MS"/>
              </a:rPr>
              <a:t>Dit is dus een stukje opslag.</a:t>
            </a:r>
            <a:endParaRPr i="1"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i="1"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Zo’n variabele geef jij als gebruiker een naam. Ook geef je aan welke data  in die variabele opgeslagen moet worden.</a:t>
            </a:r>
            <a:endParaRPr sz="24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a:t>
            </a:r>
            <a:r>
              <a:rPr lang="nl-NL" sz="3600">
                <a:solidFill>
                  <a:schemeClr val="accent1"/>
                </a:solidFill>
                <a:latin typeface="Trebuchet MS"/>
                <a:ea typeface="Trebuchet MS"/>
                <a:cs typeface="Trebuchet MS"/>
                <a:sym typeface="Trebuchet MS"/>
              </a:rPr>
              <a:t>Data </a:t>
            </a:r>
            <a:r>
              <a:rPr lang="nl-NL" sz="3600">
                <a:solidFill>
                  <a:schemeClr val="dk1"/>
                </a:solidFill>
                <a:latin typeface="Trebuchet MS"/>
                <a:ea typeface="Trebuchet MS"/>
                <a:cs typeface="Trebuchet MS"/>
                <a:sym typeface="Trebuchet MS"/>
              </a:rPr>
              <a:t>&amp; Compute</a:t>
            </a:r>
            <a:endParaRPr/>
          </a:p>
        </p:txBody>
      </p:sp>
      <p:pic>
        <p:nvPicPr>
          <p:cNvPr id="220" name="Google Shape;220;p14"/>
          <p:cNvPicPr preferRelativeResize="0"/>
          <p:nvPr/>
        </p:nvPicPr>
        <p:blipFill rotWithShape="1">
          <a:blip r:embed="rId3">
            <a:alphaModFix/>
          </a:blip>
          <a:srcRect b="0" l="0" r="0" t="0"/>
          <a:stretch/>
        </p:blipFill>
        <p:spPr>
          <a:xfrm>
            <a:off x="486410" y="4203700"/>
            <a:ext cx="3020060" cy="2286635"/>
          </a:xfrm>
          <a:prstGeom prst="rect">
            <a:avLst/>
          </a:prstGeom>
          <a:noFill/>
          <a:ln>
            <a:noFill/>
          </a:ln>
        </p:spPr>
      </p:pic>
      <p:sp>
        <p:nvSpPr>
          <p:cNvPr id="221" name="Google Shape;221;p14"/>
          <p:cNvSpPr txBox="1"/>
          <p:nvPr/>
        </p:nvSpPr>
        <p:spPr>
          <a:xfrm>
            <a:off x="1122045" y="3188970"/>
            <a:ext cx="216979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rgbClr val="0070C0"/>
                </a:solidFill>
                <a:latin typeface="Courier"/>
                <a:ea typeface="Courier"/>
                <a:cs typeface="Courier"/>
                <a:sym typeface="Courier"/>
              </a:rPr>
              <a:t>var</a:t>
            </a:r>
            <a:endParaRPr/>
          </a:p>
        </p:txBody>
      </p:sp>
      <p:sp>
        <p:nvSpPr>
          <p:cNvPr id="222" name="Google Shape;222;p14"/>
          <p:cNvSpPr txBox="1"/>
          <p:nvPr/>
        </p:nvSpPr>
        <p:spPr>
          <a:xfrm>
            <a:off x="3506470" y="3188970"/>
            <a:ext cx="1656080"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chemeClr val="dk1"/>
                </a:solidFill>
                <a:latin typeface="Courier"/>
                <a:ea typeface="Courier"/>
                <a:cs typeface="Courier"/>
                <a:sym typeface="Courier"/>
              </a:rPr>
              <a:t>=</a:t>
            </a:r>
            <a:endParaRPr/>
          </a:p>
        </p:txBody>
      </p:sp>
      <p:sp>
        <p:nvSpPr>
          <p:cNvPr id="223" name="Google Shape;223;p14"/>
          <p:cNvSpPr txBox="1"/>
          <p:nvPr/>
        </p:nvSpPr>
        <p:spPr>
          <a:xfrm>
            <a:off x="5045075" y="3188970"/>
            <a:ext cx="3443605" cy="10251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chemeClr val="accent4"/>
                </a:solidFill>
                <a:latin typeface="Courier"/>
                <a:ea typeface="Courier"/>
                <a:cs typeface="Courier"/>
                <a:sym typeface="Courier"/>
              </a:rPr>
              <a:t>“hallo”</a:t>
            </a:r>
            <a:endParaRPr/>
          </a:p>
        </p:txBody>
      </p:sp>
      <p:pic>
        <p:nvPicPr>
          <p:cNvPr id="224" name="Google Shape;224;p14"/>
          <p:cNvPicPr preferRelativeResize="0"/>
          <p:nvPr/>
        </p:nvPicPr>
        <p:blipFill rotWithShape="1">
          <a:blip r:embed="rId4">
            <a:alphaModFix/>
          </a:blip>
          <a:srcRect b="0" l="0" r="0" t="0"/>
          <a:stretch/>
        </p:blipFill>
        <p:spPr>
          <a:xfrm>
            <a:off x="5048250" y="4196715"/>
            <a:ext cx="2814955" cy="2324735"/>
          </a:xfrm>
          <a:prstGeom prst="rect">
            <a:avLst/>
          </a:prstGeom>
          <a:noFill/>
          <a:ln>
            <a:noFill/>
          </a:ln>
        </p:spPr>
      </p:pic>
      <p:sp>
        <p:nvSpPr>
          <p:cNvPr id="225" name="Google Shape;225;p14"/>
          <p:cNvSpPr txBox="1"/>
          <p:nvPr/>
        </p:nvSpPr>
        <p:spPr>
          <a:xfrm>
            <a:off x="476885" y="1753235"/>
            <a:ext cx="9830435" cy="15684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Zo’n variabele geef jij als gebruiker een </a:t>
            </a:r>
            <a:r>
              <a:rPr b="1" lang="nl-NL" sz="2400">
                <a:solidFill>
                  <a:srgbClr val="0070C0"/>
                </a:solidFill>
                <a:latin typeface="Trebuchet MS"/>
                <a:ea typeface="Trebuchet MS"/>
                <a:cs typeface="Trebuchet MS"/>
                <a:sym typeface="Trebuchet MS"/>
              </a:rPr>
              <a:t>naam</a:t>
            </a:r>
            <a:r>
              <a:rPr lang="nl-NL" sz="2400">
                <a:solidFill>
                  <a:schemeClr val="dk1"/>
                </a:solidFill>
                <a:latin typeface="Trebuchet MS"/>
                <a:ea typeface="Trebuchet MS"/>
                <a:cs typeface="Trebuchet MS"/>
                <a:sym typeface="Trebuchet MS"/>
              </a:rPr>
              <a:t>. Ook geef je aan</a:t>
            </a:r>
            <a:r>
              <a:rPr lang="nl-NL" sz="2400">
                <a:solidFill>
                  <a:schemeClr val="accent4"/>
                </a:solidFill>
                <a:latin typeface="Trebuchet MS"/>
                <a:ea typeface="Trebuchet MS"/>
                <a:cs typeface="Trebuchet MS"/>
                <a:sym typeface="Trebuchet MS"/>
              </a:rPr>
              <a:t> welke data</a:t>
            </a:r>
            <a:r>
              <a:rPr lang="nl-NL" sz="2400">
                <a:solidFill>
                  <a:schemeClr val="dk1"/>
                </a:solidFill>
                <a:latin typeface="Trebuchet MS"/>
                <a:ea typeface="Trebuchet MS"/>
                <a:cs typeface="Trebuchet MS"/>
                <a:sym typeface="Trebuchet MS"/>
              </a:rPr>
              <a:t>  in die variabele opgeslagen moet worden.</a:t>
            </a:r>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Zo doe je dit in Python code:</a:t>
            </a:r>
            <a:endParaRPr sz="2400">
              <a:solidFill>
                <a:schemeClr val="dk1"/>
              </a:solidFill>
              <a:latin typeface="Trebuchet MS"/>
              <a:ea typeface="Trebuchet MS"/>
              <a:cs typeface="Trebuchet MS"/>
              <a:sym typeface="Trebuchet MS"/>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a:t>
            </a:r>
            <a:r>
              <a:rPr lang="nl-NL" sz="3600">
                <a:solidFill>
                  <a:schemeClr val="accent1"/>
                </a:solidFill>
                <a:latin typeface="Trebuchet MS"/>
                <a:ea typeface="Trebuchet MS"/>
                <a:cs typeface="Trebuchet MS"/>
                <a:sym typeface="Trebuchet MS"/>
              </a:rPr>
              <a:t>Data </a:t>
            </a:r>
            <a:r>
              <a:rPr lang="nl-NL" sz="3600">
                <a:solidFill>
                  <a:schemeClr val="dk1"/>
                </a:solidFill>
                <a:latin typeface="Trebuchet MS"/>
                <a:ea typeface="Trebuchet MS"/>
                <a:cs typeface="Trebuchet MS"/>
                <a:sym typeface="Trebuchet MS"/>
              </a:rPr>
              <a:t>&amp; Compute</a:t>
            </a:r>
            <a:endParaRPr/>
          </a:p>
        </p:txBody>
      </p:sp>
      <p:pic>
        <p:nvPicPr>
          <p:cNvPr id="231" name="Google Shape;231;p15"/>
          <p:cNvPicPr preferRelativeResize="0"/>
          <p:nvPr/>
        </p:nvPicPr>
        <p:blipFill rotWithShape="1">
          <a:blip r:embed="rId3">
            <a:alphaModFix/>
          </a:blip>
          <a:srcRect b="0" l="0" r="0" t="0"/>
          <a:stretch/>
        </p:blipFill>
        <p:spPr>
          <a:xfrm>
            <a:off x="486410" y="4203700"/>
            <a:ext cx="3020060" cy="2286635"/>
          </a:xfrm>
          <a:prstGeom prst="rect">
            <a:avLst/>
          </a:prstGeom>
          <a:noFill/>
          <a:ln>
            <a:noFill/>
          </a:ln>
        </p:spPr>
      </p:pic>
      <p:sp>
        <p:nvSpPr>
          <p:cNvPr id="232" name="Google Shape;232;p15"/>
          <p:cNvSpPr txBox="1"/>
          <p:nvPr/>
        </p:nvSpPr>
        <p:spPr>
          <a:xfrm>
            <a:off x="1122045" y="3188970"/>
            <a:ext cx="216979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rgbClr val="0070C0"/>
                </a:solidFill>
                <a:latin typeface="Courier"/>
                <a:ea typeface="Courier"/>
                <a:cs typeface="Courier"/>
                <a:sym typeface="Courier"/>
              </a:rPr>
              <a:t>var</a:t>
            </a:r>
            <a:endParaRPr/>
          </a:p>
        </p:txBody>
      </p:sp>
      <p:sp>
        <p:nvSpPr>
          <p:cNvPr id="233" name="Google Shape;233;p15"/>
          <p:cNvSpPr txBox="1"/>
          <p:nvPr/>
        </p:nvSpPr>
        <p:spPr>
          <a:xfrm>
            <a:off x="3506470" y="3188970"/>
            <a:ext cx="1656080"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chemeClr val="dk1"/>
                </a:solidFill>
                <a:latin typeface="Courier"/>
                <a:ea typeface="Courier"/>
                <a:cs typeface="Courier"/>
                <a:sym typeface="Courier"/>
              </a:rPr>
              <a:t>=</a:t>
            </a:r>
            <a:endParaRPr/>
          </a:p>
        </p:txBody>
      </p:sp>
      <p:sp>
        <p:nvSpPr>
          <p:cNvPr id="234" name="Google Shape;234;p15"/>
          <p:cNvSpPr txBox="1"/>
          <p:nvPr/>
        </p:nvSpPr>
        <p:spPr>
          <a:xfrm>
            <a:off x="5035550" y="3188970"/>
            <a:ext cx="285305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6000">
                <a:solidFill>
                  <a:schemeClr val="accent4"/>
                </a:solidFill>
                <a:latin typeface="Courier"/>
                <a:ea typeface="Courier"/>
                <a:cs typeface="Courier"/>
                <a:sym typeface="Courier"/>
              </a:rPr>
              <a:t>42</a:t>
            </a:r>
            <a:endParaRPr/>
          </a:p>
        </p:txBody>
      </p:sp>
      <p:sp>
        <p:nvSpPr>
          <p:cNvPr id="235" name="Google Shape;235;p15"/>
          <p:cNvSpPr txBox="1"/>
          <p:nvPr/>
        </p:nvSpPr>
        <p:spPr>
          <a:xfrm>
            <a:off x="476885" y="1753235"/>
            <a:ext cx="9830435" cy="15684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Zo’n variabele geef jij als gebruiker een </a:t>
            </a:r>
            <a:r>
              <a:rPr b="1" lang="nl-NL" sz="2400">
                <a:solidFill>
                  <a:srgbClr val="0070C0"/>
                </a:solidFill>
                <a:latin typeface="Trebuchet MS"/>
                <a:ea typeface="Trebuchet MS"/>
                <a:cs typeface="Trebuchet MS"/>
                <a:sym typeface="Trebuchet MS"/>
              </a:rPr>
              <a:t>naam</a:t>
            </a:r>
            <a:r>
              <a:rPr lang="nl-NL" sz="2400">
                <a:solidFill>
                  <a:schemeClr val="dk1"/>
                </a:solidFill>
                <a:latin typeface="Trebuchet MS"/>
                <a:ea typeface="Trebuchet MS"/>
                <a:cs typeface="Trebuchet MS"/>
                <a:sym typeface="Trebuchet MS"/>
              </a:rPr>
              <a:t>. Ook geef je aan </a:t>
            </a:r>
            <a:r>
              <a:rPr lang="nl-NL" sz="2400">
                <a:solidFill>
                  <a:schemeClr val="accent4"/>
                </a:solidFill>
                <a:latin typeface="Trebuchet MS"/>
                <a:ea typeface="Trebuchet MS"/>
                <a:cs typeface="Trebuchet MS"/>
                <a:sym typeface="Trebuchet MS"/>
              </a:rPr>
              <a:t>welke data</a:t>
            </a:r>
            <a:r>
              <a:rPr lang="nl-NL" sz="2400">
                <a:solidFill>
                  <a:schemeClr val="dk1"/>
                </a:solidFill>
                <a:latin typeface="Trebuchet MS"/>
                <a:ea typeface="Trebuchet MS"/>
                <a:cs typeface="Trebuchet MS"/>
                <a:sym typeface="Trebuchet MS"/>
              </a:rPr>
              <a:t>  in die variabele opgeslagen moet worden.</a:t>
            </a:r>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Zo doe je dit in Python code:</a:t>
            </a:r>
            <a:endParaRPr sz="2400">
              <a:solidFill>
                <a:schemeClr val="dk1"/>
              </a:solidFill>
              <a:latin typeface="Trebuchet MS"/>
              <a:ea typeface="Trebuchet MS"/>
              <a:cs typeface="Trebuchet MS"/>
              <a:sym typeface="Trebuchet MS"/>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Data &amp; </a:t>
            </a:r>
            <a:r>
              <a:rPr lang="nl-NL" sz="3600">
                <a:solidFill>
                  <a:schemeClr val="accent1"/>
                </a:solidFill>
                <a:latin typeface="Trebuchet MS"/>
                <a:ea typeface="Trebuchet MS"/>
                <a:cs typeface="Trebuchet MS"/>
                <a:sym typeface="Trebuchet MS"/>
              </a:rPr>
              <a:t>Compute</a:t>
            </a:r>
            <a:endParaRPr/>
          </a:p>
        </p:txBody>
      </p:sp>
      <p:sp>
        <p:nvSpPr>
          <p:cNvPr id="241" name="Google Shape;241;p16"/>
          <p:cNvSpPr txBox="1"/>
          <p:nvPr/>
        </p:nvSpPr>
        <p:spPr>
          <a:xfrm>
            <a:off x="476885" y="1753235"/>
            <a:ext cx="9830435" cy="26765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Op variabelen kunnen we computaties uitvoeren en de uitkomst hiervan weer opslaan in een (andere) variabele.</a:t>
            </a:r>
            <a:endParaRPr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Het is handig om hiervoor in het Python programma een </a:t>
            </a:r>
            <a:r>
              <a:rPr i="1" lang="nl-NL" sz="2400">
                <a:solidFill>
                  <a:schemeClr val="dk1"/>
                </a:solidFill>
                <a:latin typeface="Trebuchet MS"/>
                <a:ea typeface="Trebuchet MS"/>
                <a:cs typeface="Trebuchet MS"/>
                <a:sym typeface="Trebuchet MS"/>
              </a:rPr>
              <a:t>functie </a:t>
            </a:r>
            <a:r>
              <a:rPr lang="nl-NL" sz="2400">
                <a:solidFill>
                  <a:schemeClr val="dk1"/>
                </a:solidFill>
                <a:latin typeface="Trebuchet MS"/>
                <a:ea typeface="Trebuchet MS"/>
                <a:cs typeface="Trebuchet MS"/>
                <a:sym typeface="Trebuchet MS"/>
              </a:rPr>
              <a:t>te maken.</a:t>
            </a:r>
            <a:endParaRPr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Een functie is een herbruikbaar stukje code die een stukje input verwerkt en vervolgens het resultaat als uitvoer teruggeeft aan de gebruiker</a:t>
            </a:r>
            <a:endParaRPr sz="24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Data &amp; </a:t>
            </a:r>
            <a:r>
              <a:rPr lang="nl-NL" sz="3600">
                <a:solidFill>
                  <a:schemeClr val="accent1"/>
                </a:solidFill>
                <a:latin typeface="Trebuchet MS"/>
                <a:ea typeface="Trebuchet MS"/>
                <a:cs typeface="Trebuchet MS"/>
                <a:sym typeface="Trebuchet MS"/>
              </a:rPr>
              <a:t>Compute</a:t>
            </a:r>
            <a:endParaRPr/>
          </a:p>
        </p:txBody>
      </p:sp>
      <p:sp>
        <p:nvSpPr>
          <p:cNvPr id="247" name="Google Shape;247;p17"/>
          <p:cNvSpPr txBox="1"/>
          <p:nvPr/>
        </p:nvSpPr>
        <p:spPr>
          <a:xfrm>
            <a:off x="59690" y="1771650"/>
            <a:ext cx="9830435" cy="15684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Een functie is een herbruikbaar stukje code die een stukje </a:t>
            </a:r>
            <a:r>
              <a:rPr lang="nl-NL" sz="2400">
                <a:solidFill>
                  <a:srgbClr val="0070C0"/>
                </a:solidFill>
                <a:latin typeface="Trebuchet MS"/>
                <a:ea typeface="Trebuchet MS"/>
                <a:cs typeface="Trebuchet MS"/>
                <a:sym typeface="Trebuchet MS"/>
              </a:rPr>
              <a:t>invoer </a:t>
            </a:r>
            <a:r>
              <a:rPr lang="nl-NL" sz="2400">
                <a:solidFill>
                  <a:srgbClr val="00B050"/>
                </a:solidFill>
                <a:latin typeface="Trebuchet MS"/>
                <a:ea typeface="Trebuchet MS"/>
                <a:cs typeface="Trebuchet MS"/>
                <a:sym typeface="Trebuchet MS"/>
              </a:rPr>
              <a:t>verwerkt </a:t>
            </a:r>
            <a:r>
              <a:rPr lang="nl-NL" sz="2400">
                <a:solidFill>
                  <a:schemeClr val="dk1"/>
                </a:solidFill>
                <a:latin typeface="Trebuchet MS"/>
                <a:ea typeface="Trebuchet MS"/>
                <a:cs typeface="Trebuchet MS"/>
                <a:sym typeface="Trebuchet MS"/>
              </a:rPr>
              <a:t>en vervolgens het resultaat als </a:t>
            </a:r>
            <a:r>
              <a:rPr lang="nl-NL" sz="2400">
                <a:solidFill>
                  <a:schemeClr val="accent4"/>
                </a:solidFill>
                <a:latin typeface="Trebuchet MS"/>
                <a:ea typeface="Trebuchet MS"/>
                <a:cs typeface="Trebuchet MS"/>
                <a:sym typeface="Trebuchet MS"/>
              </a:rPr>
              <a:t>uitvoer </a:t>
            </a:r>
            <a:r>
              <a:rPr lang="nl-NL" sz="2400">
                <a:solidFill>
                  <a:schemeClr val="dk1"/>
                </a:solidFill>
                <a:latin typeface="Trebuchet MS"/>
                <a:ea typeface="Trebuchet MS"/>
                <a:cs typeface="Trebuchet MS"/>
                <a:sym typeface="Trebuchet MS"/>
              </a:rPr>
              <a:t>teruggeeft aan de gebruiker</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p:txBody>
      </p:sp>
      <p:sp>
        <p:nvSpPr>
          <p:cNvPr id="248" name="Google Shape;248;p17"/>
          <p:cNvSpPr txBox="1"/>
          <p:nvPr/>
        </p:nvSpPr>
        <p:spPr>
          <a:xfrm>
            <a:off x="1808826" y="2815997"/>
            <a:ext cx="861533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3200">
                <a:solidFill>
                  <a:schemeClr val="accent4"/>
                </a:solidFill>
                <a:latin typeface="Courier"/>
                <a:ea typeface="Courier"/>
                <a:cs typeface="Courier"/>
                <a:sym typeface="Courier"/>
              </a:rPr>
              <a:t>som =</a:t>
            </a:r>
            <a:r>
              <a:rPr lang="nl-NL" sz="3200">
                <a:solidFill>
                  <a:srgbClr val="00B050"/>
                </a:solidFill>
                <a:latin typeface="Courier"/>
                <a:ea typeface="Courier"/>
                <a:cs typeface="Courier"/>
                <a:sym typeface="Courier"/>
              </a:rPr>
              <a:t> optellen(</a:t>
            </a:r>
            <a:r>
              <a:rPr lang="nl-NL" sz="3200">
                <a:solidFill>
                  <a:srgbClr val="0070C0"/>
                </a:solidFill>
                <a:latin typeface="Courier"/>
                <a:ea typeface="Courier"/>
                <a:cs typeface="Courier"/>
                <a:sym typeface="Courier"/>
              </a:rPr>
              <a:t>getal1, getal2</a:t>
            </a:r>
            <a:r>
              <a:rPr lang="nl-NL" sz="3200">
                <a:solidFill>
                  <a:srgbClr val="00B050"/>
                </a:solidFill>
                <a:latin typeface="Courier"/>
                <a:ea typeface="Courier"/>
                <a:cs typeface="Courier"/>
                <a:sym typeface="Courier"/>
              </a:rPr>
              <a:t>)</a:t>
            </a:r>
            <a:endParaRPr/>
          </a:p>
        </p:txBody>
      </p:sp>
      <p:pic>
        <p:nvPicPr>
          <p:cNvPr id="249" name="Google Shape;249;p17"/>
          <p:cNvPicPr preferRelativeResize="0"/>
          <p:nvPr/>
        </p:nvPicPr>
        <p:blipFill rotWithShape="1">
          <a:blip r:embed="rId3">
            <a:alphaModFix/>
          </a:blip>
          <a:srcRect b="0" l="0" r="0" t="0"/>
          <a:stretch/>
        </p:blipFill>
        <p:spPr>
          <a:xfrm flipH="1">
            <a:off x="2842895" y="4056380"/>
            <a:ext cx="4519300" cy="3099419"/>
          </a:xfrm>
          <a:prstGeom prst="rect">
            <a:avLst/>
          </a:prstGeom>
          <a:noFill/>
          <a:ln>
            <a:noFill/>
          </a:ln>
        </p:spPr>
      </p:pic>
      <p:cxnSp>
        <p:nvCxnSpPr>
          <p:cNvPr id="250" name="Google Shape;250;p17"/>
          <p:cNvCxnSpPr/>
          <p:nvPr/>
        </p:nvCxnSpPr>
        <p:spPr>
          <a:xfrm flipH="1">
            <a:off x="7106920" y="3429635"/>
            <a:ext cx="639450" cy="687705"/>
          </a:xfrm>
          <a:prstGeom prst="straightConnector1">
            <a:avLst/>
          </a:prstGeom>
          <a:noFill/>
          <a:ln cap="flat" cmpd="sng" w="57150">
            <a:solidFill>
              <a:srgbClr val="4472C4"/>
            </a:solidFill>
            <a:prstDash val="solid"/>
            <a:round/>
            <a:headEnd len="sm" w="sm" type="none"/>
            <a:tailEnd len="med" w="med" type="stealth"/>
          </a:ln>
        </p:spPr>
      </p:cxnSp>
      <p:cxnSp>
        <p:nvCxnSpPr>
          <p:cNvPr id="251" name="Google Shape;251;p17"/>
          <p:cNvCxnSpPr/>
          <p:nvPr/>
        </p:nvCxnSpPr>
        <p:spPr>
          <a:xfrm rot="10800000">
            <a:off x="2915285" y="3581400"/>
            <a:ext cx="337185" cy="941705"/>
          </a:xfrm>
          <a:prstGeom prst="straightConnector1">
            <a:avLst/>
          </a:prstGeom>
          <a:noFill/>
          <a:ln cap="flat" cmpd="sng" w="57150">
            <a:solidFill>
              <a:schemeClr val="accent4"/>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p:nvPr/>
        </p:nvSpPr>
        <p:spPr>
          <a:xfrm>
            <a:off x="677334" y="160713"/>
            <a:ext cx="8596668" cy="770312"/>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Python: Data &amp; </a:t>
            </a:r>
            <a:r>
              <a:rPr lang="nl-NL" sz="3600">
                <a:solidFill>
                  <a:schemeClr val="accent1"/>
                </a:solidFill>
                <a:latin typeface="Trebuchet MS"/>
                <a:ea typeface="Trebuchet MS"/>
                <a:cs typeface="Trebuchet MS"/>
                <a:sym typeface="Trebuchet MS"/>
              </a:rPr>
              <a:t>Compute</a:t>
            </a:r>
            <a:endParaRPr/>
          </a:p>
        </p:txBody>
      </p:sp>
      <p:sp>
        <p:nvSpPr>
          <p:cNvPr id="257" name="Google Shape;257;p18"/>
          <p:cNvSpPr txBox="1"/>
          <p:nvPr/>
        </p:nvSpPr>
        <p:spPr>
          <a:xfrm>
            <a:off x="273050" y="931025"/>
            <a:ext cx="9830435" cy="19380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Hoe weet Python wat die functie dan moet doen?</a:t>
            </a:r>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Dat doe je door een functiedefinitie te schrijven. Dit beschrijft wat je functie precies moet doen. </a:t>
            </a:r>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Je begint een functiedefinitie met </a:t>
            </a:r>
            <a:r>
              <a:rPr b="1" lang="nl-NL" sz="2400">
                <a:solidFill>
                  <a:schemeClr val="accent2"/>
                </a:solidFill>
                <a:latin typeface="Trebuchet MS"/>
                <a:ea typeface="Trebuchet MS"/>
                <a:cs typeface="Trebuchet MS"/>
                <a:sym typeface="Trebuchet MS"/>
              </a:rPr>
              <a:t>def</a:t>
            </a:r>
            <a:endParaRPr b="1"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Op het eind geef je het eindresultaat terug als uitvoer met </a:t>
            </a:r>
            <a:r>
              <a:rPr b="1" lang="nl-NL" sz="2400">
                <a:solidFill>
                  <a:schemeClr val="accent4"/>
                </a:solidFill>
                <a:latin typeface="Trebuchet MS"/>
                <a:ea typeface="Trebuchet MS"/>
                <a:cs typeface="Trebuchet MS"/>
                <a:sym typeface="Trebuchet MS"/>
              </a:rPr>
              <a:t>return</a:t>
            </a:r>
            <a:endParaRPr/>
          </a:p>
        </p:txBody>
      </p:sp>
      <p:sp>
        <p:nvSpPr>
          <p:cNvPr id="258" name="Google Shape;258;p18"/>
          <p:cNvSpPr txBox="1"/>
          <p:nvPr/>
        </p:nvSpPr>
        <p:spPr>
          <a:xfrm>
            <a:off x="277283" y="3004935"/>
            <a:ext cx="998789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4000">
                <a:solidFill>
                  <a:srgbClr val="00B050"/>
                </a:solidFill>
                <a:latin typeface="Courier"/>
                <a:ea typeface="Courier"/>
                <a:cs typeface="Courier"/>
                <a:sym typeface="Courier"/>
              </a:rPr>
              <a:t>def optellen(</a:t>
            </a:r>
            <a:r>
              <a:rPr lang="nl-NL" sz="4000">
                <a:solidFill>
                  <a:srgbClr val="0070C0"/>
                </a:solidFill>
                <a:latin typeface="Courier"/>
                <a:ea typeface="Courier"/>
                <a:cs typeface="Courier"/>
                <a:sym typeface="Courier"/>
              </a:rPr>
              <a:t>getal1, getal2</a:t>
            </a:r>
            <a:r>
              <a:rPr lang="nl-NL" sz="4000">
                <a:solidFill>
                  <a:srgbClr val="00B050"/>
                </a:solidFill>
                <a:latin typeface="Courier"/>
                <a:ea typeface="Courier"/>
                <a:cs typeface="Courier"/>
                <a:sym typeface="Courier"/>
              </a:rPr>
              <a:t>):</a:t>
            </a:r>
            <a:endParaRPr sz="4000">
              <a:solidFill>
                <a:schemeClr val="dk1"/>
              </a:solidFill>
              <a:latin typeface="Courier"/>
              <a:ea typeface="Courier"/>
              <a:cs typeface="Courier"/>
              <a:sym typeface="Courier"/>
            </a:endParaRPr>
          </a:p>
          <a:p>
            <a:pPr indent="0" lvl="0" marL="0" marR="0" rtl="0" algn="l">
              <a:spcBef>
                <a:spcPts val="0"/>
              </a:spcBef>
              <a:spcAft>
                <a:spcPts val="0"/>
              </a:spcAft>
              <a:buNone/>
            </a:pPr>
            <a:r>
              <a:rPr lang="nl-NL" sz="4000">
                <a:solidFill>
                  <a:schemeClr val="dk1"/>
                </a:solidFill>
                <a:latin typeface="Courier"/>
                <a:ea typeface="Courier"/>
                <a:cs typeface="Courier"/>
                <a:sym typeface="Courier"/>
              </a:rPr>
              <a:t> </a:t>
            </a:r>
            <a:r>
              <a:rPr lang="nl-NL" sz="4000">
                <a:solidFill>
                  <a:srgbClr val="000000"/>
                </a:solidFill>
                <a:latin typeface="Courier"/>
                <a:ea typeface="Courier"/>
                <a:cs typeface="Courier"/>
                <a:sym typeface="Courier"/>
              </a:rPr>
              <a:t>     </a:t>
            </a:r>
            <a:r>
              <a:rPr lang="nl-NL" sz="4000">
                <a:solidFill>
                  <a:srgbClr val="00B050"/>
                </a:solidFill>
                <a:latin typeface="Courier"/>
                <a:ea typeface="Courier"/>
                <a:cs typeface="Courier"/>
                <a:sym typeface="Courier"/>
              </a:rPr>
              <a:t>som = getal1 + getal2</a:t>
            </a:r>
            <a:endParaRPr sz="4000">
              <a:solidFill>
                <a:schemeClr val="dk1"/>
              </a:solidFill>
              <a:latin typeface="Courier"/>
              <a:ea typeface="Courier"/>
              <a:cs typeface="Courier"/>
              <a:sym typeface="Courier"/>
            </a:endParaRPr>
          </a:p>
          <a:p>
            <a:pPr indent="0" lvl="0" marL="0" marR="0" rtl="0" algn="l">
              <a:spcBef>
                <a:spcPts val="0"/>
              </a:spcBef>
              <a:spcAft>
                <a:spcPts val="0"/>
              </a:spcAft>
              <a:buNone/>
            </a:pPr>
            <a:r>
              <a:rPr lang="nl-NL" sz="4000">
                <a:solidFill>
                  <a:schemeClr val="dk1"/>
                </a:solidFill>
                <a:latin typeface="Courier"/>
                <a:ea typeface="Courier"/>
                <a:cs typeface="Courier"/>
                <a:sym typeface="Courier"/>
              </a:rPr>
              <a:t>      </a:t>
            </a:r>
            <a:r>
              <a:rPr lang="nl-NL" sz="4000">
                <a:solidFill>
                  <a:schemeClr val="accent4"/>
                </a:solidFill>
                <a:latin typeface="Courier"/>
                <a:ea typeface="Courier"/>
                <a:cs typeface="Courier"/>
                <a:sym typeface="Courier"/>
              </a:rPr>
              <a:t>return som</a:t>
            </a:r>
            <a:endParaRPr sz="4000">
              <a:solidFill>
                <a:schemeClr val="accent4"/>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2951019" y="116378"/>
            <a:ext cx="3978010" cy="66123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69022" y="2579717"/>
            <a:ext cx="8596668" cy="72874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Even voorstellen.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Waar Python code uitvoeren?</a:t>
            </a:r>
            <a:endParaRPr sz="3600">
              <a:solidFill>
                <a:schemeClr val="accent1"/>
              </a:solidFill>
              <a:latin typeface="Trebuchet MS"/>
              <a:ea typeface="Trebuchet MS"/>
              <a:cs typeface="Trebuchet MS"/>
              <a:sym typeface="Trebuchet MS"/>
            </a:endParaRPr>
          </a:p>
        </p:txBody>
      </p:sp>
      <p:sp>
        <p:nvSpPr>
          <p:cNvPr id="269" name="Google Shape;269;p20"/>
          <p:cNvSpPr txBox="1"/>
          <p:nvPr/>
        </p:nvSpPr>
        <p:spPr>
          <a:xfrm>
            <a:off x="273050" y="1771650"/>
            <a:ext cx="9830435"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nl-NL" sz="2400">
                <a:solidFill>
                  <a:schemeClr val="dk1"/>
                </a:solidFill>
                <a:latin typeface="Trebuchet MS"/>
                <a:ea typeface="Trebuchet MS"/>
                <a:cs typeface="Trebuchet MS"/>
                <a:sym typeface="Trebuchet MS"/>
              </a:rPr>
              <a:t>Google Colab:</a:t>
            </a:r>
            <a:r>
              <a:rPr lang="nl-NL" sz="2400">
                <a:solidFill>
                  <a:schemeClr val="dk1"/>
                </a:solidFill>
                <a:latin typeface="Trebuchet MS"/>
                <a:ea typeface="Trebuchet MS"/>
                <a:cs typeface="Trebuchet MS"/>
                <a:sym typeface="Trebuchet MS"/>
              </a:rPr>
              <a:t> Platform om Jupyter Notebook te runnen.</a:t>
            </a:r>
            <a:endParaRPr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b="1" lang="nl-NL" sz="2400">
                <a:solidFill>
                  <a:schemeClr val="dk1"/>
                </a:solidFill>
                <a:latin typeface="Trebuchet MS"/>
                <a:ea typeface="Trebuchet MS"/>
                <a:cs typeface="Trebuchet MS"/>
                <a:sym typeface="Trebuchet MS"/>
              </a:rPr>
              <a:t>Jupyter Notebook:</a:t>
            </a:r>
            <a:r>
              <a:rPr lang="nl-NL" sz="2400">
                <a:solidFill>
                  <a:schemeClr val="dk1"/>
                </a:solidFill>
                <a:latin typeface="Trebuchet MS"/>
                <a:ea typeface="Trebuchet MS"/>
                <a:cs typeface="Trebuchet MS"/>
                <a:sym typeface="Trebuchet MS"/>
              </a:rPr>
              <a:t> Programma om Python code te runnen</a:t>
            </a:r>
            <a:endParaRPr sz="2400">
              <a:solidFill>
                <a:schemeClr val="dk1"/>
              </a:solidFill>
              <a:latin typeface="Trebuchet MS"/>
              <a:ea typeface="Trebuchet MS"/>
              <a:cs typeface="Trebuchet MS"/>
              <a:sym typeface="Trebuchet MS"/>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b="1" lang="nl-NL" sz="2400">
                <a:solidFill>
                  <a:schemeClr val="dk1"/>
                </a:solidFill>
                <a:latin typeface="Trebuchet MS"/>
                <a:ea typeface="Trebuchet MS"/>
                <a:cs typeface="Trebuchet MS"/>
                <a:sym typeface="Trebuchet MS"/>
              </a:rPr>
              <a:t>Opdrachten: </a:t>
            </a:r>
            <a:r>
              <a:rPr lang="nl-NL" sz="2400">
                <a:solidFill>
                  <a:schemeClr val="dk1"/>
                </a:solidFill>
                <a:latin typeface="Trebuchet MS"/>
                <a:ea typeface="Trebuchet MS"/>
                <a:cs typeface="Trebuchet MS"/>
                <a:sym typeface="Trebuchet MS"/>
              </a:rPr>
              <a:t>Stukje code is al geschreven. Overal waar &lt;INVULLEN&gt; staat, moet deze code aangevuld worden.</a:t>
            </a:r>
            <a:endParaRPr/>
          </a:p>
          <a:p>
            <a:pPr indent="-190500" lvl="0" marL="342900" marR="0" rtl="0" algn="l">
              <a:spcBef>
                <a:spcPts val="0"/>
              </a:spcBef>
              <a:spcAft>
                <a:spcPts val="0"/>
              </a:spcAft>
              <a:buClr>
                <a:schemeClr val="dk1"/>
              </a:buClr>
              <a:buSzPts val="2400"/>
              <a:buFont typeface="Arial"/>
              <a:buNone/>
            </a:pPr>
            <a:r>
              <a:t/>
            </a:r>
            <a:endParaRPr sz="2400">
              <a:solidFill>
                <a:srgbClr val="000000"/>
              </a:solidFill>
              <a:latin typeface="Trebuchet MS"/>
              <a:ea typeface="Trebuchet MS"/>
              <a:cs typeface="Trebuchet MS"/>
              <a:sym typeface="Trebuchet MS"/>
            </a:endParaRPr>
          </a:p>
          <a:p>
            <a:pPr indent="-342900" lvl="0" marL="342900" marR="0" rtl="0" algn="l">
              <a:spcBef>
                <a:spcPts val="0"/>
              </a:spcBef>
              <a:spcAft>
                <a:spcPts val="0"/>
              </a:spcAft>
              <a:buClr>
                <a:schemeClr val="dk1"/>
              </a:buClr>
              <a:buSzPts val="2400"/>
              <a:buFont typeface="Arial"/>
              <a:buChar char="•"/>
            </a:pPr>
            <a:r>
              <a:rPr b="1" lang="nl-NL" sz="2400">
                <a:solidFill>
                  <a:schemeClr val="dk1"/>
                </a:solidFill>
                <a:latin typeface="Trebuchet MS"/>
                <a:ea typeface="Trebuchet MS"/>
                <a:cs typeface="Trebuchet MS"/>
                <a:sym typeface="Trebuchet MS"/>
              </a:rPr>
              <a:t>Demo:</a:t>
            </a:r>
            <a:r>
              <a:rPr lang="nl-NL" sz="2400">
                <a:solidFill>
                  <a:schemeClr val="dk1"/>
                </a:solidFill>
                <a:latin typeface="Trebuchet MS"/>
                <a:ea typeface="Trebuchet MS"/>
                <a:cs typeface="Trebuchet MS"/>
                <a:sym typeface="Trebuchet MS"/>
              </a:rPr>
              <a:t> hoe run je in een Notebook een stukje Python code</a:t>
            </a:r>
            <a:endParaRPr sz="2400">
              <a:solidFill>
                <a:schemeClr val="dk1"/>
              </a:solidFill>
              <a:latin typeface="Trebuchet MS"/>
              <a:ea typeface="Trebuchet MS"/>
              <a:cs typeface="Trebuchet MS"/>
              <a:sym typeface="Trebuchet MS"/>
            </a:endParaRPr>
          </a:p>
          <a:p>
            <a:pPr indent="-190500" lvl="0" marL="342900" marR="0" rtl="0" algn="l">
              <a:spcBef>
                <a:spcPts val="0"/>
              </a:spcBef>
              <a:spcAft>
                <a:spcPts val="0"/>
              </a:spcAft>
              <a:buClr>
                <a:schemeClr val="dk1"/>
              </a:buClr>
              <a:buSzPts val="2400"/>
              <a:buFont typeface="Arial"/>
              <a:buNone/>
            </a:pPr>
            <a:r>
              <a:t/>
            </a:r>
            <a:endParaRPr sz="2400">
              <a:solidFill>
                <a:srgbClr val="00000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p:nvPr/>
        </p:nvSpPr>
        <p:spPr>
          <a:xfrm>
            <a:off x="677334" y="609600"/>
            <a:ext cx="10160773" cy="76835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060"/>
              <a:buFont typeface="Trebuchet MS"/>
              <a:buNone/>
            </a:pPr>
            <a:r>
              <a:rPr lang="nl-NL" sz="3060">
                <a:solidFill>
                  <a:schemeClr val="dk1"/>
                </a:solidFill>
                <a:latin typeface="Trebuchet MS"/>
                <a:ea typeface="Trebuchet MS"/>
                <a:cs typeface="Trebuchet MS"/>
                <a:sym typeface="Trebuchet MS"/>
              </a:rPr>
              <a:t>https://github.com/HagaZiekenhuis/python-workshops</a:t>
            </a:r>
            <a:endParaRPr sz="3060">
              <a:solidFill>
                <a:schemeClr val="dk1"/>
              </a:solidFill>
              <a:latin typeface="Trebuchet MS"/>
              <a:ea typeface="Trebuchet MS"/>
              <a:cs typeface="Trebuchet MS"/>
              <a:sym typeface="Trebuchet MS"/>
            </a:endParaRPr>
          </a:p>
        </p:txBody>
      </p:sp>
      <p:pic>
        <p:nvPicPr>
          <p:cNvPr descr="Afbeelding met tafel&#10;&#10;Automatisch gegenereerde beschrijving" id="275" name="Google Shape;275;p21"/>
          <p:cNvPicPr preferRelativeResize="0"/>
          <p:nvPr/>
        </p:nvPicPr>
        <p:blipFill rotWithShape="1">
          <a:blip r:embed="rId3">
            <a:alphaModFix/>
          </a:blip>
          <a:srcRect b="0" l="0" r="0" t="0"/>
          <a:stretch/>
        </p:blipFill>
        <p:spPr>
          <a:xfrm>
            <a:off x="342901" y="1534663"/>
            <a:ext cx="10994856" cy="49717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p:nvPr/>
        </p:nvSpPr>
        <p:spPr>
          <a:xfrm>
            <a:off x="436702" y="419100"/>
            <a:ext cx="10160773" cy="76835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https://colab.research.google.com/</a:t>
            </a:r>
            <a:endParaRPr sz="3600">
              <a:solidFill>
                <a:schemeClr val="dk1"/>
              </a:solidFill>
              <a:latin typeface="Trebuchet MS"/>
              <a:ea typeface="Trebuchet MS"/>
              <a:cs typeface="Trebuchet MS"/>
              <a:sym typeface="Trebuchet MS"/>
            </a:endParaRPr>
          </a:p>
        </p:txBody>
      </p:sp>
      <p:pic>
        <p:nvPicPr>
          <p:cNvPr descr="Afbeelding met tekst&#10;&#10;Automatisch gegenereerde beschrijving" id="281" name="Google Shape;281;p22"/>
          <p:cNvPicPr preferRelativeResize="0"/>
          <p:nvPr/>
        </p:nvPicPr>
        <p:blipFill rotWithShape="1">
          <a:blip r:embed="rId3">
            <a:alphaModFix/>
          </a:blip>
          <a:srcRect b="0" l="0" r="0" t="0"/>
          <a:stretch/>
        </p:blipFill>
        <p:spPr>
          <a:xfrm>
            <a:off x="1716506" y="1178895"/>
            <a:ext cx="7415461" cy="55228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p:nvPr/>
        </p:nvSpPr>
        <p:spPr>
          <a:xfrm>
            <a:off x="436702" y="419100"/>
            <a:ext cx="10160773" cy="76835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lang="nl-NL" sz="3600">
                <a:solidFill>
                  <a:schemeClr val="dk1"/>
                </a:solidFill>
                <a:latin typeface="Trebuchet MS"/>
                <a:ea typeface="Trebuchet MS"/>
                <a:cs typeface="Trebuchet MS"/>
                <a:sym typeface="Trebuchet MS"/>
              </a:rPr>
              <a:t>Code uitvoeren in Jupyter Notebook</a:t>
            </a:r>
            <a:endParaRPr sz="3600">
              <a:solidFill>
                <a:schemeClr val="dk1"/>
              </a:solidFill>
              <a:latin typeface="Trebuchet MS"/>
              <a:ea typeface="Trebuchet MS"/>
              <a:cs typeface="Trebuchet MS"/>
              <a:sym typeface="Trebuchet MS"/>
            </a:endParaRPr>
          </a:p>
        </p:txBody>
      </p:sp>
      <p:pic>
        <p:nvPicPr>
          <p:cNvPr id="287" name="Google Shape;287;p23"/>
          <p:cNvPicPr preferRelativeResize="0"/>
          <p:nvPr/>
        </p:nvPicPr>
        <p:blipFill rotWithShape="1">
          <a:blip r:embed="rId3">
            <a:alphaModFix/>
          </a:blip>
          <a:srcRect b="0" l="0" r="0" t="0"/>
          <a:stretch/>
        </p:blipFill>
        <p:spPr>
          <a:xfrm>
            <a:off x="282742" y="1407977"/>
            <a:ext cx="9250279" cy="34404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702272" y="2479962"/>
            <a:ext cx="8596668" cy="2000597"/>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nl-NL" sz="6000"/>
              <a:t>En nu jullie!</a:t>
            </a:r>
            <a:br>
              <a:rPr lang="nl-NL" sz="6000"/>
            </a:br>
            <a:br>
              <a:rPr lang="nl-NL" sz="6000"/>
            </a:br>
            <a:br>
              <a:rPr lang="nl-NL" sz="6000"/>
            </a:b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Posts tagged as &quot;Pandas&quot; | Ashish Thanki Blog" id="297" name="Google Shape;297;p25"/>
          <p:cNvPicPr preferRelativeResize="0"/>
          <p:nvPr/>
        </p:nvPicPr>
        <p:blipFill rotWithShape="1">
          <a:blip r:embed="rId3">
            <a:alphaModFix/>
          </a:blip>
          <a:srcRect b="0" l="0" r="0" t="0"/>
          <a:stretch/>
        </p:blipFill>
        <p:spPr>
          <a:xfrm>
            <a:off x="1934987" y="2036619"/>
            <a:ext cx="5960949" cy="24909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519393" y="1116674"/>
            <a:ext cx="8596668" cy="43115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Font typeface="Trebuchet MS"/>
              <a:buNone/>
            </a:pPr>
            <a:r>
              <a:rPr b="1" lang="nl-NL" sz="2000">
                <a:solidFill>
                  <a:schemeClr val="dk1"/>
                </a:solidFill>
              </a:rPr>
              <a:t>pandas</a:t>
            </a:r>
            <a:r>
              <a:rPr lang="nl-NL" sz="2000">
                <a:solidFill>
                  <a:schemeClr val="dk1"/>
                </a:solidFill>
              </a:rPr>
              <a:t> is a fast, powerful, flexible and easy to use open source data analysis and manipulation tool, built on top of the </a:t>
            </a:r>
            <a:r>
              <a:rPr lang="nl-NL" sz="2000" u="sng">
                <a:solidFill>
                  <a:schemeClr val="dk1"/>
                </a:solidFill>
                <a:hlinkClick r:id="rId3">
                  <a:extLst>
                    <a:ext uri="{A12FA001-AC4F-418D-AE19-62706E023703}">
                      <ahyp:hlinkClr val="tx"/>
                    </a:ext>
                  </a:extLst>
                </a:hlinkClick>
              </a:rPr>
              <a:t>Python</a:t>
            </a:r>
            <a:r>
              <a:rPr lang="nl-NL" sz="2000">
                <a:solidFill>
                  <a:schemeClr val="dk1"/>
                </a:solidFill>
              </a:rPr>
              <a:t> programming language.</a:t>
            </a:r>
            <a:br>
              <a:rPr lang="nl-NL" sz="2000">
                <a:solidFill>
                  <a:schemeClr val="dk1"/>
                </a:solidFill>
              </a:rPr>
            </a:br>
            <a:br>
              <a:rPr lang="nl-NL" sz="2000">
                <a:solidFill>
                  <a:schemeClr val="dk1"/>
                </a:solidFill>
              </a:rPr>
            </a:br>
            <a:r>
              <a:rPr lang="nl-NL" sz="2000">
                <a:solidFill>
                  <a:schemeClr val="dk1"/>
                </a:solidFill>
              </a:rPr>
              <a:t>Pandas is one of the most used open-source Python libraries to work with Structured tabular data for analysis. Pandas library is heavily used for Data Analytics, Machine learning, data science projects, and many more.</a:t>
            </a:r>
            <a:br>
              <a:rPr lang="nl-NL" sz="2000">
                <a:solidFill>
                  <a:schemeClr val="dk1"/>
                </a:solidFill>
              </a:rPr>
            </a:br>
            <a:br>
              <a:rPr lang="nl-NL" sz="2000">
                <a:solidFill>
                  <a:schemeClr val="dk1"/>
                </a:solidFill>
              </a:rPr>
            </a:br>
            <a:r>
              <a:rPr lang="nl-NL" sz="2000">
                <a:solidFill>
                  <a:schemeClr val="dk1"/>
                </a:solidFill>
              </a:rPr>
              <a:t>Pandas can load the data by reading CSV, JSON, SQL, many other formats and creates a DataFrame which is a structured object containing rows and columns (similar to SQL table).</a:t>
            </a:r>
            <a:br>
              <a:rPr lang="nl-NL" sz="2000">
                <a:solidFill>
                  <a:schemeClr val="dk1"/>
                </a:solidFill>
              </a:rPr>
            </a:br>
            <a:br>
              <a:rPr lang="nl-NL" sz="2000">
                <a:solidFill>
                  <a:schemeClr val="dk1"/>
                </a:solidFill>
              </a:rPr>
            </a:br>
            <a:r>
              <a:rPr lang="nl-NL" sz="2000" u="sng">
                <a:solidFill>
                  <a:schemeClr val="hlink"/>
                </a:solidFill>
                <a:hlinkClick r:id="rId4"/>
              </a:rPr>
              <a:t>User Guide — pandas 1.5.3 documentation (pydata.org)</a:t>
            </a:r>
            <a:endParaRPr sz="20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461204" y="617913"/>
            <a:ext cx="8596668" cy="62899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nl-NL" sz="3100">
                <a:solidFill>
                  <a:schemeClr val="dk1"/>
                </a:solidFill>
              </a:rPr>
              <a:t>What Are the Advantages of Pandas Over Excel?</a:t>
            </a:r>
            <a:br>
              <a:rPr b="1" lang="nl-NL"/>
            </a:br>
            <a:endParaRPr/>
          </a:p>
        </p:txBody>
      </p:sp>
      <p:sp>
        <p:nvSpPr>
          <p:cNvPr id="308" name="Google Shape;308;p27"/>
          <p:cNvSpPr txBox="1"/>
          <p:nvPr>
            <p:ph idx="1" type="body"/>
          </p:nvPr>
        </p:nvSpPr>
        <p:spPr>
          <a:xfrm>
            <a:off x="802025" y="1628574"/>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nl-NL"/>
              <a:t>Because it is built on NumPy (Numerical Python), Pandas boasts several advantages:</a:t>
            </a:r>
            <a:endParaRPr/>
          </a:p>
          <a:p>
            <a:pPr indent="-342900" lvl="0" marL="342900" rtl="0" algn="l">
              <a:spcBef>
                <a:spcPts val="1000"/>
              </a:spcBef>
              <a:spcAft>
                <a:spcPts val="0"/>
              </a:spcAft>
              <a:buSzPct val="79999"/>
              <a:buChar char="►"/>
            </a:pPr>
            <a:r>
              <a:rPr b="1" lang="nl-NL"/>
              <a:t>Scalability </a:t>
            </a:r>
            <a:r>
              <a:rPr lang="nl-NL"/>
              <a:t>-  Pandas is only limited by hardware and can manipulate larger quantities of data.</a:t>
            </a:r>
            <a:endParaRPr/>
          </a:p>
          <a:p>
            <a:pPr indent="-342900" lvl="0" marL="342900" rtl="0" algn="l">
              <a:spcBef>
                <a:spcPts val="1000"/>
              </a:spcBef>
              <a:spcAft>
                <a:spcPts val="0"/>
              </a:spcAft>
              <a:buSzPct val="79999"/>
              <a:buChar char="►"/>
            </a:pPr>
            <a:r>
              <a:rPr b="1" lang="nl-NL"/>
              <a:t>Speed </a:t>
            </a:r>
            <a:r>
              <a:rPr lang="nl-NL"/>
              <a:t>-  Pandas is much faster than Excel, which is especially noticeable when working with larger quantities of data.</a:t>
            </a:r>
            <a:endParaRPr/>
          </a:p>
          <a:p>
            <a:pPr indent="-342900" lvl="0" marL="342900" rtl="0" algn="l">
              <a:spcBef>
                <a:spcPts val="1000"/>
              </a:spcBef>
              <a:spcAft>
                <a:spcPts val="0"/>
              </a:spcAft>
              <a:buSzPct val="79999"/>
              <a:buChar char="►"/>
            </a:pPr>
            <a:r>
              <a:rPr b="1" lang="nl-NL"/>
              <a:t>Automation </a:t>
            </a:r>
            <a:r>
              <a:rPr lang="nl-NL"/>
              <a:t>-  A lot of the tasks that can be achieved with Pandas are extremely easy to </a:t>
            </a:r>
            <a:r>
              <a:rPr lang="nl-NL">
                <a:solidFill>
                  <a:srgbClr val="FF0000"/>
                </a:solidFill>
              </a:rPr>
              <a:t>automate,</a:t>
            </a:r>
            <a:r>
              <a:rPr lang="nl-NL"/>
              <a:t> reducing the amount of tedious and repetitive tasks that need to be performed daily.</a:t>
            </a:r>
            <a:endParaRPr/>
          </a:p>
          <a:p>
            <a:pPr indent="-342900" lvl="0" marL="342900" rtl="0" algn="l">
              <a:spcBef>
                <a:spcPts val="1000"/>
              </a:spcBef>
              <a:spcAft>
                <a:spcPts val="0"/>
              </a:spcAft>
              <a:buSzPct val="79999"/>
              <a:buChar char="►"/>
            </a:pPr>
            <a:r>
              <a:rPr b="1" lang="nl-NL"/>
              <a:t>Interpretability </a:t>
            </a:r>
            <a:r>
              <a:rPr lang="nl-NL"/>
              <a:t>-  It is very easy to interpret what happens when each task is run, and it is relatively easy to find and fix errors.</a:t>
            </a:r>
            <a:endParaRPr/>
          </a:p>
          <a:p>
            <a:pPr indent="-342900" lvl="0" marL="342900" rtl="0" algn="l">
              <a:spcBef>
                <a:spcPts val="1000"/>
              </a:spcBef>
              <a:spcAft>
                <a:spcPts val="0"/>
              </a:spcAft>
              <a:buSzPct val="79999"/>
              <a:buChar char="►"/>
            </a:pPr>
            <a:r>
              <a:rPr b="1" lang="nl-NL"/>
              <a:t>Advanced Functions </a:t>
            </a:r>
            <a:r>
              <a:rPr lang="nl-NL"/>
              <a:t>- Performing advanced statistical analysis and creating complex visualizations is very straightforward.</a:t>
            </a:r>
            <a:endParaRPr/>
          </a:p>
          <a:p>
            <a:pPr indent="-342900" lvl="0" marL="342900" rtl="0" algn="l">
              <a:spcBef>
                <a:spcPts val="1000"/>
              </a:spcBef>
              <a:spcAft>
                <a:spcPts val="0"/>
              </a:spcAft>
              <a:buSzPct val="79999"/>
              <a:buChar char="►"/>
            </a:pPr>
            <a:r>
              <a:rPr lang="nl-NL"/>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Dataframe</a:t>
            </a:r>
            <a:endParaRPr/>
          </a:p>
        </p:txBody>
      </p:sp>
      <p:pic>
        <p:nvPicPr>
          <p:cNvPr descr="Python Pandas Tutorial: A Complete Introduction for Beginners – LearnDataSci" id="314" name="Google Shape;314;p28"/>
          <p:cNvPicPr preferRelativeResize="0"/>
          <p:nvPr/>
        </p:nvPicPr>
        <p:blipFill rotWithShape="1">
          <a:blip r:embed="rId3">
            <a:alphaModFix/>
          </a:blip>
          <a:srcRect b="0" l="0" r="0" t="0"/>
          <a:stretch/>
        </p:blipFill>
        <p:spPr>
          <a:xfrm>
            <a:off x="371706" y="2112442"/>
            <a:ext cx="8813858" cy="33757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Short code</a:t>
            </a:r>
            <a:endParaRPr/>
          </a:p>
        </p:txBody>
      </p:sp>
      <p:pic>
        <p:nvPicPr>
          <p:cNvPr id="320" name="Google Shape;320;p29"/>
          <p:cNvPicPr preferRelativeResize="0"/>
          <p:nvPr/>
        </p:nvPicPr>
        <p:blipFill rotWithShape="1">
          <a:blip r:embed="rId3">
            <a:alphaModFix/>
          </a:blip>
          <a:srcRect b="0" l="0" r="0" t="0"/>
          <a:stretch/>
        </p:blipFill>
        <p:spPr>
          <a:xfrm>
            <a:off x="677334" y="1930400"/>
            <a:ext cx="1885950" cy="3619500"/>
          </a:xfrm>
          <a:prstGeom prst="rect">
            <a:avLst/>
          </a:prstGeom>
          <a:noFill/>
          <a:ln>
            <a:noFill/>
          </a:ln>
        </p:spPr>
      </p:pic>
      <p:pic>
        <p:nvPicPr>
          <p:cNvPr id="321" name="Google Shape;321;p29"/>
          <p:cNvPicPr preferRelativeResize="0"/>
          <p:nvPr/>
        </p:nvPicPr>
        <p:blipFill rotWithShape="1">
          <a:blip r:embed="rId4">
            <a:alphaModFix/>
          </a:blip>
          <a:srcRect b="0" l="0" r="0" t="0"/>
          <a:stretch/>
        </p:blipFill>
        <p:spPr>
          <a:xfrm>
            <a:off x="2838057" y="3111212"/>
            <a:ext cx="3587682" cy="1035252"/>
          </a:xfrm>
          <a:prstGeom prst="rect">
            <a:avLst/>
          </a:prstGeom>
          <a:noFill/>
          <a:ln>
            <a:noFill/>
          </a:ln>
        </p:spPr>
      </p:pic>
      <p:pic>
        <p:nvPicPr>
          <p:cNvPr id="322" name="Google Shape;322;p29"/>
          <p:cNvPicPr preferRelativeResize="0"/>
          <p:nvPr/>
        </p:nvPicPr>
        <p:blipFill rotWithShape="1">
          <a:blip r:embed="rId5">
            <a:alphaModFix/>
          </a:blip>
          <a:srcRect b="0" l="0" r="0" t="0"/>
          <a:stretch/>
        </p:blipFill>
        <p:spPr>
          <a:xfrm>
            <a:off x="6959484" y="2058987"/>
            <a:ext cx="1714500" cy="336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The Python Logo | Python Software Foundation" id="154" name="Google Shape;154;p3"/>
          <p:cNvPicPr preferRelativeResize="0"/>
          <p:nvPr/>
        </p:nvPicPr>
        <p:blipFill rotWithShape="1">
          <a:blip r:embed="rId3">
            <a:alphaModFix/>
          </a:blip>
          <a:srcRect b="0" l="0" r="0" t="0"/>
          <a:stretch/>
        </p:blipFill>
        <p:spPr>
          <a:xfrm>
            <a:off x="3173095" y="948026"/>
            <a:ext cx="5724525" cy="1933576"/>
          </a:xfrm>
          <a:prstGeom prst="rect">
            <a:avLst/>
          </a:prstGeom>
          <a:noFill/>
          <a:ln>
            <a:noFill/>
          </a:ln>
        </p:spPr>
      </p:pic>
      <p:pic>
        <p:nvPicPr>
          <p:cNvPr descr="Posts tagged as &quot;Pandas&quot; | Ashish Thanki Blog" id="155" name="Google Shape;155;p3"/>
          <p:cNvPicPr preferRelativeResize="0"/>
          <p:nvPr/>
        </p:nvPicPr>
        <p:blipFill rotWithShape="1">
          <a:blip r:embed="rId4">
            <a:alphaModFix/>
          </a:blip>
          <a:srcRect b="0" l="0" r="0" t="0"/>
          <a:stretch/>
        </p:blipFill>
        <p:spPr>
          <a:xfrm>
            <a:off x="3420214" y="3097787"/>
            <a:ext cx="2804864" cy="1172095"/>
          </a:xfrm>
          <a:prstGeom prst="rect">
            <a:avLst/>
          </a:prstGeom>
          <a:noFill/>
          <a:ln>
            <a:noFill/>
          </a:ln>
        </p:spPr>
      </p:pic>
      <p:pic>
        <p:nvPicPr>
          <p:cNvPr descr="The Data Science Trilogy. So you are new to Python. Or perhaps… | by Hair  Parra | Towards Data Science" id="156" name="Google Shape;156;p3"/>
          <p:cNvPicPr preferRelativeResize="0"/>
          <p:nvPr/>
        </p:nvPicPr>
        <p:blipFill rotWithShape="1">
          <a:blip r:embed="rId5">
            <a:alphaModFix/>
          </a:blip>
          <a:srcRect b="0" l="0" r="0" t="0"/>
          <a:stretch/>
        </p:blipFill>
        <p:spPr>
          <a:xfrm>
            <a:off x="7439572" y="3027714"/>
            <a:ext cx="2916095" cy="1312243"/>
          </a:xfrm>
          <a:prstGeom prst="rect">
            <a:avLst/>
          </a:prstGeom>
          <a:noFill/>
          <a:ln>
            <a:noFill/>
          </a:ln>
        </p:spPr>
      </p:pic>
      <p:pic>
        <p:nvPicPr>
          <p:cNvPr descr="SKLearn | Scikit-Learn In Python | SciKit Learn Tutorial" id="157" name="Google Shape;157;p3"/>
          <p:cNvPicPr preferRelativeResize="0"/>
          <p:nvPr/>
        </p:nvPicPr>
        <p:blipFill rotWithShape="1">
          <a:blip r:embed="rId6">
            <a:alphaModFix/>
          </a:blip>
          <a:srcRect b="0" l="0" r="0" t="0"/>
          <a:stretch/>
        </p:blipFill>
        <p:spPr>
          <a:xfrm>
            <a:off x="4195559" y="4495596"/>
            <a:ext cx="5391150" cy="19240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Pivot DataFrame</a:t>
            </a:r>
            <a:endParaRPr/>
          </a:p>
        </p:txBody>
      </p:sp>
      <p:sp>
        <p:nvSpPr>
          <p:cNvPr id="328" name="Google Shape;328;p30"/>
          <p:cNvSpPr txBox="1"/>
          <p:nvPr/>
        </p:nvSpPr>
        <p:spPr>
          <a:xfrm>
            <a:off x="183515" y="1757045"/>
            <a:ext cx="9830435" cy="26765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Pivot table is hetzelfde als een draaitable</a:t>
            </a:r>
            <a:endParaRPr/>
          </a:p>
          <a:p>
            <a:pPr indent="-342900" lvl="0" marL="342900" marR="0" rtl="0" algn="l">
              <a:spcBef>
                <a:spcPts val="0"/>
              </a:spcBef>
              <a:spcAft>
                <a:spcPts val="0"/>
              </a:spcAft>
              <a:buClr>
                <a:schemeClr val="dk1"/>
              </a:buClr>
              <a:buSzPts val="2400"/>
              <a:buFont typeface="Arial"/>
              <a:buChar char="•"/>
            </a:pPr>
            <a:r>
              <a:rPr lang="nl-NL" sz="2400">
                <a:solidFill>
                  <a:schemeClr val="dk1"/>
                </a:solidFill>
                <a:latin typeface="Trebuchet MS"/>
                <a:ea typeface="Trebuchet MS"/>
                <a:cs typeface="Trebuchet MS"/>
                <a:sym typeface="Trebuchet MS"/>
              </a:rPr>
              <a:t>Technisch gesproken doe je dit:</a:t>
            </a:r>
            <a:endParaRPr/>
          </a:p>
          <a:p>
            <a:pPr indent="-342900" lvl="1" marL="800100" marR="0" rtl="0" algn="l">
              <a:spcBef>
                <a:spcPts val="0"/>
              </a:spcBef>
              <a:spcAft>
                <a:spcPts val="0"/>
              </a:spcAft>
              <a:buClr>
                <a:schemeClr val="dk1"/>
              </a:buClr>
              <a:buSzPts val="2400"/>
              <a:buFont typeface="Arial"/>
              <a:buChar char="•"/>
            </a:pPr>
            <a:r>
              <a:rPr b="0" i="0" lang="nl-NL" sz="2400" u="none" cap="none" strike="noStrike">
                <a:solidFill>
                  <a:schemeClr val="dk1"/>
                </a:solidFill>
                <a:latin typeface="Trebuchet MS"/>
                <a:ea typeface="Trebuchet MS"/>
                <a:cs typeface="Trebuchet MS"/>
                <a:sym typeface="Trebuchet MS"/>
              </a:rPr>
              <a:t> Selecteer twee kolommen en pak hieruit de unieke waardes. </a:t>
            </a:r>
            <a:endParaRPr/>
          </a:p>
          <a:p>
            <a:pPr indent="-342900" lvl="1" marL="800100" marR="0" rtl="0" algn="l">
              <a:spcBef>
                <a:spcPts val="0"/>
              </a:spcBef>
              <a:spcAft>
                <a:spcPts val="0"/>
              </a:spcAft>
              <a:buClr>
                <a:schemeClr val="dk1"/>
              </a:buClr>
              <a:buSzPts val="2400"/>
              <a:buFont typeface="Arial"/>
              <a:buChar char="•"/>
            </a:pPr>
            <a:r>
              <a:rPr b="0" i="0" lang="nl-NL" sz="2400" u="none" cap="none" strike="noStrike">
                <a:solidFill>
                  <a:schemeClr val="dk1"/>
                </a:solidFill>
                <a:latin typeface="Trebuchet MS"/>
                <a:ea typeface="Trebuchet MS"/>
                <a:cs typeface="Trebuchet MS"/>
                <a:sym typeface="Trebuchet MS"/>
              </a:rPr>
              <a:t> In een nieuwe dataframe gebruik je de ene kolom als index en de waardes van de andere kolom als kolommen. De waardes van de nieuwe dataframe pak je uit een derde kolom.</a:t>
            </a:r>
            <a:endParaRPr/>
          </a:p>
          <a:p>
            <a:pPr indent="-342900" lvl="1" marL="800100" marR="0" rtl="0" algn="l">
              <a:spcBef>
                <a:spcPts val="0"/>
              </a:spcBef>
              <a:spcAft>
                <a:spcPts val="0"/>
              </a:spcAft>
              <a:buClr>
                <a:schemeClr val="dk1"/>
              </a:buClr>
              <a:buSzPts val="2400"/>
              <a:buFont typeface="Arial"/>
              <a:buChar char="•"/>
            </a:pPr>
            <a:r>
              <a:rPr b="0" i="0" lang="nl-NL" sz="2400" u="none" cap="none" strike="noStrike">
                <a:solidFill>
                  <a:schemeClr val="dk1"/>
                </a:solidFill>
                <a:latin typeface="Trebuchet MS"/>
                <a:ea typeface="Trebuchet MS"/>
                <a:cs typeface="Trebuchet MS"/>
                <a:sym typeface="Trebuchet MS"/>
              </a:rPr>
              <a:t>Zo zie je veel makkelijker patronen in deze drie kolommen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idx="4294967295" type="ctrTitle"/>
          </p:nvPr>
        </p:nvSpPr>
        <p:spPr>
          <a:xfrm>
            <a:off x="75565" y="467995"/>
            <a:ext cx="11729085" cy="9169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b="0" i="0" lang="nl-NL" sz="3600" u="none" cap="none" strike="noStrike">
                <a:solidFill>
                  <a:schemeClr val="dk1"/>
                </a:solidFill>
                <a:latin typeface="Trebuchet MS"/>
                <a:ea typeface="Trebuchet MS"/>
                <a:cs typeface="Trebuchet MS"/>
                <a:sym typeface="Trebuchet MS"/>
              </a:rPr>
              <a:t>Pandas: Pivot table</a:t>
            </a:r>
            <a:endParaRPr/>
          </a:p>
        </p:txBody>
      </p:sp>
      <p:graphicFrame>
        <p:nvGraphicFramePr>
          <p:cNvPr id="334" name="Google Shape;334;p31"/>
          <p:cNvGraphicFramePr/>
          <p:nvPr/>
        </p:nvGraphicFramePr>
        <p:xfrm>
          <a:off x="449580" y="1980565"/>
          <a:ext cx="3000000" cy="3000000"/>
        </p:xfrm>
        <a:graphic>
          <a:graphicData uri="http://schemas.openxmlformats.org/drawingml/2006/table">
            <a:tbl>
              <a:tblPr bandRow="1" firstRow="1">
                <a:noFill/>
                <a:tableStyleId>{931AFC1E-BA78-4CE5-9339-D8EF1D767F14}</a:tableStyleId>
              </a:tblPr>
              <a:tblGrid>
                <a:gridCol w="986150"/>
                <a:gridCol w="1082675"/>
                <a:gridCol w="889625"/>
                <a:gridCol w="1212850"/>
              </a:tblGrid>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Index</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Leeftijd</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BMI</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hart</a:t>
                      </a:r>
                      <a:endParaRPr/>
                    </a:p>
                    <a:p>
                      <a:pPr indent="0" lvl="0" marL="0" marR="0" rtl="0" algn="l">
                        <a:spcBef>
                          <a:spcPts val="0"/>
                        </a:spcBef>
                        <a:spcAft>
                          <a:spcPts val="0"/>
                        </a:spcAft>
                        <a:buClr>
                          <a:schemeClr val="dk1"/>
                        </a:buClr>
                        <a:buSzPts val="1800"/>
                        <a:buFont typeface="Trebuchet MS"/>
                        <a:buNone/>
                      </a:pPr>
                      <a:r>
                        <a:rPr lang="nl-NL" sz="1800" u="none" cap="none" strike="noStrike"/>
                        <a:t>conditie</a:t>
                      </a:r>
                      <a:endParaRPr sz="1800" u="none" cap="none" strike="noStrike"/>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1</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21</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100</a:t>
                      </a:r>
                      <a:endParaRPr/>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70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30</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60</a:t>
                      </a:r>
                      <a:endParaRPr/>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35</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25</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80</a:t>
                      </a:r>
                      <a:endParaRPr/>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4</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70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21</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85</a:t>
                      </a:r>
                      <a:endParaRPr/>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a:t>
                      </a:r>
                      <a:endParaRPr/>
                    </a:p>
                  </a:txBody>
                  <a:tcPr marT="45725" marB="45725" marR="91450" marL="91450">
                    <a:solidFill>
                      <a:schemeClr val="accent2"/>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5</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30</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90</a:t>
                      </a:r>
                      <a:endParaRPr/>
                    </a:p>
                  </a:txBody>
                  <a:tcPr marT="45725" marB="45725" marR="91450" marL="91450">
                    <a:solidFill>
                      <a:schemeClr val="accent2"/>
                    </a:solidFill>
                  </a:tcPr>
                </a:tc>
              </a:tr>
            </a:tbl>
          </a:graphicData>
        </a:graphic>
      </p:graphicFrame>
      <p:graphicFrame>
        <p:nvGraphicFramePr>
          <p:cNvPr id="335" name="Google Shape;335;p31"/>
          <p:cNvGraphicFramePr/>
          <p:nvPr/>
        </p:nvGraphicFramePr>
        <p:xfrm>
          <a:off x="5996305" y="1980565"/>
          <a:ext cx="3000000" cy="3000000"/>
        </p:xfrm>
        <a:graphic>
          <a:graphicData uri="http://schemas.openxmlformats.org/drawingml/2006/table">
            <a:tbl>
              <a:tblPr bandRow="1" firstRow="1">
                <a:noFill/>
                <a:tableStyleId>{931AFC1E-BA78-4CE5-9339-D8EF1D767F14}</a:tableStyleId>
              </a:tblPr>
              <a:tblGrid>
                <a:gridCol w="1889750"/>
                <a:gridCol w="1082675"/>
                <a:gridCol w="889625"/>
                <a:gridCol w="1212850"/>
              </a:tblGrid>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Leeftijd\BMI</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21</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25</a:t>
                      </a:r>
                      <a:endParaRPr/>
                    </a:p>
                  </a:txBody>
                  <a:tcPr marT="45725" marB="45725" marR="91450" marL="91450">
                    <a:solidFill>
                      <a:schemeClr val="accent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30</a:t>
                      </a:r>
                      <a:endParaRPr/>
                    </a:p>
                  </a:txBody>
                  <a:tcPr marT="45725" marB="45725" marR="91450" marL="91450">
                    <a:solidFill>
                      <a:schemeClr val="accent6"/>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20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100</a:t>
                      </a:r>
                      <a:endParaRPr/>
                    </a:p>
                  </a:txBody>
                  <a:tcPr marT="45725" marB="45725" marR="91450" marL="91450">
                    <a:solidFill>
                      <a:schemeClr val="accent2"/>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95</a:t>
                      </a:r>
                      <a:endParaRPr/>
                    </a:p>
                  </a:txBody>
                  <a:tcPr marT="45725" marB="45725" marR="91450" marL="91450">
                    <a:solidFill>
                      <a:srgbClr val="93DF5F"/>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90</a:t>
                      </a:r>
                      <a:endParaRPr/>
                    </a:p>
                  </a:txBody>
                  <a:tcPr marT="45725" marB="45725" marR="91450" marL="91450">
                    <a:solidFill>
                      <a:srgbClr val="B6E995"/>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35</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90</a:t>
                      </a:r>
                      <a:endParaRPr/>
                    </a:p>
                  </a:txBody>
                  <a:tcPr marT="45725" marB="45725" marR="91450" marL="91450">
                    <a:solidFill>
                      <a:srgbClr val="B6E995"/>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80</a:t>
                      </a:r>
                      <a:endParaRPr/>
                    </a:p>
                  </a:txBody>
                  <a:tcPr marT="45725" marB="45725" marR="91450" marL="91450">
                    <a:solidFill>
                      <a:srgbClr val="F0D576"/>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70</a:t>
                      </a:r>
                      <a:endParaRPr/>
                    </a:p>
                  </a:txBody>
                  <a:tcPr marT="45725" marB="45725" marR="91450" marL="91450">
                    <a:solidFill>
                      <a:srgbClr val="F5C0A1"/>
                    </a:solidFill>
                  </a:tcPr>
                </a:tc>
              </a:tr>
              <a:tr h="6616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70</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85</a:t>
                      </a:r>
                      <a:endParaRPr/>
                    </a:p>
                  </a:txBody>
                  <a:tcPr marT="45725" marB="45725" marR="91450" marL="91450">
                    <a:solidFill>
                      <a:srgbClr val="D9F4C9"/>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75</a:t>
                      </a:r>
                      <a:endParaRPr/>
                    </a:p>
                  </a:txBody>
                  <a:tcPr marT="45725" marB="45725" marR="91450" marL="91450">
                    <a:solidFill>
                      <a:srgbClr val="FADFCF"/>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60</a:t>
                      </a:r>
                      <a:endParaRPr/>
                    </a:p>
                  </a:txBody>
                  <a:tcPr marT="45725" marB="45725" marR="91450" marL="91450">
                    <a:solidFill>
                      <a:srgbClr val="EB7564"/>
                    </a:solidFill>
                  </a:tcPr>
                </a:tc>
              </a:tr>
            </a:tbl>
          </a:graphicData>
        </a:graphic>
      </p:graphicFrame>
      <p:cxnSp>
        <p:nvCxnSpPr>
          <p:cNvPr id="336" name="Google Shape;336;p31"/>
          <p:cNvCxnSpPr/>
          <p:nvPr/>
        </p:nvCxnSpPr>
        <p:spPr>
          <a:xfrm>
            <a:off x="4723765" y="3385820"/>
            <a:ext cx="1207770" cy="0"/>
          </a:xfrm>
          <a:prstGeom prst="straightConnector1">
            <a:avLst/>
          </a:prstGeom>
          <a:noFill/>
          <a:ln cap="flat" cmpd="sng" w="127000">
            <a:solidFill>
              <a:schemeClr val="accent1"/>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idx="4294967295" type="ctrTitle"/>
          </p:nvPr>
        </p:nvSpPr>
        <p:spPr>
          <a:xfrm>
            <a:off x="125697" y="147153"/>
            <a:ext cx="11729085" cy="9169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3600"/>
              <a:buFont typeface="Trebuchet MS"/>
              <a:buNone/>
            </a:pPr>
            <a:r>
              <a:rPr b="0" i="0" lang="nl-NL" sz="3600" u="none" cap="none" strike="noStrike">
                <a:solidFill>
                  <a:schemeClr val="dk1"/>
                </a:solidFill>
                <a:latin typeface="Trebuchet MS"/>
                <a:ea typeface="Trebuchet MS"/>
                <a:cs typeface="Trebuchet MS"/>
                <a:sym typeface="Trebuchet MS"/>
              </a:rPr>
              <a:t>Pandas: Groupby</a:t>
            </a:r>
            <a:endParaRPr b="0" i="0" sz="3600" u="none" cap="none" strike="noStrike">
              <a:solidFill>
                <a:schemeClr val="dk1"/>
              </a:solidFill>
              <a:latin typeface="Trebuchet MS"/>
              <a:ea typeface="Trebuchet MS"/>
              <a:cs typeface="Trebuchet MS"/>
              <a:sym typeface="Trebuchet MS"/>
            </a:endParaRPr>
          </a:p>
        </p:txBody>
      </p:sp>
      <p:graphicFrame>
        <p:nvGraphicFramePr>
          <p:cNvPr id="342" name="Google Shape;342;p32"/>
          <p:cNvGraphicFramePr/>
          <p:nvPr/>
        </p:nvGraphicFramePr>
        <p:xfrm>
          <a:off x="491289" y="2075447"/>
          <a:ext cx="3000000" cy="3000000"/>
        </p:xfrm>
        <a:graphic>
          <a:graphicData uri="http://schemas.openxmlformats.org/drawingml/2006/table">
            <a:tbl>
              <a:tblPr bandRow="1" firstRow="1">
                <a:noFill/>
                <a:tableStyleId>{931AFC1E-BA78-4CE5-9339-D8EF1D767F14}</a:tableStyleId>
              </a:tblPr>
              <a:tblGrid>
                <a:gridCol w="1500900"/>
                <a:gridCol w="1647800"/>
                <a:gridCol w="1354000"/>
              </a:tblGrid>
              <a:tr h="7820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Index</a:t>
                      </a:r>
                      <a:endParaRPr/>
                    </a:p>
                  </a:txBody>
                  <a:tcPr marT="45725" marB="45725" marR="91450" marL="91450"/>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Patient</a:t>
                      </a:r>
                      <a:endParaRPr/>
                    </a:p>
                    <a:p>
                      <a:pPr indent="0" lvl="0" marL="0" marR="0" rtl="0" algn="l">
                        <a:spcBef>
                          <a:spcPts val="0"/>
                        </a:spcBef>
                        <a:spcAft>
                          <a:spcPts val="0"/>
                        </a:spcAft>
                        <a:buClr>
                          <a:schemeClr val="dk1"/>
                        </a:buClr>
                        <a:buSzPts val="1800"/>
                        <a:buFont typeface="Trebuchet MS"/>
                        <a:buNone/>
                      </a:pPr>
                      <a:r>
                        <a:rPr lang="nl-NL" sz="1800" u="none" cap="none" strike="noStrike"/>
                        <a:t>ID</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Blood</a:t>
                      </a:r>
                      <a:endParaRPr/>
                    </a:p>
                    <a:p>
                      <a:pPr indent="0" lvl="0" marL="0" marR="0" rtl="0" algn="l">
                        <a:spcBef>
                          <a:spcPts val="0"/>
                        </a:spcBef>
                        <a:spcAft>
                          <a:spcPts val="0"/>
                        </a:spcAft>
                        <a:buClr>
                          <a:schemeClr val="dk1"/>
                        </a:buClr>
                        <a:buSzPts val="1800"/>
                        <a:buFont typeface="Trebuchet MS"/>
                        <a:buNone/>
                      </a:pPr>
                      <a:r>
                        <a:rPr lang="nl-NL" sz="1800" u="none" cap="none" strike="noStrike"/>
                        <a:t>Pressure</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a:t>
                      </a:r>
                      <a:endParaRPr/>
                    </a:p>
                  </a:txBody>
                  <a:tcPr marT="45725" marB="45725" marR="91450" marL="91450"/>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140</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2</a:t>
                      </a:r>
                      <a:endParaRPr/>
                    </a:p>
                  </a:txBody>
                  <a:tcPr marT="45725" marB="45725" marR="91450" marL="91450"/>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120</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3</a:t>
                      </a:r>
                      <a:endParaRPr/>
                    </a:p>
                  </a:txBody>
                  <a:tcPr marT="45725" marB="45725" marR="91450" marL="91450"/>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2</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90</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4</a:t>
                      </a:r>
                      <a:endParaRPr/>
                    </a:p>
                  </a:txBody>
                  <a:tcPr marT="45725" marB="45725" marR="91450" marL="91450"/>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2</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70</a:t>
                      </a:r>
                      <a:endParaRPr/>
                    </a:p>
                  </a:txBody>
                  <a:tcPr marT="45725" marB="45725" marR="91450" marL="91450">
                    <a:solidFill>
                      <a:schemeClr val="accent6"/>
                    </a:solidFill>
                  </a:tcPr>
                </a:tc>
              </a:tr>
            </a:tbl>
          </a:graphicData>
        </a:graphic>
      </p:graphicFrame>
      <p:cxnSp>
        <p:nvCxnSpPr>
          <p:cNvPr id="343" name="Google Shape;343;p32"/>
          <p:cNvCxnSpPr/>
          <p:nvPr/>
        </p:nvCxnSpPr>
        <p:spPr>
          <a:xfrm>
            <a:off x="5245133" y="3385820"/>
            <a:ext cx="1207770" cy="0"/>
          </a:xfrm>
          <a:prstGeom prst="straightConnector1">
            <a:avLst/>
          </a:prstGeom>
          <a:noFill/>
          <a:ln cap="flat" cmpd="sng" w="127000">
            <a:solidFill>
              <a:schemeClr val="accent1"/>
            </a:solidFill>
            <a:prstDash val="solid"/>
            <a:round/>
            <a:headEnd len="sm" w="sm" type="none"/>
            <a:tailEnd len="med" w="med" type="triangle"/>
          </a:ln>
        </p:spPr>
      </p:cxnSp>
      <p:sp>
        <p:nvSpPr>
          <p:cNvPr id="344" name="Google Shape;344;p32"/>
          <p:cNvSpPr txBox="1"/>
          <p:nvPr/>
        </p:nvSpPr>
        <p:spPr>
          <a:xfrm>
            <a:off x="3090110" y="1335505"/>
            <a:ext cx="57711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nl-NL" sz="2800">
                <a:solidFill>
                  <a:srgbClr val="404040"/>
                </a:solidFill>
                <a:latin typeface="Trebuchet MS"/>
                <a:ea typeface="Trebuchet MS"/>
                <a:cs typeface="Trebuchet MS"/>
                <a:sym typeface="Trebuchet MS"/>
              </a:rPr>
              <a:t>df.groupby(['Patient ID']).mean()</a:t>
            </a:r>
            <a:endParaRPr b="1" sz="2800">
              <a:solidFill>
                <a:schemeClr val="dk1"/>
              </a:solidFill>
              <a:latin typeface="Trebuchet MS"/>
              <a:ea typeface="Trebuchet MS"/>
              <a:cs typeface="Trebuchet MS"/>
              <a:sym typeface="Trebuchet MS"/>
            </a:endParaRPr>
          </a:p>
        </p:txBody>
      </p:sp>
      <p:graphicFrame>
        <p:nvGraphicFramePr>
          <p:cNvPr id="345" name="Google Shape;345;p32"/>
          <p:cNvGraphicFramePr/>
          <p:nvPr/>
        </p:nvGraphicFramePr>
        <p:xfrm>
          <a:off x="6766158" y="2020670"/>
          <a:ext cx="3000000" cy="3000000"/>
        </p:xfrm>
        <a:graphic>
          <a:graphicData uri="http://schemas.openxmlformats.org/drawingml/2006/table">
            <a:tbl>
              <a:tblPr bandRow="1" firstRow="1">
                <a:noFill/>
                <a:tableStyleId>{931AFC1E-BA78-4CE5-9339-D8EF1D767F14}</a:tableStyleId>
              </a:tblPr>
              <a:tblGrid>
                <a:gridCol w="1737700"/>
                <a:gridCol w="1427875"/>
              </a:tblGrid>
              <a:tr h="782075">
                <a:tc>
                  <a:txBody>
                    <a:bodyPr/>
                    <a:lstStyle/>
                    <a:p>
                      <a:pPr indent="0" lvl="0" marL="0" marR="0" rtl="0" algn="l">
                        <a:spcBef>
                          <a:spcPts val="0"/>
                        </a:spcBef>
                        <a:spcAft>
                          <a:spcPts val="0"/>
                        </a:spcAft>
                        <a:buClr>
                          <a:schemeClr val="dk1"/>
                        </a:buClr>
                        <a:buSzPts val="1800"/>
                        <a:buFont typeface="Trebuchet MS"/>
                        <a:buNone/>
                      </a:pPr>
                      <a:r>
                        <a:rPr lang="nl-NL" sz="1800" u="none" cap="none" strike="noStrike"/>
                        <a:t>Patient</a:t>
                      </a:r>
                      <a:endParaRPr/>
                    </a:p>
                    <a:p>
                      <a:pPr indent="0" lvl="0" marL="0" marR="0" rtl="0" algn="l">
                        <a:spcBef>
                          <a:spcPts val="0"/>
                        </a:spcBef>
                        <a:spcAft>
                          <a:spcPts val="0"/>
                        </a:spcAft>
                        <a:buClr>
                          <a:schemeClr val="dk1"/>
                        </a:buClr>
                        <a:buSzPts val="1800"/>
                        <a:buFont typeface="Trebuchet MS"/>
                        <a:buNone/>
                      </a:pPr>
                      <a:r>
                        <a:rPr lang="nl-NL" sz="1800" u="none" cap="none" strike="noStrike"/>
                        <a:t>ID</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1800"/>
                        <a:buFont typeface="Trebuchet MS"/>
                        <a:buNone/>
                      </a:pPr>
                      <a:r>
                        <a:rPr lang="nl-NL" sz="1800" u="none" cap="none" strike="noStrike"/>
                        <a:t>Blood</a:t>
                      </a:r>
                      <a:endParaRPr/>
                    </a:p>
                    <a:p>
                      <a:pPr indent="0" lvl="0" marL="0" marR="0" rtl="0" algn="l">
                        <a:spcBef>
                          <a:spcPts val="0"/>
                        </a:spcBef>
                        <a:spcAft>
                          <a:spcPts val="0"/>
                        </a:spcAft>
                        <a:buClr>
                          <a:schemeClr val="dk1"/>
                        </a:buClr>
                        <a:buSzPts val="1800"/>
                        <a:buFont typeface="Trebuchet MS"/>
                        <a:buNone/>
                      </a:pPr>
                      <a:r>
                        <a:rPr lang="nl-NL" sz="1800" u="none" cap="none" strike="noStrike"/>
                        <a:t>Pressure</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130</a:t>
                      </a:r>
                      <a:endParaRPr/>
                    </a:p>
                  </a:txBody>
                  <a:tcPr marT="45725" marB="45725" marR="91450" marL="91450">
                    <a:solidFill>
                      <a:schemeClr val="accent6"/>
                    </a:solidFill>
                  </a:tcPr>
                </a:tc>
              </a:tr>
              <a:tr h="782075">
                <a:tc>
                  <a:txBody>
                    <a:bodyPr/>
                    <a:lstStyle/>
                    <a:p>
                      <a:pPr indent="0" lvl="0" marL="0" marR="0" rtl="0" algn="l">
                        <a:spcBef>
                          <a:spcPts val="0"/>
                        </a:spcBef>
                        <a:spcAft>
                          <a:spcPts val="0"/>
                        </a:spcAft>
                        <a:buClr>
                          <a:schemeClr val="dk1"/>
                        </a:buClr>
                        <a:buSzPts val="2800"/>
                        <a:buFont typeface="Trebuchet MS"/>
                        <a:buNone/>
                      </a:pPr>
                      <a:r>
                        <a:rPr lang="nl-NL" sz="2800" u="none" cap="none" strike="noStrike"/>
                        <a:t>2</a:t>
                      </a:r>
                      <a:endParaRPr/>
                    </a:p>
                  </a:txBody>
                  <a:tcPr marT="45725" marB="45725" marR="91450" marL="91450">
                    <a:solidFill>
                      <a:schemeClr val="accent4"/>
                    </a:solidFill>
                  </a:tcPr>
                </a:tc>
                <a:tc>
                  <a:txBody>
                    <a:bodyPr/>
                    <a:lstStyle/>
                    <a:p>
                      <a:pPr indent="0" lvl="0" marL="0" marR="0" rtl="0" algn="l">
                        <a:spcBef>
                          <a:spcPts val="0"/>
                        </a:spcBef>
                        <a:spcAft>
                          <a:spcPts val="0"/>
                        </a:spcAft>
                        <a:buClr>
                          <a:schemeClr val="dk1"/>
                        </a:buClr>
                        <a:buSzPts val="2800"/>
                        <a:buFont typeface="Trebuchet MS"/>
                        <a:buNone/>
                      </a:pPr>
                      <a:r>
                        <a:rPr lang="nl-NL" sz="2800" u="none" cap="none" strike="noStrike"/>
                        <a:t>80</a:t>
                      </a:r>
                      <a:endParaRPr/>
                    </a:p>
                  </a:txBody>
                  <a:tcPr marT="45725" marB="45725" marR="91450" marL="91450">
                    <a:solidFill>
                      <a:schemeClr val="accent6"/>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677334" y="376844"/>
            <a:ext cx="8596668" cy="604058"/>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nl-NL"/>
              <a:t>Groupby </a:t>
            </a:r>
            <a:endParaRPr/>
          </a:p>
        </p:txBody>
      </p:sp>
      <p:pic>
        <p:nvPicPr>
          <p:cNvPr id="351" name="Google Shape;351;p34"/>
          <p:cNvPicPr preferRelativeResize="0"/>
          <p:nvPr/>
        </p:nvPicPr>
        <p:blipFill rotWithShape="1">
          <a:blip r:embed="rId3">
            <a:alphaModFix/>
          </a:blip>
          <a:srcRect b="0" l="0" r="0" t="0"/>
          <a:stretch/>
        </p:blipFill>
        <p:spPr>
          <a:xfrm>
            <a:off x="579206" y="1135380"/>
            <a:ext cx="8149158" cy="47397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5"/>
          <p:cNvPicPr preferRelativeResize="0"/>
          <p:nvPr/>
        </p:nvPicPr>
        <p:blipFill rotWithShape="1">
          <a:blip r:embed="rId3">
            <a:alphaModFix/>
          </a:blip>
          <a:srcRect b="0" l="0" r="0" t="0"/>
          <a:stretch/>
        </p:blipFill>
        <p:spPr>
          <a:xfrm>
            <a:off x="367578" y="475036"/>
            <a:ext cx="7941389" cy="476198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Missing Values &gt; div. methoden</a:t>
            </a:r>
            <a:endParaRPr/>
          </a:p>
        </p:txBody>
      </p:sp>
      <p:pic>
        <p:nvPicPr>
          <p:cNvPr id="362" name="Google Shape;362;p37"/>
          <p:cNvPicPr preferRelativeResize="0"/>
          <p:nvPr/>
        </p:nvPicPr>
        <p:blipFill rotWithShape="1">
          <a:blip r:embed="rId3">
            <a:alphaModFix/>
          </a:blip>
          <a:srcRect b="0" l="0" r="0" t="0"/>
          <a:stretch/>
        </p:blipFill>
        <p:spPr>
          <a:xfrm>
            <a:off x="3670328" y="2013527"/>
            <a:ext cx="2390775" cy="3895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8"/>
          <p:cNvSpPr txBox="1"/>
          <p:nvPr>
            <p:ph type="title"/>
          </p:nvPr>
        </p:nvSpPr>
        <p:spPr>
          <a:xfrm>
            <a:off x="602520" y="1565564"/>
            <a:ext cx="8596668" cy="628996"/>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nl-NL"/>
              <a:t>Story telling als data analist</a:t>
            </a:r>
            <a:endParaRPr/>
          </a:p>
        </p:txBody>
      </p:sp>
      <p:sp>
        <p:nvSpPr>
          <p:cNvPr id="368" name="Google Shape;368;p38"/>
          <p:cNvSpPr txBox="1"/>
          <p:nvPr/>
        </p:nvSpPr>
        <p:spPr>
          <a:xfrm>
            <a:off x="796484" y="3297383"/>
            <a:ext cx="8596668" cy="628996"/>
          </a:xfrm>
          <a:prstGeom prst="rect">
            <a:avLst/>
          </a:prstGeom>
          <a:noFill/>
          <a:ln>
            <a:noFill/>
          </a:ln>
        </p:spPr>
        <p:txBody>
          <a:bodyPr anchorCtr="0" anchor="t" bIns="45700" lIns="91425" spcFirstLastPara="1" rIns="91425" wrap="square" tIns="45700">
            <a:normAutofit fontScale="97500"/>
          </a:bodyPr>
          <a:lstStyle/>
          <a:p>
            <a:pPr indent="0" lvl="0" marL="0" marR="0" rtl="0" algn="ctr">
              <a:spcBef>
                <a:spcPts val="0"/>
              </a:spcBef>
              <a:spcAft>
                <a:spcPts val="0"/>
              </a:spcAft>
              <a:buClr>
                <a:schemeClr val="accent1"/>
              </a:buClr>
              <a:buSzPct val="100000"/>
              <a:buFont typeface="Trebuchet MS"/>
              <a:buNone/>
            </a:pPr>
            <a:r>
              <a:rPr lang="nl-NL" sz="3600">
                <a:solidFill>
                  <a:schemeClr val="accent1"/>
                </a:solidFill>
                <a:latin typeface="Trebuchet MS"/>
                <a:ea typeface="Trebuchet MS"/>
                <a:cs typeface="Trebuchet MS"/>
                <a:sym typeface="Trebuchet MS"/>
              </a:rPr>
              <a:t>Visualisaties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9"/>
          <p:cNvPicPr preferRelativeResize="0"/>
          <p:nvPr/>
        </p:nvPicPr>
        <p:blipFill rotWithShape="1">
          <a:blip r:embed="rId3">
            <a:alphaModFix/>
          </a:blip>
          <a:srcRect b="0" l="0" r="0" t="0"/>
          <a:stretch/>
        </p:blipFill>
        <p:spPr>
          <a:xfrm>
            <a:off x="1990466" y="403499"/>
            <a:ext cx="5382923" cy="613855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669022" y="227215"/>
            <a:ext cx="8596668" cy="612371"/>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nl-NL"/>
              <a:t>Seaborn</a:t>
            </a:r>
            <a:endParaRPr/>
          </a:p>
        </p:txBody>
      </p:sp>
      <p:pic>
        <p:nvPicPr>
          <p:cNvPr id="379" name="Google Shape;379;p40"/>
          <p:cNvPicPr preferRelativeResize="0"/>
          <p:nvPr/>
        </p:nvPicPr>
        <p:blipFill rotWithShape="1">
          <a:blip r:embed="rId3">
            <a:alphaModFix/>
          </a:blip>
          <a:srcRect b="0" l="0" r="0" t="0"/>
          <a:stretch/>
        </p:blipFill>
        <p:spPr>
          <a:xfrm>
            <a:off x="486207" y="1202488"/>
            <a:ext cx="8670638" cy="42839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seaborn</a:t>
            </a:r>
            <a:endParaRPr/>
          </a:p>
        </p:txBody>
      </p:sp>
      <p:pic>
        <p:nvPicPr>
          <p:cNvPr id="385" name="Google Shape;385;p41"/>
          <p:cNvPicPr preferRelativeResize="0"/>
          <p:nvPr/>
        </p:nvPicPr>
        <p:blipFill rotWithShape="1">
          <a:blip r:embed="rId3">
            <a:alphaModFix/>
          </a:blip>
          <a:srcRect b="0" l="0" r="0" t="0"/>
          <a:stretch/>
        </p:blipFill>
        <p:spPr>
          <a:xfrm>
            <a:off x="1093037" y="1681162"/>
            <a:ext cx="7229475" cy="441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677334" y="609600"/>
            <a:ext cx="8596668" cy="82843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Agenda 09.00 – 12.00 uur:</a:t>
            </a:r>
            <a:endParaRPr/>
          </a:p>
        </p:txBody>
      </p:sp>
      <p:sp>
        <p:nvSpPr>
          <p:cNvPr id="163" name="Google Shape;163;p4"/>
          <p:cNvSpPr txBox="1"/>
          <p:nvPr>
            <p:ph idx="1" type="body"/>
          </p:nvPr>
        </p:nvSpPr>
        <p:spPr>
          <a:xfrm>
            <a:off x="752231" y="1438031"/>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nl-NL">
                <a:solidFill>
                  <a:srgbClr val="FF0000"/>
                </a:solidFill>
              </a:rPr>
              <a:t>Welkom.</a:t>
            </a:r>
            <a:endParaRPr/>
          </a:p>
          <a:p>
            <a:pPr indent="-342900" lvl="0" marL="342900" rtl="0" algn="l">
              <a:spcBef>
                <a:spcPts val="1000"/>
              </a:spcBef>
              <a:spcAft>
                <a:spcPts val="0"/>
              </a:spcAft>
              <a:buSzPts val="1440"/>
              <a:buChar char="►"/>
            </a:pPr>
            <a:r>
              <a:rPr lang="nl-NL"/>
              <a:t>Uitleg programma/ benoemen doel.</a:t>
            </a:r>
            <a:endParaRPr/>
          </a:p>
          <a:p>
            <a:pPr indent="-342900" lvl="0" marL="342900" rtl="0" algn="l">
              <a:spcBef>
                <a:spcPts val="1000"/>
              </a:spcBef>
              <a:spcAft>
                <a:spcPts val="0"/>
              </a:spcAft>
              <a:buSzPts val="1440"/>
              <a:buChar char="►"/>
            </a:pPr>
            <a:r>
              <a:rPr lang="nl-NL"/>
              <a:t>Programmeren etc. introductie.</a:t>
            </a:r>
            <a:endParaRPr/>
          </a:p>
          <a:p>
            <a:pPr indent="-342900" lvl="0" marL="342900" rtl="0" algn="l">
              <a:spcBef>
                <a:spcPts val="1000"/>
              </a:spcBef>
              <a:spcAft>
                <a:spcPts val="0"/>
              </a:spcAft>
              <a:buSzPts val="1440"/>
              <a:buChar char="►"/>
            </a:pPr>
            <a:r>
              <a:rPr lang="nl-NL"/>
              <a:t>Python introductie.</a:t>
            </a:r>
            <a:endParaRPr/>
          </a:p>
          <a:p>
            <a:pPr indent="-342900" lvl="0" marL="342900" rtl="0" algn="l">
              <a:spcBef>
                <a:spcPts val="1000"/>
              </a:spcBef>
              <a:spcAft>
                <a:spcPts val="0"/>
              </a:spcAft>
              <a:buSzPts val="1440"/>
              <a:buChar char="►"/>
            </a:pPr>
            <a:r>
              <a:rPr lang="nl-NL"/>
              <a:t>Python aan de slag.</a:t>
            </a:r>
            <a:endParaRPr/>
          </a:p>
          <a:p>
            <a:pPr indent="-342900" lvl="0" marL="342900" rtl="0" algn="l">
              <a:spcBef>
                <a:spcPts val="1000"/>
              </a:spcBef>
              <a:spcAft>
                <a:spcPts val="0"/>
              </a:spcAft>
              <a:buSzPts val="1440"/>
              <a:buChar char="►"/>
            </a:pPr>
            <a:r>
              <a:rPr lang="nl-NL">
                <a:solidFill>
                  <a:srgbClr val="FF0000"/>
                </a:solidFill>
              </a:rPr>
              <a:t>15 minuten pauze.</a:t>
            </a:r>
            <a:endParaRPr/>
          </a:p>
          <a:p>
            <a:pPr indent="-342900" lvl="0" marL="342900" rtl="0" algn="l">
              <a:spcBef>
                <a:spcPts val="1000"/>
              </a:spcBef>
              <a:spcAft>
                <a:spcPts val="0"/>
              </a:spcAft>
              <a:buSzPts val="1440"/>
              <a:buChar char="►"/>
            </a:pPr>
            <a:r>
              <a:rPr lang="nl-NL"/>
              <a:t>Python Pandas: de andere tool voor data analyse</a:t>
            </a:r>
            <a:endParaRPr/>
          </a:p>
          <a:p>
            <a:pPr indent="-342900" lvl="0" marL="342900" rtl="0" algn="l">
              <a:spcBef>
                <a:spcPts val="1000"/>
              </a:spcBef>
              <a:spcAft>
                <a:spcPts val="0"/>
              </a:spcAft>
              <a:buSzPts val="1440"/>
              <a:buChar char="►"/>
            </a:pPr>
            <a:r>
              <a:rPr lang="nl-NL"/>
              <a:t>Pandas introductie algemeen.</a:t>
            </a:r>
            <a:endParaRPr/>
          </a:p>
          <a:p>
            <a:pPr indent="-342900" lvl="0" marL="342900" rtl="0" algn="l">
              <a:spcBef>
                <a:spcPts val="1000"/>
              </a:spcBef>
              <a:spcAft>
                <a:spcPts val="0"/>
              </a:spcAft>
              <a:buSzPts val="1440"/>
              <a:buChar char="►"/>
            </a:pPr>
            <a:r>
              <a:rPr lang="nl-NL"/>
              <a:t>Pandas aan de slag.</a:t>
            </a:r>
            <a:endParaRPr/>
          </a:p>
          <a:p>
            <a:pPr indent="-342900" lvl="0" marL="342900" rtl="0" algn="l">
              <a:spcBef>
                <a:spcPts val="1000"/>
              </a:spcBef>
              <a:spcAft>
                <a:spcPts val="0"/>
              </a:spcAft>
              <a:buSzPts val="1440"/>
              <a:buChar char="►"/>
            </a:pPr>
            <a:r>
              <a:rPr lang="nl-NL">
                <a:solidFill>
                  <a:srgbClr val="FF0000"/>
                </a:solidFill>
              </a:rPr>
              <a:t>Wrap up en tot de volgende sessie!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2"/>
          <p:cNvPicPr preferRelativeResize="0"/>
          <p:nvPr/>
        </p:nvPicPr>
        <p:blipFill rotWithShape="1">
          <a:blip r:embed="rId3">
            <a:alphaModFix/>
          </a:blip>
          <a:srcRect b="0" l="0" r="0" t="0"/>
          <a:stretch/>
        </p:blipFill>
        <p:spPr>
          <a:xfrm>
            <a:off x="2586903" y="316579"/>
            <a:ext cx="4611919" cy="618691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702272" y="2479962"/>
            <a:ext cx="8596668" cy="2000597"/>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lang="nl-NL"/>
              <a:t>En nu jullie!</a:t>
            </a:r>
            <a:br>
              <a:rPr lang="nl-NL"/>
            </a:br>
            <a:br>
              <a:rPr lang="nl-NL"/>
            </a:br>
            <a:br>
              <a:rPr lang="nl-NL"/>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Wrap Up</a:t>
            </a:r>
            <a:endParaRPr/>
          </a:p>
        </p:txBody>
      </p:sp>
      <p:sp>
        <p:nvSpPr>
          <p:cNvPr id="401" name="Google Shape;401;p44"/>
          <p:cNvSpPr txBox="1"/>
          <p:nvPr>
            <p:ph idx="1" type="body"/>
          </p:nvPr>
        </p:nvSpPr>
        <p:spPr>
          <a:xfrm>
            <a:off x="760462" y="1828080"/>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nl-NL"/>
              <a:t>Dank voor de aanwezigheid.</a:t>
            </a:r>
            <a:endParaRPr/>
          </a:p>
          <a:p>
            <a:pPr indent="-342900" lvl="0" marL="342900" rtl="0" algn="l">
              <a:spcBef>
                <a:spcPts val="1000"/>
              </a:spcBef>
              <a:spcAft>
                <a:spcPts val="0"/>
              </a:spcAft>
              <a:buSzPts val="1440"/>
              <a:buChar char="►"/>
            </a:pPr>
            <a:r>
              <a:rPr lang="nl-NL"/>
              <a:t>Rondje ervaringen?</a:t>
            </a:r>
            <a:endParaRPr/>
          </a:p>
          <a:p>
            <a:pPr indent="-342900" lvl="0" marL="342900" rtl="0" algn="l">
              <a:spcBef>
                <a:spcPts val="1000"/>
              </a:spcBef>
              <a:spcAft>
                <a:spcPts val="0"/>
              </a:spcAft>
              <a:buSzPts val="1440"/>
              <a:buChar char="►"/>
            </a:pPr>
            <a:r>
              <a:rPr lang="nl-NL"/>
              <a:t>Hoe verder?</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descr="HD wallpaper: Python (programming), programming language, code | Wallpaper  Flare" id="406" name="Google Shape;406;p45"/>
          <p:cNvPicPr preferRelativeResize="0"/>
          <p:nvPr/>
        </p:nvPicPr>
        <p:blipFill rotWithShape="1">
          <a:blip r:embed="rId3">
            <a:alphaModFix/>
          </a:blip>
          <a:srcRect b="0" l="0" r="0" t="0"/>
          <a:stretch/>
        </p:blipFill>
        <p:spPr>
          <a:xfrm>
            <a:off x="0" y="0"/>
            <a:ext cx="12269612" cy="6858000"/>
          </a:xfrm>
          <a:prstGeom prst="rect">
            <a:avLst/>
          </a:prstGeom>
          <a:noFill/>
          <a:ln>
            <a:noFill/>
          </a:ln>
        </p:spPr>
      </p:pic>
      <p:sp>
        <p:nvSpPr>
          <p:cNvPr id="407" name="Google Shape;407;p45"/>
          <p:cNvSpPr/>
          <p:nvPr/>
        </p:nvSpPr>
        <p:spPr>
          <a:xfrm>
            <a:off x="1833496" y="474227"/>
            <a:ext cx="915026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nl-NL" sz="5400" cap="none">
                <a:solidFill>
                  <a:srgbClr val="FFFFFF"/>
                </a:solidFill>
                <a:latin typeface="Trebuchet MS"/>
                <a:ea typeface="Trebuchet MS"/>
                <a:cs typeface="Trebuchet MS"/>
                <a:sym typeface="Trebuchet MS"/>
              </a:rPr>
              <a:t>Pythonista</a:t>
            </a:r>
            <a:r>
              <a:rPr b="1" lang="nl-NL" sz="5400">
                <a:solidFill>
                  <a:srgbClr val="FFFFFF"/>
                </a:solidFill>
                <a:latin typeface="Trebuchet MS"/>
                <a:ea typeface="Trebuchet MS"/>
                <a:cs typeface="Trebuchet MS"/>
                <a:sym typeface="Trebuchet MS"/>
              </a:rPr>
              <a:t>s dank jullie wel!</a:t>
            </a:r>
            <a:endParaRPr b="1" sz="5400" cap="none">
              <a:solidFill>
                <a:srgbClr val="FFFFF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bijlagen</a:t>
            </a:r>
            <a:endParaRPr/>
          </a:p>
        </p:txBody>
      </p:sp>
      <p:sp>
        <p:nvSpPr>
          <p:cNvPr id="413" name="Google Shape;413;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nl-NL"/>
              <a:t>Achter deze slide vind je diverse slides over Python, Open Source etc.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7"/>
          <p:cNvSpPr/>
          <p:nvPr/>
        </p:nvSpPr>
        <p:spPr>
          <a:xfrm>
            <a:off x="1543396" y="3435221"/>
            <a:ext cx="7741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u="sng">
                <a:solidFill>
                  <a:schemeClr val="dk1"/>
                </a:solidFill>
                <a:latin typeface="Trebuchet MS"/>
                <a:ea typeface="Trebuchet MS"/>
                <a:cs typeface="Trebuchet MS"/>
                <a:sym typeface="Trebuchet MS"/>
                <a:hlinkClick r:id="rId3">
                  <a:extLst>
                    <a:ext uri="{A12FA001-AC4F-418D-AE19-62706E023703}">
                      <ahyp:hlinkClr val="tx"/>
                    </a:ext>
                  </a:extLst>
                </a:hlinkClick>
              </a:rPr>
              <a:t>NumFOCUS: A Nonprofit Supporting Open Code for Better Science</a:t>
            </a:r>
            <a:endParaRPr sz="1800">
              <a:solidFill>
                <a:schemeClr val="dk1"/>
              </a:solidFill>
              <a:latin typeface="Trebuchet MS"/>
              <a:ea typeface="Trebuchet MS"/>
              <a:cs typeface="Trebuchet MS"/>
              <a:sym typeface="Trebuchet MS"/>
            </a:endParaRPr>
          </a:p>
        </p:txBody>
      </p:sp>
      <p:pic>
        <p:nvPicPr>
          <p:cNvPr descr="NumFOCUS: A Nonprofit Supporting Open Code for Better Science" id="419" name="Google Shape;419;p47"/>
          <p:cNvPicPr preferRelativeResize="0"/>
          <p:nvPr/>
        </p:nvPicPr>
        <p:blipFill rotWithShape="1">
          <a:blip r:embed="rId4">
            <a:alphaModFix/>
          </a:blip>
          <a:srcRect b="0" l="0" r="0" t="0"/>
          <a:stretch/>
        </p:blipFill>
        <p:spPr>
          <a:xfrm>
            <a:off x="1111539" y="306506"/>
            <a:ext cx="7734300" cy="2581276"/>
          </a:xfrm>
          <a:prstGeom prst="rect">
            <a:avLst/>
          </a:prstGeom>
          <a:noFill/>
          <a:ln>
            <a:noFill/>
          </a:ln>
        </p:spPr>
      </p:pic>
      <p:sp>
        <p:nvSpPr>
          <p:cNvPr id="420" name="Google Shape;420;p47"/>
          <p:cNvSpPr/>
          <p:nvPr/>
        </p:nvSpPr>
        <p:spPr>
          <a:xfrm>
            <a:off x="4410940" y="4351992"/>
            <a:ext cx="10034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u="sng">
                <a:solidFill>
                  <a:schemeClr val="dk1"/>
                </a:solidFill>
                <a:latin typeface="Trebuchet MS"/>
                <a:ea typeface="Trebuchet MS"/>
                <a:cs typeface="Trebuchet MS"/>
                <a:sym typeface="Trebuchet MS"/>
                <a:hlinkClick r:id="rId5">
                  <a:extLst>
                    <a:ext uri="{A12FA001-AC4F-418D-AE19-62706E023703}">
                      <ahyp:hlinkClr val="tx"/>
                    </a:ext>
                  </a:extLst>
                </a:hlinkClick>
              </a:rPr>
              <a:t>PyData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nl-NL"/>
              <a:t>Waarom dan?</a:t>
            </a:r>
            <a:endParaRPr/>
          </a:p>
        </p:txBody>
      </p:sp>
      <p:sp>
        <p:nvSpPr>
          <p:cNvPr id="426" name="Google Shape;426;p48"/>
          <p:cNvSpPr txBox="1"/>
          <p:nvPr>
            <p:ph idx="1" type="body"/>
          </p:nvPr>
        </p:nvSpPr>
        <p:spPr>
          <a:xfrm>
            <a:off x="838200" y="1825625"/>
            <a:ext cx="11007436"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nl-NL"/>
              <a:t>Automatiseren van repetitieve taken.</a:t>
            </a:r>
            <a:endParaRPr/>
          </a:p>
          <a:p>
            <a:pPr indent="-342900" lvl="0" marL="342900" rtl="0" algn="l">
              <a:spcBef>
                <a:spcPts val="1000"/>
              </a:spcBef>
              <a:spcAft>
                <a:spcPts val="0"/>
              </a:spcAft>
              <a:buSzPts val="1440"/>
              <a:buChar char="►"/>
            </a:pPr>
            <a:r>
              <a:rPr lang="nl-NL"/>
              <a:t>Omdat het leuk is.</a:t>
            </a:r>
            <a:endParaRPr/>
          </a:p>
          <a:p>
            <a:pPr indent="-342900" lvl="0" marL="342900" rtl="0" algn="l">
              <a:spcBef>
                <a:spcPts val="1000"/>
              </a:spcBef>
              <a:spcAft>
                <a:spcPts val="0"/>
              </a:spcAft>
              <a:buSzPts val="1440"/>
              <a:buChar char="►"/>
            </a:pPr>
            <a:r>
              <a:rPr lang="nl-NL"/>
              <a:t>Overzichtelijk/ modulair: data en compute gescheiden.</a:t>
            </a:r>
            <a:endParaRPr/>
          </a:p>
          <a:p>
            <a:pPr indent="-342900" lvl="0" marL="342900" rtl="0" algn="l">
              <a:spcBef>
                <a:spcPts val="1000"/>
              </a:spcBef>
              <a:spcAft>
                <a:spcPts val="0"/>
              </a:spcAft>
              <a:buSzPts val="1440"/>
              <a:buChar char="►"/>
            </a:pPr>
            <a:r>
              <a:rPr lang="nl-NL"/>
              <a:t>Reproduceerbaar.</a:t>
            </a:r>
            <a:endParaRPr/>
          </a:p>
          <a:p>
            <a:pPr indent="-342900" lvl="0" marL="342900" rtl="0" algn="l">
              <a:spcBef>
                <a:spcPts val="1000"/>
              </a:spcBef>
              <a:spcAft>
                <a:spcPts val="0"/>
              </a:spcAft>
              <a:buSzPts val="1440"/>
              <a:buChar char="►"/>
            </a:pPr>
            <a:r>
              <a:rPr lang="nl-NL"/>
              <a:t>Voorspellen!</a:t>
            </a:r>
            <a:endParaRPr/>
          </a:p>
          <a:p>
            <a:pPr indent="-342900" lvl="0" marL="342900" rtl="0" algn="l">
              <a:spcBef>
                <a:spcPts val="1000"/>
              </a:spcBef>
              <a:spcAft>
                <a:spcPts val="0"/>
              </a:spcAft>
              <a:buSzPts val="1440"/>
              <a:buChar char="►"/>
            </a:pPr>
            <a:r>
              <a:rPr lang="nl-NL"/>
              <a:t>W.b.t. Open Source: community driven, door grote bedrijven gesteund.</a:t>
            </a:r>
            <a:endParaRPr/>
          </a:p>
          <a:p>
            <a:pPr indent="-342900" lvl="0" marL="342900" rtl="0" algn="l">
              <a:spcBef>
                <a:spcPts val="1000"/>
              </a:spcBef>
              <a:spcAft>
                <a:spcPts val="0"/>
              </a:spcAft>
              <a:buSzPts val="1440"/>
              <a:buChar char="►"/>
            </a:pPr>
            <a:r>
              <a:rPr lang="nl-NL"/>
              <a:t>Veiliger: grote communcity’s kijken mee met de code i.t.t. closed source tools.</a:t>
            </a:r>
            <a:endParaRPr/>
          </a:p>
          <a:p>
            <a:pPr indent="-342900" lvl="0" marL="342900" rtl="0" algn="l">
              <a:spcBef>
                <a:spcPts val="1000"/>
              </a:spcBef>
              <a:spcAft>
                <a:spcPts val="0"/>
              </a:spcAft>
              <a:buSzPts val="1440"/>
              <a:buChar char="►"/>
            </a:pPr>
            <a:r>
              <a:rPr lang="nl-NL"/>
              <a:t>Etc.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Why Python is not the programming language of the future | by Ari Joury,  PhD | Towards Data Science" id="431" name="Google Shape;431;p49"/>
          <p:cNvPicPr preferRelativeResize="0"/>
          <p:nvPr/>
        </p:nvPicPr>
        <p:blipFill rotWithShape="1">
          <a:blip r:embed="rId3">
            <a:alphaModFix/>
          </a:blip>
          <a:srcRect b="0" l="0" r="0" t="0"/>
          <a:stretch/>
        </p:blipFill>
        <p:spPr>
          <a:xfrm>
            <a:off x="2530173" y="1346661"/>
            <a:ext cx="7382928" cy="48071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idx="1" type="body"/>
          </p:nvPr>
        </p:nvSpPr>
        <p:spPr>
          <a:xfrm>
            <a:off x="347133" y="138499"/>
            <a:ext cx="11772454" cy="6647974"/>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is a high-level, </a:t>
            </a:r>
            <a:r>
              <a:rPr b="0" i="0" lang="nl-NL" sz="1800" u="none" cap="none" strike="noStrike">
                <a:solidFill>
                  <a:srgbClr val="FF0000"/>
                </a:solidFill>
                <a:latin typeface="Arial"/>
                <a:ea typeface="Arial"/>
                <a:cs typeface="Arial"/>
                <a:sym typeface="Arial"/>
              </a:rPr>
              <a:t>general-purpose programming language that is easy to learn and understand</a:t>
            </a:r>
            <a:r>
              <a:rPr b="0" i="0" lang="nl-NL" sz="1800" u="none" cap="none" strike="noStrike">
                <a:solidFill>
                  <a:srgbClr val="000000"/>
                </a:solidFill>
                <a:latin typeface="Arial"/>
                <a:ea typeface="Arial"/>
                <a:cs typeface="Arial"/>
                <a:sym typeface="Arial"/>
              </a:rPr>
              <a:t>. </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has a </a:t>
            </a:r>
            <a:r>
              <a:rPr b="0" i="0" lang="nl-NL" sz="1800" u="none" cap="none" strike="noStrike">
                <a:solidFill>
                  <a:srgbClr val="FF0000"/>
                </a:solidFill>
                <a:latin typeface="Arial"/>
                <a:ea typeface="Arial"/>
                <a:cs typeface="Arial"/>
                <a:sym typeface="Arial"/>
              </a:rPr>
              <a:t>large and active community </a:t>
            </a:r>
            <a:r>
              <a:rPr b="0" i="0" lang="nl-NL" sz="1800" u="none" cap="none" strike="noStrike">
                <a:solidFill>
                  <a:srgbClr val="000000"/>
                </a:solidFill>
                <a:latin typeface="Arial"/>
                <a:ea typeface="Arial"/>
                <a:cs typeface="Arial"/>
                <a:sym typeface="Arial"/>
              </a:rPr>
              <a:t>of developers who contribute to the development of the language and </a:t>
            </a:r>
            <a:br>
              <a:rPr b="0" i="0" lang="nl-NL" sz="1800" u="none" cap="none" strike="noStrike">
                <a:solidFill>
                  <a:srgbClr val="000000"/>
                </a:solidFill>
                <a:latin typeface="Arial"/>
                <a:ea typeface="Arial"/>
                <a:cs typeface="Arial"/>
                <a:sym typeface="Arial"/>
              </a:rPr>
            </a:br>
            <a:r>
              <a:rPr b="0" i="0" lang="nl-NL" sz="1800" u="none" cap="none" strike="noStrike">
                <a:solidFill>
                  <a:srgbClr val="000000"/>
                </a:solidFill>
                <a:latin typeface="Arial"/>
                <a:ea typeface="Arial"/>
                <a:cs typeface="Arial"/>
                <a:sym typeface="Arial"/>
              </a:rPr>
              <a:t>its libraries, which means that there is </a:t>
            </a:r>
            <a:r>
              <a:rPr b="0" i="0" lang="nl-NL" sz="1800" u="none" cap="none" strike="noStrike">
                <a:solidFill>
                  <a:srgbClr val="FF0000"/>
                </a:solidFill>
                <a:latin typeface="Arial"/>
                <a:ea typeface="Arial"/>
                <a:cs typeface="Arial"/>
                <a:sym typeface="Arial"/>
              </a:rPr>
              <a:t>a wealth of resources </a:t>
            </a:r>
            <a:r>
              <a:rPr b="0" i="0" lang="nl-NL" sz="1800" u="none" cap="none" strike="noStrike">
                <a:solidFill>
                  <a:srgbClr val="000000"/>
                </a:solidFill>
                <a:latin typeface="Arial"/>
                <a:ea typeface="Arial"/>
                <a:cs typeface="Arial"/>
                <a:sym typeface="Arial"/>
              </a:rPr>
              <a:t>available for learning and using Python.</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has a </a:t>
            </a:r>
            <a:r>
              <a:rPr b="0" i="0" lang="nl-NL" sz="1800" u="none" cap="none" strike="noStrike">
                <a:solidFill>
                  <a:srgbClr val="FF0000"/>
                </a:solidFill>
                <a:latin typeface="Arial"/>
                <a:ea typeface="Arial"/>
                <a:cs typeface="Arial"/>
                <a:sym typeface="Arial"/>
              </a:rPr>
              <a:t>wide range of applications</a:t>
            </a:r>
            <a:r>
              <a:rPr b="0" i="0" lang="nl-NL" sz="1800" u="none" cap="none" strike="noStrike">
                <a:solidFill>
                  <a:srgbClr val="000000"/>
                </a:solidFill>
                <a:latin typeface="Arial"/>
                <a:ea typeface="Arial"/>
                <a:cs typeface="Arial"/>
                <a:sym typeface="Arial"/>
              </a:rPr>
              <a:t>, including web development, scientific computing, data analysis, and </a:t>
            </a:r>
            <a:br>
              <a:rPr b="0" i="0" lang="nl-NL" sz="1800" u="none" cap="none" strike="noStrike">
                <a:solidFill>
                  <a:srgbClr val="000000"/>
                </a:solidFill>
                <a:latin typeface="Arial"/>
                <a:ea typeface="Arial"/>
                <a:cs typeface="Arial"/>
                <a:sym typeface="Arial"/>
              </a:rPr>
            </a:br>
            <a:r>
              <a:rPr b="0" i="0" lang="nl-NL" sz="1800" u="none" cap="none" strike="noStrike">
                <a:solidFill>
                  <a:srgbClr val="000000"/>
                </a:solidFill>
                <a:latin typeface="Arial"/>
                <a:ea typeface="Arial"/>
                <a:cs typeface="Arial"/>
                <a:sym typeface="Arial"/>
              </a:rPr>
              <a:t>artificial intelligence. </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has a </a:t>
            </a:r>
            <a:r>
              <a:rPr b="0" i="0" lang="nl-NL" sz="1800" u="none" cap="none" strike="noStrike">
                <a:solidFill>
                  <a:srgbClr val="FF0000"/>
                </a:solidFill>
                <a:latin typeface="Arial"/>
                <a:ea typeface="Arial"/>
                <a:cs typeface="Arial"/>
                <a:sym typeface="Arial"/>
              </a:rPr>
              <a:t>large standard library that includes modules for many different tasks</a:t>
            </a:r>
            <a:r>
              <a:rPr b="0" i="0" lang="nl-NL" sz="1800" u="none" cap="none" strike="noStrike">
                <a:solidFill>
                  <a:srgbClr val="000000"/>
                </a:solidFill>
                <a:latin typeface="Arial"/>
                <a:ea typeface="Arial"/>
                <a:cs typeface="Arial"/>
                <a:sym typeface="Arial"/>
              </a:rPr>
              <a:t>, including connecting </a:t>
            </a:r>
            <a:br>
              <a:rPr b="0" i="0" lang="nl-NL" sz="1800" u="none" cap="none" strike="noStrike">
                <a:solidFill>
                  <a:srgbClr val="000000"/>
                </a:solidFill>
                <a:latin typeface="Arial"/>
                <a:ea typeface="Arial"/>
                <a:cs typeface="Arial"/>
                <a:sym typeface="Arial"/>
              </a:rPr>
            </a:br>
            <a:r>
              <a:rPr b="0" i="0" lang="nl-NL" sz="1800" u="none" cap="none" strike="noStrike">
                <a:solidFill>
                  <a:srgbClr val="000000"/>
                </a:solidFill>
                <a:latin typeface="Arial"/>
                <a:ea typeface="Arial"/>
                <a:cs typeface="Arial"/>
                <a:sym typeface="Arial"/>
              </a:rPr>
              <a:t>to web servers, reading and writing files, and working with data. </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is highly expressive, which means that you can often write </a:t>
            </a:r>
            <a:r>
              <a:rPr b="0" i="0" lang="nl-NL" sz="1800" u="none" cap="none" strike="noStrike">
                <a:solidFill>
                  <a:srgbClr val="FF0000"/>
                </a:solidFill>
                <a:latin typeface="Arial"/>
                <a:ea typeface="Arial"/>
                <a:cs typeface="Arial"/>
                <a:sym typeface="Arial"/>
              </a:rPr>
              <a:t>code that is more concise and easier </a:t>
            </a:r>
            <a:br>
              <a:rPr b="0" i="0" lang="nl-NL" sz="1800" u="none" cap="none" strike="noStrike">
                <a:solidFill>
                  <a:srgbClr val="FF0000"/>
                </a:solidFill>
                <a:latin typeface="Arial"/>
                <a:ea typeface="Arial"/>
                <a:cs typeface="Arial"/>
                <a:sym typeface="Arial"/>
              </a:rPr>
            </a:br>
            <a:r>
              <a:rPr b="0" i="0" lang="nl-NL" sz="1800" u="none" cap="none" strike="noStrike">
                <a:solidFill>
                  <a:srgbClr val="FF0000"/>
                </a:solidFill>
                <a:latin typeface="Arial"/>
                <a:ea typeface="Arial"/>
                <a:cs typeface="Arial"/>
                <a:sym typeface="Arial"/>
              </a:rPr>
              <a:t>to read </a:t>
            </a:r>
            <a:r>
              <a:rPr b="0" i="0" lang="nl-NL" sz="1800" u="none" cap="none" strike="noStrike">
                <a:solidFill>
                  <a:srgbClr val="000000"/>
                </a:solidFill>
                <a:latin typeface="Arial"/>
                <a:ea typeface="Arial"/>
                <a:cs typeface="Arial"/>
                <a:sym typeface="Arial"/>
              </a:rPr>
              <a:t>than code written in other languages. This can make it easier to write and maintain complex programs.</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has a strong emphasis on readability and simplicity, which makes it a </a:t>
            </a:r>
            <a:r>
              <a:rPr b="0" i="0" lang="nl-NL" sz="1800" u="none" cap="none" strike="noStrike">
                <a:solidFill>
                  <a:srgbClr val="FF0000"/>
                </a:solidFill>
                <a:latin typeface="Arial"/>
                <a:ea typeface="Arial"/>
                <a:cs typeface="Arial"/>
                <a:sym typeface="Arial"/>
              </a:rPr>
              <a:t>great choice for developing </a:t>
            </a:r>
            <a:br>
              <a:rPr b="0" i="0" lang="nl-NL" sz="1800" u="none" cap="none" strike="noStrike">
                <a:solidFill>
                  <a:srgbClr val="FF0000"/>
                </a:solidFill>
                <a:latin typeface="Arial"/>
                <a:ea typeface="Arial"/>
                <a:cs typeface="Arial"/>
                <a:sym typeface="Arial"/>
              </a:rPr>
            </a:br>
            <a:r>
              <a:rPr b="0" i="0" lang="nl-NL" sz="1800" u="none" cap="none" strike="noStrike">
                <a:solidFill>
                  <a:srgbClr val="FF0000"/>
                </a:solidFill>
                <a:latin typeface="Arial"/>
                <a:ea typeface="Arial"/>
                <a:cs typeface="Arial"/>
                <a:sym typeface="Arial"/>
              </a:rPr>
              <a:t>maintainable software.</a:t>
            </a:r>
            <a:r>
              <a:rPr b="0" i="0" lang="nl-NL" sz="1800" u="none" cap="none" strike="noStrike">
                <a:solidFill>
                  <a:srgbClr val="000000"/>
                </a:solidFill>
                <a:latin typeface="Arial"/>
                <a:ea typeface="Arial"/>
                <a:cs typeface="Arial"/>
                <a:sym typeface="Arial"/>
              </a:rPr>
              <a:t> Its syntax is clean and easy to understand. </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is an interpreted language, which means that </a:t>
            </a:r>
            <a:r>
              <a:rPr b="0" i="0" lang="nl-NL" sz="1800" u="none" cap="none" strike="noStrike">
                <a:solidFill>
                  <a:srgbClr val="FF0000"/>
                </a:solidFill>
                <a:latin typeface="Arial"/>
                <a:ea typeface="Arial"/>
                <a:cs typeface="Arial"/>
                <a:sym typeface="Arial"/>
              </a:rPr>
              <a:t>you don't need to compile your code </a:t>
            </a:r>
            <a:r>
              <a:rPr b="0" i="0" lang="nl-NL" sz="1800" u="none" cap="none" strike="noStrike">
                <a:solidFill>
                  <a:srgbClr val="000000"/>
                </a:solidFill>
                <a:latin typeface="Arial"/>
                <a:ea typeface="Arial"/>
                <a:cs typeface="Arial"/>
                <a:sym typeface="Arial"/>
              </a:rPr>
              <a:t>before running it. </a:t>
            </a:r>
            <a:br>
              <a:rPr b="0" i="0" lang="nl-NL" sz="1800" u="none" cap="none" strike="noStrike">
                <a:solidFill>
                  <a:srgbClr val="000000"/>
                </a:solidFill>
                <a:latin typeface="Arial"/>
                <a:ea typeface="Arial"/>
                <a:cs typeface="Arial"/>
                <a:sym typeface="Arial"/>
              </a:rPr>
            </a:br>
            <a:r>
              <a:rPr b="0" i="0" lang="nl-NL" sz="1800" u="none" cap="none" strike="noStrike">
                <a:solidFill>
                  <a:srgbClr val="000000"/>
                </a:solidFill>
                <a:latin typeface="Arial"/>
                <a:ea typeface="Arial"/>
                <a:cs typeface="Arial"/>
                <a:sym typeface="Arial"/>
              </a:rPr>
              <a:t>This can make it easier to develop and test programs, as you can see the results of your changes immediately.</a:t>
            </a:r>
            <a:br>
              <a:rPr b="0" i="0" lang="nl-NL"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AutoNum type="arabicPeriod"/>
            </a:pPr>
            <a:r>
              <a:rPr b="0" i="0" lang="nl-NL" sz="1800" u="none" cap="none" strike="noStrike">
                <a:solidFill>
                  <a:srgbClr val="000000"/>
                </a:solidFill>
                <a:latin typeface="Arial"/>
                <a:ea typeface="Arial"/>
                <a:cs typeface="Arial"/>
                <a:sym typeface="Arial"/>
              </a:rPr>
              <a:t>Python is cross-platform, which means that you can </a:t>
            </a:r>
            <a:r>
              <a:rPr b="0" i="0" lang="nl-NL" sz="1800" u="none" cap="none" strike="noStrike">
                <a:solidFill>
                  <a:srgbClr val="FF0000"/>
                </a:solidFill>
                <a:latin typeface="Arial"/>
                <a:ea typeface="Arial"/>
                <a:cs typeface="Arial"/>
                <a:sym typeface="Arial"/>
              </a:rPr>
              <a:t>run Python programs on a wide range of different </a:t>
            </a:r>
            <a:br>
              <a:rPr b="0" i="0" lang="nl-NL" sz="1800" u="none" cap="none" strike="noStrike">
                <a:solidFill>
                  <a:srgbClr val="FF0000"/>
                </a:solidFill>
                <a:latin typeface="Arial"/>
                <a:ea typeface="Arial"/>
                <a:cs typeface="Arial"/>
                <a:sym typeface="Arial"/>
              </a:rPr>
            </a:br>
            <a:r>
              <a:rPr b="0" i="0" lang="nl-NL" sz="1800" u="none" cap="none" strike="noStrike">
                <a:solidFill>
                  <a:srgbClr val="FF0000"/>
                </a:solidFill>
                <a:latin typeface="Arial"/>
                <a:ea typeface="Arial"/>
                <a:cs typeface="Arial"/>
                <a:sym typeface="Arial"/>
              </a:rPr>
              <a:t>operating systems,</a:t>
            </a:r>
            <a:r>
              <a:rPr b="0" i="0" lang="nl-NL" sz="1800" u="none" cap="none" strike="noStrike">
                <a:solidFill>
                  <a:srgbClr val="000000"/>
                </a:solidFill>
                <a:latin typeface="Arial"/>
                <a:ea typeface="Arial"/>
                <a:cs typeface="Arial"/>
                <a:sym typeface="Arial"/>
              </a:rPr>
              <a:t> including Windows, Mac, and Linux. </a:t>
            </a:r>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437" name="Google Shape;437;p50"/>
          <p:cNvSpPr/>
          <p:nvPr/>
        </p:nvSpPr>
        <p:spPr>
          <a:xfrm>
            <a:off x="4847747" y="2092965"/>
            <a:ext cx="51088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3200">
                <a:solidFill>
                  <a:srgbClr val="FF0000"/>
                </a:solidFill>
                <a:latin typeface="Trebuchet MS"/>
                <a:ea typeface="Trebuchet MS"/>
                <a:cs typeface="Trebuchet MS"/>
                <a:sym typeface="Trebuchet MS"/>
              </a:rPr>
              <a:t>Om thuis door te lezen</a:t>
            </a:r>
            <a:endParaRPr b="0" sz="3200" cap="none">
              <a:solidFill>
                <a:srgbClr val="FF000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1"/>
          <p:cNvPicPr preferRelativeResize="0"/>
          <p:nvPr/>
        </p:nvPicPr>
        <p:blipFill rotWithShape="1">
          <a:blip r:embed="rId3">
            <a:alphaModFix/>
          </a:blip>
          <a:srcRect b="0" l="0" r="0" t="0"/>
          <a:stretch/>
        </p:blipFill>
        <p:spPr>
          <a:xfrm>
            <a:off x="469263" y="245745"/>
            <a:ext cx="8067675" cy="6000750"/>
          </a:xfrm>
          <a:prstGeom prst="rect">
            <a:avLst/>
          </a:prstGeom>
          <a:noFill/>
          <a:ln>
            <a:noFill/>
          </a:ln>
        </p:spPr>
      </p:pic>
      <p:sp>
        <p:nvSpPr>
          <p:cNvPr id="443" name="Google Shape;443;p51"/>
          <p:cNvSpPr/>
          <p:nvPr/>
        </p:nvSpPr>
        <p:spPr>
          <a:xfrm>
            <a:off x="5346511" y="2334034"/>
            <a:ext cx="51088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3200">
                <a:solidFill>
                  <a:srgbClr val="FF0000"/>
                </a:solidFill>
                <a:latin typeface="Trebuchet MS"/>
                <a:ea typeface="Trebuchet MS"/>
                <a:cs typeface="Trebuchet MS"/>
                <a:sym typeface="Trebuchet MS"/>
              </a:rPr>
              <a:t>Om thuis door te lezen</a:t>
            </a:r>
            <a:endParaRPr b="0" sz="3200" cap="none">
              <a:solidFill>
                <a:srgbClr val="FF000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609600"/>
            <a:ext cx="8596668" cy="7815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nl-NL"/>
              <a:t>Doelen voor vanochtend</a:t>
            </a:r>
            <a:endParaRPr/>
          </a:p>
        </p:txBody>
      </p:sp>
      <p:sp>
        <p:nvSpPr>
          <p:cNvPr id="169" name="Google Shape;169;p5"/>
          <p:cNvSpPr txBox="1"/>
          <p:nvPr>
            <p:ph idx="1" type="body"/>
          </p:nvPr>
        </p:nvSpPr>
        <p:spPr>
          <a:xfrm>
            <a:off x="614811" y="1391138"/>
            <a:ext cx="882013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nl-NL"/>
              <a:t>Overall doel: </a:t>
            </a:r>
            <a:endParaRPr/>
          </a:p>
          <a:p>
            <a:pPr indent="0" lvl="0" marL="0" rtl="0" algn="l">
              <a:spcBef>
                <a:spcPts val="1000"/>
              </a:spcBef>
              <a:spcAft>
                <a:spcPts val="0"/>
              </a:spcAft>
              <a:buSzPts val="1440"/>
              <a:buNone/>
            </a:pPr>
            <a:r>
              <a:rPr lang="nl-NL"/>
              <a:t>De deelnemer verlaat enthousiast de kennismakingssessie en heeft voldoende kennis opgedaan om zelf verder te gaan met programmeren in Python, Pandas etc. </a:t>
            </a:r>
            <a:endParaRPr/>
          </a:p>
          <a:p>
            <a:pPr indent="0" lvl="0" marL="0" rtl="0" algn="l">
              <a:spcBef>
                <a:spcPts val="1000"/>
              </a:spcBef>
              <a:spcAft>
                <a:spcPts val="0"/>
              </a:spcAft>
              <a:buSzPts val="1440"/>
              <a:buNone/>
            </a:pPr>
            <a:r>
              <a:rPr b="1" lang="nl-NL"/>
              <a:t>Na afloop van deze sessie: </a:t>
            </a:r>
            <a:endParaRPr/>
          </a:p>
          <a:p>
            <a:pPr indent="-342900" lvl="0" marL="342900" rtl="0" algn="l">
              <a:spcBef>
                <a:spcPts val="1000"/>
              </a:spcBef>
              <a:spcAft>
                <a:spcPts val="0"/>
              </a:spcAft>
              <a:buSzPts val="1440"/>
              <a:buChar char="►"/>
            </a:pPr>
            <a:r>
              <a:rPr lang="nl-NL"/>
              <a:t>De deelnemer kan verwoorden wat programmeren is.</a:t>
            </a:r>
            <a:endParaRPr/>
          </a:p>
          <a:p>
            <a:pPr indent="-342900" lvl="0" marL="342900" rtl="0" algn="l">
              <a:spcBef>
                <a:spcPts val="1000"/>
              </a:spcBef>
              <a:spcAft>
                <a:spcPts val="0"/>
              </a:spcAft>
              <a:buSzPts val="1440"/>
              <a:buChar char="►"/>
            </a:pPr>
            <a:r>
              <a:rPr lang="nl-NL"/>
              <a:t>De deelnemer heeft een 1</a:t>
            </a:r>
            <a:r>
              <a:rPr baseline="30000" lang="nl-NL"/>
              <a:t>e</a:t>
            </a:r>
            <a:r>
              <a:rPr lang="nl-NL"/>
              <a:t> indruk van de programmeertal Python.</a:t>
            </a:r>
            <a:endParaRPr/>
          </a:p>
          <a:p>
            <a:pPr indent="-342900" lvl="0" marL="342900" rtl="0" algn="l">
              <a:spcBef>
                <a:spcPts val="1000"/>
              </a:spcBef>
              <a:spcAft>
                <a:spcPts val="0"/>
              </a:spcAft>
              <a:buSzPts val="1440"/>
              <a:buChar char="►"/>
            </a:pPr>
            <a:r>
              <a:rPr lang="nl-NL"/>
              <a:t>Idem dito pandas.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52"/>
          <p:cNvPicPr preferRelativeResize="0"/>
          <p:nvPr/>
        </p:nvPicPr>
        <p:blipFill rotWithShape="1">
          <a:blip r:embed="rId3">
            <a:alphaModFix/>
          </a:blip>
          <a:srcRect b="0" l="0" r="0" t="0"/>
          <a:stretch/>
        </p:blipFill>
        <p:spPr>
          <a:xfrm>
            <a:off x="860107" y="341688"/>
            <a:ext cx="8277225" cy="6191250"/>
          </a:xfrm>
          <a:prstGeom prst="rect">
            <a:avLst/>
          </a:prstGeom>
          <a:noFill/>
          <a:ln>
            <a:noFill/>
          </a:ln>
        </p:spPr>
      </p:pic>
      <p:sp>
        <p:nvSpPr>
          <p:cNvPr id="449" name="Google Shape;449;p52"/>
          <p:cNvSpPr/>
          <p:nvPr/>
        </p:nvSpPr>
        <p:spPr>
          <a:xfrm>
            <a:off x="5487827" y="2450412"/>
            <a:ext cx="51088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nl-NL" sz="3200">
                <a:solidFill>
                  <a:srgbClr val="FF0000"/>
                </a:solidFill>
                <a:latin typeface="Trebuchet MS"/>
                <a:ea typeface="Trebuchet MS"/>
                <a:cs typeface="Trebuchet MS"/>
                <a:sym typeface="Trebuchet MS"/>
              </a:rPr>
              <a:t>Om thuis door te lezen</a:t>
            </a:r>
            <a:endParaRPr b="0" sz="3200" cap="none">
              <a:solidFill>
                <a:srgbClr val="FF000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3"/>
          <p:cNvSpPr/>
          <p:nvPr/>
        </p:nvSpPr>
        <p:spPr>
          <a:xfrm>
            <a:off x="2558661" y="4433054"/>
            <a:ext cx="55783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u="sng">
                <a:solidFill>
                  <a:schemeClr val="dk1"/>
                </a:solidFill>
                <a:latin typeface="Trebuchet MS"/>
                <a:ea typeface="Trebuchet MS"/>
                <a:cs typeface="Trebuchet MS"/>
                <a:sym typeface="Trebuchet MS"/>
                <a:hlinkClick r:id="rId3">
                  <a:extLst>
                    <a:ext uri="{A12FA001-AC4F-418D-AE19-62706E023703}">
                      <ahyp:hlinkClr val="tx"/>
                    </a:ext>
                  </a:extLst>
                </a:hlinkClick>
              </a:rPr>
              <a:t>The Python Tutorial — Python 3.11.2 documentation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The Python Logo | Python Software Foundation" id="174" name="Google Shape;174;p6"/>
          <p:cNvPicPr preferRelativeResize="0"/>
          <p:nvPr/>
        </p:nvPicPr>
        <p:blipFill rotWithShape="1">
          <a:blip r:embed="rId3">
            <a:alphaModFix/>
          </a:blip>
          <a:srcRect b="0" l="0" r="0" t="0"/>
          <a:stretch/>
        </p:blipFill>
        <p:spPr>
          <a:xfrm>
            <a:off x="3181408" y="2327939"/>
            <a:ext cx="5724525" cy="1933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Monty Python's Flying Circus - Monty Python's Flying Circus Logo PNG Image  | Transparent PNG Free Download on SeekPNG" id="179" name="Google Shape;179;p7"/>
          <p:cNvPicPr preferRelativeResize="0"/>
          <p:nvPr/>
        </p:nvPicPr>
        <p:blipFill rotWithShape="1">
          <a:blip r:embed="rId3">
            <a:alphaModFix/>
          </a:blip>
          <a:srcRect b="0" l="0" r="0" t="0"/>
          <a:stretch/>
        </p:blipFill>
        <p:spPr>
          <a:xfrm>
            <a:off x="0" y="-1"/>
            <a:ext cx="12659092" cy="70491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idx="1" type="body"/>
          </p:nvPr>
        </p:nvSpPr>
        <p:spPr>
          <a:xfrm>
            <a:off x="411326" y="2110712"/>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nl-NL">
                <a:latin typeface="Arial"/>
                <a:ea typeface="Arial"/>
                <a:cs typeface="Arial"/>
                <a:sym typeface="Arial"/>
              </a:rPr>
              <a:t>Hij heeft de programmeertaal ontwikkeld met de volgende doelen: </a:t>
            </a:r>
            <a:br>
              <a:rPr lang="nl-NL">
                <a:latin typeface="Arial"/>
                <a:ea typeface="Arial"/>
                <a:cs typeface="Arial"/>
                <a:sym typeface="Arial"/>
              </a:rPr>
            </a:br>
            <a:r>
              <a:rPr lang="nl-NL">
                <a:latin typeface="Arial"/>
                <a:ea typeface="Arial"/>
                <a:cs typeface="Arial"/>
                <a:sym typeface="Arial"/>
              </a:rPr>
              <a:t>1: om zo goed mogelijk leesbaar te zijn, </a:t>
            </a:r>
            <a:br>
              <a:rPr lang="nl-NL">
                <a:latin typeface="Arial"/>
                <a:ea typeface="Arial"/>
                <a:cs typeface="Arial"/>
                <a:sym typeface="Arial"/>
              </a:rPr>
            </a:br>
            <a:r>
              <a:rPr lang="nl-NL">
                <a:latin typeface="Arial"/>
                <a:ea typeface="Arial"/>
                <a:cs typeface="Arial"/>
                <a:sym typeface="Arial"/>
              </a:rPr>
              <a:t>2: gratis en voor iedereen beschikbaar: open source, en </a:t>
            </a:r>
            <a:br>
              <a:rPr lang="nl-NL">
                <a:latin typeface="Arial"/>
                <a:ea typeface="Arial"/>
                <a:cs typeface="Arial"/>
                <a:sym typeface="Arial"/>
              </a:rPr>
            </a:br>
            <a:r>
              <a:rPr lang="nl-NL">
                <a:latin typeface="Arial"/>
                <a:ea typeface="Arial"/>
                <a:cs typeface="Arial"/>
                <a:sym typeface="Arial"/>
              </a:rPr>
              <a:t>3: om er alles mee te kunnen maken. </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lang="nl-NL">
                <a:latin typeface="Arial"/>
                <a:ea typeface="Arial"/>
                <a:cs typeface="Arial"/>
                <a:sym typeface="Arial"/>
              </a:rPr>
              <a:t>De betekenis van de naam Python is terug te leiden naar de comedy serie “Monty Python's Flying Circus”.</a:t>
            </a:r>
            <a:endParaRPr/>
          </a:p>
        </p:txBody>
      </p:sp>
      <p:sp>
        <p:nvSpPr>
          <p:cNvPr id="185" name="Google Shape;185;p8"/>
          <p:cNvSpPr txBox="1"/>
          <p:nvPr/>
        </p:nvSpPr>
        <p:spPr>
          <a:xfrm>
            <a:off x="411326" y="1122218"/>
            <a:ext cx="97000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nl-NL" sz="1800" u="none" cap="none" strike="noStrike">
                <a:solidFill>
                  <a:schemeClr val="dk1"/>
                </a:solidFill>
                <a:latin typeface="Arial"/>
                <a:ea typeface="Arial"/>
                <a:cs typeface="Arial"/>
                <a:sym typeface="Arial"/>
              </a:rPr>
              <a:t>Python</a:t>
            </a:r>
            <a:r>
              <a:rPr b="0" i="0" lang="nl-NL" sz="1800" u="none" cap="none" strike="noStrike">
                <a:solidFill>
                  <a:schemeClr val="dk1"/>
                </a:solidFill>
                <a:latin typeface="Arial"/>
                <a:ea typeface="Arial"/>
                <a:cs typeface="Arial"/>
                <a:sym typeface="Arial"/>
              </a:rPr>
              <a:t> is een programmeertaal die begin jaren 90 ontworpen en ontwikkeld werd </a:t>
            </a:r>
            <a:endParaRPr/>
          </a:p>
          <a:p>
            <a:pPr indent="0" lvl="0" marL="0" marR="0" rtl="0" algn="l">
              <a:spcBef>
                <a:spcPts val="0"/>
              </a:spcBef>
              <a:spcAft>
                <a:spcPts val="0"/>
              </a:spcAft>
              <a:buNone/>
            </a:pPr>
            <a:r>
              <a:rPr lang="nl-NL" sz="1800">
                <a:solidFill>
                  <a:schemeClr val="dk1"/>
                </a:solidFill>
                <a:latin typeface="Arial"/>
                <a:ea typeface="Arial"/>
                <a:cs typeface="Arial"/>
                <a:sym typeface="Arial"/>
              </a:rPr>
              <a:t>door Guido van Rossum, destijds verbonden aan het Centrum voor Wiskunde en Informatica.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p:nvPr/>
        </p:nvSpPr>
        <p:spPr>
          <a:xfrm>
            <a:off x="3767667" y="94733"/>
            <a:ext cx="5292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nl-NL" sz="1800" u="sng">
                <a:solidFill>
                  <a:schemeClr val="dk1"/>
                </a:solidFill>
                <a:latin typeface="Trebuchet MS"/>
                <a:ea typeface="Trebuchet MS"/>
                <a:cs typeface="Trebuchet MS"/>
                <a:sym typeface="Trebuchet MS"/>
                <a:hlinkClick r:id="rId3">
                  <a:extLst>
                    <a:ext uri="{A12FA001-AC4F-418D-AE19-62706E023703}">
                      <ahyp:hlinkClr val="tx"/>
                    </a:ext>
                  </a:extLst>
                </a:hlinkClick>
              </a:rPr>
              <a:t>Stack Overflow Developer Survey 2022</a:t>
            </a:r>
            <a:endParaRPr sz="1800">
              <a:solidFill>
                <a:schemeClr val="dk1"/>
              </a:solidFill>
              <a:latin typeface="Trebuchet MS"/>
              <a:ea typeface="Trebuchet MS"/>
              <a:cs typeface="Trebuchet MS"/>
              <a:sym typeface="Trebuchet MS"/>
            </a:endParaRPr>
          </a:p>
        </p:txBody>
      </p:sp>
      <p:pic>
        <p:nvPicPr>
          <p:cNvPr id="191" name="Google Shape;191;p9"/>
          <p:cNvPicPr preferRelativeResize="0"/>
          <p:nvPr/>
        </p:nvPicPr>
        <p:blipFill rotWithShape="1">
          <a:blip r:embed="rId4">
            <a:alphaModFix/>
          </a:blip>
          <a:srcRect b="0" l="0" r="0" t="0"/>
          <a:stretch/>
        </p:blipFill>
        <p:spPr>
          <a:xfrm>
            <a:off x="2277533" y="464065"/>
            <a:ext cx="6462712" cy="62601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2023-03-13T18:52:28Z</dcterms:created>
  <dc:creator>Pronk, Jan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