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416" r:id="rId3"/>
    <p:sldId id="256" r:id="rId4"/>
    <p:sldId id="259" r:id="rId5"/>
    <p:sldId id="292" r:id="rId6"/>
    <p:sldId id="262" r:id="rId7"/>
    <p:sldId id="328" r:id="rId8"/>
    <p:sldId id="322" r:id="rId9"/>
    <p:sldId id="266" r:id="rId10"/>
    <p:sldId id="268" r:id="rId11"/>
    <p:sldId id="417" r:id="rId12"/>
    <p:sldId id="364" r:id="rId13"/>
    <p:sldId id="366" r:id="rId14"/>
    <p:sldId id="367" r:id="rId15"/>
    <p:sldId id="368" r:id="rId16"/>
    <p:sldId id="369" r:id="rId17"/>
    <p:sldId id="370" r:id="rId18"/>
    <p:sldId id="371" r:id="rId19"/>
    <p:sldId id="420" r:id="rId20"/>
    <p:sldId id="415" r:id="rId21"/>
    <p:sldId id="301" r:id="rId22"/>
    <p:sldId id="294" r:id="rId23"/>
    <p:sldId id="289" r:id="rId24"/>
    <p:sldId id="290" r:id="rId25"/>
    <p:sldId id="295" r:id="rId26"/>
    <p:sldId id="296" r:id="rId27"/>
    <p:sldId id="372" r:id="rId28"/>
    <p:sldId id="373" r:id="rId29"/>
    <p:sldId id="298" r:id="rId30"/>
    <p:sldId id="323" r:id="rId31"/>
    <p:sldId id="324" r:id="rId32"/>
    <p:sldId id="325" r:id="rId33"/>
    <p:sldId id="326" r:id="rId34"/>
    <p:sldId id="318" r:id="rId35"/>
    <p:sldId id="319" r:id="rId36"/>
    <p:sldId id="315" r:id="rId37"/>
    <p:sldId id="316" r:id="rId38"/>
    <p:sldId id="421" r:id="rId39"/>
    <p:sldId id="302" r:id="rId40"/>
    <p:sldId id="312" r:id="rId41"/>
    <p:sldId id="321" r:id="rId42"/>
    <p:sldId id="422" r:id="rId43"/>
    <p:sldId id="257" r:id="rId44"/>
    <p:sldId id="258" r:id="rId45"/>
    <p:sldId id="263" r:id="rId46"/>
    <p:sldId id="265" r:id="rId47"/>
    <p:sldId id="269" r:id="rId48"/>
    <p:sldId id="270" r:id="rId49"/>
    <p:sldId id="31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smtClean="0"/>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smtClean="0"/>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smtClean="0"/>
              <a:t>Klik om de stijl te bewerken</a:t>
            </a:r>
            <a:endParaRPr lang="en-US" dirty="0"/>
          </a:p>
        </p:txBody>
      </p:sp>
      <p:sp>
        <p:nvSpPr>
          <p:cNvPr id="3" name="Content Placeholder 2"/>
          <p:cNvSpPr>
            <a:spLocks noGrp="1"/>
          </p:cNvSpPr>
          <p:nvPr>
            <p:ph idx="1" hasCustomPrompt="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smtClean="0"/>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t>28-3-2023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t>28-3-2023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t>28-3-2023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t>28-3-2023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smtClean="0"/>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smtClean="0"/>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t>28-3-2023</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uvesa.com/wat-kun-je-met-python-maken-en-programmeren-voorbeelden/"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numfocus.org/" TargetMode="External"/><Relationship Id="rId1" Type="http://schemas.openxmlformats.org/officeDocument/2006/relationships/slideLayout" Target="../slideLayouts/slideLayout2.xml"/><Relationship Id="rId4" Type="http://schemas.openxmlformats.org/officeDocument/2006/relationships/hyperlink" Target="https://pydata.or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docs.python.org/3/tutorial/index.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urvey.stackoverflow.co/20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smtClean="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smtClean="0">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smtClean="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smtClean="0">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smtClean="0">
                <a:ln w="6600">
                  <a:solidFill>
                    <a:schemeClr val="accent2"/>
                  </a:solidFill>
                  <a:prstDash val="solid"/>
                </a:ln>
                <a:solidFill>
                  <a:srgbClr val="FFFFFF"/>
                </a:solidFill>
                <a:effectLst>
                  <a:outerShdw dist="38100" dir="2700000" algn="tl" rotWithShape="0">
                    <a:schemeClr val="accent2"/>
                  </a:outerShdw>
                </a:effectLst>
              </a:rPr>
              <a:t>!</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drijven die gebruik maken va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90" y="345739"/>
            <a:ext cx="8780011" cy="5203414"/>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1918448" y="5925671"/>
            <a:ext cx="8142935" cy="369332"/>
          </a:xfrm>
          <a:prstGeom prst="rect">
            <a:avLst/>
          </a:prstGeom>
          <a:noFill/>
        </p:spPr>
        <p:txBody>
          <a:bodyPr wrap="none" rtlCol="0">
            <a:spAutoFit/>
          </a:bodyPr>
          <a:lstStyle/>
          <a:p>
            <a:r>
              <a:rPr lang="nl-NL" smtClean="0"/>
              <a:t>Bron: </a:t>
            </a:r>
            <a:r>
              <a:rPr lang="nl-NL" smtClean="0">
                <a:hlinkClick r:id="rId3"/>
              </a:rPr>
              <a:t>Wat kun je met Python maken en programmeren? </a:t>
            </a:r>
            <a:r>
              <a:rPr lang="nl-NL" dirty="0" smtClean="0">
                <a:hlinkClick r:id="rId3"/>
              </a:rPr>
              <a:t>(voorbeelden) (buvesa.com)</a:t>
            </a:r>
            <a:endParaRPr lang="nl-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Wat is programmeren en waarom zou je?</a:t>
            </a:r>
            <a:endParaRPr lang="nl-NL" dirty="0"/>
          </a:p>
        </p:txBody>
      </p:sp>
      <p:sp>
        <p:nvSpPr>
          <p:cNvPr id="3" name="Tijdelijke aanduiding voor inhoud 2"/>
          <p:cNvSpPr>
            <a:spLocks noGrp="1"/>
          </p:cNvSpPr>
          <p:nvPr>
            <p:ph idx="1"/>
          </p:nvPr>
        </p:nvSpPr>
        <p:spPr>
          <a:xfrm>
            <a:off x="619145" y="1487258"/>
            <a:ext cx="8596668" cy="3880773"/>
          </a:xfrm>
        </p:spPr>
        <p:txBody>
          <a:bodyPr>
            <a:normAutofit fontScale="85000" lnSpcReduction="20000"/>
          </a:bodyPr>
          <a:lstStyle/>
          <a:p>
            <a:r>
              <a:rPr lang="nl-NL" dirty="0"/>
              <a:t>Programmeren is het schrijven van een computerprogramma, een concrete reeks instructies die een computer kan </a:t>
            </a:r>
            <a:r>
              <a:rPr lang="nl-NL" dirty="0" smtClean="0"/>
              <a:t>uitvoeren.</a:t>
            </a:r>
            <a:br>
              <a:rPr lang="nl-NL" dirty="0" smtClean="0"/>
            </a:br>
            <a:endParaRPr lang="nl-NL" dirty="0" smtClean="0"/>
          </a:p>
          <a:p>
            <a:r>
              <a:rPr lang="nl-NL" dirty="0" smtClean="0"/>
              <a:t>Software, AI etc. steeds belangrijker in ons werk en leven. </a:t>
            </a:r>
            <a:br>
              <a:rPr lang="nl-NL" dirty="0" smtClean="0"/>
            </a:br>
            <a:endParaRPr lang="nl-NL" dirty="0" smtClean="0"/>
          </a:p>
          <a:p>
            <a:r>
              <a:rPr lang="nl-NL" dirty="0"/>
              <a:t>'</a:t>
            </a:r>
            <a:r>
              <a:rPr lang="nl-NL" dirty="0" err="1"/>
              <a:t>Computational</a:t>
            </a:r>
            <a:r>
              <a:rPr lang="nl-NL" dirty="0"/>
              <a:t> thinking is een manier om verschijnselen te begrijpen en verklaren. Het betekent eigenlijk in kleine stappen nadenken over hoe je een eenvoudige of uitdagende vraag of probleem kunt herformuleren en oplossen. En dan op een manier die ook door een computer kan worden uitgevoerd.'</a:t>
            </a:r>
          </a:p>
          <a:p>
            <a:r>
              <a:rPr lang="nl-NL" dirty="0"/>
              <a:t>'Die stapsgewijze manier van denken vormt de basis van programmeren, oftewel: apparaten en machines te laten doen wat je wil</a:t>
            </a:r>
            <a:r>
              <a:rPr lang="nl-NL" dirty="0" smtClean="0"/>
              <a:t>.</a:t>
            </a:r>
            <a:br>
              <a:rPr lang="nl-NL" dirty="0" smtClean="0"/>
            </a:br>
            <a:endParaRPr lang="nl-NL" dirty="0" smtClean="0"/>
          </a:p>
          <a:p>
            <a:r>
              <a:rPr lang="nl-NL" dirty="0" smtClean="0"/>
              <a:t>Compute en data houd je gescheiden. Inzicht wat gebeurd, reproduceerbaar.</a:t>
            </a:r>
            <a:br>
              <a:rPr lang="nl-NL" dirty="0" smtClean="0"/>
            </a:br>
            <a:endParaRPr lang="nl-NL" dirty="0"/>
          </a:p>
          <a:p>
            <a:r>
              <a:rPr lang="nl-NL" dirty="0" smtClean="0"/>
              <a:t>Automatiseren, inzichten, voorspellen.</a:t>
            </a:r>
            <a:r>
              <a:rPr lang="nl-NL" dirty="0" smtClean="0"/>
              <a:t/>
            </a:r>
            <a:br>
              <a:rPr lang="nl-NL" dirty="0" smtClean="0"/>
            </a:br>
            <a:endParaRPr lang="nl-NL" dirty="0" smtClean="0"/>
          </a:p>
          <a:p>
            <a:endParaRPr lang="nl-NL" dirty="0"/>
          </a:p>
        </p:txBody>
      </p:sp>
    </p:spTree>
    <p:extLst>
      <p:ext uri="{BB962C8B-B14F-4D97-AF65-F5344CB8AC3E}">
        <p14:creationId xmlns:p14="http://schemas.microsoft.com/office/powerpoint/2010/main" val="2835820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Data &amp; Compute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accent1"/>
                </a:solidFill>
                <a:effectLst>
                  <a:outerShdw blurRad="38100" dist="25400" dir="5400000" algn="ctr" rotWithShape="0">
                    <a:srgbClr val="6E747A">
                      <a:alpha val="43000"/>
                    </a:srgbClr>
                  </a:outerShdw>
                </a:effectLst>
              </a:rPr>
              <a:t>Data </a:t>
            </a:r>
            <a:r>
              <a:rPr lang="en-US" altLang="nl-NL" dirty="0" smtClean="0">
                <a:solidFill>
                  <a:schemeClr val="tx1"/>
                </a:solidFill>
              </a:rPr>
              <a:t>&amp; Compute</a:t>
            </a:r>
          </a:p>
        </p:txBody>
      </p:sp>
      <p:sp>
        <p:nvSpPr>
          <p:cNvPr id="5" name="Text Box 4"/>
          <p:cNvSpPr txBox="1"/>
          <p:nvPr/>
        </p:nvSpPr>
        <p:spPr>
          <a:xfrm>
            <a:off x="476885" y="1753235"/>
            <a:ext cx="9830435" cy="341503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 Data moet ingeladen worden in een Python programma: </a:t>
            </a:r>
            <a:endParaRPr lang="en-US" sz="2400"/>
          </a:p>
          <a:p>
            <a:r>
              <a:rPr lang="en-US" sz="2400">
                <a:sym typeface="+mn-ea"/>
              </a:rPr>
              <a:t>	- </a:t>
            </a:r>
            <a:r>
              <a:rPr lang="en-US" sz="2400" b="1">
                <a:sym typeface="+mn-ea"/>
              </a:rPr>
              <a:t>Extern</a:t>
            </a:r>
            <a:r>
              <a:rPr lang="en-US" sz="2400">
                <a:sym typeface="+mn-ea"/>
              </a:rPr>
              <a:t>: in de vorm van b.v. een Excel of tekstbestandje </a:t>
            </a:r>
            <a:endParaRPr lang="en-US" sz="2400"/>
          </a:p>
          <a:p>
            <a:r>
              <a:rPr lang="en-US" sz="2400">
                <a:sym typeface="+mn-ea"/>
              </a:rPr>
              <a:t>	- </a:t>
            </a:r>
            <a:r>
              <a:rPr lang="en-US" sz="2400" b="1">
                <a:sym typeface="+mn-ea"/>
              </a:rPr>
              <a:t>Intern</a:t>
            </a:r>
            <a:r>
              <a:rPr lang="en-US" sz="2400">
                <a:sym typeface="+mn-ea"/>
              </a:rPr>
              <a:t>: Data kan aangemaakt worden in Python zelf</a:t>
            </a:r>
            <a:endParaRPr lang="en-US" sz="2400"/>
          </a:p>
          <a:p>
            <a:endParaRPr lang="en-US" sz="2400"/>
          </a:p>
          <a:p>
            <a:pPr marL="342900" indent="-342900">
              <a:buFont typeface="Arial" panose="020B0604020202020204" pitchFamily="34" charset="0"/>
              <a:buChar char="•"/>
            </a:pPr>
            <a:r>
              <a:rPr lang="en-US" sz="2400">
                <a:sym typeface="+mn-ea"/>
              </a:rPr>
              <a:t>Data ‘leeft’ in je Python programma in de vorm van een </a:t>
            </a:r>
            <a:r>
              <a:rPr lang="en-US" sz="2400" i="1">
                <a:sym typeface="+mn-ea"/>
              </a:rPr>
              <a:t>variabele. </a:t>
            </a:r>
            <a:r>
              <a:rPr lang="en-US" sz="2400">
                <a:sym typeface="+mn-ea"/>
              </a:rPr>
              <a:t>Dit is dus een stukje opslag.</a:t>
            </a:r>
            <a:endParaRPr lang="en-US" sz="2400" i="1"/>
          </a:p>
          <a:p>
            <a:endParaRPr lang="en-US" sz="2400" i="1"/>
          </a:p>
          <a:p>
            <a:pPr marL="342900" indent="-342900">
              <a:buFont typeface="Arial" panose="020B0604020202020204" pitchFamily="34" charset="0"/>
              <a:buChar char="•"/>
            </a:pPr>
            <a:r>
              <a:rPr lang="en-US" sz="2400">
                <a:sym typeface="+mn-ea"/>
              </a:rPr>
              <a:t>Zo’n variabele geef jij als gebruiker een naam. Ook geef je aan welke data  in die variabele opgeslagen moet worden.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accent1"/>
                </a:solidFill>
                <a:effectLst>
                  <a:outerShdw blurRad="38100" dist="25400" dir="5400000" algn="ctr" rotWithShape="0">
                    <a:srgbClr val="6E747A">
                      <a:alpha val="43000"/>
                    </a:srgbClr>
                  </a:outerShdw>
                </a:effectLst>
              </a:rPr>
              <a:t>Data </a:t>
            </a:r>
            <a:r>
              <a:rPr lang="en-US" altLang="nl-NL" dirty="0" smtClean="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 hal l o”</a:t>
            </a:r>
          </a:p>
        </p:txBody>
      </p:sp>
      <p:pic>
        <p:nvPicPr>
          <p:cNvPr id="9" name="Picture 8"/>
          <p:cNvPicPr>
            <a:picLocks noChangeAspect="1"/>
          </p:cNvPicPr>
          <p:nvPr/>
        </p:nvPicPr>
        <p:blipFill>
          <a:blip r:embed="rId3"/>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accent1"/>
                </a:solidFill>
                <a:effectLst>
                  <a:outerShdw blurRad="38100" dist="25400" dir="5400000" algn="ctr" rotWithShape="0">
                    <a:srgbClr val="6E747A">
                      <a:alpha val="43000"/>
                    </a:srgbClr>
                  </a:outerShdw>
                </a:effectLst>
              </a:rPr>
              <a:t>Data </a:t>
            </a:r>
            <a:r>
              <a:rPr lang="en-US" altLang="nl-NL" dirty="0" smtClean="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42</a:t>
            </a:r>
          </a:p>
        </p:txBody>
      </p:sp>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tx1"/>
                </a:solidFill>
                <a:effectLst>
                  <a:outerShdw blurRad="38100" dist="19050" dir="2700000" algn="tl" rotWithShape="0">
                    <a:schemeClr val="dk1">
                      <a:alpha val="40000"/>
                    </a:schemeClr>
                  </a:outerShdw>
                </a:effectLst>
              </a:rPr>
              <a:t>Data </a:t>
            </a:r>
            <a:r>
              <a:rPr lang="en-US" altLang="nl-NL" dirty="0" smtClean="0">
                <a:solidFill>
                  <a:schemeClr val="tx1"/>
                </a:solidFill>
              </a:rPr>
              <a:t>&amp; </a:t>
            </a:r>
            <a:r>
              <a:rPr lang="en-US" altLang="nl-NL" dirty="0" smtClean="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476885" y="175323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Op variabelen kunnen we computaties uitvoeren en de uitkomst hiervan weer opslaan in een (andere) variabele.</a:t>
            </a:r>
            <a:endParaRPr lang="en-US" sz="2400"/>
          </a:p>
          <a:p>
            <a:pPr marL="342900" indent="-342900">
              <a:buFont typeface="Arial" panose="020B0604020202020204" pitchFamily="34" charset="0"/>
              <a:buChar char="•"/>
            </a:pPr>
            <a:r>
              <a:rPr lang="en-US" sz="2400">
                <a:sym typeface="+mn-ea"/>
              </a:rPr>
              <a:t>Het is handig om hiervoor in het Python programma een </a:t>
            </a:r>
            <a:r>
              <a:rPr lang="en-US" sz="2400" i="1">
                <a:sym typeface="+mn-ea"/>
              </a:rPr>
              <a:t>functie </a:t>
            </a:r>
            <a:r>
              <a:rPr lang="en-US" sz="2400">
                <a:sym typeface="+mn-ea"/>
              </a:rPr>
              <a:t>te maken.</a:t>
            </a:r>
            <a:endParaRPr lang="en-US" sz="2400"/>
          </a:p>
          <a:p>
            <a:pPr marL="342900" indent="-342900">
              <a:buFont typeface="Arial" panose="020B0604020202020204" pitchFamily="34" charset="0"/>
              <a:buChar char="•"/>
            </a:pPr>
            <a:r>
              <a:rPr lang="en-US" sz="2400">
                <a:sym typeface="+mn-ea"/>
              </a:rPr>
              <a:t>Een functie is een herbruikbaar stukje code die een stukje input verwerkt en vervolgens het resultaat als uitvoer teruggeeft aan de gebruiker</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tx1"/>
                </a:solidFill>
                <a:effectLst>
                  <a:outerShdw blurRad="38100" dist="19050" dir="2700000" algn="tl" rotWithShape="0">
                    <a:schemeClr val="dk1">
                      <a:alpha val="40000"/>
                    </a:schemeClr>
                  </a:outerShdw>
                </a:effectLst>
              </a:rPr>
              <a:t>Data </a:t>
            </a:r>
            <a:r>
              <a:rPr lang="en-US" altLang="nl-NL" dirty="0" smtClean="0">
                <a:solidFill>
                  <a:schemeClr val="tx1"/>
                </a:solidFill>
              </a:rPr>
              <a:t>&amp; </a:t>
            </a:r>
            <a:r>
              <a:rPr lang="en-US" altLang="nl-NL" dirty="0" smtClean="0">
                <a:solidFill>
                  <a:schemeClr val="accent1"/>
                </a:solidFill>
                <a:effectLst>
                  <a:outerShdw blurRad="38100" dist="25400" dir="5400000" algn="ctr" rotWithShape="0">
                    <a:srgbClr val="6E747A">
                      <a:alpha val="43000"/>
                    </a:srgbClr>
                  </a:outerShdw>
                </a:effectLst>
              </a:rPr>
              <a:t>Compute</a:t>
            </a:r>
          </a:p>
        </p:txBody>
      </p:sp>
      <p:sp>
        <p:nvSpPr>
          <p:cNvPr id="2" name="Text Box 1"/>
          <p:cNvSpPr txBox="1"/>
          <p:nvPr/>
        </p:nvSpPr>
        <p:spPr>
          <a:xfrm>
            <a:off x="59690" y="1771650"/>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p>
          <a:p>
            <a:pPr marL="342900" indent="-342900">
              <a:buFont typeface="Arial" panose="020B0604020202020204" pitchFamily="34" charset="0"/>
              <a:buChar char="•"/>
            </a:pPr>
            <a:endParaRPr lang="en-US" sz="2400"/>
          </a:p>
        </p:txBody>
      </p:sp>
      <p:sp>
        <p:nvSpPr>
          <p:cNvPr id="9" name="Text Box 8"/>
          <p:cNvSpPr txBox="1"/>
          <p:nvPr/>
        </p:nvSpPr>
        <p:spPr>
          <a:xfrm>
            <a:off x="1808826" y="2815997"/>
            <a:ext cx="8615334" cy="584775"/>
          </a:xfrm>
          <a:prstGeom prst="rect">
            <a:avLst/>
          </a:prstGeom>
          <a:noFill/>
        </p:spPr>
        <p:txBody>
          <a:bodyPr wrap="square" rtlCol="0">
            <a:spAutoFit/>
          </a:bodyPr>
          <a:lstStyle/>
          <a:p>
            <a:pPr algn="ctr"/>
            <a:r>
              <a:rPr lang="en-US" sz="3200" dirty="0" err="1">
                <a:solidFill>
                  <a:schemeClr val="accent4"/>
                </a:solidFill>
                <a:latin typeface="Courier" charset="0"/>
                <a:cs typeface="Courier" charset="0"/>
              </a:rPr>
              <a:t>som</a:t>
            </a:r>
            <a:r>
              <a:rPr lang="en-US" sz="3200" dirty="0">
                <a:solidFill>
                  <a:schemeClr val="accent4"/>
                </a:solidFill>
                <a:latin typeface="Courier" charset="0"/>
                <a:cs typeface="Courier" charset="0"/>
              </a:rPr>
              <a:t> =</a:t>
            </a:r>
            <a:r>
              <a:rPr lang="en-US" sz="3200" dirty="0">
                <a:solidFill>
                  <a:srgbClr val="00B050"/>
                </a:solidFill>
                <a:latin typeface="Courier" charset="0"/>
                <a:cs typeface="Courier" charset="0"/>
              </a:rPr>
              <a:t> </a:t>
            </a:r>
            <a:r>
              <a:rPr lang="en-US" sz="3200" dirty="0" err="1" smtClean="0">
                <a:solidFill>
                  <a:srgbClr val="00B050"/>
                </a:solidFill>
                <a:latin typeface="Courier" charset="0"/>
                <a:cs typeface="Courier" charset="0"/>
              </a:rPr>
              <a:t>optellen</a:t>
            </a:r>
            <a:r>
              <a:rPr lang="en-US" sz="3200" dirty="0" smtClean="0">
                <a:solidFill>
                  <a:srgbClr val="00B050"/>
                </a:solidFill>
                <a:latin typeface="Courier" charset="0"/>
                <a:cs typeface="Courier" charset="0"/>
              </a:rPr>
              <a:t>(</a:t>
            </a:r>
            <a:r>
              <a:rPr lang="en-US" sz="3200" dirty="0" smtClean="0">
                <a:solidFill>
                  <a:srgbClr val="0070C0"/>
                </a:solidFill>
                <a:latin typeface="Courier" charset="0"/>
                <a:cs typeface="Courier" charset="0"/>
              </a:rPr>
              <a:t>get </a:t>
            </a:r>
            <a:r>
              <a:rPr lang="en-US" sz="3200" dirty="0">
                <a:solidFill>
                  <a:srgbClr val="0070C0"/>
                </a:solidFill>
                <a:latin typeface="Courier" charset="0"/>
                <a:cs typeface="Courier" charset="0"/>
              </a:rPr>
              <a:t>al 1, </a:t>
            </a:r>
            <a:r>
              <a:rPr lang="en-US" sz="3200" dirty="0" smtClean="0">
                <a:solidFill>
                  <a:srgbClr val="0070C0"/>
                </a:solidFill>
                <a:latin typeface="Courier" charset="0"/>
                <a:cs typeface="Courier" charset="0"/>
              </a:rPr>
              <a:t>getal2</a:t>
            </a:r>
            <a:r>
              <a:rPr lang="en-US" sz="3200" dirty="0">
                <a:solidFill>
                  <a:srgbClr val="00B050"/>
                </a:solidFill>
                <a:latin typeface="Courier" charset="0"/>
                <a:cs typeface="Courier" charset="0"/>
              </a:rPr>
              <a:t>)</a:t>
            </a:r>
          </a:p>
        </p:txBody>
      </p:sp>
      <p:pic>
        <p:nvPicPr>
          <p:cNvPr id="10" name="Picture 9"/>
          <p:cNvPicPr>
            <a:picLocks noChangeAspect="1"/>
          </p:cNvPicPr>
          <p:nvPr/>
        </p:nvPicPr>
        <p:blipFill>
          <a:blip r:embed="rId2"/>
          <a:stretch>
            <a:fillRect/>
          </a:stretch>
        </p:blipFill>
        <p:spPr>
          <a:xfrm flipH="1">
            <a:off x="2842895" y="4056380"/>
            <a:ext cx="4519300" cy="3099419"/>
          </a:xfrm>
          <a:prstGeom prst="rect">
            <a:avLst/>
          </a:prstGeom>
        </p:spPr>
      </p:pic>
      <p:cxnSp>
        <p:nvCxnSpPr>
          <p:cNvPr id="11" name="Straight Arrow Connector 10"/>
          <p:cNvCxnSpPr/>
          <p:nvPr/>
        </p:nvCxnSpPr>
        <p:spPr>
          <a:xfrm flipH="1">
            <a:off x="7068820" y="3353435"/>
            <a:ext cx="468000" cy="34480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562860" y="3267075"/>
            <a:ext cx="280035" cy="80835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60713"/>
            <a:ext cx="8596668" cy="7703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Python: </a:t>
            </a:r>
            <a:r>
              <a:rPr lang="en-US" altLang="nl-NL" dirty="0" smtClean="0">
                <a:solidFill>
                  <a:schemeClr val="tx1"/>
                </a:solidFill>
                <a:effectLst>
                  <a:outerShdw blurRad="38100" dist="19050" dir="2700000" algn="tl" rotWithShape="0">
                    <a:schemeClr val="dk1">
                      <a:alpha val="40000"/>
                    </a:schemeClr>
                  </a:outerShdw>
                </a:effectLst>
              </a:rPr>
              <a:t>Data </a:t>
            </a:r>
            <a:r>
              <a:rPr lang="en-US" altLang="nl-NL" dirty="0" smtClean="0">
                <a:solidFill>
                  <a:schemeClr val="tx1"/>
                </a:solidFill>
              </a:rPr>
              <a:t>&amp; </a:t>
            </a:r>
            <a:r>
              <a:rPr lang="en-US" altLang="nl-NL" dirty="0" smtClean="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273050" y="931025"/>
            <a:ext cx="983043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t>Hoe </a:t>
            </a:r>
            <a:r>
              <a:rPr lang="en-US" sz="2400" dirty="0" err="1"/>
              <a:t>weet</a:t>
            </a:r>
            <a:r>
              <a:rPr lang="en-US" sz="2400" dirty="0"/>
              <a:t> Python wat die </a:t>
            </a:r>
            <a:r>
              <a:rPr lang="en-US" sz="2400" dirty="0" err="1"/>
              <a:t>functie</a:t>
            </a:r>
            <a:r>
              <a:rPr lang="en-US" sz="2400" dirty="0"/>
              <a:t> </a:t>
            </a:r>
            <a:r>
              <a:rPr lang="en-US" sz="2400" dirty="0" err="1"/>
              <a:t>dan</a:t>
            </a:r>
            <a:r>
              <a:rPr lang="en-US" sz="2400" dirty="0"/>
              <a:t> </a:t>
            </a:r>
            <a:r>
              <a:rPr lang="en-US" sz="2400" dirty="0" err="1"/>
              <a:t>moet</a:t>
            </a:r>
            <a:r>
              <a:rPr lang="en-US" sz="2400" dirty="0"/>
              <a:t> </a:t>
            </a:r>
            <a:r>
              <a:rPr lang="en-US" sz="2400" dirty="0" err="1"/>
              <a:t>doen</a:t>
            </a:r>
            <a:r>
              <a:rPr lang="en-US" sz="2400" dirty="0"/>
              <a:t>?</a:t>
            </a:r>
          </a:p>
          <a:p>
            <a:pPr marL="342900" indent="-342900">
              <a:buFont typeface="Arial" panose="020B0604020202020204" pitchFamily="34" charset="0"/>
              <a:buChar char="•"/>
            </a:pPr>
            <a:r>
              <a:rPr lang="en-US" sz="2400" dirty="0" err="1"/>
              <a:t>Dat</a:t>
            </a:r>
            <a:r>
              <a:rPr lang="en-US" sz="2400" dirty="0"/>
              <a:t> doe je door </a:t>
            </a:r>
            <a:r>
              <a:rPr lang="en-US" sz="2400" dirty="0" err="1"/>
              <a:t>een</a:t>
            </a:r>
            <a:r>
              <a:rPr lang="en-US" sz="2400" dirty="0"/>
              <a:t> </a:t>
            </a:r>
            <a:r>
              <a:rPr lang="en-US" sz="2400" dirty="0" err="1"/>
              <a:t>functiedefinitie</a:t>
            </a:r>
            <a:r>
              <a:rPr lang="en-US" sz="2400" dirty="0"/>
              <a:t> </a:t>
            </a:r>
            <a:r>
              <a:rPr lang="en-US" sz="2400" dirty="0" err="1"/>
              <a:t>te</a:t>
            </a:r>
            <a:r>
              <a:rPr lang="en-US" sz="2400" dirty="0"/>
              <a:t> </a:t>
            </a:r>
            <a:r>
              <a:rPr lang="en-US" sz="2400" dirty="0" err="1"/>
              <a:t>schrijven</a:t>
            </a:r>
            <a:r>
              <a:rPr lang="en-US" sz="2400" dirty="0"/>
              <a:t>. </a:t>
            </a:r>
            <a:r>
              <a:rPr lang="en-US" sz="2400" dirty="0" err="1">
                <a:sym typeface="+mn-ea"/>
              </a:rPr>
              <a:t>Dit</a:t>
            </a:r>
            <a:r>
              <a:rPr lang="en-US" sz="2400" dirty="0">
                <a:sym typeface="+mn-ea"/>
              </a:rPr>
              <a:t> </a:t>
            </a:r>
            <a:r>
              <a:rPr lang="en-US" sz="2400" dirty="0" err="1">
                <a:sym typeface="+mn-ea"/>
              </a:rPr>
              <a:t>beschrijft</a:t>
            </a:r>
            <a:r>
              <a:rPr lang="en-US" sz="2400" dirty="0">
                <a:sym typeface="+mn-ea"/>
              </a:rPr>
              <a:t> wat je </a:t>
            </a:r>
            <a:r>
              <a:rPr lang="en-US" sz="2400" dirty="0" err="1">
                <a:sym typeface="+mn-ea"/>
              </a:rPr>
              <a:t>functie</a:t>
            </a:r>
            <a:r>
              <a:rPr lang="en-US" sz="2400" dirty="0">
                <a:sym typeface="+mn-ea"/>
              </a:rPr>
              <a:t> </a:t>
            </a:r>
            <a:r>
              <a:rPr lang="en-US" sz="2400" dirty="0" err="1">
                <a:sym typeface="+mn-ea"/>
              </a:rPr>
              <a:t>precies</a:t>
            </a:r>
            <a:r>
              <a:rPr lang="en-US" sz="2400" dirty="0">
                <a:sym typeface="+mn-ea"/>
              </a:rPr>
              <a:t> </a:t>
            </a:r>
            <a:r>
              <a:rPr lang="en-US" sz="2400" dirty="0" err="1">
                <a:sym typeface="+mn-ea"/>
              </a:rPr>
              <a:t>moet</a:t>
            </a:r>
            <a:r>
              <a:rPr lang="en-US" sz="2400" dirty="0">
                <a:sym typeface="+mn-ea"/>
              </a:rPr>
              <a:t> </a:t>
            </a:r>
            <a:r>
              <a:rPr lang="en-US" sz="2400" dirty="0" err="1">
                <a:sym typeface="+mn-ea"/>
              </a:rPr>
              <a:t>doen</a:t>
            </a:r>
            <a:r>
              <a:rPr lang="en-US" sz="2400" dirty="0">
                <a:sym typeface="+mn-ea"/>
              </a:rPr>
              <a:t>. </a:t>
            </a:r>
          </a:p>
          <a:p>
            <a:pPr marL="342900" indent="-342900">
              <a:buFont typeface="Arial" panose="020B0604020202020204" pitchFamily="34" charset="0"/>
              <a:buChar char="•"/>
            </a:pPr>
            <a:r>
              <a:rPr lang="en-US" sz="2400" dirty="0"/>
              <a:t>Je </a:t>
            </a:r>
            <a:r>
              <a:rPr lang="en-US" sz="2400" dirty="0" err="1"/>
              <a:t>begint</a:t>
            </a:r>
            <a:r>
              <a:rPr lang="en-US" sz="2400" dirty="0"/>
              <a:t> </a:t>
            </a:r>
            <a:r>
              <a:rPr lang="en-US" sz="2400" dirty="0" err="1"/>
              <a:t>een</a:t>
            </a:r>
            <a:r>
              <a:rPr lang="en-US" sz="2400" dirty="0"/>
              <a:t> </a:t>
            </a:r>
            <a:r>
              <a:rPr lang="en-US" sz="2400" dirty="0" err="1"/>
              <a:t>functiedefinitie</a:t>
            </a:r>
            <a:r>
              <a:rPr lang="en-US" sz="2400" dirty="0"/>
              <a:t> met </a:t>
            </a:r>
            <a:r>
              <a:rPr lang="en-US" sz="2400" b="1" dirty="0" err="1">
                <a:solidFill>
                  <a:schemeClr val="accent2"/>
                </a:solidFill>
              </a:rPr>
              <a:t>def</a:t>
            </a:r>
            <a:endParaRPr lang="en-US" sz="2400" b="1" dirty="0"/>
          </a:p>
          <a:p>
            <a:pPr marL="342900" indent="-342900">
              <a:buFont typeface="Arial" panose="020B0604020202020204" pitchFamily="34" charset="0"/>
              <a:buChar char="•"/>
            </a:pPr>
            <a:r>
              <a:rPr lang="en-US" sz="2400" dirty="0"/>
              <a:t>Op het </a:t>
            </a:r>
            <a:r>
              <a:rPr lang="en-US" sz="2400" dirty="0" err="1"/>
              <a:t>eind</a:t>
            </a:r>
            <a:r>
              <a:rPr lang="en-US" sz="2400" dirty="0"/>
              <a:t> </a:t>
            </a:r>
            <a:r>
              <a:rPr lang="en-US" sz="2400" dirty="0" err="1"/>
              <a:t>geef</a:t>
            </a:r>
            <a:r>
              <a:rPr lang="en-US" sz="2400" dirty="0"/>
              <a:t> je het </a:t>
            </a:r>
            <a:r>
              <a:rPr lang="en-US" sz="2400" dirty="0" err="1"/>
              <a:t>eindresultaat</a:t>
            </a:r>
            <a:r>
              <a:rPr lang="en-US" sz="2400" dirty="0"/>
              <a:t> </a:t>
            </a:r>
            <a:r>
              <a:rPr lang="en-US" sz="2400" dirty="0" err="1"/>
              <a:t>terug</a:t>
            </a:r>
            <a:r>
              <a:rPr lang="en-US" sz="2400" dirty="0"/>
              <a:t> </a:t>
            </a:r>
            <a:r>
              <a:rPr lang="en-US" sz="2400" dirty="0" err="1"/>
              <a:t>als</a:t>
            </a:r>
            <a:r>
              <a:rPr lang="en-US" sz="2400" dirty="0"/>
              <a:t> </a:t>
            </a:r>
            <a:r>
              <a:rPr lang="en-US" sz="2400" dirty="0" err="1"/>
              <a:t>uitvoer</a:t>
            </a:r>
            <a:r>
              <a:rPr lang="en-US" sz="2400" dirty="0"/>
              <a:t> met </a:t>
            </a:r>
            <a:r>
              <a:rPr lang="en-US" sz="2400" b="1" dirty="0">
                <a:solidFill>
                  <a:schemeClr val="accent4"/>
                </a:solidFill>
              </a:rPr>
              <a:t>return</a:t>
            </a:r>
          </a:p>
        </p:txBody>
      </p:sp>
      <p:sp>
        <p:nvSpPr>
          <p:cNvPr id="4" name="Text Box 3"/>
          <p:cNvSpPr txBox="1"/>
          <p:nvPr/>
        </p:nvSpPr>
        <p:spPr>
          <a:xfrm>
            <a:off x="677333" y="3004935"/>
            <a:ext cx="9987895" cy="1938992"/>
          </a:xfrm>
          <a:prstGeom prst="rect">
            <a:avLst/>
          </a:prstGeom>
          <a:noFill/>
        </p:spPr>
        <p:txBody>
          <a:bodyPr wrap="square" rtlCol="0">
            <a:spAutoFit/>
          </a:bodyPr>
          <a:lstStyle/>
          <a:p>
            <a:pPr algn="ctr"/>
            <a:r>
              <a:rPr lang="en-US" sz="4000" dirty="0" err="1">
                <a:solidFill>
                  <a:srgbClr val="00B050"/>
                </a:solidFill>
                <a:latin typeface="Courier" charset="0"/>
                <a:cs typeface="Courier" charset="0"/>
              </a:rPr>
              <a:t>def</a:t>
            </a:r>
            <a:r>
              <a:rPr lang="en-US" sz="4000" dirty="0">
                <a:solidFill>
                  <a:srgbClr val="00B050"/>
                </a:solidFill>
                <a:latin typeface="Courier" charset="0"/>
                <a:cs typeface="Courier" charset="0"/>
              </a:rPr>
              <a:t>  </a:t>
            </a:r>
            <a:r>
              <a:rPr lang="en-US" sz="4000" dirty="0" err="1" smtClean="0">
                <a:solidFill>
                  <a:srgbClr val="00B050"/>
                </a:solidFill>
                <a:latin typeface="Courier" charset="0"/>
                <a:cs typeface="Courier" charset="0"/>
              </a:rPr>
              <a:t>optellen</a:t>
            </a:r>
            <a:r>
              <a:rPr lang="en-US" sz="4000" dirty="0" smtClean="0">
                <a:solidFill>
                  <a:srgbClr val="00B050"/>
                </a:solidFill>
                <a:latin typeface="Courier" charset="0"/>
                <a:cs typeface="Courier" charset="0"/>
              </a:rPr>
              <a:t>(</a:t>
            </a:r>
            <a:r>
              <a:rPr lang="en-US" sz="4000" dirty="0" smtClean="0">
                <a:solidFill>
                  <a:srgbClr val="0070C0"/>
                </a:solidFill>
                <a:latin typeface="Courier" charset="0"/>
                <a:cs typeface="Courier" charset="0"/>
              </a:rPr>
              <a:t>getal1</a:t>
            </a:r>
            <a:r>
              <a:rPr lang="en-US" sz="4000" dirty="0">
                <a:solidFill>
                  <a:srgbClr val="0070C0"/>
                </a:solidFill>
                <a:latin typeface="Courier" charset="0"/>
                <a:cs typeface="Courier" charset="0"/>
              </a:rPr>
              <a:t>, </a:t>
            </a:r>
            <a:r>
              <a:rPr lang="en-US" sz="4000" dirty="0" err="1" smtClean="0">
                <a:solidFill>
                  <a:srgbClr val="0070C0"/>
                </a:solidFill>
                <a:latin typeface="Courier" charset="0"/>
                <a:cs typeface="Courier" charset="0"/>
              </a:rPr>
              <a:t>getal</a:t>
            </a:r>
            <a:r>
              <a:rPr lang="en-US" sz="4000" dirty="0" smtClean="0">
                <a:solidFill>
                  <a:srgbClr val="0070C0"/>
                </a:solidFill>
                <a:latin typeface="Courier" charset="0"/>
                <a:cs typeface="Courier" charset="0"/>
              </a:rPr>
              <a:t> </a:t>
            </a:r>
            <a:r>
              <a:rPr lang="en-US" sz="4000" dirty="0">
                <a:solidFill>
                  <a:srgbClr val="0070C0"/>
                </a:solidFill>
                <a:latin typeface="Courier" charset="0"/>
                <a:cs typeface="Courier" charset="0"/>
              </a:rPr>
              <a:t>2</a:t>
            </a:r>
            <a:r>
              <a:rPr lang="en-US" sz="4000" dirty="0">
                <a:solidFill>
                  <a:srgbClr val="00B050"/>
                </a:solidFill>
                <a:latin typeface="Courier" charset="0"/>
                <a:cs typeface="Courier" charset="0"/>
              </a:rPr>
              <a:t>):</a:t>
            </a:r>
            <a:endParaRPr lang="en-US" sz="4000" dirty="0">
              <a:solidFill>
                <a:schemeClr val="tx1"/>
              </a:solidFill>
              <a:latin typeface="Courier" charset="0"/>
              <a:cs typeface="Courier" charset="0"/>
            </a:endParaRPr>
          </a:p>
          <a:p>
            <a:pPr algn="l"/>
            <a:r>
              <a:rPr lang="en-US" sz="4000" dirty="0">
                <a:solidFill>
                  <a:schemeClr val="tx1"/>
                </a:solidFill>
                <a:latin typeface="Courier" charset="0"/>
                <a:cs typeface="Courier" charset="0"/>
              </a:rPr>
              <a:t>       </a:t>
            </a:r>
            <a:r>
              <a:rPr lang="en-US" sz="4000" dirty="0" err="1">
                <a:solidFill>
                  <a:srgbClr val="00B050"/>
                </a:solidFill>
                <a:latin typeface="Courier" charset="0"/>
                <a:cs typeface="Courier" charset="0"/>
              </a:rPr>
              <a:t>som</a:t>
            </a:r>
            <a:r>
              <a:rPr lang="en-US" sz="4000" dirty="0">
                <a:solidFill>
                  <a:srgbClr val="00B050"/>
                </a:solidFill>
                <a:latin typeface="Courier" charset="0"/>
                <a:cs typeface="Courier" charset="0"/>
              </a:rPr>
              <a:t> = get al 1 + get al 2</a:t>
            </a:r>
            <a:endParaRPr lang="en-US" sz="4000" dirty="0">
              <a:solidFill>
                <a:schemeClr val="tx1"/>
              </a:solidFill>
              <a:latin typeface="Courier" charset="0"/>
              <a:cs typeface="Courier" charset="0"/>
            </a:endParaRPr>
          </a:p>
          <a:p>
            <a:pPr algn="l"/>
            <a:r>
              <a:rPr lang="en-US" sz="4000" dirty="0">
                <a:solidFill>
                  <a:schemeClr val="tx1"/>
                </a:solidFill>
                <a:latin typeface="Courier" charset="0"/>
                <a:cs typeface="Courier" charset="0"/>
              </a:rPr>
              <a:t>	</a:t>
            </a:r>
            <a:r>
              <a:rPr lang="en-US" sz="4000" dirty="0" smtClean="0">
                <a:solidFill>
                  <a:schemeClr val="accent4"/>
                </a:solidFill>
                <a:latin typeface="Courier" charset="0"/>
                <a:cs typeface="Courier" charset="0"/>
              </a:rPr>
              <a:t>return </a:t>
            </a:r>
            <a:r>
              <a:rPr lang="en-US" sz="4000" dirty="0" err="1">
                <a:solidFill>
                  <a:schemeClr val="accent4"/>
                </a:solidFill>
                <a:latin typeface="Courier" charset="0"/>
                <a:cs typeface="Courier" charset="0"/>
              </a:rPr>
              <a:t>som</a:t>
            </a:r>
            <a:endParaRPr lang="en-US" sz="4000" dirty="0">
              <a:solidFill>
                <a:schemeClr val="accent4"/>
              </a:solidFill>
              <a:latin typeface="Courier" charset="0"/>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2951019" y="116378"/>
            <a:ext cx="3978010" cy="6612383"/>
          </a:xfrm>
          <a:prstGeom prst="rect">
            <a:avLst/>
          </a:prstGeom>
        </p:spPr>
      </p:pic>
    </p:spTree>
    <p:extLst>
      <p:ext uri="{BB962C8B-B14F-4D97-AF65-F5344CB8AC3E}">
        <p14:creationId xmlns:p14="http://schemas.microsoft.com/office/powerpoint/2010/main" val="2787033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579717"/>
            <a:ext cx="8596668" cy="728749"/>
          </a:xfrm>
        </p:spPr>
        <p:txBody>
          <a:bodyPr/>
          <a:lstStyle/>
          <a:p>
            <a:pPr algn="ctr"/>
            <a:r>
              <a:rPr lang="nl-NL" dirty="0" smtClean="0"/>
              <a:t>Even voorstellen.</a:t>
            </a:r>
            <a:endParaRPr lang="nl-NL" dirty="0"/>
          </a:p>
        </p:txBody>
      </p:sp>
    </p:spTree>
    <p:extLst>
      <p:ext uri="{BB962C8B-B14F-4D97-AF65-F5344CB8AC3E}">
        <p14:creationId xmlns:p14="http://schemas.microsoft.com/office/powerpoint/2010/main" val="4004020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smtClean="0">
                <a:solidFill>
                  <a:schemeClr val="tx1"/>
                </a:solidFill>
              </a:rPr>
              <a:t>Waar Python code uitvoeren?</a:t>
            </a:r>
            <a:endParaRPr lang="en-US" altLang="nl-NL" dirty="0" smtClean="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b="1">
                <a:sym typeface="+mn-ea"/>
              </a:rPr>
              <a:t>Google Colab:</a:t>
            </a:r>
            <a:r>
              <a:rPr lang="en-US" sz="2400">
                <a:sym typeface="+mn-ea"/>
              </a:rPr>
              <a:t> Platform om Jupyter Notebook te runnen.</a:t>
            </a:r>
            <a:endParaRPr lang="en-US" sz="2400"/>
          </a:p>
          <a:p>
            <a:pPr marL="342900" indent="-342900">
              <a:buFont typeface="Arial" panose="020B0604020202020204" pitchFamily="34" charset="0"/>
              <a:buChar char="•"/>
            </a:pPr>
            <a:r>
              <a:rPr lang="en-US" sz="2400" b="1">
                <a:sym typeface="+mn-ea"/>
              </a:rPr>
              <a:t>Jupyter Notebook:</a:t>
            </a:r>
            <a:r>
              <a:rPr lang="en-US" sz="2400">
                <a:sym typeface="+mn-ea"/>
              </a:rPr>
              <a:t> Programma om Python code te runnen</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a:sym typeface="+mn-ea"/>
              </a:rPr>
              <a:t>Demo:</a:t>
            </a:r>
            <a:r>
              <a:rPr lang="en-US" sz="2400">
                <a:sym typeface="+mn-ea"/>
              </a:rPr>
              <a:t> hoe run je in een Notebook een stukje Python code</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a:sym typeface="+mn-ea"/>
              </a:rPr>
              <a:t>Opdrachten: </a:t>
            </a:r>
            <a:r>
              <a:rPr lang="en-US" sz="2400">
                <a:sym typeface="+mn-ea"/>
              </a:rPr>
              <a:t>Stukje code is al geschreven. Overal waar &lt;INVULLEN&gt; staat, moet deze code aangevuld worden.</a:t>
            </a:r>
            <a:endParaRPr lang="en-US" sz="2400" b="1">
              <a:solidFill>
                <a:schemeClr val="accent4"/>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sz="6000" dirty="0" smtClean="0"/>
              <a:t>En nu jullie!</a:t>
            </a:r>
            <a:br>
              <a:rPr lang="nl-NL" sz="6000" dirty="0" smtClean="0"/>
            </a:br>
            <a:r>
              <a:rPr lang="nl-NL" sz="6000" dirty="0" smtClean="0"/>
              <a:t/>
            </a:r>
            <a:br>
              <a:rPr lang="nl-NL" sz="6000" dirty="0" smtClean="0"/>
            </a:br>
            <a:r>
              <a:rPr lang="nl-NL" sz="6000" dirty="0"/>
              <a:t/>
            </a:r>
            <a:br>
              <a:rPr lang="nl-NL" sz="6000" dirty="0"/>
            </a:br>
            <a:endParaRPr lang="nl-NL" sz="6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a:t>
            </a:r>
            <a:r>
              <a:rPr lang="en-US" sz="2000" dirty="0" smtClean="0">
                <a:solidFill>
                  <a:schemeClr val="tx1"/>
                </a:solidFill>
              </a:rPr>
              <a:t>, built </a:t>
            </a:r>
            <a:r>
              <a:rPr lang="en-US" sz="2000" dirty="0">
                <a:solidFill>
                  <a:schemeClr val="tx1"/>
                </a:solidFill>
              </a:rPr>
              <a:t>on top of the </a:t>
            </a:r>
            <a:r>
              <a:rPr lang="en-US" sz="2000" dirty="0">
                <a:solidFill>
                  <a:schemeClr val="tx1"/>
                </a:solidFill>
                <a:hlinkClick r:id="rId2"/>
              </a:rPr>
              <a:t>Python</a:t>
            </a:r>
            <a:r>
              <a:rPr lang="en-US" sz="2000" dirty="0">
                <a:solidFill>
                  <a:schemeClr val="tx1"/>
                </a:solidFill>
              </a:rPr>
              <a:t> programming language</a:t>
            </a:r>
            <a:r>
              <a:rPr lang="en-US" sz="2000" dirty="0" smtClean="0">
                <a:solidFill>
                  <a:schemeClr val="tx1"/>
                </a:solidFill>
              </a:rPr>
              <a:t>.</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Pandas </a:t>
            </a:r>
            <a:r>
              <a:rPr lang="en-US" sz="2000" dirty="0">
                <a:solidFill>
                  <a:schemeClr val="tx1"/>
                </a:solidFill>
              </a:rPr>
              <a:t>is one of the most used open-source Python libraries to work with Structured tabular data for analysis. Pandas library is heavily used for Data Analytics, Machine learning, data science projects, and many more</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r>
              <a:rPr lang="en-US" sz="2000" dirty="0" smtClean="0">
                <a:solidFill>
                  <a:schemeClr val="tx1"/>
                </a:solidFill>
              </a:rPr>
              <a:t>).</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nl-NL" sz="2000" dirty="0">
                <a:hlinkClick r:id="rId3"/>
              </a:rPr>
              <a:t>User Guide — pandas 1.5.3 documentation (pydata.org)</a:t>
            </a:r>
            <a:endParaRPr lang="nl-NL" sz="2000"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r>
              <a:rPr lang="en-US" b="1" dirty="0"/>
              <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smtClean="0"/>
              <a:t>Because </a:t>
            </a:r>
            <a:r>
              <a:rPr lang="en-US" dirty="0"/>
              <a:t>it is built on </a:t>
            </a:r>
            <a:r>
              <a:rPr lang="en-US" dirty="0" err="1"/>
              <a:t>NumPy</a:t>
            </a:r>
            <a:r>
              <a:rPr lang="en-US" dirty="0"/>
              <a:t> (Numerical Python), Pandas boasts several </a:t>
            </a:r>
            <a:r>
              <a:rPr lang="en-US" dirty="0" smtClean="0"/>
              <a:t>advantages:</a:t>
            </a:r>
            <a:endParaRPr lang="en-US" dirty="0"/>
          </a:p>
          <a:p>
            <a:r>
              <a:rPr lang="en-US" b="1" dirty="0" smtClean="0"/>
              <a:t>Scalability</a:t>
            </a:r>
            <a:r>
              <a:rPr lang="en-US" b="1" dirty="0"/>
              <a:t> </a:t>
            </a:r>
            <a:r>
              <a:rPr lang="en-US" dirty="0"/>
              <a:t>-  Pandas is only limited by hardware and can manipulate larger quantities of data.</a:t>
            </a:r>
          </a:p>
          <a:p>
            <a:r>
              <a:rPr lang="en-US" b="1" dirty="0"/>
              <a:t>Speed </a:t>
            </a:r>
            <a:r>
              <a:rPr lang="en-US" dirty="0"/>
              <a:t>-  Pandas is much faster than Excel, which is especially noticeable when working with larger quantities of data.</a:t>
            </a:r>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p>
          <a:p>
            <a:r>
              <a:rPr lang="en-US" b="1" dirty="0"/>
              <a:t>Interpretability </a:t>
            </a:r>
            <a:r>
              <a:rPr lang="en-US" dirty="0"/>
              <a:t>-  It is very easy to interpret what happens when each task is run, and it is relatively easy to find and fix errors.</a:t>
            </a:r>
          </a:p>
          <a:p>
            <a:r>
              <a:rPr lang="en-US" b="1" dirty="0"/>
              <a:t>Advanced Functions </a:t>
            </a:r>
            <a:r>
              <a:rPr lang="en-US" dirty="0"/>
              <a:t>- Performing advanced statistical analysis and creating complex visualizations is very straightforward.</a:t>
            </a:r>
          </a:p>
          <a:p>
            <a:r>
              <a:rPr lang="en-US"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Dataframe</a:t>
            </a:r>
            <a:endParaRPr lang="nl-NL" dirty="0"/>
          </a:p>
        </p:txBody>
      </p:sp>
      <p:pic>
        <p:nvPicPr>
          <p:cNvPr id="1026" name="Picture 2" descr="Python Pandas Tutorial: A Complete Introduction for Beginners – LearnDataS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Short code</a:t>
            </a:r>
            <a:endParaRPr lang="nl-NL" dirty="0"/>
          </a:p>
        </p:txBody>
      </p:sp>
      <p:pic>
        <p:nvPicPr>
          <p:cNvPr id="4" name="Afbeelding 3"/>
          <p:cNvPicPr>
            <a:picLocks noChangeAspect="1"/>
          </p:cNvPicPr>
          <p:nvPr/>
        </p:nvPicPr>
        <p:blipFill>
          <a:blip r:embed="rId2"/>
          <a:stretch>
            <a:fillRect/>
          </a:stretch>
        </p:blipFill>
        <p:spPr>
          <a:xfrm>
            <a:off x="677334" y="1930400"/>
            <a:ext cx="1885950" cy="3619500"/>
          </a:xfrm>
          <a:prstGeom prst="rect">
            <a:avLst/>
          </a:prstGeom>
        </p:spPr>
      </p:pic>
      <p:pic>
        <p:nvPicPr>
          <p:cNvPr id="5" name="Afbeelding 4"/>
          <p:cNvPicPr>
            <a:picLocks noChangeAspect="1"/>
          </p:cNvPicPr>
          <p:nvPr/>
        </p:nvPicPr>
        <p:blipFill>
          <a:blip r:embed="rId3"/>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4"/>
          <a:stretch>
            <a:fillRect/>
          </a:stretch>
        </p:blipFill>
        <p:spPr>
          <a:xfrm>
            <a:off x="6959484" y="2058987"/>
            <a:ext cx="1714500" cy="33623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Pivot </a:t>
            </a:r>
            <a:r>
              <a:rPr lang="nl-NL" dirty="0" err="1" smtClean="0"/>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t>Pivot table is hetzelfde als een draaitable</a:t>
            </a:r>
          </a:p>
          <a:p>
            <a:pPr marL="342900" indent="-342900">
              <a:buFont typeface="Arial" panose="020B0604020202020204" pitchFamily="34" charset="0"/>
              <a:buChar char="•"/>
            </a:pPr>
            <a:r>
              <a:rPr lang="en-US" sz="2400"/>
              <a:t>Technisch gesproken doe je dit:</a:t>
            </a:r>
          </a:p>
          <a:p>
            <a:pPr marL="800100" lvl="1" indent="-342900">
              <a:buFont typeface="Arial" panose="020B0604020202020204" pitchFamily="34" charset="0"/>
              <a:buChar char="•"/>
            </a:pPr>
            <a:r>
              <a:rPr lang="en-US" sz="2400"/>
              <a:t> Selecteer twee kolommen en pak hieruit de unieke waardes. </a:t>
            </a:r>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p>
          <a:p>
            <a:pPr marL="800100" lvl="1" indent="-342900">
              <a:buFont typeface="Arial" panose="020B0604020202020204" pitchFamily="34" charset="0"/>
              <a:buChar char="•"/>
            </a:pPr>
            <a:r>
              <a:rPr lang="en-US" sz="2400"/>
              <a:t>Zo zie je veel makkelijker patronen in deze drie kolommen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p>
        </p:txBody>
      </p:sp>
      <p:graphicFrame>
        <p:nvGraphicFramePr>
          <p:cNvPr id="10" name="Table 9"/>
          <p:cNvGraphicFramePr/>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a:buNone/>
                      </a:pPr>
                      <a:r>
                        <a:rPr lang="en-US"/>
                        <a:t>Index</a:t>
                      </a:r>
                    </a:p>
                  </a:txBody>
                  <a:tcPr/>
                </a:tc>
                <a:tc>
                  <a:txBody>
                    <a:bodyPr/>
                    <a:lstStyle/>
                    <a:p>
                      <a:pPr>
                        <a:buNone/>
                      </a:pPr>
                      <a:r>
                        <a:rPr lang="en-US"/>
                        <a:t>Leeftijd</a:t>
                      </a:r>
                    </a:p>
                  </a:txBody>
                  <a:tcPr>
                    <a:solidFill>
                      <a:schemeClr val="accent4"/>
                    </a:solidFill>
                  </a:tcPr>
                </a:tc>
                <a:tc>
                  <a:txBody>
                    <a:bodyPr/>
                    <a:lstStyle/>
                    <a:p>
                      <a:pPr>
                        <a:buNone/>
                      </a:pPr>
                      <a:r>
                        <a:rPr lang="en-US"/>
                        <a:t>BMI</a:t>
                      </a:r>
                    </a:p>
                  </a:txBody>
                  <a:tcPr>
                    <a:solidFill>
                      <a:schemeClr val="accent6"/>
                    </a:solidFill>
                  </a:tcPr>
                </a:tc>
                <a:tc>
                  <a:txBody>
                    <a:bodyPr/>
                    <a:lstStyle/>
                    <a:p>
                      <a:pPr>
                        <a:buNone/>
                      </a:pPr>
                      <a:r>
                        <a:rPr lang="en-US"/>
                        <a:t>hart</a:t>
                      </a:r>
                    </a:p>
                    <a:p>
                      <a:pPr>
                        <a:buNone/>
                      </a:pPr>
                      <a:r>
                        <a:rPr lang="en-US"/>
                        <a:t>conditie</a:t>
                      </a:r>
                    </a:p>
                  </a:txBody>
                  <a:tcPr>
                    <a:solidFill>
                      <a:schemeClr val="accent2"/>
                    </a:solidFill>
                  </a:tcPr>
                </a:tc>
                <a:extLst>
                  <a:ext uri="{0D108BD9-81ED-4DB2-BD59-A6C34878D82A}">
                    <a16:rowId xmlns:a16="http://schemas.microsoft.com/office/drawing/2014/main" val="10000"/>
                  </a:ext>
                </a:extLst>
              </a:tr>
              <a:tr h="661670">
                <a:tc>
                  <a:txBody>
                    <a:bodyPr/>
                    <a:lstStyle/>
                    <a:p>
                      <a:pPr>
                        <a:buNone/>
                      </a:pPr>
                      <a:r>
                        <a:rPr lang="en-US"/>
                        <a:t>1</a:t>
                      </a:r>
                    </a:p>
                  </a:txBody>
                  <a:tcPr/>
                </a:tc>
                <a:tc>
                  <a:txBody>
                    <a:bodyPr/>
                    <a:lstStyle/>
                    <a:p>
                      <a:pPr>
                        <a:buNone/>
                      </a:pPr>
                      <a:r>
                        <a:rPr lang="en-US"/>
                        <a:t>20</a:t>
                      </a:r>
                    </a:p>
                  </a:txBody>
                  <a:tcPr>
                    <a:solidFill>
                      <a:schemeClr val="accent4"/>
                    </a:solidFill>
                  </a:tcPr>
                </a:tc>
                <a:tc>
                  <a:txBody>
                    <a:bodyPr/>
                    <a:lstStyle/>
                    <a:p>
                      <a:pPr>
                        <a:buNone/>
                      </a:pPr>
                      <a:r>
                        <a:rPr lang="en-US"/>
                        <a:t>21</a:t>
                      </a:r>
                    </a:p>
                  </a:txBody>
                  <a:tcPr>
                    <a:solidFill>
                      <a:schemeClr val="accent6"/>
                    </a:solidFill>
                  </a:tcPr>
                </a:tc>
                <a:tc>
                  <a:txBody>
                    <a:bodyPr/>
                    <a:lstStyle/>
                    <a:p>
                      <a:pPr>
                        <a:buNone/>
                      </a:pPr>
                      <a:r>
                        <a:rPr lang="en-US"/>
                        <a:t>100</a:t>
                      </a:r>
                    </a:p>
                  </a:txBody>
                  <a:tcPr>
                    <a:solidFill>
                      <a:schemeClr val="accent2"/>
                    </a:solidFill>
                  </a:tcPr>
                </a:tc>
                <a:extLst>
                  <a:ext uri="{0D108BD9-81ED-4DB2-BD59-A6C34878D82A}">
                    <a16:rowId xmlns:a16="http://schemas.microsoft.com/office/drawing/2014/main" val="10001"/>
                  </a:ext>
                </a:extLst>
              </a:tr>
              <a:tr h="661670">
                <a:tc>
                  <a:txBody>
                    <a:bodyPr/>
                    <a:lstStyle/>
                    <a:p>
                      <a:pPr>
                        <a:buNone/>
                      </a:pPr>
                      <a:r>
                        <a:rPr lang="en-US"/>
                        <a:t>2</a:t>
                      </a:r>
                    </a:p>
                  </a:txBody>
                  <a:tcPr/>
                </a:tc>
                <a:tc>
                  <a:txBody>
                    <a:bodyPr/>
                    <a:lstStyle/>
                    <a:p>
                      <a:pPr>
                        <a:buNone/>
                      </a:pPr>
                      <a:r>
                        <a:rPr lang="en-US"/>
                        <a:t>70</a:t>
                      </a:r>
                    </a:p>
                  </a:txBody>
                  <a:tcPr>
                    <a:solidFill>
                      <a:schemeClr val="accent4"/>
                    </a:solidFill>
                  </a:tcPr>
                </a:tc>
                <a:tc>
                  <a:txBody>
                    <a:bodyPr/>
                    <a:lstStyle/>
                    <a:p>
                      <a:pPr>
                        <a:buNone/>
                      </a:pPr>
                      <a:r>
                        <a:rPr lang="en-US"/>
                        <a:t>30</a:t>
                      </a:r>
                    </a:p>
                  </a:txBody>
                  <a:tcPr>
                    <a:solidFill>
                      <a:schemeClr val="accent6"/>
                    </a:solidFill>
                  </a:tcPr>
                </a:tc>
                <a:tc>
                  <a:txBody>
                    <a:bodyPr/>
                    <a:lstStyle/>
                    <a:p>
                      <a:pPr>
                        <a:buNone/>
                      </a:pPr>
                      <a:r>
                        <a:rPr lang="en-US"/>
                        <a:t>60</a:t>
                      </a:r>
                    </a:p>
                  </a:txBody>
                  <a:tcPr>
                    <a:solidFill>
                      <a:schemeClr val="accent2"/>
                    </a:solidFill>
                  </a:tcPr>
                </a:tc>
                <a:extLst>
                  <a:ext uri="{0D108BD9-81ED-4DB2-BD59-A6C34878D82A}">
                    <a16:rowId xmlns:a16="http://schemas.microsoft.com/office/drawing/2014/main" val="10002"/>
                  </a:ext>
                </a:extLst>
              </a:tr>
              <a:tr h="661670">
                <a:tc>
                  <a:txBody>
                    <a:bodyPr/>
                    <a:lstStyle/>
                    <a:p>
                      <a:pPr>
                        <a:buNone/>
                      </a:pPr>
                      <a:r>
                        <a:rPr lang="en-US"/>
                        <a:t>3</a:t>
                      </a:r>
                    </a:p>
                  </a:txBody>
                  <a:tcPr/>
                </a:tc>
                <a:tc>
                  <a:txBody>
                    <a:bodyPr/>
                    <a:lstStyle/>
                    <a:p>
                      <a:pPr>
                        <a:buNone/>
                      </a:pPr>
                      <a:r>
                        <a:rPr lang="en-US"/>
                        <a:t>35</a:t>
                      </a:r>
                    </a:p>
                  </a:txBody>
                  <a:tcPr>
                    <a:solidFill>
                      <a:schemeClr val="accent4"/>
                    </a:solidFill>
                  </a:tcPr>
                </a:tc>
                <a:tc>
                  <a:txBody>
                    <a:bodyPr/>
                    <a:lstStyle/>
                    <a:p>
                      <a:pPr>
                        <a:buNone/>
                      </a:pPr>
                      <a:r>
                        <a:rPr lang="en-US"/>
                        <a:t>25</a:t>
                      </a:r>
                    </a:p>
                  </a:txBody>
                  <a:tcPr>
                    <a:solidFill>
                      <a:schemeClr val="accent6"/>
                    </a:solidFill>
                  </a:tcPr>
                </a:tc>
                <a:tc>
                  <a:txBody>
                    <a:bodyPr/>
                    <a:lstStyle/>
                    <a:p>
                      <a:pPr>
                        <a:buNone/>
                      </a:pPr>
                      <a:r>
                        <a:rPr lang="en-US"/>
                        <a:t>80</a:t>
                      </a:r>
                    </a:p>
                  </a:txBody>
                  <a:tcPr>
                    <a:solidFill>
                      <a:schemeClr val="accent2"/>
                    </a:solidFill>
                  </a:tcPr>
                </a:tc>
                <a:extLst>
                  <a:ext uri="{0D108BD9-81ED-4DB2-BD59-A6C34878D82A}">
                    <a16:rowId xmlns:a16="http://schemas.microsoft.com/office/drawing/2014/main" val="10003"/>
                  </a:ext>
                </a:extLst>
              </a:tr>
              <a:tr h="661670">
                <a:tc>
                  <a:txBody>
                    <a:bodyPr/>
                    <a:lstStyle/>
                    <a:p>
                      <a:pPr>
                        <a:buNone/>
                      </a:pPr>
                      <a:r>
                        <a:rPr lang="en-US"/>
                        <a:t>4</a:t>
                      </a:r>
                    </a:p>
                  </a:txBody>
                  <a:tcPr/>
                </a:tc>
                <a:tc>
                  <a:txBody>
                    <a:bodyPr/>
                    <a:lstStyle/>
                    <a:p>
                      <a:pPr>
                        <a:buNone/>
                      </a:pPr>
                      <a:r>
                        <a:rPr lang="en-US"/>
                        <a:t>70</a:t>
                      </a:r>
                    </a:p>
                  </a:txBody>
                  <a:tcPr>
                    <a:solidFill>
                      <a:schemeClr val="accent4"/>
                    </a:solidFill>
                  </a:tcPr>
                </a:tc>
                <a:tc>
                  <a:txBody>
                    <a:bodyPr/>
                    <a:lstStyle/>
                    <a:p>
                      <a:pPr>
                        <a:buNone/>
                      </a:pPr>
                      <a:r>
                        <a:rPr lang="en-US"/>
                        <a:t>21</a:t>
                      </a:r>
                    </a:p>
                  </a:txBody>
                  <a:tcPr>
                    <a:solidFill>
                      <a:schemeClr val="accent6"/>
                    </a:solidFill>
                  </a:tcPr>
                </a:tc>
                <a:tc>
                  <a:txBody>
                    <a:bodyPr/>
                    <a:lstStyle/>
                    <a:p>
                      <a:pPr>
                        <a:buNone/>
                      </a:pPr>
                      <a:r>
                        <a:rPr lang="en-US"/>
                        <a:t>85</a:t>
                      </a:r>
                    </a:p>
                  </a:txBody>
                  <a:tcPr>
                    <a:solidFill>
                      <a:schemeClr val="accent2"/>
                    </a:solidFill>
                  </a:tcPr>
                </a:tc>
                <a:extLst>
                  <a:ext uri="{0D108BD9-81ED-4DB2-BD59-A6C34878D82A}">
                    <a16:rowId xmlns:a16="http://schemas.microsoft.com/office/drawing/2014/main" val="10004"/>
                  </a:ext>
                </a:extLst>
              </a:tr>
              <a:tr h="661670">
                <a:tc>
                  <a:txBody>
                    <a:bodyPr/>
                    <a:lstStyle/>
                    <a:p>
                      <a:pPr>
                        <a:buNone/>
                      </a:pPr>
                      <a:r>
                        <a:rPr lang="en-US"/>
                        <a:t>........</a:t>
                      </a:r>
                    </a:p>
                  </a:txBody>
                  <a:tcPr/>
                </a:tc>
                <a:tc>
                  <a:txBody>
                    <a:bodyPr/>
                    <a:lstStyle/>
                    <a:p>
                      <a:pPr>
                        <a:buNone/>
                      </a:pPr>
                      <a:r>
                        <a:rPr lang="en-US"/>
                        <a:t>..........</a:t>
                      </a:r>
                    </a:p>
                  </a:txBody>
                  <a:tcPr>
                    <a:solidFill>
                      <a:schemeClr val="accent4"/>
                    </a:solidFill>
                  </a:tcPr>
                </a:tc>
                <a:tc>
                  <a:txBody>
                    <a:bodyPr/>
                    <a:lstStyle/>
                    <a:p>
                      <a:pPr>
                        <a:buNone/>
                      </a:pPr>
                      <a:r>
                        <a:rPr lang="en-US"/>
                        <a:t>.........</a:t>
                      </a:r>
                    </a:p>
                  </a:txBody>
                  <a:tcPr>
                    <a:solidFill>
                      <a:schemeClr val="accent6"/>
                    </a:solidFill>
                  </a:tcPr>
                </a:tc>
                <a:tc>
                  <a:txBody>
                    <a:bodyPr/>
                    <a:lstStyle/>
                    <a:p>
                      <a:pPr>
                        <a:buNone/>
                      </a:pPr>
                      <a:r>
                        <a:rPr lang="en-US"/>
                        <a:t>..........</a:t>
                      </a:r>
                    </a:p>
                  </a:txBody>
                  <a:tcPr>
                    <a:solidFill>
                      <a:schemeClr val="accent2"/>
                    </a:solidFill>
                  </a:tcPr>
                </a:tc>
                <a:extLst>
                  <a:ext uri="{0D108BD9-81ED-4DB2-BD59-A6C34878D82A}">
                    <a16:rowId xmlns:a16="http://schemas.microsoft.com/office/drawing/2014/main" val="10005"/>
                  </a:ext>
                </a:extLst>
              </a:tr>
              <a:tr h="661670">
                <a:tc>
                  <a:txBody>
                    <a:bodyPr/>
                    <a:lstStyle/>
                    <a:p>
                      <a:pPr>
                        <a:buNone/>
                      </a:pPr>
                      <a:r>
                        <a:rPr lang="en-US"/>
                        <a:t>5</a:t>
                      </a:r>
                    </a:p>
                  </a:txBody>
                  <a:tcPr/>
                </a:tc>
                <a:tc>
                  <a:txBody>
                    <a:bodyPr/>
                    <a:lstStyle/>
                    <a:p>
                      <a:pPr>
                        <a:buNone/>
                      </a:pPr>
                      <a:r>
                        <a:rPr lang="en-US"/>
                        <a:t>20</a:t>
                      </a:r>
                    </a:p>
                  </a:txBody>
                  <a:tcPr>
                    <a:solidFill>
                      <a:schemeClr val="accent4"/>
                    </a:solidFill>
                  </a:tcPr>
                </a:tc>
                <a:tc>
                  <a:txBody>
                    <a:bodyPr/>
                    <a:lstStyle/>
                    <a:p>
                      <a:pPr>
                        <a:buNone/>
                      </a:pPr>
                      <a:r>
                        <a:rPr lang="en-US"/>
                        <a:t>30</a:t>
                      </a:r>
                    </a:p>
                  </a:txBody>
                  <a:tcPr>
                    <a:solidFill>
                      <a:schemeClr val="accent6"/>
                    </a:solidFill>
                  </a:tcPr>
                </a:tc>
                <a:tc>
                  <a:txBody>
                    <a:bodyPr/>
                    <a:lstStyle/>
                    <a:p>
                      <a:pPr>
                        <a:buNone/>
                      </a:pPr>
                      <a:r>
                        <a:rPr lang="en-US"/>
                        <a:t>90</a:t>
                      </a:r>
                    </a:p>
                  </a:txBody>
                  <a:tcPr>
                    <a:solidFill>
                      <a:schemeClr val="accent2"/>
                    </a:solidFill>
                  </a:tcPr>
                </a:tc>
                <a:extLst>
                  <a:ext uri="{0D108BD9-81ED-4DB2-BD59-A6C34878D82A}">
                    <a16:rowId xmlns:a16="http://schemas.microsoft.com/office/drawing/2014/main" val="10006"/>
                  </a:ext>
                </a:extLst>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a:buNone/>
                      </a:pPr>
                      <a:r>
                        <a:rPr lang="en-US"/>
                        <a:t>Leeftijd\BMI</a:t>
                      </a:r>
                    </a:p>
                  </a:txBody>
                  <a:tcPr/>
                </a:tc>
                <a:tc>
                  <a:txBody>
                    <a:bodyPr/>
                    <a:lstStyle/>
                    <a:p>
                      <a:pPr>
                        <a:buNone/>
                      </a:pPr>
                      <a:r>
                        <a:rPr lang="en-US"/>
                        <a:t>21</a:t>
                      </a:r>
                    </a:p>
                  </a:txBody>
                  <a:tcPr>
                    <a:solidFill>
                      <a:schemeClr val="accent6"/>
                    </a:solidFill>
                  </a:tcPr>
                </a:tc>
                <a:tc>
                  <a:txBody>
                    <a:bodyPr/>
                    <a:lstStyle/>
                    <a:p>
                      <a:pPr>
                        <a:buNone/>
                      </a:pPr>
                      <a:r>
                        <a:rPr lang="en-US"/>
                        <a:t>25</a:t>
                      </a:r>
                    </a:p>
                  </a:txBody>
                  <a:tcPr>
                    <a:solidFill>
                      <a:schemeClr val="accent6"/>
                    </a:solidFill>
                  </a:tcPr>
                </a:tc>
                <a:tc>
                  <a:txBody>
                    <a:bodyPr/>
                    <a:lstStyle/>
                    <a:p>
                      <a:pPr>
                        <a:buNone/>
                      </a:pPr>
                      <a:r>
                        <a:rPr lang="en-US"/>
                        <a:t>30</a:t>
                      </a:r>
                    </a:p>
                  </a:txBody>
                  <a:tcPr>
                    <a:solidFill>
                      <a:schemeClr val="accent6"/>
                    </a:solidFill>
                  </a:tcPr>
                </a:tc>
                <a:extLst>
                  <a:ext uri="{0D108BD9-81ED-4DB2-BD59-A6C34878D82A}">
                    <a16:rowId xmlns:a16="http://schemas.microsoft.com/office/drawing/2014/main" val="10000"/>
                  </a:ext>
                </a:extLst>
              </a:tr>
              <a:tr h="661670">
                <a:tc>
                  <a:txBody>
                    <a:bodyPr/>
                    <a:lstStyle/>
                    <a:p>
                      <a:pPr>
                        <a:buNone/>
                      </a:pPr>
                      <a:r>
                        <a:rPr lang="en-US"/>
                        <a:t>20</a:t>
                      </a:r>
                    </a:p>
                  </a:txBody>
                  <a:tcPr>
                    <a:solidFill>
                      <a:schemeClr val="accent4"/>
                    </a:solidFill>
                  </a:tcPr>
                </a:tc>
                <a:tc>
                  <a:txBody>
                    <a:bodyPr/>
                    <a:lstStyle/>
                    <a:p>
                      <a:pPr>
                        <a:buNone/>
                      </a:pPr>
                      <a:r>
                        <a:rPr lang="en-US"/>
                        <a:t>100</a:t>
                      </a:r>
                    </a:p>
                  </a:txBody>
                  <a:tcPr>
                    <a:solidFill>
                      <a:schemeClr val="accent2"/>
                    </a:solidFill>
                  </a:tcPr>
                </a:tc>
                <a:tc>
                  <a:txBody>
                    <a:bodyPr/>
                    <a:lstStyle/>
                    <a:p>
                      <a:pPr>
                        <a:buNone/>
                      </a:pPr>
                      <a:r>
                        <a:rPr lang="en-US"/>
                        <a:t>95</a:t>
                      </a:r>
                    </a:p>
                  </a:txBody>
                  <a:tcPr>
                    <a:solidFill>
                      <a:schemeClr val="accent2">
                        <a:lumMod val="60000"/>
                        <a:lumOff val="40000"/>
                      </a:schemeClr>
                    </a:solidFill>
                  </a:tcPr>
                </a:tc>
                <a:tc>
                  <a:txBody>
                    <a:bodyPr/>
                    <a:lstStyle/>
                    <a:p>
                      <a:pPr>
                        <a:buNone/>
                      </a:pPr>
                      <a:r>
                        <a:rPr lang="en-US"/>
                        <a:t>90</a:t>
                      </a:r>
                    </a:p>
                  </a:txBody>
                  <a:tcPr>
                    <a:solidFill>
                      <a:schemeClr val="accent2">
                        <a:lumMod val="40000"/>
                        <a:lumOff val="60000"/>
                      </a:schemeClr>
                    </a:solidFill>
                  </a:tcPr>
                </a:tc>
                <a:extLst>
                  <a:ext uri="{0D108BD9-81ED-4DB2-BD59-A6C34878D82A}">
                    <a16:rowId xmlns:a16="http://schemas.microsoft.com/office/drawing/2014/main" val="10001"/>
                  </a:ext>
                </a:extLst>
              </a:tr>
              <a:tr h="661670">
                <a:tc>
                  <a:txBody>
                    <a:bodyPr/>
                    <a:lstStyle/>
                    <a:p>
                      <a:pPr>
                        <a:buNone/>
                      </a:pPr>
                      <a:r>
                        <a:rPr lang="en-US"/>
                        <a:t>35</a:t>
                      </a:r>
                    </a:p>
                  </a:txBody>
                  <a:tcPr>
                    <a:solidFill>
                      <a:schemeClr val="accent4"/>
                    </a:solidFill>
                  </a:tcPr>
                </a:tc>
                <a:tc>
                  <a:txBody>
                    <a:bodyPr/>
                    <a:lstStyle/>
                    <a:p>
                      <a:pPr>
                        <a:buNone/>
                      </a:pPr>
                      <a:r>
                        <a:rPr lang="en-US"/>
                        <a:t>90</a:t>
                      </a:r>
                    </a:p>
                  </a:txBody>
                  <a:tcPr>
                    <a:solidFill>
                      <a:schemeClr val="accent2">
                        <a:lumMod val="40000"/>
                        <a:lumOff val="60000"/>
                      </a:schemeClr>
                    </a:solidFill>
                  </a:tcPr>
                </a:tc>
                <a:tc>
                  <a:txBody>
                    <a:bodyPr/>
                    <a:lstStyle/>
                    <a:p>
                      <a:pPr>
                        <a:buNone/>
                      </a:pPr>
                      <a:r>
                        <a:rPr lang="en-US"/>
                        <a:t>80</a:t>
                      </a:r>
                    </a:p>
                  </a:txBody>
                  <a:tcPr>
                    <a:solidFill>
                      <a:schemeClr val="accent3">
                        <a:lumMod val="60000"/>
                        <a:lumOff val="40000"/>
                      </a:schemeClr>
                    </a:solidFill>
                  </a:tcPr>
                </a:tc>
                <a:tc>
                  <a:txBody>
                    <a:bodyPr/>
                    <a:lstStyle/>
                    <a:p>
                      <a:pPr>
                        <a:buNone/>
                      </a:pPr>
                      <a:r>
                        <a:rPr lang="en-US"/>
                        <a:t>70</a:t>
                      </a:r>
                    </a:p>
                  </a:txBody>
                  <a:tcPr>
                    <a:solidFill>
                      <a:schemeClr val="accent4">
                        <a:lumMod val="40000"/>
                        <a:lumOff val="60000"/>
                      </a:schemeClr>
                    </a:solidFill>
                  </a:tcPr>
                </a:tc>
                <a:extLst>
                  <a:ext uri="{0D108BD9-81ED-4DB2-BD59-A6C34878D82A}">
                    <a16:rowId xmlns:a16="http://schemas.microsoft.com/office/drawing/2014/main" val="10002"/>
                  </a:ext>
                </a:extLst>
              </a:tr>
              <a:tr h="661670">
                <a:tc>
                  <a:txBody>
                    <a:bodyPr/>
                    <a:lstStyle/>
                    <a:p>
                      <a:pPr>
                        <a:buNone/>
                      </a:pPr>
                      <a:r>
                        <a:rPr lang="en-US"/>
                        <a:t>70</a:t>
                      </a:r>
                    </a:p>
                  </a:txBody>
                  <a:tcPr>
                    <a:solidFill>
                      <a:schemeClr val="accent4"/>
                    </a:solidFill>
                  </a:tcPr>
                </a:tc>
                <a:tc>
                  <a:txBody>
                    <a:bodyPr/>
                    <a:lstStyle/>
                    <a:p>
                      <a:pPr>
                        <a:buNone/>
                      </a:pPr>
                      <a:r>
                        <a:rPr lang="en-US"/>
                        <a:t>85</a:t>
                      </a:r>
                    </a:p>
                  </a:txBody>
                  <a:tcPr>
                    <a:solidFill>
                      <a:schemeClr val="accent2">
                        <a:lumMod val="20000"/>
                        <a:lumOff val="80000"/>
                      </a:schemeClr>
                    </a:solidFill>
                  </a:tcPr>
                </a:tc>
                <a:tc>
                  <a:txBody>
                    <a:bodyPr/>
                    <a:lstStyle/>
                    <a:p>
                      <a:pPr>
                        <a:buNone/>
                      </a:pPr>
                      <a:r>
                        <a:rPr lang="en-US"/>
                        <a:t>75</a:t>
                      </a:r>
                    </a:p>
                  </a:txBody>
                  <a:tcPr>
                    <a:solidFill>
                      <a:schemeClr val="accent4">
                        <a:lumMod val="20000"/>
                        <a:lumOff val="80000"/>
                      </a:schemeClr>
                    </a:solidFill>
                  </a:tcPr>
                </a:tc>
                <a:tc>
                  <a:txBody>
                    <a:bodyPr/>
                    <a:lstStyle/>
                    <a:p>
                      <a:pPr>
                        <a:buNone/>
                      </a:pPr>
                      <a:r>
                        <a:rPr lang="en-US"/>
                        <a:t>60</a:t>
                      </a:r>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Missing </a:t>
            </a:r>
            <a:r>
              <a:rPr lang="nl-NL" dirty="0" err="1" smtClean="0"/>
              <a:t>Values</a:t>
            </a:r>
            <a:r>
              <a:rPr lang="nl-NL" dirty="0" smtClean="0"/>
              <a:t> &gt; div. methoden</a:t>
            </a:r>
            <a:endParaRPr lang="nl-NL" dirty="0"/>
          </a:p>
        </p:txBody>
      </p:sp>
      <p:pic>
        <p:nvPicPr>
          <p:cNvPr id="4" name="Afbeelding 3"/>
          <p:cNvPicPr>
            <a:picLocks noChangeAspect="1"/>
          </p:cNvPicPr>
          <p:nvPr/>
        </p:nvPicPr>
        <p:blipFill>
          <a:blip r:embed="rId2"/>
          <a:stretch>
            <a:fillRect/>
          </a:stretch>
        </p:blipFill>
        <p:spPr>
          <a:xfrm>
            <a:off x="3670328" y="2013527"/>
            <a:ext cx="2390775" cy="38957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095" y="948026"/>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14" y="3097787"/>
            <a:ext cx="2804864" cy="11720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72" y="3027714"/>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559" y="4495596"/>
            <a:ext cx="5391150" cy="192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smtClean="0"/>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p>
          <a:p>
            <a:r>
              <a:rPr lang="nl-NL" dirty="0"/>
              <a:t>...                               'Parrot', 'Parrot'],</a:t>
            </a:r>
          </a:p>
          <a:p>
            <a:r>
              <a:rPr lang="nl-NL" dirty="0"/>
              <a:t>...                    'Max Speed': [380., 370., 24., 26.]})</a:t>
            </a:r>
          </a:p>
          <a:p>
            <a:r>
              <a:rPr lang="nl-NL" dirty="0"/>
              <a:t>&gt;&gt;&gt; </a:t>
            </a:r>
            <a:r>
              <a:rPr lang="nl-NL" dirty="0" err="1"/>
              <a:t>df</a:t>
            </a:r>
            <a:endParaRPr lang="nl-NL" dirty="0"/>
          </a:p>
          <a:p>
            <a:r>
              <a:rPr lang="nl-NL" dirty="0"/>
              <a:t>   </a:t>
            </a:r>
            <a:r>
              <a:rPr lang="nl-NL" dirty="0" err="1"/>
              <a:t>Animal</a:t>
            </a:r>
            <a:r>
              <a:rPr lang="nl-NL" dirty="0"/>
              <a:t>  Max Speed</a:t>
            </a:r>
          </a:p>
          <a:p>
            <a:r>
              <a:rPr lang="nl-NL" dirty="0"/>
              <a:t>0  </a:t>
            </a:r>
            <a:r>
              <a:rPr lang="nl-NL" dirty="0" err="1"/>
              <a:t>Falcon</a:t>
            </a:r>
            <a:r>
              <a:rPr lang="nl-NL" dirty="0"/>
              <a:t>      380.0</a:t>
            </a:r>
          </a:p>
          <a:p>
            <a:r>
              <a:rPr lang="nl-NL" dirty="0"/>
              <a:t>1  </a:t>
            </a:r>
            <a:r>
              <a:rPr lang="nl-NL" dirty="0" err="1"/>
              <a:t>Falcon</a:t>
            </a:r>
            <a:r>
              <a:rPr lang="nl-NL" dirty="0"/>
              <a:t>      370.0</a:t>
            </a:r>
          </a:p>
          <a:p>
            <a:r>
              <a:rPr lang="nl-NL" dirty="0"/>
              <a:t>2  Parrot       24.0</a:t>
            </a:r>
          </a:p>
          <a:p>
            <a:r>
              <a:rPr lang="nl-NL" dirty="0"/>
              <a:t>3  Parrot       26.0</a:t>
            </a:r>
          </a:p>
          <a:p>
            <a:r>
              <a:rPr lang="nl-NL" dirty="0"/>
              <a:t>&gt;&gt;&gt; </a:t>
            </a:r>
            <a:r>
              <a:rPr lang="nl-NL" dirty="0" err="1"/>
              <a:t>df.groupby</a:t>
            </a:r>
            <a:r>
              <a:rPr lang="nl-NL" dirty="0"/>
              <a:t>(['</a:t>
            </a:r>
            <a:r>
              <a:rPr lang="nl-NL" dirty="0" err="1"/>
              <a:t>Animal</a:t>
            </a:r>
            <a:r>
              <a:rPr lang="nl-NL" dirty="0"/>
              <a:t>']).</a:t>
            </a:r>
            <a:r>
              <a:rPr lang="nl-NL" dirty="0" err="1"/>
              <a:t>mean</a:t>
            </a:r>
            <a:r>
              <a:rPr lang="nl-NL" dirty="0"/>
              <a:t>()</a:t>
            </a:r>
          </a:p>
          <a:p>
            <a:r>
              <a:rPr lang="nl-NL" dirty="0"/>
              <a:t>        Max Speed</a:t>
            </a:r>
          </a:p>
          <a:p>
            <a:r>
              <a:rPr lang="nl-NL" dirty="0" err="1"/>
              <a:t>Animal</a:t>
            </a:r>
            <a:endParaRPr lang="nl-NL" dirty="0"/>
          </a:p>
          <a:p>
            <a:r>
              <a:rPr lang="nl-NL" dirty="0" err="1"/>
              <a:t>Falcon</a:t>
            </a:r>
            <a:r>
              <a:rPr lang="nl-NL" dirty="0"/>
              <a:t>      375.0</a:t>
            </a:r>
          </a:p>
          <a:p>
            <a:r>
              <a:rPr lang="nl-NL" dirty="0"/>
              <a:t>Parrot       25.0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smtClean="0"/>
              <a:t>Groupby</a:t>
            </a:r>
            <a:r>
              <a:rPr lang="nl-NL" dirty="0" smtClean="0"/>
              <a:t> </a:t>
            </a:r>
            <a:endParaRPr lang="nl-NL" dirty="0"/>
          </a:p>
        </p:txBody>
      </p:sp>
      <p:pic>
        <p:nvPicPr>
          <p:cNvPr id="5" name="Afbeelding 4"/>
          <p:cNvPicPr>
            <a:picLocks noChangeAspect="1"/>
          </p:cNvPicPr>
          <p:nvPr/>
        </p:nvPicPr>
        <p:blipFill>
          <a:blip r:embed="rId2"/>
          <a:stretch>
            <a:fillRect/>
          </a:stretch>
        </p:blipFill>
        <p:spPr>
          <a:xfrm>
            <a:off x="579206" y="1135380"/>
            <a:ext cx="8149158" cy="473970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367578" y="475036"/>
            <a:ext cx="7941389" cy="476198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801389" y="185478"/>
            <a:ext cx="4131685" cy="67126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smtClean="0"/>
              <a:t>Story telling als data analist</a:t>
            </a:r>
            <a:endParaRPr lang="nl-NL" dirty="0"/>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smtClean="0"/>
              <a:t>Visualisaties </a:t>
            </a:r>
            <a:endParaRPr lang="nl-NL"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990466" y="403499"/>
            <a:ext cx="5382923" cy="613855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smtClean="0"/>
              <a:t>Seaborn</a:t>
            </a:r>
            <a:endParaRPr lang="nl-NL" dirty="0"/>
          </a:p>
        </p:txBody>
      </p:sp>
      <p:pic>
        <p:nvPicPr>
          <p:cNvPr id="6" name="Afbeelding 5"/>
          <p:cNvPicPr>
            <a:picLocks noChangeAspect="1"/>
          </p:cNvPicPr>
          <p:nvPr/>
        </p:nvPicPr>
        <p:blipFill>
          <a:blip r:embed="rId2"/>
          <a:stretch>
            <a:fillRect/>
          </a:stretch>
        </p:blipFill>
        <p:spPr>
          <a:xfrm>
            <a:off x="486207" y="1202488"/>
            <a:ext cx="8670638" cy="4283912"/>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smtClean="0"/>
              <a:t>seaborn</a:t>
            </a:r>
            <a:endParaRPr lang="nl-NL" dirty="0"/>
          </a:p>
        </p:txBody>
      </p:sp>
      <p:pic>
        <p:nvPicPr>
          <p:cNvPr id="5" name="Afbeelding 4"/>
          <p:cNvPicPr>
            <a:picLocks noChangeAspect="1"/>
          </p:cNvPicPr>
          <p:nvPr/>
        </p:nvPicPr>
        <p:blipFill>
          <a:blip r:embed="rId2"/>
          <a:stretch>
            <a:fillRect/>
          </a:stretch>
        </p:blipFill>
        <p:spPr>
          <a:xfrm>
            <a:off x="1093037" y="1681162"/>
            <a:ext cx="7229475" cy="441007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2586903" y="316579"/>
            <a:ext cx="4611919" cy="6186918"/>
          </a:xfrm>
          <a:prstGeom prst="rect">
            <a:avLst/>
          </a:prstGeom>
        </p:spPr>
      </p:pic>
    </p:spTree>
    <p:extLst>
      <p:ext uri="{BB962C8B-B14F-4D97-AF65-F5344CB8AC3E}">
        <p14:creationId xmlns:p14="http://schemas.microsoft.com/office/powerpoint/2010/main" val="4132941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smtClean="0"/>
              <a:t>En nu jullie!</a:t>
            </a:r>
            <a:br>
              <a:rPr lang="nl-NL" dirty="0" smtClean="0"/>
            </a:br>
            <a:r>
              <a:rPr lang="nl-NL" dirty="0" smtClean="0"/>
              <a:t/>
            </a:r>
            <a:br>
              <a:rPr lang="nl-NL" dirty="0" smtClean="0"/>
            </a:br>
            <a:r>
              <a:rPr lang="nl-NL" dirty="0"/>
              <a:t/>
            </a:r>
            <a:br>
              <a:rPr lang="nl-NL" dirty="0"/>
            </a:br>
            <a:endParaRPr lang="nl-N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smtClean="0"/>
              <a:t>Agenda 09.00 – 12.00 uur:</a:t>
            </a:r>
            <a:endParaRPr lang="nl-NL" dirty="0"/>
          </a:p>
        </p:txBody>
      </p:sp>
      <p:sp>
        <p:nvSpPr>
          <p:cNvPr id="3" name="Tijdelijke aanduiding voor inhoud 2"/>
          <p:cNvSpPr>
            <a:spLocks noGrp="1"/>
          </p:cNvSpPr>
          <p:nvPr>
            <p:ph idx="1"/>
          </p:nvPr>
        </p:nvSpPr>
        <p:spPr>
          <a:xfrm>
            <a:off x="752231" y="1438031"/>
            <a:ext cx="10515600" cy="4351338"/>
          </a:xfrm>
        </p:spPr>
        <p:txBody>
          <a:bodyPr>
            <a:normAutofit/>
          </a:bodyPr>
          <a:lstStyle/>
          <a:p>
            <a:r>
              <a:rPr lang="nl-NL" dirty="0" smtClean="0">
                <a:solidFill>
                  <a:srgbClr val="FF0000"/>
                </a:solidFill>
              </a:rPr>
              <a:t>Welkom.</a:t>
            </a:r>
          </a:p>
          <a:p>
            <a:r>
              <a:rPr lang="nl-NL" dirty="0" smtClean="0"/>
              <a:t>Uitleg programma/ benoemen doel.</a:t>
            </a:r>
          </a:p>
          <a:p>
            <a:r>
              <a:rPr lang="nl-NL" dirty="0" smtClean="0"/>
              <a:t>Programmeren etc. introductie.</a:t>
            </a:r>
            <a:endParaRPr lang="nl-NL" dirty="0"/>
          </a:p>
          <a:p>
            <a:r>
              <a:rPr lang="nl-NL" dirty="0" smtClean="0"/>
              <a:t>Python introductie.</a:t>
            </a:r>
          </a:p>
          <a:p>
            <a:r>
              <a:rPr lang="nl-NL" dirty="0" smtClean="0"/>
              <a:t>Python aan de slag.</a:t>
            </a:r>
          </a:p>
          <a:p>
            <a:r>
              <a:rPr lang="nl-NL" dirty="0" smtClean="0">
                <a:solidFill>
                  <a:srgbClr val="FF0000"/>
                </a:solidFill>
              </a:rPr>
              <a:t>15 minuten pauze.</a:t>
            </a:r>
          </a:p>
          <a:p>
            <a:r>
              <a:rPr lang="nl-NL" dirty="0" smtClean="0"/>
              <a:t>Python Pandas: de andere tool voor data analyse</a:t>
            </a:r>
          </a:p>
          <a:p>
            <a:r>
              <a:rPr lang="nl-NL" dirty="0" smtClean="0"/>
              <a:t>Pandas introductie algemeen.</a:t>
            </a:r>
          </a:p>
          <a:p>
            <a:r>
              <a:rPr lang="nl-NL" dirty="0" smtClean="0"/>
              <a:t>Pandas aan de slag.</a:t>
            </a:r>
          </a:p>
          <a:p>
            <a:r>
              <a:rPr lang="nl-NL" dirty="0" smtClean="0">
                <a:solidFill>
                  <a:srgbClr val="FF0000"/>
                </a:solidFill>
              </a:rPr>
              <a:t>Wrap up en tot de volgende sessie!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smtClean="0"/>
              <a:t>Wrap</a:t>
            </a:r>
            <a:r>
              <a:rPr lang="nl-NL" dirty="0" smtClean="0"/>
              <a:t> Up</a:t>
            </a:r>
            <a:endParaRPr lang="nl-NL" dirty="0"/>
          </a:p>
        </p:txBody>
      </p:sp>
      <p:sp>
        <p:nvSpPr>
          <p:cNvPr id="3" name="Tijdelijke aanduiding voor inhoud 2"/>
          <p:cNvSpPr>
            <a:spLocks noGrp="1"/>
          </p:cNvSpPr>
          <p:nvPr>
            <p:ph idx="1"/>
          </p:nvPr>
        </p:nvSpPr>
        <p:spPr>
          <a:xfrm>
            <a:off x="760462" y="1828080"/>
            <a:ext cx="8596668" cy="3880773"/>
          </a:xfrm>
        </p:spPr>
        <p:txBody>
          <a:bodyPr/>
          <a:lstStyle/>
          <a:p>
            <a:r>
              <a:rPr lang="nl-NL" dirty="0" smtClean="0"/>
              <a:t>Dank voor de aanwezigheid.</a:t>
            </a:r>
          </a:p>
          <a:p>
            <a:r>
              <a:rPr lang="nl-NL" dirty="0" smtClean="0"/>
              <a:t>Rondje ervaringen?</a:t>
            </a:r>
          </a:p>
          <a:p>
            <a:r>
              <a:rPr lang="nl-NL" dirty="0" smtClean="0"/>
              <a:t>Hoe verder?</a:t>
            </a:r>
          </a:p>
          <a:p>
            <a:endParaRPr lang="nl-NL"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smtClean="0">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smtClean="0">
                <a:ln w="6600">
                  <a:solidFill>
                    <a:schemeClr val="accent2"/>
                  </a:solidFill>
                  <a:prstDash val="solid"/>
                </a:ln>
                <a:solidFill>
                  <a:srgbClr val="FFFFFF"/>
                </a:solidFill>
                <a:effectLst>
                  <a:outerShdw dist="38100" dir="2700000" algn="tl" rotWithShape="0">
                    <a:schemeClr val="accent2"/>
                  </a:outerShdw>
                </a:effectLst>
              </a:rPr>
              <a:t>s</a:t>
            </a:r>
            <a:r>
              <a:rPr lang="nl-NL" sz="5400" b="1" dirty="0" smtClean="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t>bijlagen</a:t>
            </a:r>
            <a:endParaRPr lang="nl-NL" dirty="0"/>
          </a:p>
        </p:txBody>
      </p:sp>
      <p:sp>
        <p:nvSpPr>
          <p:cNvPr id="3" name="Tijdelijke aanduiding voor inhoud 2"/>
          <p:cNvSpPr>
            <a:spLocks noGrp="1"/>
          </p:cNvSpPr>
          <p:nvPr>
            <p:ph idx="1"/>
          </p:nvPr>
        </p:nvSpPr>
        <p:spPr/>
        <p:txBody>
          <a:bodyPr/>
          <a:lstStyle/>
          <a:p>
            <a:r>
              <a:rPr lang="nl-NL" dirty="0" smtClean="0"/>
              <a:t>Achter deze slide vind je diverse slides over Python, Open Source etc.</a:t>
            </a:r>
            <a:endParaRPr lang="nl-NL" dirty="0"/>
          </a:p>
        </p:txBody>
      </p:sp>
    </p:spTree>
    <p:extLst>
      <p:ext uri="{BB962C8B-B14F-4D97-AF65-F5344CB8AC3E}">
        <p14:creationId xmlns:p14="http://schemas.microsoft.com/office/powerpoint/2010/main" val="1786107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smtClean="0">
                <a:hlinkClick r:id="rId2"/>
              </a:rPr>
              <a:t>NumFOCUS</a:t>
            </a:r>
            <a:r>
              <a:rPr lang="en-US" dirty="0" smtClean="0">
                <a:hlinkClick r:id="rId2"/>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smtClean="0">
                <a:hlinkClick r:id="rId4"/>
              </a:rPr>
              <a:t>PyData</a:t>
            </a:r>
            <a:r>
              <a:rPr lang="nl-NL" dirty="0" smtClean="0">
                <a:hlinkClick r:id="rId4"/>
              </a:rPr>
              <a:t> |</a:t>
            </a:r>
            <a:endParaRPr lang="nl-NL"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Waarom dan?</a:t>
            </a:r>
            <a:endParaRPr lang="nl-NL" dirty="0"/>
          </a:p>
        </p:txBody>
      </p:sp>
      <p:sp>
        <p:nvSpPr>
          <p:cNvPr id="3" name="Tijdelijke aanduiding voor inhoud 2"/>
          <p:cNvSpPr>
            <a:spLocks noGrp="1"/>
          </p:cNvSpPr>
          <p:nvPr>
            <p:ph idx="1"/>
          </p:nvPr>
        </p:nvSpPr>
        <p:spPr>
          <a:xfrm>
            <a:off x="838200" y="1825625"/>
            <a:ext cx="11007436" cy="4351338"/>
          </a:xfrm>
        </p:spPr>
        <p:txBody>
          <a:bodyPr/>
          <a:lstStyle/>
          <a:p>
            <a:r>
              <a:rPr lang="nl-NL" dirty="0" smtClean="0"/>
              <a:t>Automatiseren van repetitieve taken.</a:t>
            </a:r>
          </a:p>
          <a:p>
            <a:r>
              <a:rPr lang="nl-NL" dirty="0" smtClean="0"/>
              <a:t>Omdat het leuk is.</a:t>
            </a:r>
          </a:p>
          <a:p>
            <a:r>
              <a:rPr lang="nl-NL" dirty="0" smtClean="0"/>
              <a:t>Overzichtelijk/ modulair: data en compute gescheiden.</a:t>
            </a:r>
          </a:p>
          <a:p>
            <a:r>
              <a:rPr lang="nl-NL" dirty="0" smtClean="0"/>
              <a:t>Reproduceerbaar.</a:t>
            </a:r>
          </a:p>
          <a:p>
            <a:r>
              <a:rPr lang="nl-NL" dirty="0" smtClean="0"/>
              <a:t>Voorspellen!</a:t>
            </a:r>
          </a:p>
          <a:p>
            <a:r>
              <a:rPr lang="nl-NL" dirty="0" smtClean="0"/>
              <a:t>W.b.t. Open Source: community </a:t>
            </a:r>
            <a:r>
              <a:rPr lang="nl-NL" dirty="0" err="1" smtClean="0"/>
              <a:t>driven</a:t>
            </a:r>
            <a:r>
              <a:rPr lang="nl-NL" dirty="0" smtClean="0"/>
              <a:t>, door grote bedrijven gesteund.</a:t>
            </a:r>
          </a:p>
          <a:p>
            <a:r>
              <a:rPr lang="nl-NL" dirty="0" smtClean="0"/>
              <a:t>Veiliger: grote </a:t>
            </a:r>
            <a:r>
              <a:rPr lang="nl-NL" dirty="0" err="1" smtClean="0"/>
              <a:t>communcity’s</a:t>
            </a:r>
            <a:r>
              <a:rPr lang="nl-NL" dirty="0" smtClean="0"/>
              <a:t> kijken mee met de code i.t.t. </a:t>
            </a:r>
            <a:r>
              <a:rPr lang="nl-NL" dirty="0" err="1" smtClean="0"/>
              <a:t>closed</a:t>
            </a:r>
            <a:r>
              <a:rPr lang="nl-NL" dirty="0" smtClean="0"/>
              <a:t> source tools.</a:t>
            </a:r>
          </a:p>
          <a:p>
            <a:r>
              <a:rPr lang="nl-NL" dirty="0" smtClean="0"/>
              <a:t>Etc.</a:t>
            </a:r>
            <a:endParaRPr lang="nl-NL"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smtClean="0">
                <a:ln>
                  <a:noFill/>
                </a:ln>
                <a:solidFill>
                  <a:srgbClr val="000000"/>
                </a:solidFill>
                <a:effectLst/>
                <a:latin typeface="Söhne"/>
              </a:rPr>
              <a:t>Python is a high-level, </a:t>
            </a:r>
            <a:r>
              <a:rPr kumimoji="0" lang="nl-NL" altLang="nl-NL" sz="1800" b="0" i="0" u="none" strike="noStrike" cap="none" normalizeH="0" baseline="0" dirty="0" err="1" smtClean="0">
                <a:ln>
                  <a:noFill/>
                </a:ln>
                <a:solidFill>
                  <a:srgbClr val="FF0000"/>
                </a:solidFill>
                <a:effectLst/>
                <a:latin typeface="Söhne"/>
              </a:rPr>
              <a:t>general-purpose</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programming</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language</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that</a:t>
            </a:r>
            <a:r>
              <a:rPr kumimoji="0" lang="nl-NL" altLang="nl-NL" sz="1800" b="0" i="0" u="none" strike="noStrike" cap="none" normalizeH="0" baseline="0" dirty="0" smtClean="0">
                <a:ln>
                  <a:noFill/>
                </a:ln>
                <a:solidFill>
                  <a:srgbClr val="FF0000"/>
                </a:solidFill>
                <a:effectLst/>
                <a:latin typeface="Söhne"/>
              </a:rPr>
              <a:t> is easy to </a:t>
            </a:r>
            <a:r>
              <a:rPr kumimoji="0" lang="nl-NL" altLang="nl-NL" sz="1800" b="0" i="0" u="none" strike="noStrike" cap="none" normalizeH="0" baseline="0" dirty="0" err="1" smtClean="0">
                <a:ln>
                  <a:noFill/>
                </a:ln>
                <a:solidFill>
                  <a:srgbClr val="FF0000"/>
                </a:solidFill>
                <a:effectLst/>
                <a:latin typeface="Söhne"/>
              </a:rPr>
              <a:t>learn</a:t>
            </a:r>
            <a:r>
              <a:rPr kumimoji="0" lang="nl-NL" altLang="nl-NL" sz="1800" b="0" i="0" u="none" strike="noStrike" cap="none" normalizeH="0" baseline="0" dirty="0" smtClean="0">
                <a:ln>
                  <a:noFill/>
                </a:ln>
                <a:solidFill>
                  <a:srgbClr val="FF0000"/>
                </a:solidFill>
                <a:effectLst/>
                <a:latin typeface="Söhne"/>
              </a:rPr>
              <a:t> and </a:t>
            </a:r>
            <a:r>
              <a:rPr kumimoji="0" lang="nl-NL" altLang="nl-NL" sz="1800" b="0" i="0" u="none" strike="noStrike" cap="none" normalizeH="0" baseline="0" dirty="0" err="1" smtClean="0">
                <a:ln>
                  <a:noFill/>
                </a:ln>
                <a:solidFill>
                  <a:srgbClr val="FF0000"/>
                </a:solidFill>
                <a:effectLst/>
                <a:latin typeface="Söhne"/>
              </a:rPr>
              <a:t>understand</a:t>
            </a:r>
            <a:r>
              <a:rPr kumimoji="0" lang="nl-NL" altLang="nl-NL" sz="1800" b="0" i="0" u="none" strike="noStrike" cap="none" normalizeH="0" baseline="0" dirty="0" smtClean="0">
                <a:ln>
                  <a:noFill/>
                </a:ln>
                <a:solidFill>
                  <a:srgbClr val="000000"/>
                </a:solidFill>
                <a:effectLst/>
                <a:latin typeface="Söhne"/>
              </a:rPr>
              <a:t>.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smtClean="0">
                <a:ln>
                  <a:noFill/>
                </a:ln>
                <a:solidFill>
                  <a:srgbClr val="000000"/>
                </a:solidFill>
                <a:effectLst/>
                <a:latin typeface="Söhne"/>
              </a:rPr>
              <a:t>Python has a </a:t>
            </a:r>
            <a:r>
              <a:rPr kumimoji="0" lang="nl-NL" altLang="nl-NL" sz="1800" b="0" i="0" u="none" strike="noStrike" cap="none" normalizeH="0" baseline="0" dirty="0" smtClean="0">
                <a:ln>
                  <a:noFill/>
                </a:ln>
                <a:solidFill>
                  <a:srgbClr val="FF0000"/>
                </a:solidFill>
                <a:effectLst/>
                <a:latin typeface="Söhne"/>
              </a:rPr>
              <a:t>large and </a:t>
            </a:r>
            <a:r>
              <a:rPr kumimoji="0" lang="nl-NL" altLang="nl-NL" sz="1800" b="0" i="0" u="none" strike="noStrike" cap="none" normalizeH="0" baseline="0" dirty="0" err="1" smtClean="0">
                <a:ln>
                  <a:noFill/>
                </a:ln>
                <a:solidFill>
                  <a:srgbClr val="FF0000"/>
                </a:solidFill>
                <a:effectLst/>
                <a:latin typeface="Söhne"/>
              </a:rPr>
              <a:t>active</a:t>
            </a:r>
            <a:r>
              <a:rPr kumimoji="0" lang="nl-NL" altLang="nl-NL" sz="1800" b="0" i="0" u="none" strike="noStrike" cap="none" normalizeH="0" baseline="0" dirty="0" smtClean="0">
                <a:ln>
                  <a:noFill/>
                </a:ln>
                <a:solidFill>
                  <a:srgbClr val="FF0000"/>
                </a:solidFill>
                <a:effectLst/>
                <a:latin typeface="Söhne"/>
              </a:rPr>
              <a:t> community </a:t>
            </a:r>
            <a:r>
              <a:rPr kumimoji="0" lang="nl-NL" altLang="nl-NL" sz="1800" b="0" i="0" u="none" strike="noStrike" cap="none" normalizeH="0" baseline="0" dirty="0" smtClean="0">
                <a:ln>
                  <a:noFill/>
                </a:ln>
                <a:solidFill>
                  <a:srgbClr val="000000"/>
                </a:solidFill>
                <a:effectLst/>
                <a:latin typeface="Söhne"/>
              </a:rPr>
              <a:t>of </a:t>
            </a:r>
            <a:r>
              <a:rPr kumimoji="0" lang="nl-NL" altLang="nl-NL" sz="1800" b="0" i="0" u="none" strike="noStrike" cap="none" normalizeH="0" baseline="0" dirty="0" err="1" smtClean="0">
                <a:ln>
                  <a:noFill/>
                </a:ln>
                <a:solidFill>
                  <a:srgbClr val="000000"/>
                </a:solidFill>
                <a:effectLst/>
                <a:latin typeface="Söhne"/>
              </a:rPr>
              <a:t>developers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who</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contribute</a:t>
            </a:r>
            <a:r>
              <a:rPr kumimoji="0" lang="nl-NL" altLang="nl-NL" sz="1800" b="0" i="0" u="none" strike="noStrike" cap="none" normalizeH="0" baseline="0" dirty="0" smtClean="0">
                <a:ln>
                  <a:noFill/>
                </a:ln>
                <a:solidFill>
                  <a:srgbClr val="000000"/>
                </a:solidFill>
                <a:effectLst/>
                <a:latin typeface="Söhne"/>
              </a:rPr>
              <a:t> to the development of the </a:t>
            </a:r>
            <a:r>
              <a:rPr kumimoji="0" lang="nl-NL" altLang="nl-NL" sz="1800" b="0" i="0" u="none" strike="noStrike" cap="none" normalizeH="0" baseline="0" dirty="0" err="1" smtClean="0">
                <a:ln>
                  <a:noFill/>
                </a:ln>
                <a:solidFill>
                  <a:srgbClr val="000000"/>
                </a:solidFill>
                <a:effectLst/>
                <a:latin typeface="Söhne"/>
              </a:rPr>
              <a:t>language</a:t>
            </a:r>
            <a:r>
              <a:rPr kumimoji="0" lang="nl-NL" altLang="nl-NL" sz="1800" b="0" i="0" u="none" strike="noStrike" cap="none" normalizeH="0" baseline="0" dirty="0" smtClean="0">
                <a:ln>
                  <a:noFill/>
                </a:ln>
                <a:solidFill>
                  <a:srgbClr val="000000"/>
                </a:solidFill>
                <a:effectLst/>
                <a:latin typeface="Söhne"/>
              </a:rPr>
              <a:t> and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err="1" smtClean="0">
                <a:ln>
                  <a:noFill/>
                </a:ln>
                <a:solidFill>
                  <a:srgbClr val="000000"/>
                </a:solidFill>
                <a:effectLst/>
                <a:latin typeface="Söhne"/>
              </a:rPr>
              <a:t>its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libraries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there</a:t>
            </a:r>
            <a:r>
              <a:rPr kumimoji="0" lang="nl-NL" altLang="nl-NL" sz="1800" b="0" i="0" u="none" strike="noStrike" cap="none" normalizeH="0" baseline="0" dirty="0" smtClean="0">
                <a:ln>
                  <a:noFill/>
                </a:ln>
                <a:solidFill>
                  <a:srgbClr val="000000"/>
                </a:solidFill>
                <a:effectLst/>
                <a:latin typeface="Söhne"/>
              </a:rPr>
              <a:t> is </a:t>
            </a:r>
            <a:r>
              <a:rPr kumimoji="0" lang="nl-NL" altLang="nl-NL" sz="1800" b="0" i="0" u="none" strike="noStrike" cap="none" normalizeH="0" baseline="0" dirty="0" smtClean="0">
                <a:ln>
                  <a:noFill/>
                </a:ln>
                <a:solidFill>
                  <a:srgbClr val="FF0000"/>
                </a:solidFill>
                <a:effectLst/>
                <a:latin typeface="Söhne"/>
              </a:rPr>
              <a:t>a </a:t>
            </a:r>
            <a:r>
              <a:rPr kumimoji="0" lang="nl-NL" altLang="nl-NL" sz="1800" b="0" i="0" u="none" strike="noStrike" cap="none" normalizeH="0" baseline="0" dirty="0" err="1" smtClean="0">
                <a:ln>
                  <a:noFill/>
                </a:ln>
                <a:solidFill>
                  <a:srgbClr val="FF0000"/>
                </a:solidFill>
                <a:effectLst/>
                <a:latin typeface="Söhne"/>
              </a:rPr>
              <a:t>wealth</a:t>
            </a:r>
            <a:r>
              <a:rPr kumimoji="0" lang="nl-NL" altLang="nl-NL" sz="1800" b="0" i="0" u="none" strike="noStrike" cap="none" normalizeH="0" baseline="0" dirty="0" smtClean="0">
                <a:ln>
                  <a:noFill/>
                </a:ln>
                <a:solidFill>
                  <a:srgbClr val="FF0000"/>
                </a:solidFill>
                <a:effectLst/>
                <a:latin typeface="Söhne"/>
              </a:rPr>
              <a:t> of resources </a:t>
            </a:r>
            <a:r>
              <a:rPr kumimoji="0" lang="nl-NL" altLang="nl-NL" sz="1800" b="0" i="0" u="none" strike="noStrike" cap="none" normalizeH="0" baseline="0" dirty="0" err="1" smtClean="0">
                <a:ln>
                  <a:noFill/>
                </a:ln>
                <a:solidFill>
                  <a:srgbClr val="000000"/>
                </a:solidFill>
                <a:effectLst/>
                <a:latin typeface="Söhne"/>
              </a:rPr>
              <a:t>available</a:t>
            </a:r>
            <a:r>
              <a:rPr kumimoji="0" lang="nl-NL" altLang="nl-NL" sz="1800" b="0" i="0" u="none" strike="noStrike" cap="none" normalizeH="0" baseline="0" dirty="0" smtClean="0">
                <a:ln>
                  <a:noFill/>
                </a:ln>
                <a:solidFill>
                  <a:srgbClr val="000000"/>
                </a:solidFill>
                <a:effectLst/>
                <a:latin typeface="Söhne"/>
              </a:rPr>
              <a:t> for learning and </a:t>
            </a:r>
            <a:r>
              <a:rPr kumimoji="0" lang="nl-NL" altLang="nl-NL" sz="1800" b="0" i="0" u="none" strike="noStrike" cap="none" normalizeH="0" baseline="0" dirty="0" err="1" smtClean="0">
                <a:ln>
                  <a:noFill/>
                </a:ln>
                <a:solidFill>
                  <a:srgbClr val="000000"/>
                </a:solidFill>
                <a:effectLst/>
                <a:latin typeface="Söhne"/>
              </a:rPr>
              <a:t>using</a:t>
            </a:r>
            <a:r>
              <a:rPr kumimoji="0" lang="nl-NL" altLang="nl-NL" sz="1800" b="0" i="0" u="none" strike="noStrike" cap="none" normalizeH="0" baseline="0" dirty="0" smtClean="0">
                <a:ln>
                  <a:noFill/>
                </a:ln>
                <a:solidFill>
                  <a:srgbClr val="000000"/>
                </a:solidFill>
                <a:effectLst/>
                <a:latin typeface="Söhne"/>
              </a:rPr>
              <a:t> Python.</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smtClean="0">
                <a:ln>
                  <a:noFill/>
                </a:ln>
                <a:solidFill>
                  <a:srgbClr val="000000"/>
                </a:solidFill>
                <a:effectLst/>
                <a:latin typeface="Söhne"/>
              </a:rPr>
              <a:t>Python has a </a:t>
            </a:r>
            <a:r>
              <a:rPr kumimoji="0" lang="nl-NL" altLang="nl-NL" sz="1800" b="0" i="0" u="none" strike="noStrike" cap="none" normalizeH="0" baseline="0" dirty="0" err="1" smtClean="0">
                <a:ln>
                  <a:noFill/>
                </a:ln>
                <a:solidFill>
                  <a:srgbClr val="FF0000"/>
                </a:solidFill>
                <a:effectLst/>
                <a:latin typeface="Söhne"/>
              </a:rPr>
              <a:t>wide</a:t>
            </a:r>
            <a:r>
              <a:rPr kumimoji="0" lang="nl-NL" altLang="nl-NL" sz="1800" b="0" i="0" u="none" strike="noStrike" cap="none" normalizeH="0" baseline="0" dirty="0" smtClean="0">
                <a:ln>
                  <a:noFill/>
                </a:ln>
                <a:solidFill>
                  <a:srgbClr val="FF0000"/>
                </a:solidFill>
                <a:effectLst/>
                <a:latin typeface="Söhne"/>
              </a:rPr>
              <a:t> range of </a:t>
            </a:r>
            <a:r>
              <a:rPr kumimoji="0" lang="nl-NL" altLang="nl-NL" sz="1800" b="0" i="0" u="none" strike="noStrike" cap="none" normalizeH="0" baseline="0" dirty="0" err="1" smtClean="0">
                <a:ln>
                  <a:noFill/>
                </a:ln>
                <a:solidFill>
                  <a:srgbClr val="FF0000"/>
                </a:solidFill>
                <a:effectLst/>
                <a:latin typeface="Söhne"/>
              </a:rPr>
              <a:t>applications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including</a:t>
            </a:r>
            <a:r>
              <a:rPr kumimoji="0" lang="nl-NL" altLang="nl-NL" sz="1800" b="0" i="0" u="none" strike="noStrike" cap="none" normalizeH="0" baseline="0" dirty="0" smtClean="0">
                <a:ln>
                  <a:noFill/>
                </a:ln>
                <a:solidFill>
                  <a:srgbClr val="000000"/>
                </a:solidFill>
                <a:effectLst/>
                <a:latin typeface="Söhne"/>
              </a:rPr>
              <a:t> web development, </a:t>
            </a:r>
            <a:r>
              <a:rPr kumimoji="0" lang="nl-NL" altLang="nl-NL" sz="1800" b="0" i="0" u="none" strike="noStrike" cap="none" normalizeH="0" baseline="0" dirty="0" err="1" smtClean="0">
                <a:ln>
                  <a:noFill/>
                </a:ln>
                <a:solidFill>
                  <a:srgbClr val="000000"/>
                </a:solidFill>
                <a:effectLst/>
                <a:latin typeface="Söhne"/>
              </a:rPr>
              <a:t>scientific</a:t>
            </a:r>
            <a:r>
              <a:rPr kumimoji="0" lang="nl-NL" altLang="nl-NL" sz="1800" b="0" i="0" u="none" strike="noStrike" cap="none" normalizeH="0" baseline="0" dirty="0" smtClean="0">
                <a:ln>
                  <a:noFill/>
                </a:ln>
                <a:solidFill>
                  <a:srgbClr val="000000"/>
                </a:solidFill>
                <a:effectLst/>
                <a:latin typeface="Söhne"/>
              </a:rPr>
              <a:t> computing, data analysis, and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err="1" smtClean="0">
                <a:ln>
                  <a:noFill/>
                </a:ln>
                <a:solidFill>
                  <a:srgbClr val="000000"/>
                </a:solidFill>
                <a:effectLst/>
                <a:latin typeface="Söhne"/>
              </a:rPr>
              <a:t>artificial</a:t>
            </a:r>
            <a:r>
              <a:rPr kumimoji="0" lang="nl-NL" altLang="nl-NL" sz="1800" b="0" i="0" u="none" strike="noStrike" cap="none" normalizeH="0" baseline="0" dirty="0" smtClean="0">
                <a:ln>
                  <a:noFill/>
                </a:ln>
                <a:solidFill>
                  <a:srgbClr val="000000"/>
                </a:solidFill>
                <a:effectLst/>
                <a:latin typeface="Söhne"/>
              </a:rPr>
              <a:t> intelligence.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smtClean="0">
                <a:ln>
                  <a:noFill/>
                </a:ln>
                <a:solidFill>
                  <a:srgbClr val="000000"/>
                </a:solidFill>
                <a:effectLst/>
                <a:latin typeface="Söhne"/>
              </a:rPr>
              <a:t>Python has a </a:t>
            </a:r>
            <a:r>
              <a:rPr kumimoji="0" lang="nl-NL" altLang="nl-NL" sz="1800" b="0" i="0" u="none" strike="noStrike" cap="none" normalizeH="0" baseline="0" dirty="0" smtClean="0">
                <a:ln>
                  <a:noFill/>
                </a:ln>
                <a:solidFill>
                  <a:srgbClr val="FF0000"/>
                </a:solidFill>
                <a:effectLst/>
                <a:latin typeface="Söhne"/>
              </a:rPr>
              <a:t>large standard </a:t>
            </a:r>
            <a:r>
              <a:rPr kumimoji="0" lang="nl-NL" altLang="nl-NL" sz="1800" b="0" i="0" u="none" strike="noStrike" cap="none" normalizeH="0" baseline="0" dirty="0" err="1" smtClean="0">
                <a:ln>
                  <a:noFill/>
                </a:ln>
                <a:solidFill>
                  <a:srgbClr val="FF0000"/>
                </a:solidFill>
                <a:effectLst/>
                <a:latin typeface="Söhne"/>
              </a:rPr>
              <a:t>library</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that</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includes</a:t>
            </a:r>
            <a:r>
              <a:rPr kumimoji="0" lang="nl-NL" altLang="nl-NL" sz="1800" b="0" i="0" u="none" strike="noStrike" cap="none" normalizeH="0" baseline="0" dirty="0" smtClean="0">
                <a:ln>
                  <a:noFill/>
                </a:ln>
                <a:solidFill>
                  <a:srgbClr val="FF0000"/>
                </a:solidFill>
                <a:effectLst/>
                <a:latin typeface="Söhne"/>
              </a:rPr>
              <a:t> modules for </a:t>
            </a:r>
            <a:r>
              <a:rPr kumimoji="0" lang="nl-NL" altLang="nl-NL" sz="1800" b="0" i="0" u="none" strike="noStrike" cap="none" normalizeH="0" baseline="0" dirty="0" err="1" smtClean="0">
                <a:ln>
                  <a:noFill/>
                </a:ln>
                <a:solidFill>
                  <a:srgbClr val="FF0000"/>
                </a:solidFill>
                <a:effectLst/>
                <a:latin typeface="Söhne"/>
              </a:rPr>
              <a:t>many</a:t>
            </a:r>
            <a:r>
              <a:rPr kumimoji="0" lang="nl-NL" altLang="nl-NL" sz="1800" b="0" i="0" u="none" strike="noStrike" cap="none" normalizeH="0" baseline="0" dirty="0" smtClean="0">
                <a:ln>
                  <a:noFill/>
                </a:ln>
                <a:solidFill>
                  <a:srgbClr val="FF0000"/>
                </a:solidFill>
                <a:effectLst/>
                <a:latin typeface="Söhne"/>
              </a:rPr>
              <a:t> different </a:t>
            </a:r>
            <a:r>
              <a:rPr kumimoji="0" lang="nl-NL" altLang="nl-NL" sz="1800" b="0" i="0" u="none" strike="noStrike" cap="none" normalizeH="0" baseline="0" dirty="0" err="1" smtClean="0">
                <a:ln>
                  <a:noFill/>
                </a:ln>
                <a:solidFill>
                  <a:srgbClr val="FF0000"/>
                </a:solidFill>
                <a:effectLst/>
                <a:latin typeface="Söhne"/>
              </a:rPr>
              <a:t>tasks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including</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connecting</a:t>
            </a:r>
            <a:r>
              <a:rPr kumimoji="0" lang="nl-NL" altLang="nl-NL" sz="1800" b="0" i="0" u="none" strike="noStrike" cap="none" normalizeH="0" baseline="0" dirty="0" smtClean="0">
                <a:ln>
                  <a:noFill/>
                </a:ln>
                <a:solidFill>
                  <a:srgbClr val="000000"/>
                </a:solidFill>
                <a:effectLst/>
                <a:latin typeface="Söhne"/>
              </a:rPr>
              <a:t>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smtClean="0">
                <a:ln>
                  <a:noFill/>
                </a:ln>
                <a:solidFill>
                  <a:srgbClr val="000000"/>
                </a:solidFill>
                <a:effectLst/>
                <a:latin typeface="Söhne"/>
              </a:rPr>
              <a:t>to web servers, reading and </a:t>
            </a:r>
            <a:r>
              <a:rPr kumimoji="0" lang="nl-NL" altLang="nl-NL" sz="1800" b="0" i="0" u="none" strike="noStrike" cap="none" normalizeH="0" baseline="0" dirty="0" err="1" smtClean="0">
                <a:ln>
                  <a:noFill/>
                </a:ln>
                <a:solidFill>
                  <a:srgbClr val="000000"/>
                </a:solidFill>
                <a:effectLst/>
                <a:latin typeface="Söhne"/>
              </a:rPr>
              <a:t>writing</a:t>
            </a:r>
            <a:r>
              <a:rPr kumimoji="0" lang="nl-NL" altLang="nl-NL" sz="1800" b="0" i="0" u="none" strike="noStrike" cap="none" normalizeH="0" baseline="0" dirty="0" smtClean="0">
                <a:ln>
                  <a:noFill/>
                </a:ln>
                <a:solidFill>
                  <a:srgbClr val="000000"/>
                </a:solidFill>
                <a:effectLst/>
                <a:latin typeface="Söhne"/>
              </a:rPr>
              <a:t> files, and </a:t>
            </a:r>
            <a:r>
              <a:rPr kumimoji="0" lang="nl-NL" altLang="nl-NL" sz="1800" b="0" i="0" u="none" strike="noStrike" cap="none" normalizeH="0" baseline="0" dirty="0" err="1" smtClean="0">
                <a:ln>
                  <a:noFill/>
                </a:ln>
                <a:solidFill>
                  <a:srgbClr val="000000"/>
                </a:solidFill>
                <a:effectLst/>
                <a:latin typeface="Söhne"/>
              </a:rPr>
              <a:t>working</a:t>
            </a:r>
            <a:r>
              <a:rPr kumimoji="0" lang="nl-NL" altLang="nl-NL" sz="1800" b="0" i="0" u="none" strike="noStrike" cap="none" normalizeH="0" baseline="0" dirty="0" smtClean="0">
                <a:ln>
                  <a:noFill/>
                </a:ln>
                <a:solidFill>
                  <a:srgbClr val="000000"/>
                </a:solidFill>
                <a:effectLst/>
                <a:latin typeface="Söhne"/>
              </a:rPr>
              <a:t> with data.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smtClean="0">
                <a:ln>
                  <a:noFill/>
                </a:ln>
                <a:solidFill>
                  <a:srgbClr val="000000"/>
                </a:solidFill>
                <a:effectLst/>
                <a:latin typeface="Söhne"/>
              </a:rPr>
              <a:t>Python is </a:t>
            </a:r>
            <a:r>
              <a:rPr kumimoji="0" lang="nl-NL" altLang="nl-NL" sz="1800" b="0" i="0" u="none" strike="noStrike" cap="none" normalizeH="0" baseline="0" dirty="0" err="1" smtClean="0">
                <a:ln>
                  <a:noFill/>
                </a:ln>
                <a:solidFill>
                  <a:srgbClr val="000000"/>
                </a:solidFill>
                <a:effectLst/>
                <a:latin typeface="Söhne"/>
              </a:rPr>
              <a:t>highly</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expressive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you</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often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write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smtClean="0">
                <a:ln>
                  <a:noFill/>
                </a:ln>
                <a:solidFill>
                  <a:srgbClr val="FF0000"/>
                </a:solidFill>
                <a:effectLst/>
                <a:latin typeface="Söhne"/>
              </a:rPr>
              <a:t>code </a:t>
            </a:r>
            <a:r>
              <a:rPr kumimoji="0" lang="nl-NL" altLang="nl-NL" sz="1800" b="0" i="0" u="none" strike="noStrike" cap="none" normalizeH="0" baseline="0" dirty="0" err="1" smtClean="0">
                <a:ln>
                  <a:noFill/>
                </a:ln>
                <a:solidFill>
                  <a:srgbClr val="FF0000"/>
                </a:solidFill>
                <a:effectLst/>
                <a:latin typeface="Söhne"/>
              </a:rPr>
              <a:t>that</a:t>
            </a:r>
            <a:r>
              <a:rPr kumimoji="0" lang="nl-NL" altLang="nl-NL" sz="1800" b="0" i="0" u="none" strike="noStrike" cap="none" normalizeH="0" baseline="0" dirty="0" smtClean="0">
                <a:ln>
                  <a:noFill/>
                </a:ln>
                <a:solidFill>
                  <a:srgbClr val="FF0000"/>
                </a:solidFill>
                <a:effectLst/>
                <a:latin typeface="Söhne"/>
              </a:rPr>
              <a:t> is more </a:t>
            </a:r>
            <a:r>
              <a:rPr kumimoji="0" lang="nl-NL" altLang="nl-NL" sz="1800" b="0" i="0" u="none" strike="noStrike" cap="none" normalizeH="0" baseline="0" dirty="0" err="1" smtClean="0">
                <a:ln>
                  <a:noFill/>
                </a:ln>
                <a:solidFill>
                  <a:srgbClr val="FF0000"/>
                </a:solidFill>
                <a:effectLst/>
                <a:latin typeface="Söhne"/>
              </a:rPr>
              <a:t>concise</a:t>
            </a:r>
            <a:r>
              <a:rPr kumimoji="0" lang="nl-NL" altLang="nl-NL" sz="1800" b="0" i="0" u="none" strike="noStrike" cap="none" normalizeH="0" baseline="0" dirty="0" smtClean="0">
                <a:ln>
                  <a:noFill/>
                </a:ln>
                <a:solidFill>
                  <a:srgbClr val="FF0000"/>
                </a:solidFill>
                <a:effectLst/>
                <a:latin typeface="Söhne"/>
              </a:rPr>
              <a:t> and </a:t>
            </a:r>
            <a:r>
              <a:rPr kumimoji="0" lang="nl-NL" altLang="nl-NL" sz="1800" b="0" i="0" u="none" strike="noStrike" cap="none" normalizeH="0" baseline="0" dirty="0" err="1" smtClean="0">
                <a:ln>
                  <a:noFill/>
                </a:ln>
                <a:solidFill>
                  <a:srgbClr val="FF0000"/>
                </a:solidFill>
                <a:effectLst/>
                <a:latin typeface="Söhne"/>
              </a:rPr>
              <a:t>easier</a:t>
            </a:r>
            <a:r>
              <a:rPr kumimoji="0" lang="nl-NL" altLang="nl-NL" sz="1800" b="0" i="0" u="none" strike="noStrike" cap="none" normalizeH="0" baseline="0" dirty="0" smtClean="0">
                <a:ln>
                  <a:noFill/>
                </a:ln>
                <a:solidFill>
                  <a:srgbClr val="FF0000"/>
                </a:solidFill>
                <a:effectLst/>
                <a:latin typeface="Söhne"/>
              </a:rPr>
              <a:t> </a:t>
            </a:r>
            <a:br>
              <a:rPr kumimoji="0" lang="nl-NL" altLang="nl-NL" sz="1800" b="0" i="0" u="none" strike="noStrike" cap="none" normalizeH="0" baseline="0" dirty="0" smtClean="0">
                <a:ln>
                  <a:noFill/>
                </a:ln>
                <a:solidFill>
                  <a:srgbClr val="FF0000"/>
                </a:solidFill>
                <a:effectLst/>
                <a:latin typeface="Söhne"/>
              </a:rPr>
            </a:br>
            <a:r>
              <a:rPr kumimoji="0" lang="nl-NL" altLang="nl-NL" sz="1800" b="0" i="0" u="none" strike="noStrike" cap="none" normalizeH="0" baseline="0" dirty="0" smtClean="0">
                <a:ln>
                  <a:noFill/>
                </a:ln>
                <a:solidFill>
                  <a:srgbClr val="FF0000"/>
                </a:solidFill>
                <a:effectLst/>
                <a:latin typeface="Söhne"/>
              </a:rPr>
              <a:t>to </a:t>
            </a:r>
            <a:r>
              <a:rPr kumimoji="0" lang="nl-NL" altLang="nl-NL" sz="1800" b="0" i="0" u="none" strike="noStrike" cap="none" normalizeH="0" baseline="0" dirty="0" err="1" smtClean="0">
                <a:ln>
                  <a:noFill/>
                </a:ln>
                <a:solidFill>
                  <a:srgbClr val="FF0000"/>
                </a:solidFill>
                <a:effectLst/>
                <a:latin typeface="Söhne"/>
              </a:rPr>
              <a:t>read</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than</a:t>
            </a:r>
            <a:r>
              <a:rPr kumimoji="0" lang="nl-NL" altLang="nl-NL" sz="1800" b="0" i="0" u="none" strike="noStrike" cap="none" normalizeH="0" baseline="0" dirty="0" smtClean="0">
                <a:ln>
                  <a:noFill/>
                </a:ln>
                <a:solidFill>
                  <a:srgbClr val="000000"/>
                </a:solidFill>
                <a:effectLst/>
                <a:latin typeface="Söhne"/>
              </a:rPr>
              <a:t> code </a:t>
            </a:r>
            <a:r>
              <a:rPr kumimoji="0" lang="nl-NL" altLang="nl-NL" sz="1800" b="0" i="0" u="none" strike="noStrike" cap="none" normalizeH="0" baseline="0" dirty="0" err="1" smtClean="0">
                <a:ln>
                  <a:noFill/>
                </a:ln>
                <a:solidFill>
                  <a:srgbClr val="000000"/>
                </a:solidFill>
                <a:effectLst/>
                <a:latin typeface="Söhne"/>
              </a:rPr>
              <a:t>written</a:t>
            </a:r>
            <a:r>
              <a:rPr kumimoji="0" lang="nl-NL" altLang="nl-NL" sz="1800" b="0" i="0" u="none" strike="noStrike" cap="none" normalizeH="0" baseline="0" dirty="0" smtClean="0">
                <a:ln>
                  <a:noFill/>
                </a:ln>
                <a:solidFill>
                  <a:srgbClr val="000000"/>
                </a:solidFill>
                <a:effectLst/>
                <a:latin typeface="Söhne"/>
              </a:rPr>
              <a:t> in </a:t>
            </a:r>
            <a:r>
              <a:rPr kumimoji="0" lang="nl-NL" altLang="nl-NL" sz="1800" b="0" i="0" u="none" strike="noStrike" cap="none" normalizeH="0" baseline="0" dirty="0" err="1" smtClean="0">
                <a:ln>
                  <a:noFill/>
                </a:ln>
                <a:solidFill>
                  <a:srgbClr val="000000"/>
                </a:solidFill>
                <a:effectLst/>
                <a:latin typeface="Söhne"/>
              </a:rPr>
              <a:t>other</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languages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This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make </a:t>
            </a:r>
            <a:r>
              <a:rPr kumimoji="0" lang="nl-NL" altLang="nl-NL" sz="1800" b="0" i="0" u="none" strike="noStrike" cap="none" normalizeH="0" baseline="0" dirty="0" err="1" smtClean="0">
                <a:ln>
                  <a:noFill/>
                </a:ln>
                <a:solidFill>
                  <a:srgbClr val="000000"/>
                </a:solidFill>
                <a:effectLst/>
                <a:latin typeface="Söhne"/>
              </a:rPr>
              <a:t>it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easier</a:t>
            </a:r>
            <a:r>
              <a:rPr kumimoji="0" lang="nl-NL" altLang="nl-NL" sz="1800" b="0" i="0" u="none" strike="noStrike" cap="none" normalizeH="0" baseline="0" dirty="0" smtClean="0">
                <a:ln>
                  <a:noFill/>
                </a:ln>
                <a:solidFill>
                  <a:srgbClr val="000000"/>
                </a:solidFill>
                <a:effectLst/>
                <a:latin typeface="Söhne"/>
              </a:rPr>
              <a:t> to </a:t>
            </a:r>
            <a:r>
              <a:rPr kumimoji="0" lang="nl-NL" altLang="nl-NL" sz="1800" b="0" i="0" u="none" strike="noStrike" cap="none" normalizeH="0" baseline="0" dirty="0" err="1" smtClean="0">
                <a:ln>
                  <a:noFill/>
                </a:ln>
                <a:solidFill>
                  <a:srgbClr val="000000"/>
                </a:solidFill>
                <a:effectLst/>
                <a:latin typeface="Söhne"/>
              </a:rPr>
              <a:t>write</a:t>
            </a:r>
            <a:r>
              <a:rPr kumimoji="0" lang="nl-NL" altLang="nl-NL" sz="1800" b="0" i="0" u="none" strike="noStrike" cap="none" normalizeH="0" baseline="0" dirty="0" smtClean="0">
                <a:ln>
                  <a:noFill/>
                </a:ln>
                <a:solidFill>
                  <a:srgbClr val="000000"/>
                </a:solidFill>
                <a:effectLst/>
                <a:latin typeface="Söhne"/>
              </a:rPr>
              <a:t> and </a:t>
            </a:r>
            <a:r>
              <a:rPr kumimoji="0" lang="nl-NL" altLang="nl-NL" sz="1800" b="0" i="0" u="none" strike="noStrike" cap="none" normalizeH="0" baseline="0" dirty="0" err="1" smtClean="0">
                <a:ln>
                  <a:noFill/>
                </a:ln>
                <a:solidFill>
                  <a:srgbClr val="000000"/>
                </a:solidFill>
                <a:effectLst/>
                <a:latin typeface="Söhne"/>
              </a:rPr>
              <a:t>maintain</a:t>
            </a:r>
            <a:r>
              <a:rPr kumimoji="0" lang="nl-NL" altLang="nl-NL" sz="1800" b="0" i="0" u="none" strike="noStrike" cap="none" normalizeH="0" baseline="0" dirty="0" smtClean="0">
                <a:ln>
                  <a:noFill/>
                </a:ln>
                <a:solidFill>
                  <a:srgbClr val="000000"/>
                </a:solidFill>
                <a:effectLst/>
                <a:latin typeface="Söhne"/>
              </a:rPr>
              <a:t> complex programs.</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smtClean="0">
                <a:ln>
                  <a:noFill/>
                </a:ln>
                <a:solidFill>
                  <a:srgbClr val="000000"/>
                </a:solidFill>
                <a:effectLst/>
                <a:latin typeface="Söhne"/>
              </a:rPr>
              <a:t>Python has a strong </a:t>
            </a:r>
            <a:r>
              <a:rPr kumimoji="0" lang="nl-NL" altLang="nl-NL" sz="1800" b="0" i="0" u="none" strike="noStrike" cap="none" normalizeH="0" baseline="0" dirty="0" err="1" smtClean="0">
                <a:ln>
                  <a:noFill/>
                </a:ln>
                <a:solidFill>
                  <a:srgbClr val="000000"/>
                </a:solidFill>
                <a:effectLst/>
                <a:latin typeface="Söhne"/>
              </a:rPr>
              <a:t>emphasis</a:t>
            </a:r>
            <a:r>
              <a:rPr kumimoji="0" lang="nl-NL" altLang="nl-NL" sz="1800" b="0" i="0" u="none" strike="noStrike" cap="none" normalizeH="0" baseline="0" dirty="0" smtClean="0">
                <a:ln>
                  <a:noFill/>
                </a:ln>
                <a:solidFill>
                  <a:srgbClr val="000000"/>
                </a:solidFill>
                <a:effectLst/>
                <a:latin typeface="Söhne"/>
              </a:rPr>
              <a:t> on </a:t>
            </a:r>
            <a:r>
              <a:rPr kumimoji="0" lang="nl-NL" altLang="nl-NL" sz="1800" b="0" i="0" u="none" strike="noStrike" cap="none" normalizeH="0" baseline="0" dirty="0" err="1" smtClean="0">
                <a:ln>
                  <a:noFill/>
                </a:ln>
                <a:solidFill>
                  <a:srgbClr val="000000"/>
                </a:solidFill>
                <a:effectLst/>
                <a:latin typeface="Söhne"/>
              </a:rPr>
              <a:t>readability</a:t>
            </a:r>
            <a:r>
              <a:rPr kumimoji="0" lang="nl-NL" altLang="nl-NL" sz="1800" b="0" i="0" u="none" strike="noStrike" cap="none" normalizeH="0" baseline="0" dirty="0" smtClean="0">
                <a:ln>
                  <a:noFill/>
                </a:ln>
                <a:solidFill>
                  <a:srgbClr val="000000"/>
                </a:solidFill>
                <a:effectLst/>
                <a:latin typeface="Söhne"/>
              </a:rPr>
              <a:t> and </a:t>
            </a:r>
            <a:r>
              <a:rPr kumimoji="0" lang="nl-NL" altLang="nl-NL" sz="1800" b="0" i="0" u="none" strike="noStrike" cap="none" normalizeH="0" baseline="0" dirty="0" err="1" smtClean="0">
                <a:ln>
                  <a:noFill/>
                </a:ln>
                <a:solidFill>
                  <a:srgbClr val="000000"/>
                </a:solidFill>
                <a:effectLst/>
                <a:latin typeface="Söhne"/>
              </a:rPr>
              <a:t>simplicity</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makes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it</a:t>
            </a:r>
            <a:r>
              <a:rPr kumimoji="0" lang="nl-NL" altLang="nl-NL" sz="1800" b="0" i="0" u="none" strike="noStrike" cap="none" normalizeH="0" baseline="0" dirty="0" smtClean="0">
                <a:ln>
                  <a:noFill/>
                </a:ln>
                <a:solidFill>
                  <a:srgbClr val="000000"/>
                </a:solidFill>
                <a:effectLst/>
                <a:latin typeface="Söhne"/>
              </a:rPr>
              <a:t> a </a:t>
            </a:r>
            <a:r>
              <a:rPr kumimoji="0" lang="nl-NL" altLang="nl-NL" sz="1800" b="0" i="0" u="none" strike="noStrike" cap="none" normalizeH="0" baseline="0" dirty="0" err="1" smtClean="0">
                <a:ln>
                  <a:noFill/>
                </a:ln>
                <a:solidFill>
                  <a:srgbClr val="FF0000"/>
                </a:solidFill>
                <a:effectLst/>
                <a:latin typeface="Söhne"/>
              </a:rPr>
              <a:t>great</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choice</a:t>
            </a:r>
            <a:r>
              <a:rPr kumimoji="0" lang="nl-NL" altLang="nl-NL" sz="1800" b="0" i="0" u="none" strike="noStrike" cap="none" normalizeH="0" baseline="0" dirty="0" smtClean="0">
                <a:ln>
                  <a:noFill/>
                </a:ln>
                <a:solidFill>
                  <a:srgbClr val="FF0000"/>
                </a:solidFill>
                <a:effectLst/>
                <a:latin typeface="Söhne"/>
              </a:rPr>
              <a:t> for </a:t>
            </a:r>
            <a:r>
              <a:rPr kumimoji="0" lang="nl-NL" altLang="nl-NL" sz="1800" b="0" i="0" u="none" strike="noStrike" cap="none" normalizeH="0" baseline="0" dirty="0" err="1" smtClean="0">
                <a:ln>
                  <a:noFill/>
                </a:ln>
                <a:solidFill>
                  <a:srgbClr val="FF0000"/>
                </a:solidFill>
                <a:effectLst/>
                <a:latin typeface="Söhne"/>
              </a:rPr>
              <a:t>developing</a:t>
            </a:r>
            <a:r>
              <a:rPr kumimoji="0" lang="nl-NL" altLang="nl-NL" sz="1800" b="0" i="0" u="none" strike="noStrike" cap="none" normalizeH="0" baseline="0" dirty="0" smtClean="0">
                <a:ln>
                  <a:noFill/>
                </a:ln>
                <a:solidFill>
                  <a:srgbClr val="FF0000"/>
                </a:solidFill>
                <a:effectLst/>
                <a:latin typeface="Söhne"/>
              </a:rPr>
              <a:t> </a:t>
            </a:r>
            <a:br>
              <a:rPr kumimoji="0" lang="nl-NL" altLang="nl-NL" sz="1800" b="0" i="0" u="none" strike="noStrike" cap="none" normalizeH="0" baseline="0" dirty="0" smtClean="0">
                <a:ln>
                  <a:noFill/>
                </a:ln>
                <a:solidFill>
                  <a:srgbClr val="FF0000"/>
                </a:solidFill>
                <a:effectLst/>
                <a:latin typeface="Söhne"/>
              </a:rPr>
            </a:br>
            <a:r>
              <a:rPr kumimoji="0" lang="nl-NL" altLang="nl-NL" sz="1800" b="0" i="0" u="none" strike="noStrike" cap="none" normalizeH="0" baseline="0" dirty="0" err="1" smtClean="0">
                <a:ln>
                  <a:noFill/>
                </a:ln>
                <a:solidFill>
                  <a:srgbClr val="FF0000"/>
                </a:solidFill>
                <a:effectLst/>
                <a:latin typeface="Söhne"/>
              </a:rPr>
              <a:t>maintainable</a:t>
            </a:r>
            <a:r>
              <a:rPr kumimoji="0" lang="nl-NL" altLang="nl-NL" sz="1800" b="0" i="0" u="none" strike="noStrike" cap="none" normalizeH="0" baseline="0" dirty="0" smtClean="0">
                <a:ln>
                  <a:noFill/>
                </a:ln>
                <a:solidFill>
                  <a:srgbClr val="FF0000"/>
                </a:solidFill>
                <a:effectLst/>
                <a:latin typeface="Söhne"/>
              </a:rPr>
              <a:t> software.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Its</a:t>
            </a:r>
            <a:r>
              <a:rPr kumimoji="0" lang="nl-NL" altLang="nl-NL" sz="1800" b="0" i="0" u="none" strike="noStrike" cap="none" normalizeH="0" baseline="0" dirty="0" smtClean="0">
                <a:ln>
                  <a:noFill/>
                </a:ln>
                <a:solidFill>
                  <a:srgbClr val="000000"/>
                </a:solidFill>
                <a:effectLst/>
                <a:latin typeface="Söhne"/>
              </a:rPr>
              <a:t> syntax is clean and easy to </a:t>
            </a:r>
            <a:r>
              <a:rPr kumimoji="0" lang="nl-NL" altLang="nl-NL" sz="1800" b="0" i="0" u="none" strike="noStrike" cap="none" normalizeH="0" baseline="0" dirty="0" err="1" smtClean="0">
                <a:ln>
                  <a:noFill/>
                </a:ln>
                <a:solidFill>
                  <a:srgbClr val="000000"/>
                </a:solidFill>
                <a:effectLst/>
                <a:latin typeface="Söhne"/>
              </a:rPr>
              <a:t>understand</a:t>
            </a:r>
            <a:r>
              <a:rPr kumimoji="0" lang="nl-NL" altLang="nl-NL" sz="1800" b="0" i="0" u="none" strike="noStrike" cap="none" normalizeH="0" baseline="0" dirty="0" smtClean="0">
                <a:ln>
                  <a:noFill/>
                </a:ln>
                <a:solidFill>
                  <a:srgbClr val="000000"/>
                </a:solidFill>
                <a:effectLst/>
                <a:latin typeface="Söhne"/>
              </a:rPr>
              <a:t>. </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smtClean="0">
                <a:ln>
                  <a:noFill/>
                </a:ln>
                <a:solidFill>
                  <a:srgbClr val="000000"/>
                </a:solidFill>
                <a:effectLst/>
                <a:latin typeface="Söhne"/>
              </a:rPr>
              <a:t>Python is </a:t>
            </a:r>
            <a:r>
              <a:rPr kumimoji="0" lang="nl-NL" altLang="nl-NL" sz="1800" b="0" i="0" u="none" strike="noStrike" cap="none" normalizeH="0" baseline="0" dirty="0" err="1" smtClean="0">
                <a:ln>
                  <a:noFill/>
                </a:ln>
                <a:solidFill>
                  <a:srgbClr val="000000"/>
                </a:solidFill>
                <a:effectLst/>
                <a:latin typeface="Söhne"/>
              </a:rPr>
              <a:t>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interpreted</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language</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you</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don't</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need</a:t>
            </a:r>
            <a:r>
              <a:rPr kumimoji="0" lang="nl-NL" altLang="nl-NL" sz="1800" b="0" i="0" u="none" strike="noStrike" cap="none" normalizeH="0" baseline="0" dirty="0" smtClean="0">
                <a:ln>
                  <a:noFill/>
                </a:ln>
                <a:solidFill>
                  <a:srgbClr val="FF0000"/>
                </a:solidFill>
                <a:effectLst/>
                <a:latin typeface="Söhne"/>
              </a:rPr>
              <a:t> to </a:t>
            </a:r>
            <a:r>
              <a:rPr kumimoji="0" lang="nl-NL" altLang="nl-NL" sz="1800" b="0" i="0" u="none" strike="noStrike" cap="none" normalizeH="0" baseline="0" dirty="0" err="1" smtClean="0">
                <a:ln>
                  <a:noFill/>
                </a:ln>
                <a:solidFill>
                  <a:srgbClr val="FF0000"/>
                </a:solidFill>
                <a:effectLst/>
                <a:latin typeface="Söhne"/>
              </a:rPr>
              <a:t>compile</a:t>
            </a:r>
            <a:r>
              <a:rPr kumimoji="0" lang="nl-NL" altLang="nl-NL" sz="1800" b="0" i="0" u="none" strike="noStrike" cap="none" normalizeH="0" baseline="0" dirty="0" smtClean="0">
                <a:ln>
                  <a:noFill/>
                </a:ln>
                <a:solidFill>
                  <a:srgbClr val="FF0000"/>
                </a:solidFill>
                <a:effectLst/>
                <a:latin typeface="Söhne"/>
              </a:rPr>
              <a:t> </a:t>
            </a:r>
            <a:r>
              <a:rPr kumimoji="0" lang="nl-NL" altLang="nl-NL" sz="1800" b="0" i="0" u="none" strike="noStrike" cap="none" normalizeH="0" baseline="0" dirty="0" err="1" smtClean="0">
                <a:ln>
                  <a:noFill/>
                </a:ln>
                <a:solidFill>
                  <a:srgbClr val="FF0000"/>
                </a:solidFill>
                <a:effectLst/>
                <a:latin typeface="Söhne"/>
              </a:rPr>
              <a:t>your</a:t>
            </a:r>
            <a:r>
              <a:rPr kumimoji="0" lang="nl-NL" altLang="nl-NL" sz="1800" b="0" i="0" u="none" strike="noStrike" cap="none" normalizeH="0" baseline="0" dirty="0" smtClean="0">
                <a:ln>
                  <a:noFill/>
                </a:ln>
                <a:solidFill>
                  <a:srgbClr val="FF0000"/>
                </a:solidFill>
                <a:effectLst/>
                <a:latin typeface="Söhne"/>
              </a:rPr>
              <a:t> code </a:t>
            </a:r>
            <a:r>
              <a:rPr kumimoji="0" lang="nl-NL" altLang="nl-NL" sz="1800" b="0" i="0" u="none" strike="noStrike" cap="none" normalizeH="0" baseline="0" dirty="0" err="1" smtClean="0">
                <a:ln>
                  <a:noFill/>
                </a:ln>
                <a:solidFill>
                  <a:srgbClr val="000000"/>
                </a:solidFill>
                <a:effectLst/>
                <a:latin typeface="Söhne"/>
              </a:rPr>
              <a:t>before</a:t>
            </a:r>
            <a:r>
              <a:rPr kumimoji="0" lang="nl-NL" altLang="nl-NL" sz="1800" b="0" i="0" u="none" strike="noStrike" cap="none" normalizeH="0" baseline="0" dirty="0" smtClean="0">
                <a:ln>
                  <a:noFill/>
                </a:ln>
                <a:solidFill>
                  <a:srgbClr val="000000"/>
                </a:solidFill>
                <a:effectLst/>
                <a:latin typeface="Söhne"/>
              </a:rPr>
              <a:t> running it. </a:t>
            </a:r>
            <a:br>
              <a:rPr kumimoji="0" lang="nl-NL" altLang="nl-NL" sz="1800" b="0" i="0" u="none" strike="noStrike" cap="none" normalizeH="0" baseline="0" dirty="0" smtClean="0">
                <a:ln>
                  <a:noFill/>
                </a:ln>
                <a:solidFill>
                  <a:srgbClr val="000000"/>
                </a:solidFill>
                <a:effectLst/>
                <a:latin typeface="Söhne"/>
              </a:rPr>
            </a:br>
            <a:r>
              <a:rPr kumimoji="0" lang="nl-NL" altLang="nl-NL" sz="1800" b="0" i="0" u="none" strike="noStrike" cap="none" normalizeH="0" baseline="0" dirty="0" err="1" smtClean="0">
                <a:ln>
                  <a:noFill/>
                </a:ln>
                <a:solidFill>
                  <a:srgbClr val="000000"/>
                </a:solidFill>
                <a:effectLst/>
                <a:latin typeface="Söhne"/>
              </a:rPr>
              <a:t>This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make </a:t>
            </a:r>
            <a:r>
              <a:rPr kumimoji="0" lang="nl-NL" altLang="nl-NL" sz="1800" b="0" i="0" u="none" strike="noStrike" cap="none" normalizeH="0" baseline="0" dirty="0" err="1" smtClean="0">
                <a:ln>
                  <a:noFill/>
                </a:ln>
                <a:solidFill>
                  <a:srgbClr val="000000"/>
                </a:solidFill>
                <a:effectLst/>
                <a:latin typeface="Söhne"/>
              </a:rPr>
              <a:t>it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easier</a:t>
            </a:r>
            <a:r>
              <a:rPr kumimoji="0" lang="nl-NL" altLang="nl-NL" sz="1800" b="0" i="0" u="none" strike="noStrike" cap="none" normalizeH="0" baseline="0" dirty="0" smtClean="0">
                <a:ln>
                  <a:noFill/>
                </a:ln>
                <a:solidFill>
                  <a:srgbClr val="000000"/>
                </a:solidFill>
                <a:effectLst/>
                <a:latin typeface="Söhne"/>
              </a:rPr>
              <a:t> to </a:t>
            </a:r>
            <a:r>
              <a:rPr kumimoji="0" lang="nl-NL" altLang="nl-NL" sz="1800" b="0" i="0" u="none" strike="noStrike" cap="none" normalizeH="0" baseline="0" dirty="0" err="1" smtClean="0">
                <a:ln>
                  <a:noFill/>
                </a:ln>
                <a:solidFill>
                  <a:srgbClr val="000000"/>
                </a:solidFill>
                <a:effectLst/>
                <a:latin typeface="Söhne"/>
              </a:rPr>
              <a:t>develop</a:t>
            </a:r>
            <a:r>
              <a:rPr kumimoji="0" lang="nl-NL" altLang="nl-NL" sz="1800" b="0" i="0" u="none" strike="noStrike" cap="none" normalizeH="0" baseline="0" dirty="0" smtClean="0">
                <a:ln>
                  <a:noFill/>
                </a:ln>
                <a:solidFill>
                  <a:srgbClr val="000000"/>
                </a:solidFill>
                <a:effectLst/>
                <a:latin typeface="Söhne"/>
              </a:rPr>
              <a:t> and test programs, as </a:t>
            </a:r>
            <a:r>
              <a:rPr kumimoji="0" lang="nl-NL" altLang="nl-NL" sz="1800" b="0" i="0" u="none" strike="noStrike" cap="none" normalizeH="0" baseline="0" dirty="0" err="1" smtClean="0">
                <a:ln>
                  <a:noFill/>
                </a:ln>
                <a:solidFill>
                  <a:srgbClr val="000000"/>
                </a:solidFill>
                <a:effectLst/>
                <a:latin typeface="Söhne"/>
              </a:rPr>
              <a:t>you</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see</a:t>
            </a:r>
            <a:r>
              <a:rPr kumimoji="0" lang="nl-NL" altLang="nl-NL" sz="1800" b="0" i="0" u="none" strike="noStrike" cap="none" normalizeH="0" baseline="0" dirty="0" smtClean="0">
                <a:ln>
                  <a:noFill/>
                </a:ln>
                <a:solidFill>
                  <a:srgbClr val="000000"/>
                </a:solidFill>
                <a:effectLst/>
                <a:latin typeface="Söhne"/>
              </a:rPr>
              <a:t> the results of </a:t>
            </a:r>
            <a:r>
              <a:rPr kumimoji="0" lang="nl-NL" altLang="nl-NL" sz="1800" b="0" i="0" u="none" strike="noStrike" cap="none" normalizeH="0" baseline="0" dirty="0" err="1" smtClean="0">
                <a:ln>
                  <a:noFill/>
                </a:ln>
                <a:solidFill>
                  <a:srgbClr val="000000"/>
                </a:solidFill>
                <a:effectLst/>
                <a:latin typeface="Söhne"/>
              </a:rPr>
              <a:t>your</a:t>
            </a:r>
            <a:r>
              <a:rPr kumimoji="0" lang="nl-NL" altLang="nl-NL" sz="1800" b="0" i="0" u="none" strike="noStrike" cap="none" normalizeH="0" baseline="0" dirty="0" smtClean="0">
                <a:ln>
                  <a:noFill/>
                </a:ln>
                <a:solidFill>
                  <a:srgbClr val="000000"/>
                </a:solidFill>
                <a:effectLst/>
                <a:latin typeface="Söhne"/>
              </a:rPr>
              <a:t> changes </a:t>
            </a:r>
            <a:r>
              <a:rPr kumimoji="0" lang="nl-NL" altLang="nl-NL" sz="1800" b="0" i="0" u="none" strike="noStrike" cap="none" normalizeH="0" baseline="0" dirty="0" err="1" smtClean="0">
                <a:ln>
                  <a:noFill/>
                </a:ln>
                <a:solidFill>
                  <a:srgbClr val="000000"/>
                </a:solidFill>
                <a:effectLst/>
                <a:latin typeface="Söhne"/>
              </a:rPr>
              <a:t>immediately</a:t>
            </a:r>
            <a:r>
              <a:rPr kumimoji="0" lang="nl-NL" altLang="nl-NL" sz="1800" b="0" i="0" u="none" strike="noStrike" cap="none" normalizeH="0" baseline="0" dirty="0" smtClean="0">
                <a:ln>
                  <a:noFill/>
                </a:ln>
                <a:solidFill>
                  <a:srgbClr val="000000"/>
                </a:solidFill>
                <a:effectLst/>
                <a:latin typeface="Söhne"/>
              </a:rPr>
              <a:t>.</a:t>
            </a:r>
            <a:br>
              <a:rPr kumimoji="0" lang="nl-NL" altLang="nl-NL" sz="1800" b="0" i="0" u="none" strike="noStrike" cap="none" normalizeH="0" baseline="0" dirty="0" smtClean="0">
                <a:ln>
                  <a:noFill/>
                </a:ln>
                <a:solidFill>
                  <a:srgbClr val="000000"/>
                </a:solidFill>
                <a:effectLst/>
                <a:latin typeface="Söhne"/>
              </a:rPr>
            </a:br>
            <a:endParaRPr kumimoji="0" lang="nl-NL" altLang="nl-NL"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smtClean="0">
                <a:ln>
                  <a:noFill/>
                </a:ln>
                <a:solidFill>
                  <a:srgbClr val="000000"/>
                </a:solidFill>
                <a:effectLst/>
                <a:latin typeface="Söhne"/>
              </a:rPr>
              <a:t>Python is cross-platform, </a:t>
            </a:r>
            <a:r>
              <a:rPr kumimoji="0" lang="nl-NL" altLang="nl-NL" sz="1800" b="0" i="0" u="none" strike="noStrike" cap="none" normalizeH="0" baseline="0" dirty="0" err="1" smtClean="0">
                <a:ln>
                  <a:noFill/>
                </a:ln>
                <a:solidFill>
                  <a:srgbClr val="000000"/>
                </a:solidFill>
                <a:effectLst/>
                <a:latin typeface="Söhne"/>
              </a:rPr>
              <a:t>which</a:t>
            </a:r>
            <a:r>
              <a:rPr kumimoji="0" lang="nl-NL" altLang="nl-NL" sz="1800" b="0" i="0" u="none" strike="noStrike" cap="none" normalizeH="0" baseline="0" dirty="0" smtClean="0">
                <a:ln>
                  <a:noFill/>
                </a:ln>
                <a:solidFill>
                  <a:srgbClr val="000000"/>
                </a:solidFill>
                <a:effectLst/>
                <a:latin typeface="Söhne"/>
              </a:rPr>
              <a:t> means </a:t>
            </a:r>
            <a:r>
              <a:rPr kumimoji="0" lang="nl-NL" altLang="nl-NL" sz="1800" b="0" i="0" u="none" strike="noStrike" cap="none" normalizeH="0" baseline="0" dirty="0" err="1" smtClean="0">
                <a:ln>
                  <a:noFill/>
                </a:ln>
                <a:solidFill>
                  <a:srgbClr val="000000"/>
                </a:solidFill>
                <a:effectLst/>
                <a:latin typeface="Söhne"/>
              </a:rPr>
              <a:t>that</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you</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can</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smtClean="0">
                <a:ln>
                  <a:noFill/>
                </a:ln>
                <a:solidFill>
                  <a:srgbClr val="FF0000"/>
                </a:solidFill>
                <a:effectLst/>
                <a:latin typeface="Söhne"/>
              </a:rPr>
              <a:t>run Python programs on a </a:t>
            </a:r>
            <a:r>
              <a:rPr kumimoji="0" lang="nl-NL" altLang="nl-NL" sz="1800" b="0" i="0" u="none" strike="noStrike" cap="none" normalizeH="0" baseline="0" dirty="0" err="1" smtClean="0">
                <a:ln>
                  <a:noFill/>
                </a:ln>
                <a:solidFill>
                  <a:srgbClr val="FF0000"/>
                </a:solidFill>
                <a:effectLst/>
                <a:latin typeface="Söhne"/>
              </a:rPr>
              <a:t>wide</a:t>
            </a:r>
            <a:r>
              <a:rPr kumimoji="0" lang="nl-NL" altLang="nl-NL" sz="1800" b="0" i="0" u="none" strike="noStrike" cap="none" normalizeH="0" baseline="0" dirty="0" smtClean="0">
                <a:ln>
                  <a:noFill/>
                </a:ln>
                <a:solidFill>
                  <a:srgbClr val="FF0000"/>
                </a:solidFill>
                <a:effectLst/>
                <a:latin typeface="Söhne"/>
              </a:rPr>
              <a:t> range of different </a:t>
            </a:r>
            <a:br>
              <a:rPr kumimoji="0" lang="nl-NL" altLang="nl-NL" sz="1800" b="0" i="0" u="none" strike="noStrike" cap="none" normalizeH="0" baseline="0" dirty="0" smtClean="0">
                <a:ln>
                  <a:noFill/>
                </a:ln>
                <a:solidFill>
                  <a:srgbClr val="FF0000"/>
                </a:solidFill>
                <a:effectLst/>
                <a:latin typeface="Söhne"/>
              </a:rPr>
            </a:br>
            <a:r>
              <a:rPr kumimoji="0" lang="nl-NL" altLang="nl-NL" sz="1800" b="0" i="0" u="none" strike="noStrike" cap="none" normalizeH="0" baseline="0" dirty="0" smtClean="0">
                <a:ln>
                  <a:noFill/>
                </a:ln>
                <a:solidFill>
                  <a:srgbClr val="FF0000"/>
                </a:solidFill>
                <a:effectLst/>
                <a:latin typeface="Söhne"/>
              </a:rPr>
              <a:t>operating systems,</a:t>
            </a:r>
            <a:r>
              <a:rPr kumimoji="0" lang="nl-NL" altLang="nl-NL" sz="1800" b="0" i="0" u="none" strike="noStrike" cap="none" normalizeH="0" baseline="0" dirty="0" smtClean="0">
                <a:ln>
                  <a:noFill/>
                </a:ln>
                <a:solidFill>
                  <a:srgbClr val="000000"/>
                </a:solidFill>
                <a:effectLst/>
                <a:latin typeface="Söhne"/>
              </a:rPr>
              <a:t> </a:t>
            </a:r>
            <a:r>
              <a:rPr kumimoji="0" lang="nl-NL" altLang="nl-NL" sz="1800" b="0" i="0" u="none" strike="noStrike" cap="none" normalizeH="0" baseline="0" dirty="0" err="1" smtClean="0">
                <a:ln>
                  <a:noFill/>
                </a:ln>
                <a:solidFill>
                  <a:srgbClr val="000000"/>
                </a:solidFill>
                <a:effectLst/>
                <a:latin typeface="Söhne"/>
              </a:rPr>
              <a:t>including</a:t>
            </a:r>
            <a:r>
              <a:rPr kumimoji="0" lang="nl-NL" altLang="nl-NL" sz="1800" b="0" i="0" u="none" strike="noStrike" cap="none" normalizeH="0" baseline="0" dirty="0" smtClean="0">
                <a:ln>
                  <a:noFill/>
                </a:ln>
                <a:solidFill>
                  <a:srgbClr val="000000"/>
                </a:solidFill>
                <a:effectLst/>
                <a:latin typeface="Söhne"/>
              </a:rPr>
              <a:t> Windows, Mac, and Linux. </a:t>
            </a: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smtClean="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smtClean="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smtClean="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2"/>
              </a:rPr>
              <a:t>The Python Tutorial — Python 3.11.2 documentation</a:t>
            </a:r>
            <a:endParaRPr lang="nl-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smtClean="0"/>
              <a:t>Doelen voor vanochtend</a:t>
            </a:r>
            <a:endParaRPr lang="nl-NL" dirty="0"/>
          </a:p>
        </p:txBody>
      </p:sp>
      <p:sp>
        <p:nvSpPr>
          <p:cNvPr id="3" name="Tijdelijke aanduiding voor inhoud 2"/>
          <p:cNvSpPr>
            <a:spLocks noGrp="1"/>
          </p:cNvSpPr>
          <p:nvPr>
            <p:ph idx="1"/>
          </p:nvPr>
        </p:nvSpPr>
        <p:spPr>
          <a:xfrm>
            <a:off x="614811" y="1391138"/>
            <a:ext cx="8820134" cy="3880773"/>
          </a:xfrm>
        </p:spPr>
        <p:txBody>
          <a:bodyPr>
            <a:normAutofit/>
          </a:bodyPr>
          <a:lstStyle/>
          <a:p>
            <a:pPr marL="0" indent="0">
              <a:buNone/>
            </a:pPr>
            <a:r>
              <a:rPr lang="nl-NL" b="1" dirty="0" smtClean="0"/>
              <a:t>Overall doel: </a:t>
            </a:r>
          </a:p>
          <a:p>
            <a:pPr marL="0" indent="0">
              <a:buNone/>
            </a:pPr>
            <a:r>
              <a:rPr lang="en-US" altLang="nl-NL" dirty="0" smtClean="0"/>
              <a:t>D</a:t>
            </a:r>
            <a:r>
              <a:rPr lang="nl-NL" dirty="0" smtClean="0"/>
              <a:t>e deelnemer verlaat enthousiast de kennismakingssessie en heeft voldoende kennis opgedaan om zelf verder te gaan met programmeren in Python, Pandas etc. </a:t>
            </a:r>
          </a:p>
          <a:p>
            <a:pPr marL="0" indent="0">
              <a:buNone/>
            </a:pPr>
            <a:r>
              <a:rPr lang="nl-NL" b="1" dirty="0" smtClean="0"/>
              <a:t>Na afloop van deze sessie: </a:t>
            </a:r>
          </a:p>
          <a:p>
            <a:r>
              <a:rPr lang="nl-NL" dirty="0" smtClean="0"/>
              <a:t>De deelnemer kan verwoorden wat programmeren</a:t>
            </a:r>
            <a:r>
              <a:rPr lang="nl-NL" dirty="0"/>
              <a:t> </a:t>
            </a:r>
            <a:r>
              <a:rPr lang="nl-NL" dirty="0" smtClean="0"/>
              <a:t>is.</a:t>
            </a:r>
          </a:p>
          <a:p>
            <a:r>
              <a:rPr lang="nl-NL" dirty="0" smtClean="0"/>
              <a:t>De deelnemer heeft een 1</a:t>
            </a:r>
            <a:r>
              <a:rPr lang="nl-NL" baseline="30000" dirty="0" smtClean="0"/>
              <a:t>e</a:t>
            </a:r>
            <a:r>
              <a:rPr lang="nl-NL" dirty="0" smtClean="0"/>
              <a:t> indruk van de </a:t>
            </a:r>
            <a:r>
              <a:rPr lang="nl-NL" dirty="0" err="1" smtClean="0"/>
              <a:t>programmeertal</a:t>
            </a:r>
            <a:r>
              <a:rPr lang="nl-NL" dirty="0" smtClean="0"/>
              <a:t> Python.</a:t>
            </a:r>
          </a:p>
          <a:p>
            <a:r>
              <a:rPr lang="nl-NL" dirty="0" smtClean="0"/>
              <a:t>Idem dito pandas.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408" y="2327939"/>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nty Python's Flying Circus - Monty Python's Flying Circus Logo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659092" cy="7049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r>
              <a:rPr lang="nl-NL" dirty="0" smtClean="0">
                <a:latin typeface="Arial" panose="020B0604020202020204" pitchFamily="34" charset="0"/>
                <a:cs typeface="Arial" panose="020B0604020202020204" pitchFamily="34" charset="0"/>
              </a:rPr>
              <a:t/>
            </a:r>
            <a:br>
              <a:rPr lang="nl-NL" dirty="0" smtClean="0">
                <a:latin typeface="Arial" panose="020B0604020202020204" pitchFamily="34" charset="0"/>
                <a:cs typeface="Arial" panose="020B0604020202020204" pitchFamily="34" charset="0"/>
              </a:rPr>
            </a:br>
            <a:r>
              <a:rPr lang="nl-NL" dirty="0" smtClean="0">
                <a:latin typeface="Arial" panose="020B0604020202020204" pitchFamily="34" charset="0"/>
                <a:cs typeface="Arial" panose="020B0604020202020204" pitchFamily="34" charset="0"/>
              </a:rPr>
              <a:t>1: om </a:t>
            </a:r>
            <a:r>
              <a:rPr lang="nl-NL" dirty="0">
                <a:latin typeface="Arial" panose="020B0604020202020204" pitchFamily="34" charset="0"/>
                <a:cs typeface="Arial" panose="020B0604020202020204" pitchFamily="34" charset="0"/>
              </a:rPr>
              <a:t>zo goed mogelijk leesbaar te zijn, </a:t>
            </a:r>
            <a:r>
              <a:rPr lang="nl-NL" dirty="0" smtClean="0">
                <a:latin typeface="Arial" panose="020B0604020202020204" pitchFamily="34" charset="0"/>
                <a:cs typeface="Arial" panose="020B0604020202020204" pitchFamily="34" charset="0"/>
              </a:rPr>
              <a:t/>
            </a:r>
            <a:br>
              <a:rPr lang="nl-NL" dirty="0" smtClean="0">
                <a:latin typeface="Arial" panose="020B0604020202020204" pitchFamily="34" charset="0"/>
                <a:cs typeface="Arial" panose="020B0604020202020204" pitchFamily="34" charset="0"/>
              </a:rPr>
            </a:br>
            <a:r>
              <a:rPr lang="nl-NL" dirty="0" smtClean="0">
                <a:latin typeface="Arial" panose="020B0604020202020204" pitchFamily="34" charset="0"/>
                <a:cs typeface="Arial" panose="020B0604020202020204" pitchFamily="34" charset="0"/>
              </a:rPr>
              <a:t>2: gratis </a:t>
            </a:r>
            <a:r>
              <a:rPr lang="nl-NL" dirty="0">
                <a:latin typeface="Arial" panose="020B0604020202020204" pitchFamily="34" charset="0"/>
                <a:cs typeface="Arial" panose="020B0604020202020204" pitchFamily="34" charset="0"/>
              </a:rPr>
              <a:t>en voor iedereen beschikbaar: open source, en </a:t>
            </a:r>
            <a:r>
              <a:rPr lang="nl-NL" dirty="0" smtClean="0">
                <a:latin typeface="Arial" panose="020B0604020202020204" pitchFamily="34" charset="0"/>
                <a:cs typeface="Arial" panose="020B0604020202020204" pitchFamily="34" charset="0"/>
              </a:rPr>
              <a:t/>
            </a:r>
            <a:br>
              <a:rPr lang="nl-NL" dirty="0" smtClean="0">
                <a:latin typeface="Arial" panose="020B0604020202020204" pitchFamily="34" charset="0"/>
                <a:cs typeface="Arial" panose="020B0604020202020204" pitchFamily="34" charset="0"/>
              </a:rPr>
            </a:br>
            <a:r>
              <a:rPr lang="nl-NL" dirty="0" smtClean="0">
                <a:latin typeface="Arial" panose="020B0604020202020204" pitchFamily="34" charset="0"/>
                <a:cs typeface="Arial" panose="020B0604020202020204" pitchFamily="34" charset="0"/>
              </a:rPr>
              <a:t>3: om </a:t>
            </a:r>
            <a:r>
              <a:rPr lang="nl-NL" dirty="0">
                <a:latin typeface="Arial" panose="020B0604020202020204" pitchFamily="34" charset="0"/>
                <a:cs typeface="Arial" panose="020B0604020202020204" pitchFamily="34" charset="0"/>
              </a:rPr>
              <a:t>er alles mee te kunnen maken. </a:t>
            </a:r>
            <a:endParaRPr lang="nl-NL" dirty="0" smtClean="0">
              <a:latin typeface="Arial" panose="020B0604020202020204" pitchFamily="34" charset="0"/>
              <a:cs typeface="Arial" panose="020B0604020202020204" pitchFamily="34" charset="0"/>
            </a:endParaRPr>
          </a:p>
          <a:p>
            <a:pPr marL="0" indent="0">
              <a:buNone/>
            </a:pPr>
            <a:endParaRPr lang="nl-NL" b="1" dirty="0"/>
          </a:p>
          <a:p>
            <a:pPr marL="0" indent="0">
              <a:buNone/>
            </a:pPr>
            <a:r>
              <a:rPr lang="nl-NL" dirty="0" smtClean="0">
                <a:latin typeface="Arial" panose="020B0604020202020204" pitchFamily="34" charset="0"/>
                <a:cs typeface="Arial" panose="020B0604020202020204" pitchFamily="34" charset="0"/>
              </a:rPr>
              <a:t>De </a:t>
            </a:r>
            <a:r>
              <a:rPr lang="nl-NL" dirty="0">
                <a:latin typeface="Arial" panose="020B0604020202020204" pitchFamily="34" charset="0"/>
                <a:cs typeface="Arial" panose="020B0604020202020204" pitchFamily="34" charset="0"/>
              </a:rPr>
              <a:t>betekenis van de naam Python is terug te leiden naar </a:t>
            </a:r>
            <a:r>
              <a:rPr lang="nl-NL" dirty="0" smtClean="0">
                <a:latin typeface="Arial" panose="020B0604020202020204" pitchFamily="34" charset="0"/>
                <a:cs typeface="Arial" panose="020B0604020202020204" pitchFamily="34" charset="0"/>
              </a:rPr>
              <a:t>de comedy </a:t>
            </a:r>
            <a:r>
              <a:rPr lang="nl-NL" dirty="0">
                <a:latin typeface="Arial" panose="020B0604020202020204" pitchFamily="34" charset="0"/>
                <a:cs typeface="Arial" panose="020B0604020202020204" pitchFamily="34" charset="0"/>
              </a:rPr>
              <a:t>serie </a:t>
            </a: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Monty</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Python's</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Flying</a:t>
            </a:r>
            <a:r>
              <a:rPr lang="nl-NL" dirty="0">
                <a:latin typeface="Arial" panose="020B0604020202020204" pitchFamily="34" charset="0"/>
                <a:cs typeface="Arial" panose="020B0604020202020204" pitchFamily="34" charset="0"/>
              </a:rPr>
              <a:t> Circus”.</a:t>
            </a:r>
          </a:p>
        </p:txBody>
      </p:sp>
      <p:sp>
        <p:nvSpPr>
          <p:cNvPr id="4" name="Tekstvak 3"/>
          <p:cNvSpPr txBox="1"/>
          <p:nvPr/>
        </p:nvSpPr>
        <p:spPr>
          <a:xfrm>
            <a:off x="411326" y="1122218"/>
            <a:ext cx="9700091"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programmeertaal die begin jaren 90 ontworpen en ontwikkeld werd </a:t>
            </a:r>
            <a:endParaRPr lang="nl-NL" dirty="0" smtClean="0">
              <a:latin typeface="Arial" panose="020B0604020202020204" pitchFamily="34" charset="0"/>
              <a:cs typeface="Arial" panose="020B0604020202020204" pitchFamily="34" charset="0"/>
            </a:endParaRPr>
          </a:p>
          <a:p>
            <a:r>
              <a:rPr lang="nl-NL" dirty="0" smtClean="0">
                <a:latin typeface="Arial" panose="020B0604020202020204" pitchFamily="34" charset="0"/>
                <a:cs typeface="Arial" panose="020B0604020202020204" pitchFamily="34" charset="0"/>
              </a:rPr>
              <a:t>door </a:t>
            </a:r>
            <a:r>
              <a:rPr lang="nl-NL" dirty="0">
                <a:latin typeface="Arial" panose="020B0604020202020204" pitchFamily="34" charset="0"/>
                <a:cs typeface="Arial" panose="020B0604020202020204" pitchFamily="34" charset="0"/>
              </a:rPr>
              <a:t>Guido van Rossum, destijds verbonden aan het Centrum voor Wiskunde </a:t>
            </a:r>
            <a:r>
              <a:rPr lang="nl-NL" dirty="0" smtClean="0">
                <a:latin typeface="Arial" panose="020B0604020202020204" pitchFamily="34" charset="0"/>
                <a:cs typeface="Arial" panose="020B0604020202020204" pitchFamily="34" charset="0"/>
              </a:rPr>
              <a:t>en Informatica.</a:t>
            </a:r>
            <a:endParaRPr lang="nl-NL"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3767667" y="94733"/>
            <a:ext cx="5292926" cy="369332"/>
          </a:xfrm>
          <a:prstGeom prst="rect">
            <a:avLst/>
          </a:prstGeom>
        </p:spPr>
        <p:txBody>
          <a:bodyPr wrap="square">
            <a:spAutoFit/>
          </a:bodyPr>
          <a:lstStyle/>
          <a:p>
            <a:r>
              <a:rPr lang="en-US" dirty="0" smtClean="0">
                <a:hlinkClick r:id="rId2"/>
              </a:rPr>
              <a:t>Stack Overflow Developer Survey 2022</a:t>
            </a:r>
            <a:endParaRPr lang="nl-NL" dirty="0"/>
          </a:p>
        </p:txBody>
      </p:sp>
      <p:pic>
        <p:nvPicPr>
          <p:cNvPr id="5" name="Afbeelding 4"/>
          <p:cNvPicPr>
            <a:picLocks noChangeAspect="1"/>
          </p:cNvPicPr>
          <p:nvPr/>
        </p:nvPicPr>
        <p:blipFill>
          <a:blip r:embed="rId3"/>
          <a:stretch>
            <a:fillRect/>
          </a:stretch>
        </p:blipFill>
        <p:spPr>
          <a:xfrm>
            <a:off x="2277533" y="464065"/>
            <a:ext cx="6462712" cy="626011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515</TotalTime>
  <Words>1634</Words>
  <Application>Microsoft Office PowerPoint</Application>
  <PresentationFormat>Breedbeeld</PresentationFormat>
  <Paragraphs>194</Paragraphs>
  <Slides>49</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49</vt:i4>
      </vt:variant>
    </vt:vector>
  </HeadingPairs>
  <TitlesOfParts>
    <vt:vector size="56" baseType="lpstr">
      <vt:lpstr>Arial</vt:lpstr>
      <vt:lpstr>Courier</vt:lpstr>
      <vt:lpstr>方正姚体</vt:lpstr>
      <vt:lpstr>Söhne</vt:lpstr>
      <vt:lpstr>Trebuchet MS</vt:lpstr>
      <vt:lpstr>Wingdings 3</vt:lpstr>
      <vt:lpstr>Facet</vt:lpstr>
      <vt:lpstr>PowerPoint-presentatie</vt:lpstr>
      <vt:lpstr>Even voorstellen.</vt:lpstr>
      <vt:lpstr>PowerPoint-presentatie</vt:lpstr>
      <vt:lpstr>Agenda 09.00 – 12.00 uur:</vt:lpstr>
      <vt:lpstr>Doelen voor vanochtend</vt:lpstr>
      <vt:lpstr>PowerPoint-presentatie</vt:lpstr>
      <vt:lpstr>PowerPoint-presentatie</vt:lpstr>
      <vt:lpstr>PowerPoint-presentatie</vt:lpstr>
      <vt:lpstr>PowerPoint-presentatie</vt:lpstr>
      <vt:lpstr>PowerPoint-presentatie</vt:lpstr>
      <vt:lpstr>Wat is programmeren en waarom zou je?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En nu jullie!   </vt:lpstr>
      <vt:lpstr>PowerPoint-presentatie</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Missing Values &gt; div. methoden</vt:lpstr>
      <vt:lpstr>Groupby</vt:lpstr>
      <vt:lpstr>Groupby </vt:lpstr>
      <vt:lpstr>PowerPoint-presentatie</vt:lpstr>
      <vt:lpstr>PowerPoint-presentatie</vt:lpstr>
      <vt:lpstr>Story telling als data analist</vt:lpstr>
      <vt:lpstr>PowerPoint-presentatie</vt:lpstr>
      <vt:lpstr>Seaborn</vt:lpstr>
      <vt:lpstr>seaborn</vt:lpstr>
      <vt:lpstr>PowerPoint-presentatie</vt:lpstr>
      <vt:lpstr>En nu jullie!   </vt:lpstr>
      <vt:lpstr>Wrap Up</vt:lpstr>
      <vt:lpstr>PowerPoint-presentatie</vt:lpstr>
      <vt:lpstr>bijlagen</vt:lpstr>
      <vt:lpstr>PowerPoint-presentatie</vt:lpstr>
      <vt:lpstr>Waarom dan?</vt:lpstr>
      <vt:lpstr>PowerPoint-presentatie</vt:lpstr>
      <vt:lpstr>PowerPoint-presentatie</vt:lpstr>
      <vt:lpstr>PowerPoint-presentatie</vt:lpstr>
      <vt:lpstr>PowerPoint-presentatie</vt:lpstr>
      <vt:lpstr>PowerPoint-presentatie</vt:lpstr>
    </vt:vector>
  </TitlesOfParts>
  <Company>Hagaziekenhuis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Pronk, Jan</cp:lastModifiedBy>
  <cp:revision>232</cp:revision>
  <dcterms:created xsi:type="dcterms:W3CDTF">2023-03-13T18:52:28Z</dcterms:created>
  <dcterms:modified xsi:type="dcterms:W3CDTF">2023-03-28T09:54:10Z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