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2" r:id="rId2"/>
    <p:sldId id="256" r:id="rId3"/>
    <p:sldId id="260" r:id="rId4"/>
    <p:sldId id="257" r:id="rId5"/>
    <p:sldId id="258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C5EE-A7EE-46CC-9CF0-8EAC25D0B0E4}" type="datetimeFigureOut">
              <a:rPr lang="en-IL" smtClean="0"/>
              <a:t>11/02/2023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0298-795D-4047-B9D1-982D755211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88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C5EE-A7EE-46CC-9CF0-8EAC25D0B0E4}" type="datetimeFigureOut">
              <a:rPr lang="en-IL" smtClean="0"/>
              <a:t>11/02/2023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0298-795D-4047-B9D1-982D755211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3553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C5EE-A7EE-46CC-9CF0-8EAC25D0B0E4}" type="datetimeFigureOut">
              <a:rPr lang="en-IL" smtClean="0"/>
              <a:t>11/02/2023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0298-795D-4047-B9D1-982D755211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38304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C5EE-A7EE-46CC-9CF0-8EAC25D0B0E4}" type="datetimeFigureOut">
              <a:rPr lang="en-IL" smtClean="0"/>
              <a:t>11/02/2023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0298-795D-4047-B9D1-982D755211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91688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C5EE-A7EE-46CC-9CF0-8EAC25D0B0E4}" type="datetimeFigureOut">
              <a:rPr lang="en-IL" smtClean="0"/>
              <a:t>11/02/2023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0298-795D-4047-B9D1-982D755211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280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C5EE-A7EE-46CC-9CF0-8EAC25D0B0E4}" type="datetimeFigureOut">
              <a:rPr lang="en-IL" smtClean="0"/>
              <a:t>11/02/2023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0298-795D-4047-B9D1-982D755211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548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C5EE-A7EE-46CC-9CF0-8EAC25D0B0E4}" type="datetimeFigureOut">
              <a:rPr lang="en-IL" smtClean="0"/>
              <a:t>11/02/2023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0298-795D-4047-B9D1-982D755211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146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C5EE-A7EE-46CC-9CF0-8EAC25D0B0E4}" type="datetimeFigureOut">
              <a:rPr lang="en-IL" smtClean="0"/>
              <a:t>11/02/2023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0298-795D-4047-B9D1-982D755211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2806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C5EE-A7EE-46CC-9CF0-8EAC25D0B0E4}" type="datetimeFigureOut">
              <a:rPr lang="en-IL" smtClean="0"/>
              <a:t>11/02/2023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0298-795D-4047-B9D1-982D755211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5681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C5EE-A7EE-46CC-9CF0-8EAC25D0B0E4}" type="datetimeFigureOut">
              <a:rPr lang="en-IL" smtClean="0"/>
              <a:t>11/02/2023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0298-795D-4047-B9D1-982D755211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243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C5EE-A7EE-46CC-9CF0-8EAC25D0B0E4}" type="datetimeFigureOut">
              <a:rPr lang="en-IL" smtClean="0"/>
              <a:t>11/02/2023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0298-795D-4047-B9D1-982D755211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3330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C5EE-A7EE-46CC-9CF0-8EAC25D0B0E4}" type="datetimeFigureOut">
              <a:rPr lang="en-IL" smtClean="0"/>
              <a:t>11/02/2023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0298-795D-4047-B9D1-982D755211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449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C5EE-A7EE-46CC-9CF0-8EAC25D0B0E4}" type="datetimeFigureOut">
              <a:rPr lang="en-IL" smtClean="0"/>
              <a:t>11/02/2023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0298-795D-4047-B9D1-982D755211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5770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24DC5EE-A7EE-46CC-9CF0-8EAC25D0B0E4}" type="datetimeFigureOut">
              <a:rPr lang="en-IL" smtClean="0"/>
              <a:t>11/02/2023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CD70298-795D-4047-B9D1-982D755211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3557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24DC5EE-A7EE-46CC-9CF0-8EAC25D0B0E4}" type="datetimeFigureOut">
              <a:rPr lang="en-IL" smtClean="0"/>
              <a:t>11/02/2023</a:t>
            </a:fld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CD70298-795D-4047-B9D1-982D755211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36147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1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under.co.il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8D2B15-20A9-23DE-7AE7-AFB54B483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Stock Portfolio Tracker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269962CE-2DF4-5355-617D-63D1195C5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721" y="2294927"/>
            <a:ext cx="3432383" cy="3636963"/>
          </a:xfr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1BC1E242-D71C-F9DD-8C37-2CE2DD54A42C}"/>
              </a:ext>
            </a:extLst>
          </p:cNvPr>
          <p:cNvSpPr/>
          <p:nvPr/>
        </p:nvSpPr>
        <p:spPr>
          <a:xfrm>
            <a:off x="7822993" y="6048811"/>
            <a:ext cx="44406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HAGAI SAAR</a:t>
            </a:r>
            <a:endParaRPr lang="he-IL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5077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5B2091-182B-C477-C7C7-BAD61420EC21}"/>
              </a:ext>
            </a:extLst>
          </p:cNvPr>
          <p:cNvSpPr txBox="1"/>
          <p:nvPr/>
        </p:nvSpPr>
        <p:spPr>
          <a:xfrm>
            <a:off x="5024199" y="1674674"/>
            <a:ext cx="270768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sz="3600" dirty="0"/>
              <a:t>פרויקט מעקב אחר תיקי מניות </a:t>
            </a:r>
            <a:endParaRPr lang="en-IL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245E7-95BE-4176-F52C-FFACCF074C44}"/>
              </a:ext>
            </a:extLst>
          </p:cNvPr>
          <p:cNvSpPr txBox="1"/>
          <p:nvPr/>
        </p:nvSpPr>
        <p:spPr>
          <a:xfrm>
            <a:off x="9034330" y="4906146"/>
            <a:ext cx="270768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sz="2000" dirty="0"/>
              <a:t>1. תפריט ראשי</a:t>
            </a:r>
            <a:endParaRPr lang="en-IL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E6E0DB-55DA-F6A1-55DF-F79A426CE21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731888" y="2551837"/>
            <a:ext cx="2441361" cy="2354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FCCDDCD-9923-2D0F-344F-B9E3D6C4A3B1}"/>
              </a:ext>
            </a:extLst>
          </p:cNvPr>
          <p:cNvSpPr txBox="1"/>
          <p:nvPr/>
        </p:nvSpPr>
        <p:spPr>
          <a:xfrm>
            <a:off x="6178297" y="4906146"/>
            <a:ext cx="270768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sz="2000" dirty="0"/>
              <a:t>2. ניהול משתמשים</a:t>
            </a:r>
            <a:endParaRPr lang="en-IL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A57506-DB2B-A5AA-77AE-5DBF45E54A4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378044" y="3429000"/>
            <a:ext cx="1217724" cy="1477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7D6A4F-C4EB-927B-18C6-E49D7F55BBB5}"/>
              </a:ext>
            </a:extLst>
          </p:cNvPr>
          <p:cNvSpPr txBox="1"/>
          <p:nvPr/>
        </p:nvSpPr>
        <p:spPr>
          <a:xfrm>
            <a:off x="1974554" y="4952313"/>
            <a:ext cx="187166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sz="2000" dirty="0"/>
              <a:t>4. בניית סימולציית תיק מניות אישי על-ידי המשתמש.</a:t>
            </a:r>
          </a:p>
          <a:p>
            <a:pPr algn="ctr"/>
            <a:r>
              <a:rPr lang="en-US" sz="2000" dirty="0"/>
              <a:t> </a:t>
            </a:r>
            <a:endParaRPr lang="en-IL" sz="2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993359-002A-38F0-79BD-2D553537BF59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808178" y="3429000"/>
            <a:ext cx="1569866" cy="138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196A29-D83D-35BB-01F9-3F6FE6A672AD}"/>
              </a:ext>
            </a:extLst>
          </p:cNvPr>
          <p:cNvSpPr txBox="1"/>
          <p:nvPr/>
        </p:nvSpPr>
        <p:spPr>
          <a:xfrm>
            <a:off x="3943798" y="4813483"/>
            <a:ext cx="218074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sz="2000" dirty="0"/>
              <a:t>3.קבלת המלצות לבחירת תיקי מניות עפ"י דירוג ותחזיות עתיד </a:t>
            </a:r>
            <a:r>
              <a:rPr lang="en-US" sz="2000" dirty="0"/>
              <a:t>. </a:t>
            </a:r>
          </a:p>
          <a:p>
            <a:pPr algn="ctr"/>
            <a:r>
              <a:rPr lang="he-IL" sz="2000" dirty="0"/>
              <a:t>+מעקב אחר מניות בזמן אמת</a:t>
            </a:r>
            <a:endParaRPr lang="en-IL" sz="20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8DE7D6-60B4-C02C-0765-703B2B010330}"/>
              </a:ext>
            </a:extLst>
          </p:cNvPr>
          <p:cNvCxnSpPr>
            <a:cxnSpLocks/>
          </p:cNvCxnSpPr>
          <p:nvPr/>
        </p:nvCxnSpPr>
        <p:spPr>
          <a:xfrm flipH="1">
            <a:off x="3600427" y="2589017"/>
            <a:ext cx="1433745" cy="2337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27756C6-56C2-B158-9115-B487F02690B5}"/>
              </a:ext>
            </a:extLst>
          </p:cNvPr>
          <p:cNvSpPr txBox="1"/>
          <p:nvPr/>
        </p:nvSpPr>
        <p:spPr>
          <a:xfrm>
            <a:off x="205737" y="3938703"/>
            <a:ext cx="1433745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2000" dirty="0"/>
              <a:t>5. הנגשת ידע ומידע כללי לציבור שלא מבין אודות שוק ההון ואפיקים להשקעה </a:t>
            </a:r>
            <a:endParaRPr lang="en-IL" sz="2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E24612-5B22-FCCA-8C20-09342BDD01F3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922610" y="2399168"/>
            <a:ext cx="4051560" cy="1539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57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D33051A-C90E-4462-5499-26A2C1CC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.1</a:t>
            </a:r>
            <a:r>
              <a:rPr lang="he-IL" dirty="0"/>
              <a:t>תפריט ראשי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BA28BA8-9091-3DF5-1271-C4A216313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586" y="1837852"/>
            <a:ext cx="9561214" cy="4330057"/>
          </a:xfrm>
        </p:spPr>
        <p:txBody>
          <a:bodyPr/>
          <a:lstStyle/>
          <a:p>
            <a:pPr marL="0" indent="0" algn="r">
              <a:buNone/>
            </a:pPr>
            <a:r>
              <a:rPr lang="he-IL" b="1" dirty="0"/>
              <a:t>*תפריט בו המשתמש יוכל להיכנס ולבחור בכל אחד מהאפשרויות השונות בממשק.</a:t>
            </a:r>
          </a:p>
          <a:p>
            <a:pPr marL="0" indent="0" algn="r">
              <a:buNone/>
            </a:pPr>
            <a:endParaRPr lang="he-IL" dirty="0"/>
          </a:p>
          <a:p>
            <a:pPr marL="0" indent="0" algn="r">
              <a:buNone/>
            </a:pPr>
            <a:r>
              <a:rPr lang="he-IL" dirty="0"/>
              <a:t>*רישום משתמש\כניסה למשתמש קיים.</a:t>
            </a:r>
          </a:p>
          <a:p>
            <a:pPr marL="0" indent="0" algn="r">
              <a:buNone/>
            </a:pPr>
            <a:r>
              <a:rPr lang="he-IL" sz="2800" dirty="0"/>
              <a:t>*קבלת המלצות לבחירת תיקי מניות עפ"י דירוג ותחזיות עתיד . </a:t>
            </a:r>
            <a:endParaRPr lang="he-IL" dirty="0"/>
          </a:p>
          <a:p>
            <a:pPr marL="0" indent="0" algn="r">
              <a:buNone/>
            </a:pPr>
            <a:r>
              <a:rPr lang="he-IL" sz="2800" dirty="0"/>
              <a:t>* בניית סימולציית תיק מניות אישי על-ידי המשתמש</a:t>
            </a:r>
            <a:r>
              <a:rPr lang="en-US" sz="2800" dirty="0"/>
              <a:t> </a:t>
            </a:r>
            <a:endParaRPr lang="en-IL" sz="2800" dirty="0"/>
          </a:p>
          <a:p>
            <a:pPr marL="0" indent="0" algn="r">
              <a:buNone/>
            </a:pPr>
            <a:r>
              <a:rPr lang="he-IL" sz="2800" dirty="0"/>
              <a:t>*הנגשת מידע כללי לציבור שלא מבין אודות שוק ההון ואפיקים להשקעה.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3046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5B2091-182B-C477-C7C7-BAD61420EC21}"/>
              </a:ext>
            </a:extLst>
          </p:cNvPr>
          <p:cNvSpPr txBox="1"/>
          <p:nvPr/>
        </p:nvSpPr>
        <p:spPr>
          <a:xfrm>
            <a:off x="7876515" y="0"/>
            <a:ext cx="43154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 </a:t>
            </a:r>
            <a:r>
              <a:rPr lang="he-IL" sz="3600" dirty="0"/>
              <a:t>2. ניהול משתמשים</a:t>
            </a:r>
            <a:r>
              <a:rPr lang="en-US" sz="3600" dirty="0"/>
              <a:t>  ADMIN</a:t>
            </a:r>
            <a:endParaRPr lang="en-IL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C6B7FF-80D7-5AC0-1D09-A6378D7E5A95}"/>
              </a:ext>
            </a:extLst>
          </p:cNvPr>
          <p:cNvSpPr txBox="1"/>
          <p:nvPr/>
        </p:nvSpPr>
        <p:spPr>
          <a:xfrm>
            <a:off x="4369384" y="1795276"/>
            <a:ext cx="7698881" cy="433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he-IL" sz="4000" dirty="0"/>
              <a:t>תפריט  "מאחורי הקלעים" בו המתכנת יוכל להוספת\ הסרת משתמש </a:t>
            </a:r>
            <a:r>
              <a:rPr lang="he-IL" sz="4000" dirty="0" err="1"/>
              <a:t>וכו</a:t>
            </a:r>
            <a:r>
              <a:rPr lang="he-IL" sz="4000" dirty="0"/>
              <a:t>'.</a:t>
            </a:r>
          </a:p>
          <a:p>
            <a:pPr algn="r"/>
            <a:endParaRPr lang="he-IL" sz="2800" dirty="0"/>
          </a:p>
          <a:p>
            <a:pPr algn="r"/>
            <a:r>
              <a:rPr lang="he-IL" sz="2800" dirty="0"/>
              <a:t>- לשמור מילון של משתמשים וסיסמאות</a:t>
            </a:r>
          </a:p>
          <a:p>
            <a:pPr algn="r"/>
            <a:r>
              <a:rPr lang="he-IL" sz="2800" dirty="0"/>
              <a:t>- להוסיף משתמשים חדשים</a:t>
            </a:r>
          </a:p>
          <a:p>
            <a:pPr algn="r"/>
            <a:r>
              <a:rPr lang="he-IL" sz="2800" dirty="0"/>
              <a:t>- להסיר משתמשים</a:t>
            </a:r>
          </a:p>
          <a:p>
            <a:pPr algn="r"/>
            <a:r>
              <a:rPr lang="he-IL" sz="2800" dirty="0"/>
              <a:t>- כל משתמש יכול לשנות </a:t>
            </a:r>
            <a:r>
              <a:rPr lang="he-IL" sz="2800" dirty="0" err="1"/>
              <a:t>ססמא</a:t>
            </a:r>
            <a:endParaRPr lang="en-US" sz="2800" dirty="0"/>
          </a:p>
          <a:p>
            <a:pPr algn="r"/>
            <a:r>
              <a:rPr lang="he-IL" sz="2800" dirty="0"/>
              <a:t>משתמש יכול לבנות סימולציה של תיק השקעות על בסיס נתוני עבר ותחזיות עתיד.</a:t>
            </a:r>
            <a:r>
              <a:rPr lang="en-US" sz="2800" dirty="0"/>
              <a:t>-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99074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5B2091-182B-C477-C7C7-BAD61420EC21}"/>
              </a:ext>
            </a:extLst>
          </p:cNvPr>
          <p:cNvSpPr txBox="1"/>
          <p:nvPr/>
        </p:nvSpPr>
        <p:spPr>
          <a:xfrm>
            <a:off x="5748950" y="189337"/>
            <a:ext cx="637696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he-IL" sz="3600" dirty="0"/>
              <a:t>3. .קבלת המלצות לבחירת תיקי מניות עפ"י דירוג ותחזיות עתידיות. </a:t>
            </a:r>
            <a:endParaRPr lang="en-IL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C6B7FF-80D7-5AC0-1D09-A6378D7E5A95}"/>
              </a:ext>
            </a:extLst>
          </p:cNvPr>
          <p:cNvSpPr txBox="1"/>
          <p:nvPr/>
        </p:nvSpPr>
        <p:spPr>
          <a:xfrm>
            <a:off x="891022" y="2381473"/>
            <a:ext cx="10978072" cy="4408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/>
              <a:t>[בהינתן טבלה של נתונים, כשכל תא הוא דירוג של מניה </a:t>
            </a:r>
            <a:r>
              <a:rPr lang="he-IL" sz="2800" dirty="0" err="1"/>
              <a:t>מסויימת</a:t>
            </a:r>
            <a:r>
              <a:rPr lang="he-IL" sz="2800" dirty="0"/>
              <a:t> עם נתוני עבר ותחזיות עתיד – הורדת טבלאות מאתרים כמו </a:t>
            </a:r>
            <a:r>
              <a:rPr lang="en-US" sz="2800" dirty="0">
                <a:hlinkClick r:id="rId2"/>
              </a:rPr>
              <a:t>https://www.funder.co.il/</a:t>
            </a:r>
            <a:r>
              <a:rPr lang="he-IL" sz="2800" dirty="0"/>
              <a:t> וכו']</a:t>
            </a:r>
          </a:p>
          <a:p>
            <a:pPr algn="r" rtl="1"/>
            <a:endParaRPr lang="he-IL" sz="2800" dirty="0"/>
          </a:p>
          <a:p>
            <a:pPr marL="514350" indent="-514350" algn="r" rtl="1">
              <a:buAutoNum type="arabicPeriod"/>
            </a:pPr>
            <a:r>
              <a:rPr lang="he-IL" sz="2800" dirty="0"/>
              <a:t>פונקציה שבהינתן משתמש בוחר קטגוריות מניות מסוימת(לדוג' ת"א 35)</a:t>
            </a:r>
          </a:p>
          <a:p>
            <a:pPr algn="r" rtl="1"/>
            <a:r>
              <a:rPr lang="he-IL" sz="2800" dirty="0"/>
              <a:t>נשלפים הנתונים של כל מניות מדד תא 35 כולל נתוני עבר וכולל תחזיות.</a:t>
            </a:r>
          </a:p>
          <a:p>
            <a:pPr algn="r" rtl="1"/>
            <a:r>
              <a:rPr lang="he-IL" sz="2800" dirty="0"/>
              <a:t>2.מעקב אחר מניות בזמן אמת.</a:t>
            </a:r>
          </a:p>
          <a:p>
            <a:pPr algn="r" rtl="1"/>
            <a:r>
              <a:rPr lang="he-IL" sz="2800" dirty="0"/>
              <a:t>3. פונקציה שבהינתן בחירה של מספר </a:t>
            </a:r>
            <a:r>
              <a:rPr lang="he-IL" sz="2800" dirty="0" err="1"/>
              <a:t>מספר</a:t>
            </a:r>
            <a:r>
              <a:rPr lang="he-IL" sz="2800" dirty="0"/>
              <a:t> מניות וחיבור תחזית התשואה שלהם תיתן למשתמש את התשואה לפני טווח השנים אותו יכניס.</a:t>
            </a:r>
            <a:endParaRPr lang="en-US" sz="2800" dirty="0"/>
          </a:p>
          <a:p>
            <a:pPr algn="r" rtl="1"/>
            <a:r>
              <a:rPr lang="en-US" sz="2800" dirty="0"/>
              <a:t>4</a:t>
            </a:r>
            <a:r>
              <a:rPr lang="he-IL" sz="2800" dirty="0"/>
              <a:t>. הממשק יעבוד בצורה מעוצבת </a:t>
            </a:r>
            <a:r>
              <a:rPr lang="en-US" sz="2800" dirty="0"/>
              <a:t>GUI</a:t>
            </a:r>
            <a:r>
              <a:rPr lang="he-IL" sz="2800" dirty="0"/>
              <a:t> .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263495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5B2091-182B-C477-C7C7-BAD61420EC21}"/>
              </a:ext>
            </a:extLst>
          </p:cNvPr>
          <p:cNvSpPr txBox="1"/>
          <p:nvPr/>
        </p:nvSpPr>
        <p:spPr>
          <a:xfrm>
            <a:off x="9372957" y="69410"/>
            <a:ext cx="270768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sz="3600" dirty="0"/>
              <a:t>. בניית סימולציית תיק מניות אישי על-ידי המשתמש</a:t>
            </a:r>
            <a:endParaRPr lang="en-IL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C6B7FF-80D7-5AC0-1D09-A6378D7E5A95}"/>
              </a:ext>
            </a:extLst>
          </p:cNvPr>
          <p:cNvSpPr txBox="1"/>
          <p:nvPr/>
        </p:nvSpPr>
        <p:spPr>
          <a:xfrm>
            <a:off x="1026823" y="4972708"/>
            <a:ext cx="11053823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 algn="r" rtl="1">
              <a:buAutoNum type="arabicPeriod"/>
            </a:pPr>
            <a:r>
              <a:rPr lang="he-IL" sz="2800" dirty="0"/>
              <a:t>המשתמש יוכל לבנות </a:t>
            </a:r>
            <a:r>
              <a:rPr lang="he-IL" sz="2800" dirty="0" err="1"/>
              <a:t>סימלוציית</a:t>
            </a:r>
            <a:r>
              <a:rPr lang="he-IL" sz="2800" dirty="0"/>
              <a:t> תיק מניות אישי.</a:t>
            </a:r>
          </a:p>
          <a:p>
            <a:pPr algn="r" rtl="1"/>
            <a:r>
              <a:rPr lang="he-IL" sz="2800" dirty="0"/>
              <a:t>פונקציה שתאחד כל </a:t>
            </a:r>
            <a:r>
              <a:rPr lang="he-IL" sz="2800" dirty="0" err="1"/>
              <a:t>כל</a:t>
            </a:r>
            <a:r>
              <a:rPr lang="he-IL" sz="2800" dirty="0"/>
              <a:t> התיקים שיבחר ותיתן תחזית תשואה </a:t>
            </a:r>
            <a:r>
              <a:rPr lang="he-IL" sz="2800" dirty="0" err="1"/>
              <a:t>שילקח</a:t>
            </a:r>
            <a:r>
              <a:rPr lang="he-IL" sz="2800" dirty="0"/>
              <a:t> מטבלאות בזמן אמת .</a:t>
            </a:r>
          </a:p>
          <a:p>
            <a:pPr algn="r" rtl="1"/>
            <a:r>
              <a:rPr lang="he-IL" sz="2800" dirty="0"/>
              <a:t>2. הממשק יעבוד בצורה מעוצבת </a:t>
            </a:r>
            <a:r>
              <a:rPr lang="en-US" sz="2800" dirty="0"/>
              <a:t>GUI</a:t>
            </a:r>
            <a:r>
              <a:rPr lang="he-IL" sz="2800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48959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0F2C94-01C4-FDCD-8956-B6547FACD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400" dirty="0"/>
              <a:t>הנגשת ידע ומידע כללי לציבור שלא מבין אודות שוק ההון ואפיקים להשקעה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66BCF94-06A5-7CCB-ECE4-EAA33FC35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he-IL" dirty="0"/>
              <a:t>בניית פונקציה שתקשר את המשתמש לכתבות ,העשרת מידע בנוגע להשקעות בשוק ההון למשתמש מתחיל ולמשתמש מיומן.</a:t>
            </a:r>
            <a:endParaRPr lang="en-US" dirty="0"/>
          </a:p>
          <a:p>
            <a:pPr marL="0" indent="0" algn="r" rtl="1">
              <a:buNone/>
            </a:pPr>
            <a:r>
              <a:rPr lang="he-IL" sz="2800" dirty="0"/>
              <a:t>. הממשק יעבוד בצורה מעוצבת </a:t>
            </a:r>
            <a:r>
              <a:rPr lang="en-US" dirty="0"/>
              <a:t>GUI</a:t>
            </a:r>
            <a:r>
              <a:rPr lang="en-US" sz="2800" dirty="0"/>
              <a:t> </a:t>
            </a:r>
            <a:endParaRPr lang="he-IL" sz="2800" dirty="0"/>
          </a:p>
          <a:p>
            <a:pPr marL="0" indent="0" algn="r">
              <a:buNone/>
            </a:pPr>
            <a:endParaRPr lang="en-IL" sz="2800" dirty="0"/>
          </a:p>
          <a:p>
            <a:pPr marL="0" indent="0" algn="r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40765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ראוי לציטוט">
  <a:themeElements>
    <a:clrScheme name="ראוי לציטוט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ראוי לציטוט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ראוי לציטוט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TM03457503[[fn=ראוי לציטוט]]</Template>
  <TotalTime>46</TotalTime>
  <Words>361</Words>
  <Application>Microsoft Office PowerPoint</Application>
  <PresentationFormat>מסך רחב</PresentationFormat>
  <Paragraphs>41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ראוי לציטוט</vt:lpstr>
      <vt:lpstr>Stock Portfolio Tracker</vt:lpstr>
      <vt:lpstr>מצגת של PowerPoint‏</vt:lpstr>
      <vt:lpstr> .1תפריט ראשי</vt:lpstr>
      <vt:lpstr>מצגת של PowerPoint‏</vt:lpstr>
      <vt:lpstr>מצגת של PowerPoint‏</vt:lpstr>
      <vt:lpstr>מצגת של PowerPoint‏</vt:lpstr>
      <vt:lpstr>הנגשת ידע ומידע כללי לציבור שלא מבין אודות שוק ההון ואפיקים להשקעה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itamar.shturm.windows@gmail.com</dc:creator>
  <cp:lastModifiedBy>hagai</cp:lastModifiedBy>
  <cp:revision>2</cp:revision>
  <dcterms:created xsi:type="dcterms:W3CDTF">2023-10-30T18:58:36Z</dcterms:created>
  <dcterms:modified xsi:type="dcterms:W3CDTF">2023-11-02T14:23:31Z</dcterms:modified>
</cp:coreProperties>
</file>