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3"/>
  </p:notesMasterIdLst>
  <p:sldIdLst>
    <p:sldId id="256" r:id="rId5"/>
    <p:sldId id="257" r:id="rId6"/>
    <p:sldId id="258" r:id="rId7"/>
    <p:sldId id="259" r:id="rId8"/>
    <p:sldId id="260" r:id="rId9"/>
    <p:sldId id="261" r:id="rId10"/>
    <p:sldId id="262" r:id="rId11"/>
    <p:sldId id="263" r:id="rId12"/>
    <p:sldId id="270" r:id="rId13"/>
    <p:sldId id="271" r:id="rId14"/>
    <p:sldId id="272" r:id="rId15"/>
    <p:sldId id="273" r:id="rId16"/>
    <p:sldId id="264" r:id="rId17"/>
    <p:sldId id="265" r:id="rId18"/>
    <p:sldId id="266" r:id="rId19"/>
    <p:sldId id="267" r:id="rId20"/>
    <p:sldId id="268" r:id="rId21"/>
    <p:sldId id="269" r:id="rId22"/>
  </p:sldIdLst>
  <p:sldSz cx="12192000" cy="6858000"/>
  <p:notesSz cx="6858000" cy="9144000"/>
  <p:embeddedFontLst>
    <p:embeddedFont>
      <p:font typeface="Century Gothic" panose="020B0502020202020204" pitchFamily="34" charset="0"/>
      <p:regular r:id="rId24"/>
      <p:bold r:id="rId25"/>
      <p:italic r:id="rId26"/>
      <p:boldItalic r:id="rId27"/>
    </p:embeddedFont>
  </p:embeddedFontLst>
  <p:custDataLst>
    <p:tags r:id="rId2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7B1F36-8DFA-9E0A-6BF0-DE03C93886E3}" v="742" dt="2024-12-23T04:11:08.729"/>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3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indent="0">
              <a:lnSpc>
                <a:spcPct val="70000"/>
              </a:lnSpc>
              <a:buSzPts val="1850"/>
            </a:pPr>
            <a:r>
              <a:rPr lang="en-US" sz="1850" dirty="0"/>
              <a:t>Developer: </a:t>
            </a:r>
            <a:r>
              <a:rPr lang="en-US" sz="1850" i="1" dirty="0"/>
              <a:t>James Hagan</a:t>
            </a:r>
            <a:endParaRPr dirty="0"/>
          </a:p>
          <a:p>
            <a:pPr marL="0" lvl="0" indent="0" algn="l" rtl="0">
              <a:lnSpc>
                <a:spcPct val="70000"/>
              </a:lnSpc>
              <a:spcBef>
                <a:spcPts val="1000"/>
              </a:spcBef>
              <a:spcAft>
                <a:spcPts val="0"/>
              </a:spcAft>
              <a:buClr>
                <a:schemeClr val="lt1"/>
              </a:buClr>
              <a:buSzPts val="1850"/>
              <a:buNone/>
            </a:pPr>
            <a:endParaRPr sz="1850" i="1"/>
          </a:p>
          <a:p>
            <a:pPr marL="0" lvl="0" indent="0" algn="l" rtl="0">
              <a:lnSpc>
                <a:spcPct val="70000"/>
              </a:lnSpc>
              <a:spcBef>
                <a:spcPts val="1000"/>
              </a:spcBef>
              <a:spcAft>
                <a:spcPts val="0"/>
              </a:spcAft>
              <a:buSzPts val="1850"/>
              <a:buNone/>
            </a:pPr>
            <a:endParaRPr lang="en-US"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9699A-C7BF-4EF4-7F76-CB7C7439C47D}"/>
              </a:ext>
            </a:extLst>
          </p:cNvPr>
          <p:cNvSpPr>
            <a:spLocks noGrp="1"/>
          </p:cNvSpPr>
          <p:nvPr>
            <p:ph type="title"/>
          </p:nvPr>
        </p:nvSpPr>
        <p:spPr/>
        <p:txBody>
          <a:bodyPr/>
          <a:lstStyle/>
          <a:p>
            <a:r>
              <a:rPr lang="en-US" dirty="0"/>
              <a:t>Unit Test 2: Use Safe String Operations</a:t>
            </a:r>
          </a:p>
        </p:txBody>
      </p:sp>
      <p:sp>
        <p:nvSpPr>
          <p:cNvPr id="3" name="Text Placeholder 2">
            <a:extLst>
              <a:ext uri="{FF2B5EF4-FFF2-40B4-BE49-F238E27FC236}">
                <a16:creationId xmlns:a16="http://schemas.microsoft.com/office/drawing/2014/main" id="{BF9415FA-92F9-C6A6-D321-0D754192A0EC}"/>
              </a:ext>
            </a:extLst>
          </p:cNvPr>
          <p:cNvSpPr>
            <a:spLocks noGrp="1"/>
          </p:cNvSpPr>
          <p:nvPr>
            <p:ph type="body" idx="1"/>
          </p:nvPr>
        </p:nvSpPr>
        <p:spPr>
          <a:xfrm>
            <a:off x="685800" y="2122674"/>
            <a:ext cx="4178061" cy="4096011"/>
          </a:xfrm>
        </p:spPr>
        <p:txBody>
          <a:bodyPr>
            <a:normAutofit fontScale="85000" lnSpcReduction="20000"/>
          </a:bodyPr>
          <a:lstStyle/>
          <a:p>
            <a:pPr marL="114300" indent="0">
              <a:buNone/>
            </a:pPr>
            <a:r>
              <a:rPr lang="en-US" dirty="0"/>
              <a:t>#include &lt;</a:t>
            </a:r>
            <a:r>
              <a:rPr lang="en-US" dirty="0" err="1"/>
              <a:t>cassert</a:t>
            </a:r>
            <a:r>
              <a:rPr lang="en-US" dirty="0"/>
              <a:t>&gt;</a:t>
            </a:r>
            <a:endParaRPr lang="en-US"/>
          </a:p>
          <a:p>
            <a:pPr marL="114300" indent="0">
              <a:buNone/>
            </a:pPr>
            <a:r>
              <a:rPr lang="en-US" dirty="0"/>
              <a:t>#include &lt;</a:t>
            </a:r>
            <a:r>
              <a:rPr lang="en-US" dirty="0" err="1"/>
              <a:t>cstring</a:t>
            </a:r>
            <a:r>
              <a:rPr lang="en-US" dirty="0"/>
              <a:t>&gt;</a:t>
            </a:r>
          </a:p>
          <a:p>
            <a:endParaRPr lang="en-US"/>
          </a:p>
          <a:p>
            <a:pPr marL="114300" indent="0">
              <a:buNone/>
            </a:pPr>
            <a:r>
              <a:rPr lang="en-US" dirty="0"/>
              <a:t>int main() {</a:t>
            </a:r>
          </a:p>
          <a:p>
            <a:pPr marL="114300" indent="0">
              <a:buNone/>
            </a:pPr>
            <a:r>
              <a:rPr lang="en-US" dirty="0"/>
              <a:t>char buffer[10];</a:t>
            </a:r>
          </a:p>
          <a:p>
            <a:pPr marL="114300" indent="0">
              <a:buNone/>
            </a:pPr>
            <a:r>
              <a:rPr lang="en-US" dirty="0"/>
              <a:t>  </a:t>
            </a:r>
            <a:r>
              <a:rPr lang="en-US" err="1"/>
              <a:t>strncpy</a:t>
            </a:r>
            <a:r>
              <a:rPr lang="en-US" dirty="0"/>
              <a:t>(buffer, "This is a long string", </a:t>
            </a:r>
            <a:r>
              <a:rPr lang="en-US" err="1"/>
              <a:t>sizeof</a:t>
            </a:r>
            <a:r>
              <a:rPr lang="en-US" dirty="0"/>
              <a:t>(buffer) - 1);</a:t>
            </a:r>
          </a:p>
          <a:p>
            <a:pPr marL="114300" indent="0">
              <a:buNone/>
            </a:pPr>
            <a:r>
              <a:rPr lang="en-US" dirty="0"/>
              <a:t>    buffer[</a:t>
            </a:r>
            <a:r>
              <a:rPr lang="en-US" dirty="0" err="1"/>
              <a:t>sizeof</a:t>
            </a:r>
            <a:r>
              <a:rPr lang="en-US" dirty="0"/>
              <a:t>(buffer) - 1] = '\0';</a:t>
            </a:r>
          </a:p>
          <a:p>
            <a:pPr marL="114300" indent="0">
              <a:buNone/>
            </a:pPr>
            <a:r>
              <a:rPr lang="en-US" dirty="0"/>
              <a:t>    assert(</a:t>
            </a:r>
            <a:r>
              <a:rPr lang="en-US" dirty="0" err="1"/>
              <a:t>strlen</a:t>
            </a:r>
            <a:r>
              <a:rPr lang="en-US" dirty="0"/>
              <a:t>(buffer) &lt; 10); // Ensure the buffer did not overflow</a:t>
            </a:r>
          </a:p>
          <a:p>
            <a:pPr marL="114300" indent="0">
              <a:buNone/>
            </a:pPr>
            <a:r>
              <a:rPr lang="en-US" dirty="0"/>
              <a:t>    return 0;</a:t>
            </a:r>
          </a:p>
          <a:p>
            <a:pPr marL="114300" indent="0">
              <a:buNone/>
            </a:pPr>
            <a:r>
              <a:rPr lang="en-US" dirty="0"/>
              <a:t>}</a:t>
            </a:r>
          </a:p>
        </p:txBody>
      </p:sp>
      <p:sp>
        <p:nvSpPr>
          <p:cNvPr id="5" name="Text Placeholder 2">
            <a:extLst>
              <a:ext uri="{FF2B5EF4-FFF2-40B4-BE49-F238E27FC236}">
                <a16:creationId xmlns:a16="http://schemas.microsoft.com/office/drawing/2014/main" id="{AC53712F-C2A5-111E-472C-4A54BDF77106}"/>
              </a:ext>
            </a:extLst>
          </p:cNvPr>
          <p:cNvSpPr txBox="1">
            <a:spLocks/>
          </p:cNvSpPr>
          <p:nvPr/>
        </p:nvSpPr>
        <p:spPr>
          <a:xfrm>
            <a:off x="6100313" y="2116923"/>
            <a:ext cx="4178061" cy="409601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114300" indent="0">
              <a:buNone/>
            </a:pPr>
            <a:r>
              <a:rPr lang="en-US" dirty="0"/>
              <a:t>Test Case: Provides an input string larger than the buffer size and verifies that the safe string function prevents overflow. </a:t>
            </a:r>
          </a:p>
        </p:txBody>
      </p:sp>
    </p:spTree>
    <p:extLst>
      <p:ext uri="{BB962C8B-B14F-4D97-AF65-F5344CB8AC3E}">
        <p14:creationId xmlns:p14="http://schemas.microsoft.com/office/powerpoint/2010/main" val="2471845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BF122-BFF3-F045-B419-5A3D40C65877}"/>
              </a:ext>
            </a:extLst>
          </p:cNvPr>
          <p:cNvSpPr>
            <a:spLocks noGrp="1"/>
          </p:cNvSpPr>
          <p:nvPr>
            <p:ph type="title"/>
          </p:nvPr>
        </p:nvSpPr>
        <p:spPr/>
        <p:txBody>
          <a:bodyPr/>
          <a:lstStyle/>
          <a:p>
            <a:r>
              <a:rPr lang="en-US" dirty="0"/>
              <a:t>Unit Test 3: Use Smart Pointers</a:t>
            </a:r>
          </a:p>
        </p:txBody>
      </p:sp>
      <p:sp>
        <p:nvSpPr>
          <p:cNvPr id="3" name="Text Placeholder 2">
            <a:extLst>
              <a:ext uri="{FF2B5EF4-FFF2-40B4-BE49-F238E27FC236}">
                <a16:creationId xmlns:a16="http://schemas.microsoft.com/office/drawing/2014/main" id="{3875FA48-0BC8-F365-4B5F-8ABF31E66DA3}"/>
              </a:ext>
            </a:extLst>
          </p:cNvPr>
          <p:cNvSpPr>
            <a:spLocks noGrp="1"/>
          </p:cNvSpPr>
          <p:nvPr>
            <p:ph type="body" idx="1"/>
          </p:nvPr>
        </p:nvSpPr>
        <p:spPr>
          <a:xfrm>
            <a:off x="685800" y="2122674"/>
            <a:ext cx="4609382" cy="4096011"/>
          </a:xfrm>
        </p:spPr>
        <p:txBody>
          <a:bodyPr>
            <a:normAutofit lnSpcReduction="10000"/>
          </a:bodyPr>
          <a:lstStyle/>
          <a:p>
            <a:pPr marL="114300" indent="0">
              <a:buNone/>
            </a:pPr>
            <a:r>
              <a:rPr lang="en-US" dirty="0"/>
              <a:t>#include &lt;memory&gt;</a:t>
            </a:r>
          </a:p>
          <a:p>
            <a:endParaRPr lang="en-US"/>
          </a:p>
          <a:p>
            <a:pPr marL="114300" indent="0">
              <a:buNone/>
            </a:pPr>
            <a:r>
              <a:rPr lang="en-US" dirty="0"/>
              <a:t>int main() {</a:t>
            </a:r>
          </a:p>
          <a:p>
            <a:pPr marL="114300" indent="0">
              <a:buNone/>
            </a:pPr>
            <a:r>
              <a:rPr lang="en-US" dirty="0"/>
              <a:t>std::</a:t>
            </a:r>
            <a:r>
              <a:rPr lang="en-US" dirty="0" err="1"/>
              <a:t>unique_ptr</a:t>
            </a:r>
            <a:r>
              <a:rPr lang="en-US" dirty="0"/>
              <a:t>&lt;int&gt; </a:t>
            </a:r>
            <a:r>
              <a:rPr lang="en-US" dirty="0" err="1"/>
              <a:t>ptr</a:t>
            </a:r>
            <a:r>
              <a:rPr lang="en-US" dirty="0"/>
              <a:t> = std::</a:t>
            </a:r>
            <a:r>
              <a:rPr lang="en-US" dirty="0" err="1"/>
              <a:t>make_unique</a:t>
            </a:r>
            <a:r>
              <a:rPr lang="en-US" dirty="0"/>
              <a:t>&lt;int&gt;(5);</a:t>
            </a:r>
          </a:p>
          <a:p>
            <a:pPr marL="114300" indent="0">
              <a:buNone/>
            </a:pPr>
            <a:r>
              <a:rPr lang="en-US" dirty="0"/>
              <a:t> // ... some code that uses </a:t>
            </a:r>
            <a:r>
              <a:rPr lang="en-US" dirty="0" err="1"/>
              <a:t>ptr</a:t>
            </a:r>
            <a:r>
              <a:rPr lang="en-US" dirty="0"/>
              <a:t> ...</a:t>
            </a:r>
          </a:p>
          <a:p>
            <a:pPr marL="114300" indent="0">
              <a:buNone/>
            </a:pPr>
            <a:r>
              <a:rPr lang="en-US" dirty="0" err="1"/>
              <a:t>ptr.reset</a:t>
            </a:r>
            <a:r>
              <a:rPr lang="en-US" dirty="0"/>
              <a:t>(); // The memory is automatically freed when </a:t>
            </a:r>
            <a:r>
              <a:rPr lang="en-US" dirty="0" err="1"/>
              <a:t>ptr</a:t>
            </a:r>
            <a:r>
              <a:rPr lang="en-US" dirty="0"/>
              <a:t> goes out of scope</a:t>
            </a:r>
          </a:p>
          <a:p>
            <a:pPr marL="114300" indent="0">
              <a:buNone/>
            </a:pPr>
            <a:r>
              <a:rPr lang="en-US" dirty="0"/>
              <a:t> return 0;</a:t>
            </a:r>
          </a:p>
          <a:p>
            <a:pPr marL="114300" indent="0">
              <a:buNone/>
            </a:pPr>
            <a:r>
              <a:rPr lang="en-US" dirty="0"/>
              <a:t>}</a:t>
            </a:r>
          </a:p>
        </p:txBody>
      </p:sp>
      <p:sp>
        <p:nvSpPr>
          <p:cNvPr id="5" name="Text Placeholder 2">
            <a:extLst>
              <a:ext uri="{FF2B5EF4-FFF2-40B4-BE49-F238E27FC236}">
                <a16:creationId xmlns:a16="http://schemas.microsoft.com/office/drawing/2014/main" id="{2F2401E7-C85E-6DAA-24ED-FF49411E448D}"/>
              </a:ext>
            </a:extLst>
          </p:cNvPr>
          <p:cNvSpPr txBox="1">
            <a:spLocks/>
          </p:cNvSpPr>
          <p:nvPr/>
        </p:nvSpPr>
        <p:spPr>
          <a:xfrm>
            <a:off x="6100313" y="2116923"/>
            <a:ext cx="4609382" cy="409601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114300" indent="0">
              <a:buNone/>
            </a:pPr>
            <a:r>
              <a:rPr lang="en-US" dirty="0"/>
              <a:t>Test Case: Create a test case that simulates a scenario where manual memory management might lead to a double free and verify that the use of smart pointers prevents this issue. </a:t>
            </a:r>
          </a:p>
        </p:txBody>
      </p:sp>
    </p:spTree>
    <p:extLst>
      <p:ext uri="{BB962C8B-B14F-4D97-AF65-F5344CB8AC3E}">
        <p14:creationId xmlns:p14="http://schemas.microsoft.com/office/powerpoint/2010/main" val="387754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3FA39-8BE1-6023-ED21-728A64D03D68}"/>
              </a:ext>
            </a:extLst>
          </p:cNvPr>
          <p:cNvSpPr>
            <a:spLocks noGrp="1"/>
          </p:cNvSpPr>
          <p:nvPr>
            <p:ph type="title"/>
          </p:nvPr>
        </p:nvSpPr>
        <p:spPr/>
        <p:txBody>
          <a:bodyPr/>
          <a:lstStyle/>
          <a:p>
            <a:r>
              <a:rPr lang="en-US" dirty="0"/>
              <a:t>Unit Test 4: Validate File Operations</a:t>
            </a:r>
          </a:p>
        </p:txBody>
      </p:sp>
      <p:sp>
        <p:nvSpPr>
          <p:cNvPr id="3" name="Text Placeholder 2">
            <a:extLst>
              <a:ext uri="{FF2B5EF4-FFF2-40B4-BE49-F238E27FC236}">
                <a16:creationId xmlns:a16="http://schemas.microsoft.com/office/drawing/2014/main" id="{8BACD4AB-1E45-78D9-AC2A-52E08F1EB1C4}"/>
              </a:ext>
            </a:extLst>
          </p:cNvPr>
          <p:cNvSpPr>
            <a:spLocks noGrp="1"/>
          </p:cNvSpPr>
          <p:nvPr>
            <p:ph type="body" idx="1"/>
          </p:nvPr>
        </p:nvSpPr>
        <p:spPr>
          <a:xfrm>
            <a:off x="236415" y="1960098"/>
            <a:ext cx="3503247" cy="4141355"/>
          </a:xfrm>
        </p:spPr>
        <p:txBody>
          <a:bodyPr>
            <a:normAutofit fontScale="47500" lnSpcReduction="20000"/>
          </a:bodyPr>
          <a:lstStyle/>
          <a:p>
            <a:pPr marL="114300" indent="0">
              <a:buNone/>
            </a:pPr>
            <a:r>
              <a:rPr lang="en-US" dirty="0"/>
              <a:t>#include &lt;</a:t>
            </a:r>
            <a:r>
              <a:rPr lang="en-US" dirty="0" err="1"/>
              <a:t>fstream</a:t>
            </a:r>
            <a:r>
              <a:rPr lang="en-US" dirty="0"/>
              <a:t>&gt;</a:t>
            </a:r>
          </a:p>
          <a:p>
            <a:pPr marL="114300" indent="0">
              <a:buNone/>
            </a:pPr>
            <a:r>
              <a:rPr lang="en-US" dirty="0"/>
              <a:t>#include &lt;</a:t>
            </a:r>
            <a:r>
              <a:rPr lang="en-US" dirty="0" err="1"/>
              <a:t>cassert</a:t>
            </a:r>
            <a:r>
              <a:rPr lang="en-US" dirty="0"/>
              <a:t>&gt;</a:t>
            </a:r>
          </a:p>
          <a:p>
            <a:endParaRPr lang="en-US"/>
          </a:p>
          <a:p>
            <a:pPr marL="114300" indent="0">
              <a:buNone/>
            </a:pPr>
            <a:r>
              <a:rPr lang="en-US" dirty="0"/>
              <a:t>bool </a:t>
            </a:r>
            <a:r>
              <a:rPr lang="en-US" dirty="0" err="1"/>
              <a:t>checkFilePermissions</a:t>
            </a:r>
            <a:r>
              <a:rPr lang="en-US" dirty="0"/>
              <a:t>(const std::string&amp; filename) {</a:t>
            </a:r>
          </a:p>
          <a:p>
            <a:pPr marL="114300" indent="0">
              <a:buNone/>
            </a:pPr>
            <a:r>
              <a:rPr lang="en-US" dirty="0"/>
              <a:t>    return filename == "allowed.txt";</a:t>
            </a:r>
          </a:p>
          <a:p>
            <a:pPr marL="114300" indent="0">
              <a:buNone/>
            </a:pPr>
            <a:r>
              <a:rPr lang="en-US" dirty="0"/>
              <a:t>}</a:t>
            </a:r>
          </a:p>
          <a:p>
            <a:pPr marL="114300" indent="0">
              <a:buNone/>
            </a:pPr>
            <a:r>
              <a:rPr lang="en-US" dirty="0"/>
              <a:t>int main() {</a:t>
            </a:r>
          </a:p>
          <a:p>
            <a:pPr marL="114300" indent="0">
              <a:buNone/>
            </a:pPr>
            <a:r>
              <a:rPr lang="en-US" dirty="0"/>
              <a:t>std::</a:t>
            </a:r>
            <a:r>
              <a:rPr lang="en-US" dirty="0" err="1"/>
              <a:t>ofstream</a:t>
            </a:r>
            <a:r>
              <a:rPr lang="en-US" dirty="0"/>
              <a:t> file;</a:t>
            </a:r>
            <a:endParaRPr lang="en-US"/>
          </a:p>
          <a:p>
            <a:pPr marL="114300" indent="0">
              <a:buNone/>
            </a:pPr>
            <a:r>
              <a:rPr lang="en-US" dirty="0"/>
              <a:t>    </a:t>
            </a:r>
            <a:r>
              <a:rPr lang="en-US" dirty="0" err="1"/>
              <a:t>file.open</a:t>
            </a:r>
            <a:r>
              <a:rPr lang="en-US" dirty="0"/>
              <a:t>("data.txt", std::</a:t>
            </a:r>
            <a:r>
              <a:rPr lang="en-US" dirty="0" err="1"/>
              <a:t>ios</a:t>
            </a:r>
            <a:r>
              <a:rPr lang="en-US" dirty="0"/>
              <a:t>::out | std::</a:t>
            </a:r>
            <a:r>
              <a:rPr lang="en-US" dirty="0" err="1"/>
              <a:t>ios</a:t>
            </a:r>
            <a:r>
              <a:rPr lang="en-US" dirty="0"/>
              <a:t>::</a:t>
            </a:r>
            <a:r>
              <a:rPr lang="en-US" dirty="0" err="1"/>
              <a:t>trunc</a:t>
            </a:r>
            <a:r>
              <a:rPr lang="en-US" dirty="0"/>
              <a:t>);</a:t>
            </a:r>
          </a:p>
          <a:p>
            <a:pPr marL="114300" indent="0">
              <a:buNone/>
            </a:pPr>
            <a:r>
              <a:rPr lang="en-US" dirty="0"/>
              <a:t>    if (</a:t>
            </a:r>
            <a:r>
              <a:rPr lang="en-US" dirty="0" err="1"/>
              <a:t>file.is_open</a:t>
            </a:r>
            <a:r>
              <a:rPr lang="en-US" dirty="0"/>
              <a:t>() &amp;&amp; </a:t>
            </a:r>
            <a:r>
              <a:rPr lang="en-US" dirty="0" err="1"/>
              <a:t>checkFilePermissions</a:t>
            </a:r>
            <a:r>
              <a:rPr lang="en-US" dirty="0"/>
              <a:t>("data.txt")) {</a:t>
            </a:r>
          </a:p>
          <a:p>
            <a:pPr marL="114300" indent="0">
              <a:buNone/>
            </a:pPr>
            <a:r>
              <a:rPr lang="en-US" dirty="0"/>
              <a:t>        file &lt;&lt; "Sensitive data";</a:t>
            </a:r>
          </a:p>
          <a:p>
            <a:pPr marL="114300" indent="0">
              <a:buNone/>
            </a:pPr>
            <a:r>
              <a:rPr lang="en-US" dirty="0"/>
              <a:t>    } else {</a:t>
            </a:r>
          </a:p>
          <a:p>
            <a:pPr marL="114300" indent="0">
              <a:buNone/>
            </a:pPr>
            <a:r>
              <a:rPr lang="en-US" dirty="0"/>
              <a:t>    }</a:t>
            </a:r>
          </a:p>
          <a:p>
            <a:pPr marL="114300" indent="0">
              <a:buNone/>
            </a:pPr>
            <a:r>
              <a:rPr lang="en-US" dirty="0"/>
              <a:t>    </a:t>
            </a:r>
            <a:r>
              <a:rPr lang="en-US" dirty="0" err="1"/>
              <a:t>file.close</a:t>
            </a:r>
            <a:r>
              <a:rPr lang="en-US" dirty="0"/>
              <a:t>();</a:t>
            </a:r>
          </a:p>
          <a:p>
            <a:pPr marL="114300" indent="0">
              <a:buNone/>
            </a:pPr>
            <a:r>
              <a:rPr lang="en-US" dirty="0"/>
              <a:t>    return 0;</a:t>
            </a:r>
          </a:p>
          <a:p>
            <a:pPr marL="114300" indent="0">
              <a:buNone/>
            </a:pPr>
            <a:r>
              <a:rPr lang="en-US" dirty="0"/>
              <a:t>}</a:t>
            </a:r>
          </a:p>
        </p:txBody>
      </p:sp>
      <p:sp>
        <p:nvSpPr>
          <p:cNvPr id="5" name="Text Placeholder 2">
            <a:extLst>
              <a:ext uri="{FF2B5EF4-FFF2-40B4-BE49-F238E27FC236}">
                <a16:creationId xmlns:a16="http://schemas.microsoft.com/office/drawing/2014/main" id="{B4E93B69-7163-8864-9088-BB648567D103}"/>
              </a:ext>
            </a:extLst>
          </p:cNvPr>
          <p:cNvSpPr txBox="1">
            <a:spLocks/>
          </p:cNvSpPr>
          <p:nvPr/>
        </p:nvSpPr>
        <p:spPr>
          <a:xfrm>
            <a:off x="3739661" y="1956190"/>
            <a:ext cx="6863862" cy="414135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114300" indent="0">
              <a:buNone/>
            </a:pPr>
            <a:r>
              <a:rPr lang="en-US" dirty="0"/>
              <a:t>Test Case: Create a test case that attempts to write to a file with restricted permissions and verify that the code correctly handles the situation, preventing unauthorized access.</a:t>
            </a:r>
          </a:p>
        </p:txBody>
      </p:sp>
    </p:spTree>
    <p:extLst>
      <p:ext uri="{BB962C8B-B14F-4D97-AF65-F5344CB8AC3E}">
        <p14:creationId xmlns:p14="http://schemas.microsoft.com/office/powerpoint/2010/main" val="1934775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spcBef>
                <a:spcPts val="0"/>
              </a:spcBef>
              <a:buSzPts val="2000"/>
            </a:pPr>
            <a:r>
              <a:rPr lang="en-US" dirty="0"/>
              <a:t>The DevOps pipeline is a set of automated processes and tools that enable developers (Dev) and IT operations (Ops) teams to work together seamlessly and deliver software faster and more reliably.  </a:t>
            </a:r>
            <a:endParaRPr sz="1600" dirty="0"/>
          </a:p>
          <a:p>
            <a:pPr marL="685800" lvl="1" indent="-228600">
              <a:buSzPts val="2000"/>
            </a:pPr>
            <a:endParaRPr lang="en-US" dirty="0"/>
          </a:p>
          <a:p>
            <a:pPr marL="914400">
              <a:buSzPts val="2000"/>
            </a:pPr>
            <a:r>
              <a:rPr lang="en-US" dirty="0"/>
              <a:t>The tools that are used is simply automation for enforcement and compliance with this security policy and it will leverage SonarQube as the primary code analysis platform. SonarQube will be integrated into our pipeline to ensure that code is automatically scanned for vulnerabilities during the build process. In the design and build process </a:t>
            </a:r>
            <a:r>
              <a:rPr lang="en-US" dirty="0" err="1"/>
              <a:t>SonarLint</a:t>
            </a:r>
            <a:r>
              <a:rPr lang="en-US" dirty="0"/>
              <a:t> will notify developers about potential issues directly within their IDEs during development, providing instant feedback.</a:t>
            </a:r>
            <a:endParaRPr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 indent="0">
              <a:buSzPts val="2000"/>
              <a:buNone/>
            </a:pPr>
            <a:r>
              <a:rPr lang="en-US" sz="2000" b="1" dirty="0"/>
              <a:t>Problems</a:t>
            </a:r>
            <a:r>
              <a:rPr lang="en-US" sz="2000" dirty="0"/>
              <a:t>: Potential security vulnerabilities in code can lead to data breaches, system compromise, and reputational damage.    </a:t>
            </a:r>
            <a:endParaRPr lang="en-US" dirty="0"/>
          </a:p>
          <a:p>
            <a:pPr marL="114300" indent="0">
              <a:buSzPts val="2000"/>
              <a:buNone/>
            </a:pPr>
            <a:r>
              <a:rPr lang="en-US" sz="2000" b="1" dirty="0"/>
              <a:t>Solutions</a:t>
            </a:r>
            <a:r>
              <a:rPr lang="en-US" sz="2000" dirty="0"/>
              <a:t>: The security policy provides guidelines and standards to mitigate these risks.    </a:t>
            </a:r>
            <a:endParaRPr lang="en-US" dirty="0"/>
          </a:p>
          <a:p>
            <a:pPr marL="114300" indent="0">
              <a:buSzPts val="2000"/>
              <a:buNone/>
            </a:pPr>
            <a:r>
              <a:rPr lang="en-US" sz="2000" b="1" dirty="0"/>
              <a:t>Risks of Inaction</a:t>
            </a:r>
            <a:r>
              <a:rPr lang="en-US" sz="2000" dirty="0"/>
              <a:t>: Increased vulnerability to attacks, potential financial losses, and damage to Green Pace's reputation.    </a:t>
            </a:r>
            <a:endParaRPr lang="en-US" dirty="0"/>
          </a:p>
          <a:p>
            <a:pPr marL="228600" indent="-228600">
              <a:spcBef>
                <a:spcPts val="0"/>
              </a:spcBef>
              <a:buSzPts val="2000"/>
            </a:pPr>
            <a:endParaRPr lang="en-US" sz="1800" dirty="0"/>
          </a:p>
          <a:p>
            <a:pPr marL="0" indent="0">
              <a:spcBef>
                <a:spcPts val="0"/>
              </a:spcBef>
              <a:buSzPts val="2000"/>
              <a:buNone/>
            </a:pPr>
            <a:r>
              <a:rPr lang="en-US" sz="1800" dirty="0"/>
              <a:t>   </a:t>
            </a:r>
            <a:r>
              <a:rPr lang="en-US" sz="1800" b="1" dirty="0"/>
              <a:t>Benefits of Action</a:t>
            </a:r>
            <a:r>
              <a:rPr lang="en-US" sz="1800" dirty="0"/>
              <a:t>: Enhanced security posture, reduced risk of breaches, and improved      compliance. </a:t>
            </a:r>
            <a:endParaRP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1028700" indent="0">
              <a:spcBef>
                <a:spcPts val="500"/>
              </a:spcBef>
              <a:buNone/>
            </a:pPr>
            <a:r>
              <a:rPr lang="en-US" b="1" dirty="0"/>
              <a:t>Gap Analysis:</a:t>
            </a:r>
            <a:endParaRPr lang="en-US" sz="1400" b="1"/>
          </a:p>
          <a:p>
            <a:pPr marL="1028700" lvl="2" indent="0">
              <a:buNone/>
            </a:pPr>
            <a:r>
              <a:rPr lang="en-US" dirty="0"/>
              <a:t>The current policy primarily focuses on C/C++ coding standards.</a:t>
            </a:r>
          </a:p>
          <a:p>
            <a:pPr marL="1028700" lvl="2" indent="0">
              <a:buNone/>
            </a:pPr>
            <a:r>
              <a:rPr lang="en-US" dirty="0"/>
              <a:t>    </a:t>
            </a:r>
          </a:p>
          <a:p>
            <a:pPr marL="914400" lvl="2" indent="0">
              <a:spcBef>
                <a:spcPts val="0"/>
              </a:spcBef>
              <a:buNone/>
            </a:pPr>
            <a:r>
              <a:rPr lang="en-US" dirty="0"/>
              <a:t>Gaps exist in addressing security considerations for other technologies and architectural aspects. </a:t>
            </a:r>
          </a:p>
          <a:p>
            <a:pPr marL="914400" lvl="2" indent="0">
              <a:spcBef>
                <a:spcPts val="0"/>
              </a:spcBef>
              <a:buNone/>
            </a:pPr>
            <a:endParaRPr lang="en-US" dirty="0"/>
          </a:p>
          <a:p>
            <a:pPr marL="914400" lvl="2" indent="0">
              <a:spcBef>
                <a:spcPts val="0"/>
              </a:spcBef>
              <a:buNone/>
            </a:pPr>
            <a:r>
              <a:rPr lang="en-US" b="1" dirty="0"/>
              <a:t>Future Improvements:</a:t>
            </a:r>
          </a:p>
          <a:p>
            <a:pPr lvl="2">
              <a:buNone/>
            </a:pPr>
            <a:endParaRPr lang="en-US" dirty="0"/>
          </a:p>
          <a:p>
            <a:pPr lvl="2">
              <a:buNone/>
            </a:pPr>
            <a:r>
              <a:rPr lang="en-US" dirty="0"/>
              <a:t>Expand the policy to include security standards for other programming languages and frameworks.   </a:t>
            </a:r>
          </a:p>
          <a:p>
            <a:pPr lvl="2">
              <a:buNone/>
            </a:pPr>
            <a:endParaRPr lang="en-US"/>
          </a:p>
          <a:p>
            <a:pPr lvl="2">
              <a:buNone/>
            </a:pPr>
            <a:r>
              <a:rPr lang="en-US" dirty="0"/>
              <a:t>Incorporate security considerations into the design and architecture phases of software development.    </a:t>
            </a:r>
          </a:p>
          <a:p>
            <a:pPr lvl="2">
              <a:buNone/>
            </a:pPr>
            <a:endParaRPr lang="en-US" dirty="0"/>
          </a:p>
          <a:p>
            <a:pPr marL="914400" lvl="2" indent="0">
              <a:spcBef>
                <a:spcPts val="0"/>
              </a:spcBef>
              <a:buNone/>
            </a:pPr>
            <a:r>
              <a:rPr lang="en-US" dirty="0"/>
              <a:t>Develop and implement comprehensive security training programs for developers.</a:t>
            </a:r>
          </a:p>
          <a:p>
            <a:pPr marL="914400" lvl="2" indent="0">
              <a:spcBef>
                <a:spcPts val="0"/>
              </a:spcBef>
              <a:buNone/>
            </a:pPr>
            <a:endParaRPr lang="en-US"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77500" lnSpcReduction="20000"/>
          </a:bodyPr>
          <a:lstStyle/>
          <a:p>
            <a:pPr marL="114300" indent="0">
              <a:buSzPts val="2200"/>
              <a:buNone/>
            </a:pPr>
            <a:r>
              <a:rPr lang="en-US" dirty="0"/>
              <a:t>To prevent future security problems and maintain a robust security posture, Green Pace should adopt the following standards:</a:t>
            </a:r>
            <a:endParaRPr lang="en-US" sz="1800" dirty="0"/>
          </a:p>
          <a:p>
            <a:pPr>
              <a:buSzPts val="2200"/>
            </a:pPr>
            <a:endParaRPr lang="en-US"/>
          </a:p>
          <a:p>
            <a:pPr>
              <a:buSzPts val="2200"/>
            </a:pPr>
            <a:r>
              <a:rPr lang="en-US" dirty="0"/>
              <a:t>Regular Security Assessments and Audits: Conduct periodic security assessments and audits to identify vulnerabilities and ensure compliance with industry best practices and regulatory requirements.    </a:t>
            </a:r>
          </a:p>
          <a:p>
            <a:pPr>
              <a:buSzPts val="2200"/>
            </a:pPr>
            <a:endParaRPr lang="en-US"/>
          </a:p>
          <a:p>
            <a:pPr>
              <a:buSzPts val="2200"/>
            </a:pPr>
            <a:r>
              <a:rPr lang="en-US" dirty="0"/>
              <a:t>Continuous Security Training: Implement ongoing security training programs for developers to stay current with the latest threats, vulnerabilities, and secure coding practices.</a:t>
            </a:r>
          </a:p>
          <a:p>
            <a:pPr>
              <a:buSzPts val="2200"/>
            </a:pPr>
            <a:endParaRPr lang="en-US"/>
          </a:p>
          <a:p>
            <a:pPr marL="228600" indent="-228600">
              <a:spcBef>
                <a:spcPts val="0"/>
              </a:spcBef>
              <a:buSzPts val="2200"/>
            </a:pPr>
            <a:r>
              <a:rPr lang="en-US" dirty="0"/>
              <a:t>Vulnerability Management Program: Establish a formal vulnerability management program to proactively identify, assess, and remediate security vulnerabilities across all systems and applications. </a:t>
            </a:r>
            <a:endParaRPr dirty="0"/>
          </a:p>
          <a:p>
            <a:pPr marL="228600" lvl="0" indent="-228600" algn="l">
              <a:lnSpc>
                <a:spcPct val="90000"/>
              </a:lnSpc>
              <a:spcBef>
                <a:spcPts val="0"/>
              </a:spcBef>
              <a:spcAft>
                <a:spcPts val="0"/>
              </a:spcAft>
              <a:buClr>
                <a:schemeClr val="lt1"/>
              </a:buClr>
              <a:buSzPts val="2200"/>
            </a:pPr>
            <a:endParaRPr lang="en-US" dirty="0"/>
          </a:p>
          <a:p>
            <a:pPr marL="0" indent="0">
              <a:spcBef>
                <a:spcPts val="0"/>
              </a:spcBef>
              <a:buSzPts val="2200"/>
              <a:buNone/>
            </a:pPr>
            <a:r>
              <a:rPr lang="en-US" dirty="0"/>
              <a:t> There are several companies that have successfully implemented this already such as</a:t>
            </a:r>
          </a:p>
          <a:p>
            <a:pPr marL="0" indent="0">
              <a:spcBef>
                <a:spcPts val="0"/>
              </a:spcBef>
              <a:buSzPts val="2200"/>
              <a:buNone/>
            </a:pPr>
            <a:r>
              <a:rPr lang="en-US" dirty="0"/>
              <a:t>Synopsys, a software company with a strong focus on application security.</a:t>
            </a:r>
          </a:p>
          <a:p>
            <a:pPr marL="228600" indent="-88900">
              <a:buSzPts val="2200"/>
              <a:buNone/>
            </a:pPr>
            <a:endParaRPr lang="en-US"/>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200"/>
            </a:pPr>
            <a:r>
              <a:rPr lang="en-US" dirty="0"/>
              <a:t>EDA tools, semiconductor IP &amp; Systems verification. Synopsys. (n.d.-b). https://www.synopsys.com/  </a:t>
            </a: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22674"/>
            <a:ext cx="6593457" cy="4096011"/>
          </a:xfrm>
          <a:prstGeom prst="rect">
            <a:avLst/>
          </a:prstGeom>
          <a:noFill/>
          <a:ln>
            <a:noFill/>
          </a:ln>
        </p:spPr>
        <p:txBody>
          <a:bodyPr spcFirstLastPara="1" wrap="square" lIns="91425" tIns="45700" rIns="91425" bIns="45700" anchor="t" anchorCtr="0">
            <a:normAutofit lnSpcReduction="10000"/>
          </a:bodyPr>
          <a:lstStyle/>
          <a:p>
            <a:pPr>
              <a:buNone/>
            </a:pPr>
            <a:r>
              <a:rPr lang="en-US" dirty="0"/>
              <a:t>Purpose of the Policy:</a:t>
            </a:r>
          </a:p>
          <a:p>
            <a:pPr>
              <a:buNone/>
            </a:pPr>
            <a:r>
              <a:rPr lang="en-US"/>
              <a:t>To establish secure coding standards for Green Pace developers. </a:t>
            </a:r>
            <a:endParaRPr lang="en-US" dirty="0"/>
          </a:p>
          <a:p>
            <a:pPr>
              <a:buNone/>
            </a:pPr>
            <a:r>
              <a:rPr lang="en-US" dirty="0"/>
              <a:t>To support a defense-in-depth security strategy through secure coding practices.</a:t>
            </a:r>
            <a:endParaRPr/>
          </a:p>
          <a:p>
            <a:pPr lvl="0" algn="l">
              <a:lnSpc>
                <a:spcPct val="90000"/>
              </a:lnSpc>
              <a:spcBef>
                <a:spcPts val="1000"/>
              </a:spcBef>
              <a:spcAft>
                <a:spcPts val="0"/>
              </a:spcAft>
              <a:buNone/>
            </a:pPr>
            <a:endParaRPr lang="en-US" dirty="0"/>
          </a:p>
          <a:p>
            <a:pPr>
              <a:buNone/>
            </a:pPr>
            <a:r>
              <a:rPr lang="en-US" dirty="0"/>
              <a:t>How it will be used:</a:t>
            </a:r>
          </a:p>
          <a:p>
            <a:pPr>
              <a:buNone/>
            </a:pPr>
            <a:r>
              <a:rPr lang="en-US" dirty="0"/>
              <a:t>Guide developers in writing secure code.    </a:t>
            </a:r>
          </a:p>
          <a:p>
            <a:pPr>
              <a:buNone/>
            </a:pPr>
            <a:r>
              <a:rPr lang="en-US" dirty="0"/>
              <a:t>Prevent common coding vulnerabilities.    </a:t>
            </a:r>
          </a:p>
          <a:p>
            <a:pPr>
              <a:buNone/>
            </a:pPr>
            <a:r>
              <a:rPr lang="en-US" dirty="0"/>
              <a:t>Support Green Pace's overall security posture. </a:t>
            </a:r>
          </a:p>
          <a:p>
            <a:pPr marL="0" indent="0">
              <a:buSzPts val="2200"/>
              <a:buNone/>
            </a:pPr>
            <a:endParaRPr lang="en-US"/>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7208055" y="1914099"/>
            <a:ext cx="4205595" cy="3327905"/>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lnSpcReduction="10000"/>
          </a:bodyPr>
          <a:lstStyle/>
          <a:p>
            <a:pPr marL="228600" indent="0">
              <a:lnSpc>
                <a:spcPct val="107915"/>
              </a:lnSpc>
              <a:spcBef>
                <a:spcPts val="0"/>
              </a:spcBef>
              <a:buNone/>
            </a:pPr>
            <a:r>
              <a:rPr lang="en-US" sz="2000" dirty="0">
                <a:solidFill>
                  <a:srgbClr val="FFFFFF"/>
                </a:solidFill>
              </a:rPr>
              <a:t>The matrix shows potential coding vulnerabilities, their severity, likelihood, and priority level. This helps developers understand and address security risks during development.</a:t>
            </a:r>
            <a:endParaRPr lang="en-US" dirty="0"/>
          </a:p>
          <a:p>
            <a:pPr marL="228600" lvl="0" indent="-88900" algn="l" rtl="0">
              <a:lnSpc>
                <a:spcPct val="90000"/>
              </a:lnSpc>
              <a:spcBef>
                <a:spcPts val="1000"/>
              </a:spcBef>
              <a:spcAft>
                <a:spcPts val="0"/>
              </a:spcAft>
              <a:buClr>
                <a:schemeClr val="lt1"/>
              </a:buClr>
              <a:buSzPts val="2200"/>
              <a:buNone/>
            </a:pPr>
            <a:endParaRPr/>
          </a:p>
        </p:txBody>
      </p:sp>
      <p:graphicFrame>
        <p:nvGraphicFramePr>
          <p:cNvPr id="161" name="Google Shape;161;p4" descr="Alt text required"/>
          <p:cNvGraphicFramePr/>
          <p:nvPr>
            <p:extLst>
              <p:ext uri="{D42A27DB-BD31-4B8C-83A1-F6EECF244321}">
                <p14:modId xmlns:p14="http://schemas.microsoft.com/office/powerpoint/2010/main" val="3890928077"/>
              </p:ext>
            </p:extLst>
          </p:nvPr>
        </p:nvGraphicFramePr>
        <p:xfrm>
          <a:off x="3171900" y="2561050"/>
          <a:ext cx="7835225" cy="3598095"/>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Likely/Medium</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 2,3,4,5,6,7,8,9,10</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 3-5</a:t>
                      </a:r>
                      <a:endParaRPr sz="1400" u="none" strike="noStrike" cap="none" dirty="0"/>
                    </a:p>
                    <a:p>
                      <a:pPr marL="0" marR="0" lvl="0" indent="0" algn="ctr">
                        <a:lnSpc>
                          <a:spcPct val="100000"/>
                        </a:lnSpc>
                        <a:spcBef>
                          <a:spcPts val="0"/>
                        </a:spcBef>
                        <a:spcAft>
                          <a:spcPts val="0"/>
                        </a:spcAft>
                        <a:buNone/>
                      </a:pPr>
                      <a:r>
                        <a:rPr lang="en-US" sz="3600" u="none" strike="noStrike" cap="none" dirty="0">
                          <a:solidFill>
                            <a:srgbClr val="FFD966"/>
                          </a:solidFill>
                        </a:rPr>
                        <a:t>STD: 2, 3, 4, 5, 8, 9, 10</a:t>
                      </a:r>
                      <a:endParaRPr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 1-2</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 1, 6, 7,</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a:lnSpc>
                          <a:spcPct val="100000"/>
                        </a:lnSpc>
                        <a:spcBef>
                          <a:spcPts val="0"/>
                        </a:spcBef>
                        <a:spcAft>
                          <a:spcPts val="0"/>
                        </a:spcAft>
                        <a:buNone/>
                      </a:pPr>
                      <a:r>
                        <a:rPr lang="en-US" sz="3600" u="none" strike="noStrike" cap="none" dirty="0">
                          <a:solidFill>
                            <a:srgbClr val="FFD966"/>
                          </a:solidFill>
                        </a:rPr>
                        <a:t>STD: 1</a:t>
                      </a:r>
                      <a:endParaRPr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22674"/>
            <a:ext cx="6708476" cy="4096011"/>
          </a:xfrm>
          <a:prstGeom prst="rect">
            <a:avLst/>
          </a:prstGeom>
          <a:noFill/>
          <a:ln>
            <a:noFill/>
          </a:ln>
        </p:spPr>
        <p:txBody>
          <a:bodyPr spcFirstLastPara="1" wrap="square" lIns="91425" tIns="45700" rIns="91425" bIns="45700" anchor="t" anchorCtr="0">
            <a:normAutofit fontScale="77500" lnSpcReduction="20000"/>
          </a:bodyPr>
          <a:lstStyle/>
          <a:p>
            <a:pPr marL="571500" indent="-457200">
              <a:buSzPts val="2200"/>
              <a:buAutoNum type="arabicPeriod"/>
            </a:pPr>
            <a:r>
              <a:rPr lang="en-US" dirty="0"/>
              <a:t>Validate Input Data: Coding standard 1, 2, 3, 4</a:t>
            </a:r>
          </a:p>
          <a:p>
            <a:pPr marL="571500" indent="-457200">
              <a:buSzPts val="2200"/>
              <a:buAutoNum type="arabicPeriod"/>
            </a:pPr>
            <a:r>
              <a:rPr lang="en-US" dirty="0"/>
              <a:t>Heed Compiler Warnings: Coding standard 6, 7</a:t>
            </a:r>
          </a:p>
          <a:p>
            <a:pPr marL="571500" indent="-457200">
              <a:buSzPts val="2200"/>
              <a:buAutoNum type="arabicPeriod"/>
            </a:pPr>
            <a:r>
              <a:rPr lang="en-US" dirty="0"/>
              <a:t>Architect and Design for Security Policies: Coding standard 8</a:t>
            </a:r>
          </a:p>
          <a:p>
            <a:pPr marL="571500" indent="-457200">
              <a:buSzPts val="2200"/>
              <a:buAutoNum type="arabicPeriod"/>
            </a:pPr>
            <a:r>
              <a:rPr lang="en-US" dirty="0"/>
              <a:t>Keep It Simple: Coding standard 1, 5, 9, 10</a:t>
            </a:r>
          </a:p>
          <a:p>
            <a:pPr marL="571500" indent="-457200">
              <a:buSzPts val="2200"/>
              <a:buAutoNum type="arabicPeriod"/>
            </a:pPr>
            <a:r>
              <a:rPr lang="en-US" dirty="0"/>
              <a:t>Default Deny: Coding standard 2</a:t>
            </a:r>
          </a:p>
          <a:p>
            <a:pPr marL="571500" indent="-457200">
              <a:buSzPts val="2200"/>
              <a:buAutoNum type="arabicPeriod"/>
            </a:pPr>
            <a:r>
              <a:rPr lang="en-US" dirty="0"/>
              <a:t>Adhere </a:t>
            </a:r>
            <a:r>
              <a:rPr lang="en-US" dirty="0">
                <a:solidFill>
                  <a:srgbClr val="FFFFFF"/>
                </a:solidFill>
              </a:rPr>
              <a:t>to the Principle of Least Privilege: Coding standard 8</a:t>
            </a:r>
            <a:endParaRPr lang="en-US" dirty="0"/>
          </a:p>
          <a:p>
            <a:pPr marL="571500" indent="-457200">
              <a:buSzPts val="2200"/>
              <a:buAutoNum type="arabicPeriod"/>
            </a:pPr>
            <a:r>
              <a:rPr lang="en-US" dirty="0">
                <a:solidFill>
                  <a:srgbClr val="FFFFFF"/>
                </a:solidFill>
              </a:rPr>
              <a:t>Sanitize Data Sent to Other Systems: Coding standard 3, 4   </a:t>
            </a:r>
            <a:endParaRPr lang="en-US" dirty="0"/>
          </a:p>
          <a:p>
            <a:pPr marL="571500" indent="-457200">
              <a:buSzPts val="2200"/>
              <a:buAutoNum type="arabicPeriod"/>
            </a:pPr>
            <a:r>
              <a:rPr lang="en-US" dirty="0">
                <a:solidFill>
                  <a:srgbClr val="FFFFFF"/>
                </a:solidFill>
              </a:rPr>
              <a:t>Practice Defense in Depth: Coding standard 7, 9, 10</a:t>
            </a:r>
            <a:endParaRPr lang="en-US" dirty="0"/>
          </a:p>
          <a:p>
            <a:pPr marL="571500" indent="-457200">
              <a:buSzPts val="2200"/>
              <a:buAutoNum type="arabicPeriod"/>
            </a:pPr>
            <a:r>
              <a:rPr lang="en-US" dirty="0">
                <a:solidFill>
                  <a:srgbClr val="FFFFFF"/>
                </a:solidFill>
              </a:rPr>
              <a:t>Use Effective Quality Assurance Techniques: Coding standard 5, 6</a:t>
            </a:r>
            <a:endParaRPr lang="en-US" dirty="0"/>
          </a:p>
          <a:p>
            <a:pPr indent="-457200">
              <a:spcBef>
                <a:spcPts val="0"/>
              </a:spcBef>
              <a:buSzPts val="2200"/>
              <a:buAutoNum type="arabicPeriod"/>
            </a:pPr>
            <a:r>
              <a:rPr lang="en-US" dirty="0">
                <a:solidFill>
                  <a:srgbClr val="FFFFFF"/>
                </a:solidFill>
              </a:rPr>
              <a:t> Adopt a Secure Coding Standard </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22674"/>
            <a:ext cx="5946476" cy="4096011"/>
          </a:xfrm>
          <a:prstGeom prst="rect">
            <a:avLst/>
          </a:prstGeom>
          <a:noFill/>
          <a:ln>
            <a:noFill/>
          </a:ln>
        </p:spPr>
        <p:txBody>
          <a:bodyPr spcFirstLastPara="1" wrap="square" lIns="91425" tIns="45700" rIns="91425" bIns="45700" anchor="t" anchorCtr="0">
            <a:normAutofit/>
          </a:bodyPr>
          <a:lstStyle/>
          <a:p>
            <a:pPr marL="0" indent="0">
              <a:spcBef>
                <a:spcPts val="0"/>
              </a:spcBef>
              <a:buSzPts val="2000"/>
              <a:buNone/>
            </a:pPr>
            <a:r>
              <a:rPr lang="en-US" sz="2000" dirty="0"/>
              <a:t>Priority High: Coding Standard 1,2,3,4,8,9,10</a:t>
            </a:r>
          </a:p>
          <a:p>
            <a:pPr marL="0" indent="0">
              <a:spcBef>
                <a:spcPts val="0"/>
              </a:spcBef>
              <a:buSzPts val="2000"/>
              <a:buNone/>
            </a:pPr>
            <a:endParaRPr lang="en-US" sz="2000" dirty="0"/>
          </a:p>
          <a:p>
            <a:pPr marL="0" indent="0">
              <a:spcBef>
                <a:spcPts val="0"/>
              </a:spcBef>
              <a:buSzPts val="2000"/>
              <a:buNone/>
            </a:pPr>
            <a:r>
              <a:rPr lang="en-US" sz="2000" dirty="0"/>
              <a:t>Priority Medium: Coding Standard 5, 6, 7</a:t>
            </a:r>
          </a:p>
          <a:p>
            <a:pPr marL="0" indent="0">
              <a:spcBef>
                <a:spcPts val="0"/>
              </a:spcBef>
              <a:buSzPts val="2000"/>
              <a:buNone/>
            </a:pPr>
            <a:endParaRPr lang="en-US" sz="2000" dirty="0"/>
          </a:p>
          <a:p>
            <a:pPr marL="0" indent="0">
              <a:spcBef>
                <a:spcPts val="0"/>
              </a:spcBef>
              <a:buNone/>
            </a:pPr>
            <a:r>
              <a:rPr lang="en-US" sz="2000" b="1" dirty="0"/>
              <a:t>Prioritization</a:t>
            </a:r>
            <a:r>
              <a:rPr lang="en-US" sz="2000" dirty="0"/>
              <a:t>: Coding standards are prioritized based on the level of threat they mitigate, with higher-level threats receiving higher priority.</a:t>
            </a:r>
            <a:endParaRPr lang="en-US" dirty="0"/>
          </a:p>
          <a:p>
            <a:pPr marL="0" indent="0">
              <a:spcBef>
                <a:spcPts val="0"/>
              </a:spcBef>
              <a:buSzPts val="2000"/>
              <a:buNone/>
            </a:pPr>
            <a:endParaRPr lang="en-US" sz="2000" dirty="0"/>
          </a:p>
          <a:p>
            <a:pPr marL="0" indent="0">
              <a:spcBef>
                <a:spcPts val="0"/>
              </a:spcBef>
              <a:buSzPts val="2000"/>
              <a:buNone/>
            </a:pPr>
            <a:endParaRPr lang="en-US" sz="2000"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 indent="0">
              <a:buSzPts val="2000"/>
              <a:buNone/>
            </a:pPr>
            <a:endParaRPr lang="en-US" sz="2000" dirty="0"/>
          </a:p>
          <a:p>
            <a:pPr marL="114300" indent="0">
              <a:buSzPts val="2000"/>
              <a:buNone/>
            </a:pPr>
            <a:r>
              <a:rPr lang="en-US" sz="2000" b="1" dirty="0"/>
              <a:t>In flight</a:t>
            </a:r>
            <a:r>
              <a:rPr lang="en-US" sz="2000" dirty="0"/>
              <a:t>: Data transmitted over networks is encrypted using TLS 1.3.</a:t>
            </a:r>
            <a:endParaRPr lang="en-US" sz="1600" dirty="0"/>
          </a:p>
          <a:p>
            <a:pPr marL="114300" indent="0">
              <a:buSzPts val="2000"/>
              <a:buNone/>
            </a:pPr>
            <a:endParaRPr lang="en-US" sz="2000" dirty="0"/>
          </a:p>
          <a:p>
            <a:pPr marL="114300" indent="0">
              <a:buSzPts val="2000"/>
              <a:buNone/>
            </a:pPr>
            <a:r>
              <a:rPr lang="en-US" sz="2000" b="1" dirty="0"/>
              <a:t>At rest</a:t>
            </a:r>
            <a:r>
              <a:rPr lang="en-US" sz="2000" dirty="0"/>
              <a:t>: Data stored on disk is encrypted using AES-256.</a:t>
            </a:r>
            <a:endParaRPr lang="en-US" dirty="0"/>
          </a:p>
          <a:p>
            <a:pPr marL="114300" indent="0">
              <a:buSzPts val="2000"/>
              <a:buNone/>
            </a:pPr>
            <a:endParaRPr lang="en-US" sz="2000" dirty="0"/>
          </a:p>
          <a:p>
            <a:pPr marL="114300" indent="0">
              <a:buSzPts val="2000"/>
              <a:buNone/>
            </a:pPr>
            <a:r>
              <a:rPr lang="en-US" sz="2000" b="1" dirty="0"/>
              <a:t> In use</a:t>
            </a:r>
            <a:r>
              <a:rPr lang="en-US" sz="2000" dirty="0"/>
              <a:t>: Sensitive data in memory is protected using tokenization and homomorphic encryption.</a:t>
            </a:r>
            <a:endParaRPr/>
          </a:p>
          <a:p>
            <a:pPr marL="0" lvl="0" indent="0" algn="l" rtl="0">
              <a:lnSpc>
                <a:spcPct val="90000"/>
              </a:lnSpc>
              <a:spcBef>
                <a:spcPts val="1000"/>
              </a:spcBef>
              <a:spcAft>
                <a:spcPts val="0"/>
              </a:spcAft>
              <a:buClr>
                <a:schemeClr val="lt1"/>
              </a:buClr>
              <a:buSzPts val="1600"/>
              <a:buNone/>
            </a:pPr>
            <a:endParaRPr sz="1600"/>
          </a:p>
          <a:p>
            <a:pPr marL="228600" lvl="0" indent="-88900" algn="l" rtl="0">
              <a:lnSpc>
                <a:spcPct val="90000"/>
              </a:lnSpc>
              <a:spcBef>
                <a:spcPts val="1000"/>
              </a:spcBef>
              <a:spcAft>
                <a:spcPts val="0"/>
              </a:spcAft>
              <a:buClr>
                <a:schemeClr val="lt1"/>
              </a:buClr>
              <a:buSzPts val="2200"/>
              <a:buNone/>
            </a:pPr>
            <a:endParaRP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252069"/>
            <a:ext cx="10820400" cy="4024125"/>
          </a:xfrm>
          <a:prstGeom prst="rect">
            <a:avLst/>
          </a:prstGeom>
          <a:noFill/>
          <a:ln>
            <a:noFill/>
          </a:ln>
        </p:spPr>
        <p:txBody>
          <a:bodyPr spcFirstLastPara="1" wrap="square" lIns="91425" tIns="45700" rIns="91425" bIns="45700" anchor="t" anchorCtr="0">
            <a:normAutofit/>
          </a:bodyPr>
          <a:lstStyle/>
          <a:p>
            <a:pPr marL="0" indent="0">
              <a:spcBef>
                <a:spcPts val="0"/>
              </a:spcBef>
              <a:buSzPts val="2400"/>
              <a:buNone/>
            </a:pPr>
            <a:r>
              <a:rPr lang="en-US" sz="2400" b="1" dirty="0"/>
              <a:t>Authentication</a:t>
            </a:r>
            <a:r>
              <a:rPr lang="en-US" sz="2400" dirty="0"/>
              <a:t>: Multi-factor authentication is required for all access points.</a:t>
            </a:r>
            <a:endParaRPr lang="en-US" dirty="0"/>
          </a:p>
          <a:p>
            <a:pPr marL="0" indent="0">
              <a:spcBef>
                <a:spcPts val="0"/>
              </a:spcBef>
              <a:buSzPts val="2400"/>
              <a:buNone/>
            </a:pPr>
            <a:endParaRPr lang="en-US" sz="2400" dirty="0"/>
          </a:p>
          <a:p>
            <a:pPr marL="0" indent="0">
              <a:spcBef>
                <a:spcPts val="0"/>
              </a:spcBef>
              <a:buSzPts val="2400"/>
              <a:buNone/>
            </a:pPr>
            <a:r>
              <a:rPr lang="en-US" sz="2400" b="1" dirty="0"/>
              <a:t>Authorization</a:t>
            </a:r>
            <a:r>
              <a:rPr lang="en-US" sz="2400" dirty="0"/>
              <a:t>: Access is determined by the principle of least privilege and role-based access control (RBAC).</a:t>
            </a:r>
          </a:p>
          <a:p>
            <a:pPr marL="0" indent="0">
              <a:spcBef>
                <a:spcPts val="0"/>
              </a:spcBef>
              <a:buSzPts val="2400"/>
              <a:buNone/>
            </a:pPr>
            <a:endParaRPr lang="en-US" sz="2400" dirty="0"/>
          </a:p>
          <a:p>
            <a:pPr marL="0" indent="0">
              <a:spcBef>
                <a:spcPts val="0"/>
              </a:spcBef>
              <a:buSzPts val="2400"/>
              <a:buNone/>
            </a:pPr>
            <a:r>
              <a:rPr lang="en-US" sz="2400" b="1" dirty="0"/>
              <a:t>Accounting</a:t>
            </a:r>
            <a:r>
              <a:rPr lang="en-US" sz="2400" dirty="0"/>
              <a:t>: All access requests and actions are logged and monitored for anomalies.</a:t>
            </a:r>
          </a:p>
          <a:p>
            <a:pPr marL="228600" indent="-228600">
              <a:spcBef>
                <a:spcPts val="0"/>
              </a:spcBef>
              <a:buSzPts val="2400"/>
            </a:pPr>
            <a:endParaRPr lang="en-US" sz="2400"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a:t>[Identify the coding vulnerability you chose to test. Include four to six mixed tests for positive and negative results. Include a slide for each test. Use the question for the test as the title. Show the results.]</a:t>
            </a:r>
            <a:endParaRP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9A172-3274-6618-465F-5EAC66016539}"/>
              </a:ext>
            </a:extLst>
          </p:cNvPr>
          <p:cNvSpPr>
            <a:spLocks noGrp="1"/>
          </p:cNvSpPr>
          <p:nvPr>
            <p:ph type="title"/>
          </p:nvPr>
        </p:nvSpPr>
        <p:spPr/>
        <p:txBody>
          <a:bodyPr/>
          <a:lstStyle/>
          <a:p>
            <a:r>
              <a:rPr lang="en-US" dirty="0"/>
              <a:t>Unit Test 1: Use Precise Data Types</a:t>
            </a:r>
          </a:p>
        </p:txBody>
      </p:sp>
      <p:sp>
        <p:nvSpPr>
          <p:cNvPr id="3" name="Text Placeholder 2">
            <a:extLst>
              <a:ext uri="{FF2B5EF4-FFF2-40B4-BE49-F238E27FC236}">
                <a16:creationId xmlns:a16="http://schemas.microsoft.com/office/drawing/2014/main" id="{C65A67FA-B0A6-B934-742B-2B23F326AD81}"/>
              </a:ext>
            </a:extLst>
          </p:cNvPr>
          <p:cNvSpPr>
            <a:spLocks noGrp="1"/>
          </p:cNvSpPr>
          <p:nvPr>
            <p:ph type="body" idx="1"/>
          </p:nvPr>
        </p:nvSpPr>
        <p:spPr>
          <a:xfrm>
            <a:off x="685800" y="2122674"/>
            <a:ext cx="6334665" cy="4096011"/>
          </a:xfrm>
        </p:spPr>
        <p:txBody>
          <a:bodyPr>
            <a:normAutofit lnSpcReduction="10000"/>
          </a:bodyPr>
          <a:lstStyle/>
          <a:p>
            <a:pPr marL="114300" indent="0">
              <a:buNone/>
            </a:pPr>
            <a:r>
              <a:rPr lang="en-US"/>
              <a:t>#include &lt;</a:t>
            </a:r>
            <a:r>
              <a:rPr lang="en-US" err="1"/>
              <a:t>cassert</a:t>
            </a:r>
            <a:r>
              <a:rPr lang="en-US"/>
              <a:t>&gt;</a:t>
            </a:r>
          </a:p>
          <a:p>
            <a:pPr marL="114300" indent="0">
              <a:buNone/>
            </a:pPr>
            <a:r>
              <a:rPr lang="en-US"/>
              <a:t>#include &lt;</a:t>
            </a:r>
            <a:r>
              <a:rPr lang="en-US" err="1"/>
              <a:t>climits</a:t>
            </a:r>
            <a:r>
              <a:rPr lang="en-US"/>
              <a:t>&gt;</a:t>
            </a:r>
          </a:p>
          <a:p>
            <a:endParaRPr lang="en-US"/>
          </a:p>
          <a:p>
            <a:pPr marL="114300" indent="0">
              <a:buNone/>
            </a:pPr>
            <a:r>
              <a:rPr lang="en-US"/>
              <a:t>int main() {</a:t>
            </a:r>
          </a:p>
          <a:p>
            <a:pPr marL="114300" indent="0">
              <a:buNone/>
            </a:pPr>
            <a:r>
              <a:rPr lang="en-US"/>
              <a:t>    long </a:t>
            </a:r>
            <a:r>
              <a:rPr lang="en-US" err="1"/>
              <a:t>long</a:t>
            </a:r>
            <a:r>
              <a:rPr lang="en-US"/>
              <a:t> </a:t>
            </a:r>
            <a:r>
              <a:rPr lang="en-US" err="1"/>
              <a:t>largeValue</a:t>
            </a:r>
            <a:r>
              <a:rPr lang="en-US"/>
              <a:t> = 100000LL * 100000LL;</a:t>
            </a:r>
          </a:p>
          <a:p>
            <a:pPr marL="114300" indent="0">
              <a:buNone/>
            </a:pPr>
            <a:r>
              <a:rPr lang="en-US"/>
              <a:t>    assert(</a:t>
            </a:r>
            <a:r>
              <a:rPr lang="en-US" err="1"/>
              <a:t>largeValue</a:t>
            </a:r>
            <a:r>
              <a:rPr lang="en-US"/>
              <a:t> &gt; INT_MAX); // Ensure the result fits in the chosen data type</a:t>
            </a:r>
          </a:p>
          <a:p>
            <a:pPr marL="114300" indent="0">
              <a:buNone/>
            </a:pPr>
            <a:r>
              <a:rPr lang="en-US"/>
              <a:t>    return 0;</a:t>
            </a:r>
          </a:p>
          <a:p>
            <a:pPr marL="114300" indent="0">
              <a:buNone/>
            </a:pPr>
            <a:r>
              <a:rPr lang="en-US"/>
              <a:t>}</a:t>
            </a:r>
          </a:p>
        </p:txBody>
      </p:sp>
      <p:sp>
        <p:nvSpPr>
          <p:cNvPr id="5" name="Text Placeholder 2">
            <a:extLst>
              <a:ext uri="{FF2B5EF4-FFF2-40B4-BE49-F238E27FC236}">
                <a16:creationId xmlns:a16="http://schemas.microsoft.com/office/drawing/2014/main" id="{CD541C3A-1DA7-C7C4-10B2-940883872B43}"/>
              </a:ext>
            </a:extLst>
          </p:cNvPr>
          <p:cNvSpPr txBox="1">
            <a:spLocks/>
          </p:cNvSpPr>
          <p:nvPr/>
        </p:nvSpPr>
        <p:spPr>
          <a:xfrm>
            <a:off x="7164238" y="2116923"/>
            <a:ext cx="4609382" cy="409601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114300" indent="0">
              <a:buNone/>
            </a:pPr>
            <a:r>
              <a:rPr lang="en-US" dirty="0"/>
              <a:t>Test Case: Verifies the use of appropriate data types for large calculations or data storage.</a:t>
            </a:r>
          </a:p>
        </p:txBody>
      </p:sp>
    </p:spTree>
    <p:extLst>
      <p:ext uri="{BB962C8B-B14F-4D97-AF65-F5344CB8AC3E}">
        <p14:creationId xmlns:p14="http://schemas.microsoft.com/office/powerpoint/2010/main" val="29089725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TotalTime>
  <Words>352</Words>
  <Application>Microsoft Office PowerPoint</Application>
  <PresentationFormat>Widescreen</PresentationFormat>
  <Paragraphs>39</Paragraphs>
  <Slides>18</Slides>
  <Notes>14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 1: Use Precise Data Types</vt:lpstr>
      <vt:lpstr>Unit Test 2: Use Safe String Operations</vt:lpstr>
      <vt:lpstr>Unit Test 3: Use Smart Pointers</vt:lpstr>
      <vt:lpstr>Unit Test 4: Validate File Operations</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Ankita Koli</cp:lastModifiedBy>
  <cp:revision>258</cp:revision>
  <dcterms:created xsi:type="dcterms:W3CDTF">2020-08-19T17:59:24Z</dcterms:created>
  <dcterms:modified xsi:type="dcterms:W3CDTF">2024-12-23T04:19:01Z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